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36BF8-F74B-4671-93BF-30A812C92A14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6691F-0202-4455-B5CE-48F995BCF6C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B6691F-0202-4455-B5CE-48F995BCF6C3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9C312-60E3-452E-912E-89605C4B57FE}" type="datetimeFigureOut">
              <a:rPr kumimoji="1" lang="ja-JP" altLang="en-US" smtClean="0"/>
              <a:pPr/>
              <a:t>2010/6/3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A0035-6518-4F14-A743-BD21E516AD4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/>
          <p:cNvGrpSpPr/>
          <p:nvPr/>
        </p:nvGrpSpPr>
        <p:grpSpPr>
          <a:xfrm>
            <a:off x="4857752" y="3786190"/>
            <a:ext cx="3556622" cy="1928826"/>
            <a:chOff x="4857752" y="3786190"/>
            <a:chExt cx="3556622" cy="192882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86578" y="3786190"/>
              <a:ext cx="1627796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57752" y="4468688"/>
              <a:ext cx="1857388" cy="460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正方形/長方形 3"/>
          <p:cNvSpPr/>
          <p:nvPr/>
        </p:nvSpPr>
        <p:spPr>
          <a:xfrm>
            <a:off x="357126" y="214290"/>
            <a:ext cx="4071998" cy="2643206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t"/>
          <a:lstStyle/>
          <a:p>
            <a:r>
              <a:rPr kumimoji="1" lang="en-US" altLang="ja-JP" sz="6000" b="1" dirty="0" smtClean="0">
                <a:solidFill>
                  <a:schemeClr val="tx1"/>
                </a:solidFill>
              </a:rPr>
              <a:t>OJS</a:t>
            </a:r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で、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>
                <a:solidFill>
                  <a:schemeClr val="tx1"/>
                </a:solidFill>
              </a:rPr>
              <a:t>京都大学</a:t>
            </a:r>
            <a:r>
              <a:rPr kumimoji="1" lang="ja-JP" altLang="en-US" sz="2400" dirty="0" smtClean="0">
                <a:solidFill>
                  <a:schemeClr val="tx1"/>
                </a:solidFill>
              </a:rPr>
              <a:t>の電子出版を</a:t>
            </a:r>
            <a:r>
              <a:rPr kumimoji="1" lang="en-US" altLang="ja-JP" sz="2400" dirty="0" smtClean="0">
                <a:solidFill>
                  <a:schemeClr val="tx1"/>
                </a:solidFill>
              </a:rPr>
              <a:t/>
            </a:r>
            <a:br>
              <a:rPr kumimoji="1" lang="en-US" altLang="ja-JP" sz="2400" dirty="0" smtClean="0">
                <a:solidFill>
                  <a:schemeClr val="tx1"/>
                </a:solidFill>
              </a:rPr>
            </a:br>
            <a:r>
              <a:rPr kumimoji="1" lang="ja-JP" altLang="en-US" sz="2400" dirty="0" smtClean="0">
                <a:solidFill>
                  <a:schemeClr val="tx1"/>
                </a:solidFill>
              </a:rPr>
              <a:t>サポートします。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r>
              <a:rPr lang="en-US" altLang="ja-JP" sz="1100" dirty="0" smtClean="0">
                <a:solidFill>
                  <a:schemeClr val="tx1"/>
                </a:solidFill>
              </a:rPr>
              <a:t>“Contemporary and Applied Philosophy”</a:t>
            </a:r>
            <a:r>
              <a:rPr lang="ja-JP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ja-JP" sz="1100" dirty="0" smtClean="0">
                <a:solidFill>
                  <a:schemeClr val="tx1"/>
                </a:solidFill>
              </a:rPr>
              <a:t>(</a:t>
            </a:r>
            <a:r>
              <a:rPr lang="ja-JP" altLang="en-US" sz="1100" dirty="0" smtClean="0">
                <a:solidFill>
                  <a:schemeClr val="tx1"/>
                </a:solidFill>
              </a:rPr>
              <a:t>応用哲学会</a:t>
            </a:r>
            <a:r>
              <a:rPr lang="en-US" altLang="ja-JP" sz="11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altLang="ja-JP" sz="1100" dirty="0" smtClean="0">
                <a:solidFill>
                  <a:schemeClr val="tx1"/>
                </a:solidFill>
              </a:rPr>
              <a:t>2009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en-US" altLang="ja-JP" sz="1100" dirty="0" smtClean="0">
                <a:solidFill>
                  <a:schemeClr val="tx1"/>
                </a:solidFill>
              </a:rPr>
              <a:t>10</a:t>
            </a:r>
            <a:r>
              <a:rPr lang="ja-JP" altLang="en-US" sz="1100" dirty="0" smtClean="0">
                <a:solidFill>
                  <a:schemeClr val="tx1"/>
                </a:solidFill>
              </a:rPr>
              <a:t>月 創刊</a:t>
            </a:r>
            <a:endParaRPr lang="en-US" altLang="ja-JP" sz="1100" dirty="0" smtClean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57158" y="3571876"/>
            <a:ext cx="4071966" cy="1000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08000" bIns="108000" rtlCol="0" anchor="t"/>
          <a:lstStyle/>
          <a:p>
            <a:r>
              <a:rPr lang="ja-JP" altLang="en-US" sz="2000" dirty="0" smtClean="0">
                <a:solidFill>
                  <a:schemeClr val="tx1"/>
                </a:solidFill>
              </a:rPr>
              <a:t>収録論文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algn="r"/>
            <a:r>
              <a:rPr lang="en-US" altLang="ja-JP" sz="4000" b="1" dirty="0" smtClean="0">
                <a:solidFill>
                  <a:schemeClr val="tx1"/>
                </a:solidFill>
              </a:rPr>
              <a:t>70,555</a:t>
            </a:r>
            <a:r>
              <a:rPr lang="ja-JP" altLang="en-US" sz="4000" b="1" dirty="0" smtClean="0">
                <a:solidFill>
                  <a:schemeClr val="tx1"/>
                </a:solidFill>
              </a:rPr>
              <a:t>件</a:t>
            </a:r>
            <a:r>
              <a:rPr lang="en-US" altLang="ja-JP" sz="1050" dirty="0" smtClean="0">
                <a:solidFill>
                  <a:schemeClr val="tx1"/>
                </a:solidFill>
              </a:rPr>
              <a:t> (2010</a:t>
            </a:r>
            <a:r>
              <a:rPr lang="ja-JP" altLang="en-US" sz="1050" dirty="0" smtClean="0">
                <a:solidFill>
                  <a:schemeClr val="tx1"/>
                </a:solidFill>
              </a:rPr>
              <a:t>年</a:t>
            </a:r>
            <a:r>
              <a:rPr lang="en-US" altLang="ja-JP" sz="1050" dirty="0" smtClean="0">
                <a:solidFill>
                  <a:schemeClr val="tx1"/>
                </a:solidFill>
              </a:rPr>
              <a:t>5</a:t>
            </a:r>
            <a:r>
              <a:rPr lang="ja-JP" altLang="en-US" sz="1050" dirty="0" smtClean="0">
                <a:solidFill>
                  <a:schemeClr val="tx1"/>
                </a:solidFill>
              </a:rPr>
              <a:t>月末</a:t>
            </a:r>
            <a:r>
              <a:rPr lang="en-US" altLang="ja-JP" sz="105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357158" y="5715016"/>
            <a:ext cx="4071966" cy="714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08000" bIns="108000" rtlCol="0" anchor="t"/>
          <a:lstStyle/>
          <a:p>
            <a:r>
              <a:rPr lang="ja-JP" altLang="en-US" sz="2000" dirty="0" smtClean="0">
                <a:solidFill>
                  <a:schemeClr val="tx1"/>
                </a:solidFill>
              </a:rPr>
              <a:t>紀要</a:t>
            </a:r>
            <a:r>
              <a:rPr lang="ja-JP" altLang="en-US" sz="3200" b="1" dirty="0" smtClean="0">
                <a:solidFill>
                  <a:schemeClr val="tx1"/>
                </a:solidFill>
              </a:rPr>
              <a:t>   </a:t>
            </a:r>
            <a:r>
              <a:rPr lang="ja-JP" altLang="en-US" sz="4000" b="1" dirty="0" smtClean="0">
                <a:solidFill>
                  <a:schemeClr val="tx1"/>
                </a:solidFill>
              </a:rPr>
              <a:t>約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90</a:t>
            </a:r>
            <a:r>
              <a:rPr lang="ja-JP" altLang="en-US" sz="4000" b="1" dirty="0" smtClean="0">
                <a:solidFill>
                  <a:schemeClr val="tx1"/>
                </a:solidFill>
              </a:rPr>
              <a:t>誌</a:t>
            </a:r>
            <a:endParaRPr lang="en-US" altLang="ja-JP" sz="4000" b="1" dirty="0" smtClean="0">
              <a:solidFill>
                <a:schemeClr val="tx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57158" y="4643446"/>
            <a:ext cx="4071966" cy="1000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08000" bIns="108000" rtlCol="0" anchor="t"/>
          <a:lstStyle/>
          <a:p>
            <a:r>
              <a:rPr lang="ja-JP" altLang="en-US" sz="2000" dirty="0" smtClean="0">
                <a:solidFill>
                  <a:schemeClr val="tx1"/>
                </a:solidFill>
              </a:rPr>
              <a:t>論文ダウンロード</a:t>
            </a:r>
            <a:endParaRPr lang="en-US" altLang="ja-JP" sz="1050" dirty="0" smtClean="0">
              <a:solidFill>
                <a:schemeClr val="tx1"/>
              </a:solidFill>
            </a:endParaRPr>
          </a:p>
          <a:p>
            <a:pPr algn="r"/>
            <a:r>
              <a:rPr lang="en-US" altLang="ja-JP" sz="4000" b="1" dirty="0" smtClean="0">
                <a:solidFill>
                  <a:schemeClr val="tx1"/>
                </a:solidFill>
              </a:rPr>
              <a:t>864,355</a:t>
            </a:r>
            <a:r>
              <a:rPr lang="ja-JP" altLang="en-US" sz="4000" b="1" dirty="0" smtClean="0">
                <a:solidFill>
                  <a:schemeClr val="tx1"/>
                </a:solidFill>
              </a:rPr>
              <a:t>件</a:t>
            </a:r>
            <a:r>
              <a:rPr lang="en-US" altLang="ja-JP" sz="1050" dirty="0" smtClean="0">
                <a:solidFill>
                  <a:schemeClr val="tx1"/>
                </a:solidFill>
              </a:rPr>
              <a:t> (2009</a:t>
            </a:r>
            <a:r>
              <a:rPr lang="ja-JP" altLang="en-US" sz="1050" dirty="0" smtClean="0">
                <a:solidFill>
                  <a:schemeClr val="tx1"/>
                </a:solidFill>
              </a:rPr>
              <a:t>年度</a:t>
            </a:r>
            <a:r>
              <a:rPr lang="en-US" altLang="ja-JP" sz="1050" dirty="0" smtClean="0">
                <a:solidFill>
                  <a:schemeClr val="tx1"/>
                </a:solidFill>
              </a:rPr>
              <a:t>)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57752" y="5929330"/>
            <a:ext cx="39181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京都大学学術情報リポジトリ</a:t>
            </a:r>
            <a:endParaRPr kumimoji="1" lang="en-US" altLang="ja-JP" dirty="0" smtClean="0"/>
          </a:p>
          <a:p>
            <a:pPr algn="ctr"/>
            <a:r>
              <a:rPr lang="en-US" altLang="ja-JP" sz="1200" dirty="0" smtClean="0"/>
              <a:t>Kyoto University Research Information Repository</a:t>
            </a:r>
          </a:p>
          <a:p>
            <a:pPr algn="ctr"/>
            <a:r>
              <a:rPr kumimoji="1" lang="en-US" altLang="ja-JP" sz="1200" dirty="0" smtClean="0"/>
              <a:t>@</a:t>
            </a:r>
            <a:r>
              <a:rPr kumimoji="1" lang="en-US" altLang="ja-JP" sz="1200" dirty="0" err="1" smtClean="0"/>
              <a:t>KURENAI_update</a:t>
            </a:r>
            <a:endParaRPr kumimoji="1" lang="ja-JP" altLang="en-US" sz="12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4714876" y="214290"/>
            <a:ext cx="4071966" cy="2643206"/>
            <a:chOff x="4714876" y="214290"/>
            <a:chExt cx="4071966" cy="2643206"/>
          </a:xfrm>
        </p:grpSpPr>
        <p:sp>
          <p:nvSpPr>
            <p:cNvPr id="6" name="正方形/長方形 5"/>
            <p:cNvSpPr/>
            <p:nvPr/>
          </p:nvSpPr>
          <p:spPr>
            <a:xfrm>
              <a:off x="4714876" y="214290"/>
              <a:ext cx="4071966" cy="26432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180000" rIns="180000" bIns="180000" rtlCol="0" anchor="t"/>
            <a:lstStyle/>
            <a:p>
              <a:r>
                <a:rPr lang="ja-JP" altLang="en-US" sz="2800" b="1" dirty="0" smtClean="0">
                  <a:solidFill>
                    <a:schemeClr val="tx1"/>
                  </a:solidFill>
                </a:rPr>
                <a:t>新機能</a:t>
              </a:r>
              <a:r>
                <a:rPr lang="ja-JP" altLang="en-US" dirty="0" smtClean="0">
                  <a:solidFill>
                    <a:schemeClr val="tx1"/>
                  </a:solidFill>
                </a:rPr>
                <a:t>の追加で</a:t>
              </a:r>
              <a:endParaRPr lang="en-US" altLang="ja-JP" dirty="0" smtClean="0">
                <a:solidFill>
                  <a:schemeClr val="tx1"/>
                </a:solidFill>
              </a:endParaRPr>
            </a:p>
            <a:p>
              <a:r>
                <a:rPr lang="ja-JP" altLang="en-US" dirty="0" smtClean="0">
                  <a:solidFill>
                    <a:schemeClr val="tx1"/>
                  </a:solidFill>
                </a:rPr>
                <a:t>スタッフもユーザもより便利に</a:t>
              </a:r>
              <a:endParaRPr lang="en-US" altLang="ja-JP" dirty="0" smtClean="0">
                <a:solidFill>
                  <a:schemeClr val="tx1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ja-JP" altLang="en-US" dirty="0" smtClean="0">
                  <a:solidFill>
                    <a:schemeClr val="tx1"/>
                  </a:solidFill>
                </a:rPr>
                <a:t> アクセス統計，ランキング</a:t>
              </a:r>
              <a:endParaRPr lang="en-US" altLang="ja-JP" dirty="0" smtClean="0">
                <a:solidFill>
                  <a:schemeClr val="tx1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ja-JP" altLang="en-US" dirty="0" smtClean="0">
                  <a:solidFill>
                    <a:schemeClr val="tx1"/>
                  </a:solidFill>
                </a:rPr>
                <a:t> 日英切替</a:t>
              </a:r>
              <a:endParaRPr lang="en-US" altLang="ja-JP" dirty="0" smtClean="0">
                <a:solidFill>
                  <a:schemeClr val="tx1"/>
                </a:solidFill>
              </a:endParaRPr>
            </a:p>
            <a:p>
              <a:endParaRPr lang="en-US" altLang="ja-JP" sz="800" dirty="0" smtClean="0">
                <a:solidFill>
                  <a:schemeClr val="tx1"/>
                </a:solidFill>
              </a:endParaRPr>
            </a:p>
            <a:p>
              <a:r>
                <a:rPr lang="ja-JP" altLang="en-US" sz="2800" b="1" dirty="0" smtClean="0">
                  <a:solidFill>
                    <a:schemeClr val="tx1"/>
                  </a:solidFill>
                </a:rPr>
                <a:t>ブログ</a:t>
              </a:r>
              <a:r>
                <a:rPr lang="ja-JP" altLang="en-US" dirty="0" smtClean="0">
                  <a:solidFill>
                    <a:schemeClr val="tx1"/>
                  </a:solidFill>
                </a:rPr>
                <a:t>で注目コンテンツを紹介</a:t>
              </a:r>
              <a:endParaRPr lang="en-US" altLang="ja-JP" dirty="0" smtClean="0">
                <a:solidFill>
                  <a:schemeClr val="tx1"/>
                </a:solidFill>
              </a:endParaRPr>
            </a:p>
            <a:p>
              <a:r>
                <a:rPr lang="en-US" altLang="ja-JP" dirty="0" smtClean="0">
                  <a:solidFill>
                    <a:schemeClr val="tx1"/>
                  </a:solidFill>
                </a:rPr>
                <a:t> </a:t>
              </a:r>
            </a:p>
            <a:p>
              <a:endParaRPr lang="en-US" altLang="ja-JP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86644" y="2143116"/>
              <a:ext cx="1071570" cy="535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グループ化 18"/>
          <p:cNvGrpSpPr/>
          <p:nvPr/>
        </p:nvGrpSpPr>
        <p:grpSpPr>
          <a:xfrm>
            <a:off x="855342" y="2968490"/>
            <a:ext cx="7788624" cy="531948"/>
            <a:chOff x="569590" y="2968490"/>
            <a:chExt cx="7788624" cy="5319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569590" y="2977218"/>
              <a:ext cx="1996060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en-US" altLang="ja-JP" sz="2800" b="1" dirty="0" smtClean="0"/>
                <a:t>2010</a:t>
              </a:r>
              <a:r>
                <a:rPr kumimoji="1" lang="ja-JP" altLang="en-US" sz="2800" b="1" dirty="0" smtClean="0"/>
                <a:t>年、</a:t>
              </a:r>
              <a:r>
                <a:rPr kumimoji="1" lang="en-US" altLang="ja-JP" sz="2800" b="1" dirty="0" smtClean="0"/>
                <a:t> </a:t>
              </a:r>
              <a:endParaRPr kumimoji="1" lang="ja-JP" altLang="en-US" sz="2800" b="1" dirty="0"/>
            </a:p>
          </p:txBody>
        </p:sp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3108" y="2968490"/>
              <a:ext cx="1857388" cy="460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テキスト ボックス 17"/>
            <p:cNvSpPr txBox="1"/>
            <p:nvPr/>
          </p:nvSpPr>
          <p:spPr>
            <a:xfrm>
              <a:off x="3864676" y="2977218"/>
              <a:ext cx="4493538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ja-JP" altLang="en-US" sz="2800" b="1" dirty="0" smtClean="0"/>
                <a:t>は、あらたな段階へ・・・</a:t>
              </a:r>
              <a:endParaRPr kumimoji="1" lang="ja-JP" altLang="en-US" sz="28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4776 -0.4761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" y="-2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76 -0.47615 L 0.01841 -0.4761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1 -0.47615 L -0.4776 -0.003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" y="23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76 -0.0037 L 0.00261 -0.003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54" dur="1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animClr clrSpc="rgb">
                                      <p:cBhvr>
                                        <p:cTn id="55" dur="1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1" uiExpand="1" build="allAtOnce"/>
      <p:bldP spid="12" grpId="2" uiExpand="1" build="allAtOnce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メイリオ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82</Words>
  <Application>Microsoft Office PowerPoint</Application>
  <PresentationFormat>画面に合わせる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京都大学学術情報リポジトリKURENAI</dc:title>
  <dc:subject>平成21年度NII CSI委託事業報告交流会スライド</dc:subject>
  <dc:creator>京都大学附属図書館電子情報掛</dc:creator>
  <cp:lastModifiedBy>AMANO Eriko</cp:lastModifiedBy>
  <cp:revision>36</cp:revision>
  <dcterms:created xsi:type="dcterms:W3CDTF">2010-06-01T05:47:41Z</dcterms:created>
  <dcterms:modified xsi:type="dcterms:W3CDTF">2010-06-03T05:18:06Z</dcterms:modified>
</cp:coreProperties>
</file>