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9" r:id="rId1"/>
    <p:sldMasterId id="2147483674" r:id="rId2"/>
    <p:sldMasterId id="2147483683" r:id="rId3"/>
    <p:sldMasterId id="2147483681" r:id="rId4"/>
  </p:sldMasterIdLst>
  <p:notesMasterIdLst>
    <p:notesMasterId r:id="rId15"/>
  </p:notesMasterIdLst>
  <p:handoutMasterIdLst>
    <p:handoutMasterId r:id="rId16"/>
  </p:handoutMasterIdLst>
  <p:sldIdLst>
    <p:sldId id="265" r:id="rId5"/>
    <p:sldId id="372" r:id="rId6"/>
    <p:sldId id="381" r:id="rId7"/>
    <p:sldId id="383" r:id="rId8"/>
    <p:sldId id="398" r:id="rId9"/>
    <p:sldId id="390" r:id="rId10"/>
    <p:sldId id="386" r:id="rId11"/>
    <p:sldId id="546" r:id="rId12"/>
    <p:sldId id="547" r:id="rId13"/>
    <p:sldId id="545" r:id="rId14"/>
  </p:sldIdLst>
  <p:sldSz cx="9144000" cy="5715000" type="screen16x1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800" userDrawn="1">
          <p15:clr>
            <a:srgbClr val="A4A3A4"/>
          </p15:clr>
        </p15:guide>
        <p15:guide id="2" pos="2400" userDrawn="1">
          <p15:clr>
            <a:srgbClr val="A4A3A4"/>
          </p15:clr>
        </p15:guide>
        <p15:guide id="3"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2F2FF"/>
    <a:srgbClr val="EE4093"/>
    <a:srgbClr val="934BC9"/>
    <a:srgbClr val="008000"/>
    <a:srgbClr val="FF5050"/>
    <a:srgbClr val="FF7C8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9" autoAdjust="0"/>
    <p:restoredTop sz="79328" autoAdjust="0"/>
  </p:normalViewPr>
  <p:slideViewPr>
    <p:cSldViewPr>
      <p:cViewPr varScale="1">
        <p:scale>
          <a:sx n="101" d="100"/>
          <a:sy n="101" d="100"/>
        </p:scale>
        <p:origin x="-96" y="-930"/>
      </p:cViewPr>
      <p:guideLst>
        <p:guide orient="horz" pos="530"/>
        <p:guide orient="horz" pos="3206"/>
        <p:guide orient="horz" pos="394"/>
        <p:guide pos="567"/>
        <p:guide pos="5193"/>
        <p:guide/>
      </p:guideLst>
    </p:cSldViewPr>
  </p:slideViewPr>
  <p:notesTextViewPr>
    <p:cViewPr>
      <p:scale>
        <a:sx n="150" d="100"/>
        <a:sy n="150" d="100"/>
      </p:scale>
      <p:origin x="0" y="0"/>
    </p:cViewPr>
  </p:notesTextViewPr>
  <p:sorterViewPr>
    <p:cViewPr>
      <p:scale>
        <a:sx n="100" d="100"/>
        <a:sy n="100" d="100"/>
      </p:scale>
      <p:origin x="0" y="0"/>
    </p:cViewPr>
  </p:sorterViewPr>
  <p:notesViewPr>
    <p:cSldViewPr>
      <p:cViewPr varScale="1">
        <p:scale>
          <a:sx n="88" d="100"/>
          <a:sy n="88" d="100"/>
        </p:scale>
        <p:origin x="382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6"/>
            <a:ext cx="2918831" cy="495028"/>
          </a:xfrm>
          <a:prstGeom prst="rect">
            <a:avLst/>
          </a:prstGeom>
        </p:spPr>
        <p:txBody>
          <a:bodyPr vert="horz" lIns="90644" tIns="45322" rIns="90644" bIns="45322" rtlCol="0" anchor="b"/>
          <a:lstStyle>
            <a:lvl1pPr algn="r">
              <a:defRPr sz="1200"/>
            </a:lvl1pPr>
          </a:lstStyle>
          <a:p>
            <a:fld id="{1AB10502-D433-4698-A4DF-06029B496A98}" type="slidenum">
              <a:rPr kumimoji="1" lang="ja-JP" altLang="en-US" smtClean="0"/>
              <a:t>‹#›</a:t>
            </a:fld>
            <a:endParaRPr kumimoji="1" lang="ja-JP" altLang="en-US"/>
          </a:p>
        </p:txBody>
      </p:sp>
    </p:spTree>
    <p:extLst>
      <p:ext uri="{BB962C8B-B14F-4D97-AF65-F5344CB8AC3E}">
        <p14:creationId xmlns:p14="http://schemas.microsoft.com/office/powerpoint/2010/main" val="2455715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9D65FD74-6499-4290-962A-F179C6685009}" type="datetimeFigureOut">
              <a:rPr kumimoji="1" lang="ja-JP" altLang="en-US" smtClean="0"/>
              <a:t>2020/2/25</a:t>
            </a:fld>
            <a:endParaRPr kumimoji="1" lang="ja-JP" altLang="en-US"/>
          </a:p>
        </p:txBody>
      </p:sp>
      <p:sp>
        <p:nvSpPr>
          <p:cNvPr id="4" name="スライド イメージ プレースホルダー 3"/>
          <p:cNvSpPr>
            <a:spLocks noGrp="1" noRot="1" noChangeAspect="1"/>
          </p:cNvSpPr>
          <p:nvPr>
            <p:ph type="sldImg" idx="2"/>
          </p:nvPr>
        </p:nvSpPr>
        <p:spPr>
          <a:xfrm>
            <a:off x="704850" y="1233488"/>
            <a:ext cx="5326063"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7D5489D7-4FFC-455B-B915-3CEFB519FBBE}" type="slidenum">
              <a:rPr kumimoji="1" lang="ja-JP" altLang="en-US" smtClean="0"/>
              <a:t>‹#›</a:t>
            </a:fld>
            <a:endParaRPr kumimoji="1" lang="ja-JP" altLang="en-US"/>
          </a:p>
        </p:txBody>
      </p:sp>
    </p:spTree>
    <p:extLst>
      <p:ext uri="{BB962C8B-B14F-4D97-AF65-F5344CB8AC3E}">
        <p14:creationId xmlns:p14="http://schemas.microsoft.com/office/powerpoint/2010/main" val="2414551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t>この</a:t>
            </a:r>
            <a:r>
              <a:rPr kumimoji="1" lang="en-US" altLang="ja-JP" dirty="0" smtClean="0"/>
              <a:t>e-learning</a:t>
            </a:r>
            <a:r>
              <a:rPr kumimoji="1" lang="ja-JP" altLang="en-US" dirty="0" smtClean="0"/>
              <a:t>教材「統計の入門」は、京都大学で開講されている「統計入門」「続・統計入門」をベースに改変されたものです。</a:t>
            </a:r>
            <a:endParaRPr kumimoji="1" lang="en-US" altLang="ja-JP" dirty="0" smtClean="0"/>
          </a:p>
          <a:p>
            <a:r>
              <a:rPr kumimoji="1" lang="ja-JP" altLang="en-US" dirty="0" smtClean="0"/>
              <a:t>短時間で大雑把にこれらの内容を振り返ることができるようになっていますので、活用してみてください。</a:t>
            </a:r>
            <a:endParaRPr kumimoji="1" lang="ja-JP" altLang="en-US" dirty="0"/>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a:t>
            </a:fld>
            <a:endParaRPr kumimoji="1" lang="ja-JP" altLang="en-US"/>
          </a:p>
        </p:txBody>
      </p:sp>
    </p:spTree>
    <p:extLst>
      <p:ext uri="{BB962C8B-B14F-4D97-AF65-F5344CB8AC3E}">
        <p14:creationId xmlns:p14="http://schemas.microsoft.com/office/powerpoint/2010/main" val="810303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このコースではこちらに示した順に学習を進めていきます。</a:t>
            </a:r>
            <a:endParaRPr kumimoji="1" lang="en-US" altLang="ja-JP" dirty="0" smtClean="0"/>
          </a:p>
          <a:p>
            <a:r>
              <a:rPr kumimoji="1" lang="ja-JP" altLang="en-US" dirty="0" smtClean="0"/>
              <a:t>イントロダクションの半分が終わりました。</a:t>
            </a:r>
            <a:endParaRPr kumimoji="1" lang="en-US" altLang="ja-JP" dirty="0" smtClean="0"/>
          </a:p>
          <a:p>
            <a:r>
              <a:rPr kumimoji="1" lang="en-US" altLang="ja-JP" dirty="0" smtClean="0"/>
              <a:t>2</a:t>
            </a:r>
            <a:r>
              <a:rPr kumimoji="1" lang="ja-JP" altLang="en-US" dirty="0" smtClean="0"/>
              <a:t>章では、データ特性、ソフトウエアについて復習します。</a:t>
            </a:r>
          </a:p>
          <a:p>
            <a:r>
              <a:rPr kumimoji="1" lang="en-US" altLang="ja-JP" dirty="0" smtClean="0"/>
              <a:t>3</a:t>
            </a:r>
            <a:r>
              <a:rPr kumimoji="1" lang="ja-JP" altLang="en-US" dirty="0" smtClean="0"/>
              <a:t>章ではデータの可視化を学び</a:t>
            </a:r>
          </a:p>
          <a:p>
            <a:r>
              <a:rPr kumimoji="1" lang="ja-JP" altLang="en-US" dirty="0" smtClean="0"/>
              <a:t>その後、</a:t>
            </a:r>
            <a:r>
              <a:rPr kumimoji="1" lang="en-US" altLang="ja-JP" dirty="0" smtClean="0"/>
              <a:t>2</a:t>
            </a:r>
            <a:r>
              <a:rPr kumimoji="1" lang="ja-JP" altLang="en-US" dirty="0" smtClean="0"/>
              <a:t>元分割表、検定・推定、相関と回帰と進んでいきます。</a:t>
            </a:r>
          </a:p>
          <a:p>
            <a:r>
              <a:rPr kumimoji="1" lang="ja-JP" altLang="en-US" dirty="0" smtClean="0"/>
              <a:t>最後に因果推論に触れて、全体をまとめて振り返る予定にしています。</a:t>
            </a:r>
            <a:endParaRPr kumimoji="1" lang="en-US" altLang="ja-JP" dirty="0" smtClean="0"/>
          </a:p>
          <a:p>
            <a:endParaRPr kumimoji="1" lang="en-US" altLang="ja-JP" dirty="0" smtClean="0"/>
          </a:p>
          <a:p>
            <a:r>
              <a:rPr kumimoji="1" lang="ja-JP" altLang="en-US" dirty="0" smtClean="0"/>
              <a:t>それ</a:t>
            </a:r>
            <a:r>
              <a:rPr kumimoji="1" lang="ja-JP" altLang="en-US" smtClean="0"/>
              <a:t>では頑張って</a:t>
            </a:r>
            <a:r>
              <a:rPr kumimoji="1" lang="ja-JP" altLang="en-US" dirty="0" smtClean="0"/>
              <a:t>ください。</a:t>
            </a:r>
            <a:endParaRPr kumimoji="1" lang="en-US" altLang="ja-JP" dirty="0" smtClean="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5489D7-4FFC-455B-B915-3CEFB519FBBE}"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550222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データ分析やデータサイエンスといった言葉を見聞きする機会が増えてきましたが、こうした言葉はどういう使われ方をしているのでしょうか。</a:t>
            </a:r>
            <a:endParaRPr kumimoji="1" lang="ja-JP" altLang="en-US" dirty="0"/>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2</a:t>
            </a:fld>
            <a:endParaRPr kumimoji="1" lang="ja-JP" altLang="en-US"/>
          </a:p>
        </p:txBody>
      </p:sp>
    </p:spTree>
    <p:extLst>
      <p:ext uri="{BB962C8B-B14F-4D97-AF65-F5344CB8AC3E}">
        <p14:creationId xmlns:p14="http://schemas.microsoft.com/office/powerpoint/2010/main" val="3033899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京都大学国際高等教育院データ科学イノベーション教育センターでは、　</a:t>
            </a:r>
            <a:endParaRPr kumimoji="1" lang="en-US" altLang="ja-JP" dirty="0" smtClean="0"/>
          </a:p>
          <a:p>
            <a:r>
              <a:rPr kumimoji="1" lang="ja-JP" altLang="en-US" dirty="0" smtClean="0"/>
              <a:t>理論的裏付けとしての数学、実装のための情報学、これらと連動した統計学の理解と実践によりデータサイエンスの力が身につくと考えています。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3</a:t>
            </a:fld>
            <a:endParaRPr kumimoji="1" lang="ja-JP" altLang="en-US"/>
          </a:p>
        </p:txBody>
      </p:sp>
    </p:spTree>
    <p:extLst>
      <p:ext uri="{BB962C8B-B14F-4D97-AF65-F5344CB8AC3E}">
        <p14:creationId xmlns:p14="http://schemas.microsoft.com/office/powerpoint/2010/main" val="1086652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一方で、一般社会で言われるデータサイエンスというのはどういう位置づけになっているのでしょうか。</a:t>
            </a:r>
            <a:endParaRPr kumimoji="1" lang="en-US" altLang="ja-JP" dirty="0" smtClean="0"/>
          </a:p>
          <a:p>
            <a:r>
              <a:rPr kumimoji="1" lang="ja-JP" altLang="en-US" dirty="0" smtClean="0"/>
              <a:t>＜アニメーション＞</a:t>
            </a:r>
            <a:endParaRPr kumimoji="1" lang="en-US" altLang="ja-JP" dirty="0" smtClean="0"/>
          </a:p>
          <a:p>
            <a:r>
              <a:rPr kumimoji="1" lang="ja-JP" altLang="en-US" dirty="0" smtClean="0"/>
              <a:t>数学とか情報学の代わりに、ビジネス力や</a:t>
            </a:r>
            <a:r>
              <a:rPr kumimoji="1" lang="en-US" altLang="ja-JP" dirty="0" smtClean="0"/>
              <a:t>IT</a:t>
            </a:r>
            <a:r>
              <a:rPr kumimoji="1" lang="ja-JP" altLang="en-US" dirty="0" smtClean="0"/>
              <a:t>スキルといったものが求められることが多いようです。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＜アニメーション＞</a:t>
            </a:r>
            <a:endParaRPr kumimoji="1" lang="en-US" altLang="ja-JP" dirty="0" smtClean="0"/>
          </a:p>
          <a:p>
            <a:r>
              <a:rPr kumimoji="1" lang="ja-JP" altLang="en-US" dirty="0" smtClean="0"/>
              <a:t>ここでいわれるビジネス力というのは、対象となるマーケットに関する知識や簿記・会計の知識、さらにはコミュニケーションスキルなどがあげられるようです。</a:t>
            </a:r>
            <a:endParaRPr kumimoji="1" lang="en-US" altLang="ja-JP" dirty="0" smtClean="0"/>
          </a:p>
          <a:p>
            <a:r>
              <a:rPr kumimoji="1" lang="ja-JP" altLang="en-US" dirty="0" smtClean="0"/>
              <a:t>こうした力を総合してデータサインエンスに取り組むことが期待されるようですが、どちらの場面でも共通しているのは「統計学」ということになります。</a:t>
            </a:r>
            <a:endParaRPr kumimoji="1" lang="en-US" altLang="ja-JP" dirty="0" smtClean="0"/>
          </a:p>
          <a:p>
            <a:r>
              <a:rPr kumimoji="1" lang="ja-JP" altLang="en-US" dirty="0" smtClean="0"/>
              <a:t>この講義では共通して重要と考えられている統計について、入門から確認してみたいと思います。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4</a:t>
            </a:fld>
            <a:endParaRPr kumimoji="1" lang="ja-JP" altLang="en-US"/>
          </a:p>
        </p:txBody>
      </p:sp>
    </p:spTree>
    <p:extLst>
      <p:ext uri="{BB962C8B-B14F-4D97-AF65-F5344CB8AC3E}">
        <p14:creationId xmlns:p14="http://schemas.microsoft.com/office/powerpoint/2010/main" val="3649273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統計学とはどういったものなのでしょうか。</a:t>
            </a:r>
            <a:endParaRPr kumimoji="1" lang="en-US" altLang="ja-JP" dirty="0" smtClean="0"/>
          </a:p>
          <a:p>
            <a:r>
              <a:rPr kumimoji="1" lang="ja-JP" altLang="en-US" dirty="0" smtClean="0"/>
              <a:t>このラオさんという方が書かれた「統計学とは何か：偶然を生かす」という本の中では、</a:t>
            </a:r>
            <a:endParaRPr kumimoji="1" lang="en-US" altLang="ja-JP" dirty="0" smtClean="0"/>
          </a:p>
          <a:p>
            <a:r>
              <a:rPr kumimoji="1" lang="ja-JP" altLang="en-US" dirty="0" smtClean="0"/>
              <a:t>賢明な意志決定を行うための科学</a:t>
            </a:r>
          </a:p>
          <a:p>
            <a:r>
              <a:rPr kumimoji="1" lang="ja-JP" altLang="en-US" dirty="0" smtClean="0"/>
              <a:t>不確実性を数量化し表現する手法</a:t>
            </a:r>
          </a:p>
          <a:p>
            <a:r>
              <a:rPr kumimoji="1" lang="ja-JP" altLang="en-US" dirty="0" smtClean="0"/>
              <a:t>すべての学問のための学問</a:t>
            </a:r>
          </a:p>
          <a:p>
            <a:r>
              <a:rPr kumimoji="1" lang="ja-JP" altLang="en-US" dirty="0" smtClean="0"/>
              <a:t>データから情報へのはしごを一段昇るための論理</a:t>
            </a:r>
          </a:p>
          <a:p>
            <a:r>
              <a:rPr kumimoji="1" lang="ja-JP" altLang="en-US" dirty="0" smtClean="0"/>
              <a:t>といったように、統計学が説明されています。</a:t>
            </a:r>
            <a:endParaRPr kumimoji="1" lang="en-US" altLang="ja-JP" dirty="0" smtClean="0"/>
          </a:p>
          <a:p>
            <a:r>
              <a:rPr kumimoji="1" lang="ja-JP" altLang="en-US" dirty="0" smtClean="0"/>
              <a:t>＜アニメーション＞</a:t>
            </a:r>
            <a:endParaRPr kumimoji="1" lang="en-US" altLang="ja-JP" dirty="0" smtClean="0"/>
          </a:p>
          <a:p>
            <a:r>
              <a:rPr kumimoji="1" lang="ja-JP" altLang="en-US" dirty="0" smtClean="0"/>
              <a:t>最近では、西内さんという方の「統計学が最強の学問である」という本も出版されており、こうした本を読点でみるのも統計学の強みを理解するのに適しているかもしれません。</a:t>
            </a:r>
            <a:endParaRPr kumimoji="1" lang="ja-JP" altLang="en-US" dirty="0"/>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5</a:t>
            </a:fld>
            <a:endParaRPr kumimoji="1" lang="ja-JP" altLang="en-US"/>
          </a:p>
        </p:txBody>
      </p:sp>
    </p:spTree>
    <p:extLst>
      <p:ext uri="{BB962C8B-B14F-4D97-AF65-F5344CB8AC3E}">
        <p14:creationId xmlns:p14="http://schemas.microsoft.com/office/powerpoint/2010/main" val="3737177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lang="ja-JP" altLang="en-US" sz="1000" b="0" dirty="0" smtClean="0">
                <a:latin typeface="+mn-ea"/>
                <a:ea typeface="+mn-ea"/>
              </a:rPr>
              <a:t>われわれはなぜ統計学を学ぶ必要があるのでしょうか。</a:t>
            </a:r>
            <a:endParaRPr lang="en-US" altLang="ja-JP" sz="1000" b="0" dirty="0" smtClean="0">
              <a:latin typeface="+mn-ea"/>
              <a:ea typeface="+mn-ea"/>
            </a:endParaRPr>
          </a:p>
          <a:p>
            <a:r>
              <a:rPr lang="ja-JP" altLang="en-US" sz="1000" b="0" dirty="0" smtClean="0">
                <a:latin typeface="+mn-ea"/>
                <a:ea typeface="+mn-ea"/>
              </a:rPr>
              <a:t>それは、データの裏側にある本質を理解して判断に役立てるためです。</a:t>
            </a:r>
            <a:endParaRPr lang="en-US" altLang="ja-JP" sz="1000" b="0" dirty="0" smtClean="0">
              <a:latin typeface="+mn-ea"/>
              <a:ea typeface="+mn-ea"/>
            </a:endParaRPr>
          </a:p>
          <a:p>
            <a:r>
              <a:rPr lang="ja-JP" altLang="en-US" sz="1000" b="0" dirty="0" smtClean="0">
                <a:latin typeface="+mn-ea"/>
                <a:ea typeface="+mn-ea"/>
              </a:rPr>
              <a:t>研究や業務の中では様々な種類のデータに出会います。</a:t>
            </a:r>
            <a:endParaRPr lang="en-US" altLang="ja-JP" sz="1000" b="0" dirty="0" smtClean="0">
              <a:latin typeface="+mn-ea"/>
              <a:ea typeface="+mn-ea"/>
            </a:endParaRPr>
          </a:p>
          <a:p>
            <a:r>
              <a:rPr lang="ja-JP" altLang="en-US" sz="1000" b="0" dirty="0" smtClean="0">
                <a:latin typeface="+mn-ea"/>
                <a:ea typeface="+mn-ea"/>
              </a:rPr>
              <a:t>実験データ、社会調査データ、検査・診断データ、売り上げデータなど、</a:t>
            </a:r>
            <a:endParaRPr lang="en-US" altLang="ja-JP" sz="1000" b="0" dirty="0" smtClean="0">
              <a:latin typeface="+mn-ea"/>
              <a:ea typeface="+mn-ea"/>
            </a:endParaRPr>
          </a:p>
          <a:p>
            <a:r>
              <a:rPr lang="ja-JP" altLang="en-US" sz="1000" b="0" dirty="0" err="1" smtClean="0">
                <a:latin typeface="+mn-ea"/>
                <a:ea typeface="+mn-ea"/>
              </a:rPr>
              <a:t>を適</a:t>
            </a:r>
            <a:r>
              <a:rPr lang="ja-JP" altLang="en-US" sz="1000" b="0" dirty="0" smtClean="0">
                <a:latin typeface="+mn-ea"/>
                <a:ea typeface="+mn-ea"/>
              </a:rPr>
              <a:t>切に収集したうえで、適切な判断を下す、ことが求められているのです。</a:t>
            </a:r>
            <a:endParaRPr lang="en-US" altLang="ja-JP" sz="1000" b="0" dirty="0" smtClean="0">
              <a:latin typeface="+mn-ea"/>
              <a:ea typeface="+mn-ea"/>
            </a:endParaRPr>
          </a:p>
          <a:p>
            <a:endParaRPr lang="en-US" altLang="ja-JP" sz="1000" b="0" dirty="0" smtClean="0">
              <a:latin typeface="+mn-ea"/>
              <a:ea typeface="+mn-ea"/>
            </a:endParaRPr>
          </a:p>
          <a:p>
            <a:r>
              <a:rPr lang="ja-JP" altLang="en-US" sz="1000" b="0" dirty="0" smtClean="0">
                <a:latin typeface="+mn-ea"/>
                <a:ea typeface="+mn-ea"/>
              </a:rPr>
              <a:t>このためにはデータに関するリテラシーを培い、統計にだまされない、要にする必要もあります。</a:t>
            </a:r>
          </a:p>
          <a:p>
            <a:r>
              <a:rPr lang="ja-JP" altLang="en-US" sz="1000" b="0" dirty="0" smtClean="0"/>
              <a:t>マーク・トウェインによって世の中に広まったといわれるのは、「世の中には</a:t>
            </a:r>
            <a:r>
              <a:rPr lang="en-US" altLang="ja-JP" sz="1000" b="0" dirty="0" smtClean="0"/>
              <a:t>3</a:t>
            </a:r>
            <a:r>
              <a:rPr lang="ja-JP" altLang="en-US" sz="1000" b="0" dirty="0" smtClean="0"/>
              <a:t>種類の嘘がある</a:t>
            </a:r>
            <a:r>
              <a:rPr lang="en-US" altLang="ja-JP" sz="1000" b="0" dirty="0" smtClean="0"/>
              <a:t>: </a:t>
            </a:r>
            <a:r>
              <a:rPr lang="ja-JP" altLang="en-US" sz="1000" b="0" dirty="0" smtClean="0"/>
              <a:t>嘘、大嘘、そして統計だ」です。</a:t>
            </a:r>
            <a:endParaRPr lang="en-US" altLang="ja-JP" sz="1000" b="0" dirty="0" smtClean="0"/>
          </a:p>
          <a:p>
            <a:r>
              <a:rPr lang="ja-JP" altLang="en-US" sz="1000" b="0" dirty="0" smtClean="0"/>
              <a:t>英語では「</a:t>
            </a:r>
            <a:r>
              <a:rPr lang="en-US" altLang="ja-JP" sz="1000" b="0" dirty="0" smtClean="0"/>
              <a:t>Lies, damned lies, and statistics</a:t>
            </a:r>
            <a:r>
              <a:rPr lang="ja-JP" altLang="en-US" sz="1000" b="0" dirty="0" smtClean="0"/>
              <a:t>（ライズ、ダムンドゥ・ライズ、アンド、スタティスティックス）」になります。</a:t>
            </a:r>
            <a:endParaRPr lang="en-US" altLang="ja-JP" sz="1000" b="0" dirty="0" smtClean="0"/>
          </a:p>
          <a:p>
            <a:endParaRPr lang="en-US" altLang="ja-JP" sz="1000" b="0" dirty="0" smtClean="0"/>
          </a:p>
          <a:p>
            <a:r>
              <a:rPr lang="ja-JP" altLang="en-US" sz="1000" b="0" dirty="0" smtClean="0"/>
              <a:t>右の図は</a:t>
            </a:r>
            <a:r>
              <a:rPr lang="en-US" altLang="ja-JP" sz="1000" b="0" dirty="0" smtClean="0"/>
              <a:t>2003</a:t>
            </a:r>
            <a:r>
              <a:rPr lang="ja-JP" altLang="en-US" sz="1000" b="0" dirty="0" smtClean="0"/>
              <a:t>年の</a:t>
            </a:r>
            <a:r>
              <a:rPr lang="en-US" altLang="ja-JP" sz="1000" b="0" dirty="0" smtClean="0"/>
              <a:t>15</a:t>
            </a:r>
            <a:r>
              <a:rPr lang="ja-JP" altLang="en-US" sz="1000" b="0" dirty="0" smtClean="0"/>
              <a:t>歳対象の国際学力調査で日本人があまり十分に説明できなかったといわれる問いです。</a:t>
            </a:r>
            <a:endParaRPr lang="en-US" altLang="ja-JP" sz="1000" b="0" dirty="0" smtClean="0"/>
          </a:p>
          <a:p>
            <a:r>
              <a:rPr lang="ja-JP" altLang="en-US" sz="1000" b="0" dirty="0" smtClean="0"/>
              <a:t>「</a:t>
            </a:r>
            <a:r>
              <a:rPr lang="en-US" altLang="ja-JP" sz="1000" b="0" dirty="0" smtClean="0"/>
              <a:t>1999</a:t>
            </a:r>
            <a:r>
              <a:rPr lang="ja-JP" altLang="en-US" sz="1000" b="0" dirty="0" smtClean="0"/>
              <a:t>年は</a:t>
            </a:r>
            <a:r>
              <a:rPr lang="en-US" altLang="ja-JP" sz="1000" b="0" dirty="0" smtClean="0"/>
              <a:t>1998</a:t>
            </a:r>
            <a:r>
              <a:rPr lang="ja-JP" altLang="en-US" sz="1000" b="0" dirty="0" smtClean="0"/>
              <a:t>年に比べて盗難事件が激増しています」、といっていいのかどうか、が問われました。</a:t>
            </a:r>
            <a:endParaRPr lang="en-US" altLang="ja-JP" sz="1000" b="0" dirty="0" smtClean="0"/>
          </a:p>
          <a:p>
            <a:r>
              <a:rPr lang="ja-JP" altLang="en-US" sz="1000" b="0" dirty="0" smtClean="0"/>
              <a:t>・</a:t>
            </a:r>
            <a:r>
              <a:rPr lang="en-US" altLang="ja-JP" sz="1000" b="0" dirty="0" smtClean="0"/>
              <a:t>508</a:t>
            </a:r>
            <a:r>
              <a:rPr lang="ja-JP" altLang="en-US" sz="1000" b="0" dirty="0" smtClean="0"/>
              <a:t>件から</a:t>
            </a:r>
            <a:r>
              <a:rPr lang="en-US" altLang="ja-JP" sz="1000" b="0" dirty="0" smtClean="0"/>
              <a:t>515</a:t>
            </a:r>
            <a:r>
              <a:rPr lang="ja-JP" altLang="en-US" sz="1000" b="0" dirty="0" smtClean="0"/>
              <a:t>件への増加は激増といえるのか。</a:t>
            </a:r>
            <a:endParaRPr lang="en-US" altLang="ja-JP" sz="1000" b="0" dirty="0" smtClean="0"/>
          </a:p>
          <a:p>
            <a:r>
              <a:rPr lang="ja-JP" altLang="en-US" sz="1000" b="0" dirty="0" smtClean="0"/>
              <a:t>・そもそも激増とはどういう増加の程度をいうのか</a:t>
            </a:r>
            <a:endParaRPr lang="en-US" altLang="ja-JP" sz="1000" b="0" dirty="0" smtClean="0"/>
          </a:p>
          <a:p>
            <a:r>
              <a:rPr lang="ja-JP" altLang="en-US" sz="1000" b="0" dirty="0" smtClean="0"/>
              <a:t>・この前後の年はどのような傾向にあったのか</a:t>
            </a:r>
            <a:endParaRPr lang="en-US" altLang="ja-JP" sz="1000" b="0" dirty="0" smtClean="0"/>
          </a:p>
          <a:p>
            <a:r>
              <a:rPr lang="ja-JP" altLang="en-US" sz="1000" b="0" dirty="0" smtClean="0"/>
              <a:t>など、与えられた図だけからはわからないことをしっかり認識し説明する力も求められたのです。</a:t>
            </a:r>
            <a:endParaRPr lang="en-US" altLang="ja-JP" sz="1000" b="1" dirty="0" smtClean="0"/>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6</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164906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4563" y="1135063"/>
            <a:ext cx="4897437" cy="3062287"/>
          </a:xfrm>
        </p:spPr>
      </p:sp>
      <p:sp>
        <p:nvSpPr>
          <p:cNvPr id="3" name="ノート プレースホルダー 2"/>
          <p:cNvSpPr>
            <a:spLocks noGrp="1"/>
          </p:cNvSpPr>
          <p:nvPr>
            <p:ph type="body" idx="1"/>
          </p:nvPr>
        </p:nvSpPr>
        <p:spPr/>
        <p:txBody>
          <a:bodyPr/>
          <a:lstStyle/>
          <a:p>
            <a:r>
              <a:rPr kumimoji="1" lang="ja-JP" altLang="en-US" dirty="0" smtClean="0"/>
              <a:t>相関関係と因果関係の違いも重要です。</a:t>
            </a:r>
            <a:endParaRPr kumimoji="1" lang="en-US" altLang="ja-JP" dirty="0" smtClean="0"/>
          </a:p>
          <a:p>
            <a:r>
              <a:rPr kumimoji="1" lang="ja-JP" altLang="en-US" dirty="0" smtClean="0"/>
              <a:t>相関関係というのは因果関係のことまでは含みません。</a:t>
            </a:r>
            <a:endParaRPr kumimoji="1" lang="en-US" altLang="ja-JP" dirty="0" smtClean="0"/>
          </a:p>
          <a:p>
            <a:r>
              <a:rPr kumimoji="1" lang="ja-JP" altLang="en-US" dirty="0" smtClean="0"/>
              <a:t>つまり、相関関係があるからといって必ずしも因果関係があるわけではないのです。</a:t>
            </a:r>
            <a:endParaRPr kumimoji="1" lang="en-US" altLang="ja-JP" dirty="0" smtClean="0"/>
          </a:p>
          <a:p>
            <a:r>
              <a:rPr kumimoji="1" lang="ja-JP" altLang="en-US" dirty="0" smtClean="0"/>
              <a:t>体重と身長の関係は一般的には相関は高いものですが、片方が他方を決めるともいえません。</a:t>
            </a:r>
          </a:p>
          <a:p>
            <a:r>
              <a:rPr kumimoji="1" lang="ja-JP" altLang="en-US" dirty="0" smtClean="0"/>
              <a:t>因果関係を示すことは難しいということもこのコースで学んでいきます。</a:t>
            </a:r>
          </a:p>
          <a:p>
            <a:r>
              <a:rPr kumimoji="1" lang="ja-JP" altLang="en-US" dirty="0" smtClean="0"/>
              <a:t>見かけ上の相関には注意が必要です。</a:t>
            </a:r>
          </a:p>
          <a:p>
            <a:r>
              <a:rPr kumimoji="1" lang="ja-JP" altLang="en-US" dirty="0" smtClean="0"/>
              <a:t>背後に共通原因が存在する場合もあります。</a:t>
            </a:r>
          </a:p>
          <a:p>
            <a:r>
              <a:rPr kumimoji="1" lang="ja-JP" altLang="en-US" dirty="0" smtClean="0"/>
              <a:t>「明かりをつけたまま眠る子供は近視になりやすい」は本当なのでしょうか、親が近視で寝室の明かりをつけたままにしやすい一方で、親の近視が子に遺伝しているだけなのかもしれませんね。</a:t>
            </a:r>
          </a:p>
          <a:p>
            <a:r>
              <a:rPr kumimoji="1" lang="ja-JP" altLang="en-US" dirty="0" smtClean="0"/>
              <a:t>原因と結果が逆になっているものもあり得ますし、互いに一方が他方の原因になっているものもあります。</a:t>
            </a:r>
            <a:endParaRPr kumimoji="1" lang="en-US" altLang="ja-JP" dirty="0" smtClean="0"/>
          </a:p>
          <a:p>
            <a:r>
              <a:rPr kumimoji="1" lang="ja-JP" altLang="en-US" dirty="0" smtClean="0"/>
              <a:t>因果関係は慎重に結論を出す必要があるのです。</a:t>
            </a:r>
            <a:endParaRPr kumimoji="1" lang="en-US" altLang="ja-JP" dirty="0" smtClean="0"/>
          </a:p>
          <a:p>
            <a:r>
              <a:rPr kumimoji="1" lang="ja-JP" altLang="en-US" dirty="0" smtClean="0"/>
              <a:t>こうした検討を因果推論といいます。</a:t>
            </a:r>
            <a:endParaRPr kumimoji="1" lang="ja-JP" altLang="en-US" dirty="0"/>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panose="020F0502020204030204"/>
                <a:ea typeface="ＭＳ Ｐゴシック" panose="020B0600070205080204" pitchFamily="50" charset="-128"/>
              </a:rPr>
              <a:pPr defTabSz="906445">
                <a:defRPr/>
              </a:pPr>
              <a:t>7</a:t>
            </a:fld>
            <a:endParaRPr lang="ja-JP" altLang="en-US">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3400664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因果推論を経て因果関係の究明を目指すことになります。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先ほどご紹介した西内さんが今度は推薦者になっているのが、「原因と結果の」経済学という、医療経済学者の津川先生と教育経済学者の中室先生が共同執筆された本です。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経済学とはいうもののそんなに専門的な話が出てくるわけではないので、どなたでも読みやすい内容になっていると思います。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因果推論をもう少し学んでみようと思われた方はこうした本も参考にしてみてください。</a:t>
            </a:r>
            <a:endParaRPr kumimoji="1" lang="en-US" altLang="ja-JP" dirty="0" smtClean="0"/>
          </a:p>
          <a:p>
            <a:endParaRPr kumimoji="1" lang="ja-JP" altLang="en-US" dirty="0" smtClean="0"/>
          </a:p>
          <a:p>
            <a:endParaRPr lang="en-US" altLang="ja-JP" b="1" dirty="0" smtClean="0"/>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8</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879974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t>このコースで学んだことがどれだけ身についたのか実力を試してみたいと思われる方もいるかもしれません。</a:t>
            </a:r>
            <a:endParaRPr kumimoji="1" lang="en-US" altLang="ja-JP" dirty="0" smtClean="0"/>
          </a:p>
          <a:p>
            <a:r>
              <a:rPr kumimoji="1" lang="ja-JP" altLang="en-US" dirty="0" smtClean="0"/>
              <a:t>一つの例として、「統計検定」というものがあります。</a:t>
            </a:r>
            <a:endParaRPr kumimoji="1" lang="en-US" altLang="ja-JP" dirty="0" smtClean="0"/>
          </a:p>
          <a:p>
            <a:r>
              <a:rPr kumimoji="1" lang="en-US" altLang="ja-JP" dirty="0" smtClean="0"/>
              <a:t>3</a:t>
            </a:r>
            <a:r>
              <a:rPr kumimoji="1" lang="ja-JP" altLang="en-US" dirty="0" smtClean="0"/>
              <a:t>級では高校卒業後大学入学時程度のレベル、</a:t>
            </a:r>
            <a:r>
              <a:rPr kumimoji="1" lang="en-US" altLang="ja-JP" dirty="0" smtClean="0"/>
              <a:t>2</a:t>
            </a:r>
            <a:r>
              <a:rPr kumimoji="1" lang="ja-JP" altLang="en-US" dirty="0" smtClean="0"/>
              <a:t>級では大学で学ぶとされる基礎統計学のレベルが想定されています。</a:t>
            </a:r>
            <a:endParaRPr kumimoji="1" lang="en-US" altLang="ja-JP" dirty="0" smtClean="0"/>
          </a:p>
          <a:p>
            <a:r>
              <a:rPr kumimoji="1" lang="ja-JP" altLang="en-US" dirty="0" smtClean="0"/>
              <a:t>このコースでは</a:t>
            </a:r>
            <a:r>
              <a:rPr kumimoji="1" lang="en-US" altLang="ja-JP" dirty="0" smtClean="0"/>
              <a:t>3</a:t>
            </a:r>
            <a:r>
              <a:rPr kumimoji="1" lang="ja-JP" altLang="en-US" dirty="0" smtClean="0"/>
              <a:t>級程度の復習をしながら</a:t>
            </a:r>
            <a:r>
              <a:rPr kumimoji="1" lang="en-US" altLang="ja-JP" dirty="0" smtClean="0"/>
              <a:t>2</a:t>
            </a:r>
            <a:r>
              <a:rPr kumimoji="1" lang="ja-JP" altLang="en-US" dirty="0" smtClean="0"/>
              <a:t>級の一部までを学ぶような内容になっています。</a:t>
            </a:r>
            <a:endParaRPr kumimoji="1" lang="en-US" altLang="ja-JP" dirty="0" smtClean="0"/>
          </a:p>
          <a:p>
            <a:r>
              <a:rPr kumimoji="1" lang="en-US" altLang="ja-JP" dirty="0" smtClean="0"/>
              <a:t>2</a:t>
            </a:r>
            <a:r>
              <a:rPr kumimoji="1" lang="ja-JP" altLang="en-US" dirty="0" smtClean="0"/>
              <a:t>級を目指すとなると足りない部分を補ってから望む必要があります。</a:t>
            </a:r>
            <a:endParaRPr kumimoji="1" lang="en-US" altLang="ja-JP" dirty="0" smtClean="0"/>
          </a:p>
          <a:p>
            <a:r>
              <a:rPr kumimoji="1" lang="ja-JP" altLang="en-US" dirty="0" smtClean="0"/>
              <a:t>興味を持たれた方はこういうものを活用されてもいいのではないでしょうか。</a:t>
            </a:r>
            <a:endParaRPr kumimoji="1" lang="ja-JP" altLang="en-US" dirty="0"/>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9</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90117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7014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24953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96108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611189" y="0"/>
            <a:ext cx="180000" cy="4140000"/>
          </a:xfrm>
          <a:prstGeom prst="roundRect">
            <a:avLst>
              <a:gd name="adj" fmla="val 0"/>
            </a:avLst>
          </a:prstGeom>
          <a:gradFill>
            <a:gsLst>
              <a:gs pos="100000">
                <a:schemeClr val="accent5">
                  <a:lumMod val="40000"/>
                  <a:lumOff val="60000"/>
                </a:schemeClr>
              </a:gs>
              <a:gs pos="7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pic>
        <p:nvPicPr>
          <p:cNvPr id="3" name="Picture 3" descr="\\192.168.1.140\work\デザイナーズパワーポイント\K_京都大学\2020年3月制作予定\デザイン\部材\CIREDS.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745405" y="4245268"/>
            <a:ext cx="828243" cy="1080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192.168.1.140\work\デザイナーズパワーポイント\K_京都大学\2020年3月制作予定\デザイン\部材\京都大学ロゴ.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211997" y="394658"/>
            <a:ext cx="1368000" cy="442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0243203"/>
      </p:ext>
    </p:extLst>
  </p:cSld>
  <p:clrMap bg1="lt1" tx1="dk1" bg2="lt2" tx2="dk2" accent1="accent1" accent2="accent2" accent3="accent3" accent4="accent4" accent5="accent5" accent6="accent6" hlink="hlink" folHlink="folHlink"/>
  <p:sldLayoutIdLst>
    <p:sldLayoutId id="214748368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smtClean="0">
              <a:solidFill>
                <a:schemeClr val="bg1"/>
              </a:solidFill>
              <a:latin typeface="Arial" panose="020B0604020202020204" pitchFamily="34" charset="0"/>
            </a:endParaRPr>
          </a:p>
        </p:txBody>
      </p:sp>
      <p:sp>
        <p:nvSpPr>
          <p:cNvPr id="3"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4" name="角丸四角形 3"/>
          <p:cNvSpPr/>
          <p:nvPr userDrawn="1"/>
        </p:nvSpPr>
        <p:spPr>
          <a:xfrm>
            <a:off x="611189" y="0"/>
            <a:ext cx="180000" cy="648000"/>
          </a:xfrm>
          <a:prstGeom prst="roundRect">
            <a:avLst>
              <a:gd name="adj" fmla="val 0"/>
            </a:avLst>
          </a:prstGeom>
          <a:gradFill>
            <a:gsLst>
              <a:gs pos="100000">
                <a:schemeClr val="accent5">
                  <a:lumMod val="40000"/>
                  <a:lumOff val="60000"/>
                </a:schemeClr>
              </a:gs>
              <a:gs pos="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2538490831"/>
      </p:ext>
    </p:extLst>
  </p:cSld>
  <p:clrMap bg1="lt1" tx1="dk1" bg2="lt2" tx2="dk2" accent1="accent1" accent2="accent2" accent3="accent3" accent4="accent4" accent5="accent5" accent6="accent6" hlink="hlink" folHlink="folHlink"/>
  <p:sldLayoutIdLst>
    <p:sldLayoutId id="2147483678"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smtClean="0">
              <a:solidFill>
                <a:schemeClr val="bg1"/>
              </a:solidFill>
              <a:latin typeface="Arial" panose="020B0604020202020204" pitchFamily="34" charset="0"/>
            </a:endParaRPr>
          </a:p>
        </p:txBody>
      </p:sp>
      <p:sp>
        <p:nvSpPr>
          <p:cNvPr id="3"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Tree>
    <p:extLst>
      <p:ext uri="{BB962C8B-B14F-4D97-AF65-F5344CB8AC3E}">
        <p14:creationId xmlns:p14="http://schemas.microsoft.com/office/powerpoint/2010/main" val="67799695"/>
      </p:ext>
    </p:extLst>
  </p:cSld>
  <p:clrMap bg1="lt1" tx1="dk1" bg2="lt2" tx2="dk2" accent1="accent1" accent2="accent2" accent3="accent3" accent4="accent4" accent5="accent5" accent6="accent6" hlink="hlink" folHlink="folHlink"/>
  <p:sldLayoutIdLst>
    <p:sldLayoutId id="2147483684"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 name="図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52273" y="2641477"/>
            <a:ext cx="6891727" cy="3083970"/>
          </a:xfrm>
          <a:prstGeom prst="rect">
            <a:avLst/>
          </a:prstGeom>
        </p:spPr>
      </p:pic>
      <p:sp>
        <p:nvSpPr>
          <p:cNvPr id="6" name="正方形/長方形 5"/>
          <p:cNvSpPr/>
          <p:nvPr userDrawn="1"/>
        </p:nvSpPr>
        <p:spPr>
          <a:xfrm>
            <a:off x="1583160" y="1993405"/>
            <a:ext cx="7560840" cy="3732042"/>
          </a:xfrm>
          <a:prstGeom prst="rect">
            <a:avLst/>
          </a:prstGeom>
          <a:gradFill>
            <a:gsLst>
              <a:gs pos="72000">
                <a:schemeClr val="bg1">
                  <a:alpha val="60000"/>
                </a:schemeClr>
              </a:gs>
              <a:gs pos="0">
                <a:schemeClr val="bg1">
                  <a:alpha val="89000"/>
                </a:schemeClr>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7" name="角丸四角形 6"/>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smtClean="0">
              <a:solidFill>
                <a:schemeClr val="bg1"/>
              </a:solidFill>
              <a:latin typeface="Arial" panose="020B0604020202020204" pitchFamily="34" charset="0"/>
            </a:endParaRPr>
          </a:p>
        </p:txBody>
      </p:sp>
      <p:sp>
        <p:nvSpPr>
          <p:cNvPr id="8"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Tree>
    <p:extLst>
      <p:ext uri="{BB962C8B-B14F-4D97-AF65-F5344CB8AC3E}">
        <p14:creationId xmlns:p14="http://schemas.microsoft.com/office/powerpoint/2010/main" val="2497133861"/>
      </p:ext>
    </p:extLst>
  </p:cSld>
  <p:clrMap bg1="lt1" tx1="dk1" bg2="lt2" tx2="dk2" accent1="accent1" accent2="accent2" accent3="accent3" accent4="accent4" accent5="accent5" accent6="accent6" hlink="hlink" folHlink="folHlink"/>
  <p:sldLayoutIdLst>
    <p:sldLayoutId id="214748368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8"/>
          <p:cNvSpPr txBox="1">
            <a:spLocks/>
          </p:cNvSpPr>
          <p:nvPr/>
        </p:nvSpPr>
        <p:spPr>
          <a:xfrm>
            <a:off x="818390" y="1117814"/>
            <a:ext cx="6858000" cy="1323439"/>
          </a:xfrm>
          <a:prstGeom prst="rect">
            <a:avLst/>
          </a:prstGeom>
        </p:spPr>
        <p:txBody>
          <a:bodyPr anchor="ctr"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4000" dirty="0" smtClean="0">
                <a:latin typeface="HGP創英角ｺﾞｼｯｸUB" panose="020B0900000000000000" pitchFamily="50" charset="-128"/>
                <a:ea typeface="HGP創英角ｺﾞｼｯｸUB" panose="020B0900000000000000" pitchFamily="50" charset="-128"/>
              </a:rPr>
              <a:t>「統計の入門」 </a:t>
            </a:r>
            <a:r>
              <a:rPr lang="ja-JP" altLang="en-US" sz="2400" spc="-300" dirty="0" smtClean="0">
                <a:latin typeface="HGP創英角ｺﾞｼｯｸUB" panose="020B0900000000000000" pitchFamily="50" charset="-128"/>
                <a:ea typeface="HGP創英角ｺﾞｼｯｸUB" panose="020B0900000000000000" pitchFamily="50" charset="-128"/>
              </a:rPr>
              <a:t>＃</a:t>
            </a:r>
            <a:r>
              <a:rPr lang="en-US" altLang="ja-JP" sz="4000" spc="-300" dirty="0" smtClean="0">
                <a:latin typeface="HGP創英角ｺﾞｼｯｸUB" panose="020B0900000000000000" pitchFamily="50" charset="-128"/>
                <a:ea typeface="HGP創英角ｺﾞｼｯｸUB" panose="020B0900000000000000" pitchFamily="50" charset="-128"/>
              </a:rPr>
              <a:t>1</a:t>
            </a:r>
            <a:r>
              <a:rPr lang="en-US" altLang="ja-JP" sz="4000" dirty="0" smtClean="0">
                <a:latin typeface="HGP創英角ｺﾞｼｯｸUB" panose="020B0900000000000000" pitchFamily="50" charset="-128"/>
                <a:ea typeface="HGP創英角ｺﾞｼｯｸUB" panose="020B0900000000000000" pitchFamily="50" charset="-128"/>
              </a:rPr>
              <a:t/>
            </a:r>
            <a:br>
              <a:rPr lang="en-US" altLang="ja-JP" sz="4000" dirty="0" smtClean="0">
                <a:latin typeface="HGP創英角ｺﾞｼｯｸUB" panose="020B0900000000000000" pitchFamily="50" charset="-128"/>
                <a:ea typeface="HGP創英角ｺﾞｼｯｸUB" panose="020B0900000000000000" pitchFamily="50" charset="-128"/>
              </a:rPr>
            </a:br>
            <a:r>
              <a:rPr lang="ja-JP" altLang="en-US" sz="4000" dirty="0" smtClean="0">
                <a:latin typeface="HGP創英角ｺﾞｼｯｸUB" panose="020B0900000000000000" pitchFamily="50" charset="-128"/>
                <a:ea typeface="HGP創英角ｺﾞｼｯｸUB" panose="020B0900000000000000" pitchFamily="50" charset="-128"/>
              </a:rPr>
              <a:t>イントロダクション</a:t>
            </a:r>
            <a:r>
              <a:rPr lang="en-US" altLang="ja-JP" sz="2400" dirty="0" smtClean="0">
                <a:latin typeface="HGP創英角ｺﾞｼｯｸUB" panose="020B0900000000000000" pitchFamily="50" charset="-128"/>
                <a:ea typeface="HGP創英角ｺﾞｼｯｸUB" panose="020B0900000000000000" pitchFamily="50" charset="-128"/>
              </a:rPr>
              <a:t>(1/2)</a:t>
            </a:r>
            <a:endParaRPr lang="ja-JP" altLang="en-US" sz="4000" dirty="0">
              <a:latin typeface="HGP創英角ｺﾞｼｯｸUB" panose="020B0900000000000000" pitchFamily="50" charset="-128"/>
              <a:ea typeface="HGP創英角ｺﾞｼｯｸUB" panose="020B0900000000000000" pitchFamily="50" charset="-128"/>
            </a:endParaRPr>
          </a:p>
        </p:txBody>
      </p:sp>
      <p:sp>
        <p:nvSpPr>
          <p:cNvPr id="13" name="サブタイトル 11"/>
          <p:cNvSpPr txBox="1">
            <a:spLocks/>
          </p:cNvSpPr>
          <p:nvPr/>
        </p:nvSpPr>
        <p:spPr>
          <a:xfrm>
            <a:off x="818390" y="2956377"/>
            <a:ext cx="6858000" cy="1198868"/>
          </a:xfrm>
          <a:prstGeom prst="rect">
            <a:avLst/>
          </a:prstGeom>
        </p:spPr>
        <p:txBody>
          <a:bodyPr anchor="ctr" anchorCtr="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80000"/>
              </a:lnSpc>
              <a:buNone/>
            </a:pPr>
            <a:r>
              <a:rPr lang="ja-JP" altLang="en-US" sz="2200" dirty="0" smtClean="0">
                <a:latin typeface="HGP創英角ｺﾞｼｯｸUB" panose="020B0900000000000000" pitchFamily="50" charset="-128"/>
                <a:ea typeface="HGP創英角ｺﾞｼｯｸUB" panose="020B0900000000000000" pitchFamily="50" charset="-128"/>
              </a:rPr>
              <a:t>京都大学</a:t>
            </a:r>
            <a:endParaRPr lang="en-US" altLang="ja-JP" sz="2200" dirty="0" smtClean="0">
              <a:latin typeface="HGP創英角ｺﾞｼｯｸUB" panose="020B0900000000000000" pitchFamily="50" charset="-128"/>
              <a:ea typeface="HGP創英角ｺﾞｼｯｸUB" panose="020B0900000000000000" pitchFamily="50" charset="-128"/>
            </a:endParaRPr>
          </a:p>
          <a:p>
            <a:pPr marL="0" indent="0">
              <a:lnSpc>
                <a:spcPct val="80000"/>
              </a:lnSpc>
              <a:buNone/>
            </a:pPr>
            <a:r>
              <a:rPr lang="ja-JP" altLang="en-US" sz="2200" dirty="0" smtClean="0">
                <a:latin typeface="HGP創英角ｺﾞｼｯｸUB" panose="020B0900000000000000" pitchFamily="50" charset="-128"/>
                <a:ea typeface="HGP創英角ｺﾞｼｯｸUB" panose="020B0900000000000000" pitchFamily="50" charset="-128"/>
              </a:rPr>
              <a:t>国際高等教育院附属</a:t>
            </a:r>
            <a:endParaRPr lang="en-US" altLang="ja-JP" sz="2200" dirty="0">
              <a:latin typeface="HGP創英角ｺﾞｼｯｸUB" panose="020B0900000000000000" pitchFamily="50" charset="-128"/>
              <a:ea typeface="HGP創英角ｺﾞｼｯｸUB" panose="020B0900000000000000" pitchFamily="50" charset="-128"/>
            </a:endParaRPr>
          </a:p>
          <a:p>
            <a:pPr marL="0" indent="0">
              <a:lnSpc>
                <a:spcPct val="80000"/>
              </a:lnSpc>
              <a:buNone/>
            </a:pPr>
            <a:r>
              <a:rPr lang="ja-JP" altLang="en-US" sz="2200" dirty="0" smtClean="0">
                <a:latin typeface="HGP創英角ｺﾞｼｯｸUB" panose="020B0900000000000000" pitchFamily="50" charset="-128"/>
                <a:ea typeface="HGP創英角ｺﾞｼｯｸUB" panose="020B0900000000000000" pitchFamily="50" charset="-128"/>
              </a:rPr>
              <a:t>データ科学イノベーション教育研究センター</a:t>
            </a:r>
            <a:endParaRPr lang="en-US" altLang="ja-JP" sz="2200" dirty="0" smtClean="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162177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txBox="1">
            <a:spLocks/>
          </p:cNvSpPr>
          <p:nvPr/>
        </p:nvSpPr>
        <p:spPr>
          <a:xfrm>
            <a:off x="1269116" y="719594"/>
            <a:ext cx="6974771" cy="4514169"/>
          </a:xfrm>
          <a:prstGeom prst="rect">
            <a:avLst/>
          </a:prstGeom>
        </p:spPr>
        <p:txBody>
          <a:bodyPr anchor="t"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b="1"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b="1"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b="1"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b="1"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b="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defTabSz="914400">
              <a:lnSpc>
                <a:spcPct val="120000"/>
              </a:lnSpc>
              <a:spcBef>
                <a:spcPct val="0"/>
              </a:spcBef>
              <a:buNone/>
            </a:pPr>
            <a:r>
              <a:rPr lang="ja-JP" altLang="en-US" sz="2800" b="0" dirty="0" smtClean="0">
                <a:effectLst/>
                <a:latin typeface="HGP創英角ｺﾞｼｯｸUB" panose="020B0900000000000000" pitchFamily="50" charset="-128"/>
                <a:ea typeface="HGP創英角ｺﾞｼｯｸUB" panose="020B0900000000000000" pitchFamily="50" charset="-128"/>
                <a:cs typeface="+mj-cs"/>
              </a:rPr>
              <a:t>イントロダクション</a:t>
            </a:r>
            <a:endParaRPr lang="ja-JP" altLang="en-US" sz="2800" b="0" dirty="0">
              <a:effectLst/>
              <a:latin typeface="HGP創英角ｺﾞｼｯｸUB" panose="020B0900000000000000" pitchFamily="50" charset="-128"/>
              <a:ea typeface="HGP創英角ｺﾞｼｯｸUB" panose="020B0900000000000000" pitchFamily="50" charset="-128"/>
              <a:cs typeface="+mj-cs"/>
            </a:endParaRP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データ特性、可視化</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ソフトウエア</a:t>
            </a:r>
          </a:p>
          <a:p>
            <a:pPr marL="0" indent="0" defTabSz="914400">
              <a:lnSpc>
                <a:spcPct val="120000"/>
              </a:lnSpc>
              <a:spcBef>
                <a:spcPct val="0"/>
              </a:spcBef>
              <a:buNone/>
            </a:pPr>
            <a:r>
              <a:rPr lang="en-US" altLang="ja-JP" sz="2800" b="0" dirty="0">
                <a:effectLst/>
                <a:latin typeface="HGP創英角ｺﾞｼｯｸUB" panose="020B0900000000000000" pitchFamily="50" charset="-128"/>
                <a:ea typeface="HGP創英角ｺﾞｼｯｸUB" panose="020B0900000000000000" pitchFamily="50" charset="-128"/>
                <a:cs typeface="+mj-cs"/>
              </a:rPr>
              <a:t>2</a:t>
            </a:r>
            <a:r>
              <a:rPr lang="ja-JP" altLang="en-US" sz="2800" b="0" dirty="0">
                <a:effectLst/>
                <a:latin typeface="HGP創英角ｺﾞｼｯｸUB" panose="020B0900000000000000" pitchFamily="50" charset="-128"/>
                <a:ea typeface="HGP創英角ｺﾞｼｯｸUB" panose="020B0900000000000000" pitchFamily="50" charset="-128"/>
                <a:cs typeface="+mj-cs"/>
              </a:rPr>
              <a:t>元分割表</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検定・推定</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相関と回帰</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因果推論とまとめ</a:t>
            </a:r>
          </a:p>
          <a:p>
            <a:pPr marL="342900" indent="-514350" defTabSz="914400">
              <a:lnSpc>
                <a:spcPct val="120000"/>
              </a:lnSpc>
              <a:spcBef>
                <a:spcPct val="0"/>
              </a:spcBef>
              <a:buFont typeface="+mj-lt"/>
              <a:buAutoNum type="arabicPeriod"/>
            </a:pPr>
            <a:endParaRPr lang="ja-JP" altLang="en-US" sz="2800" b="0" dirty="0">
              <a:effectLst/>
              <a:latin typeface="HGP創英角ｺﾞｼｯｸUB" panose="020B0900000000000000" pitchFamily="50" charset="-128"/>
              <a:ea typeface="HGP創英角ｺﾞｼｯｸUB" panose="020B0900000000000000" pitchFamily="50" charset="-128"/>
              <a:cs typeface="+mj-cs"/>
            </a:endParaRPr>
          </a:p>
        </p:txBody>
      </p:sp>
      <p:grpSp>
        <p:nvGrpSpPr>
          <p:cNvPr id="5" name="グループ化 4"/>
          <p:cNvGrpSpPr/>
          <p:nvPr/>
        </p:nvGrpSpPr>
        <p:grpSpPr>
          <a:xfrm>
            <a:off x="909117" y="841375"/>
            <a:ext cx="360000" cy="369226"/>
            <a:chOff x="1181342" y="1018613"/>
            <a:chExt cx="360000" cy="369226"/>
          </a:xfrm>
        </p:grpSpPr>
        <p:sp>
          <p:nvSpPr>
            <p:cNvPr id="6"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7"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1</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8" name="グループ化 7"/>
          <p:cNvGrpSpPr/>
          <p:nvPr/>
        </p:nvGrpSpPr>
        <p:grpSpPr>
          <a:xfrm>
            <a:off x="909117" y="1863519"/>
            <a:ext cx="360000" cy="369226"/>
            <a:chOff x="1181342" y="1018613"/>
            <a:chExt cx="360000" cy="369226"/>
          </a:xfrm>
        </p:grpSpPr>
        <p:sp>
          <p:nvSpPr>
            <p:cNvPr id="9"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0"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3</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1" name="グループ化 10"/>
          <p:cNvGrpSpPr/>
          <p:nvPr/>
        </p:nvGrpSpPr>
        <p:grpSpPr>
          <a:xfrm>
            <a:off x="909117" y="1352447"/>
            <a:ext cx="360000" cy="369226"/>
            <a:chOff x="1181342" y="1018613"/>
            <a:chExt cx="360000" cy="369226"/>
          </a:xfrm>
        </p:grpSpPr>
        <p:sp>
          <p:nvSpPr>
            <p:cNvPr id="12"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3"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2</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4" name="グループ化 13"/>
          <p:cNvGrpSpPr/>
          <p:nvPr/>
        </p:nvGrpSpPr>
        <p:grpSpPr>
          <a:xfrm>
            <a:off x="909117" y="2885664"/>
            <a:ext cx="360000" cy="369226"/>
            <a:chOff x="1181342" y="1018613"/>
            <a:chExt cx="360000" cy="369226"/>
          </a:xfrm>
        </p:grpSpPr>
        <p:sp>
          <p:nvSpPr>
            <p:cNvPr id="15"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6"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5</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7" name="グループ化 16"/>
          <p:cNvGrpSpPr/>
          <p:nvPr/>
        </p:nvGrpSpPr>
        <p:grpSpPr>
          <a:xfrm>
            <a:off x="909117" y="3907810"/>
            <a:ext cx="360000" cy="369226"/>
            <a:chOff x="1181342" y="1018613"/>
            <a:chExt cx="360000" cy="369226"/>
          </a:xfrm>
        </p:grpSpPr>
        <p:sp>
          <p:nvSpPr>
            <p:cNvPr id="18"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9"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7</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20" name="グループ化 19"/>
          <p:cNvGrpSpPr/>
          <p:nvPr/>
        </p:nvGrpSpPr>
        <p:grpSpPr>
          <a:xfrm>
            <a:off x="909117" y="3396737"/>
            <a:ext cx="360000" cy="369226"/>
            <a:chOff x="1181342" y="1018613"/>
            <a:chExt cx="360000" cy="369226"/>
          </a:xfrm>
        </p:grpSpPr>
        <p:sp>
          <p:nvSpPr>
            <p:cNvPr id="21"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2"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6</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23" name="グループ化 22"/>
          <p:cNvGrpSpPr/>
          <p:nvPr/>
        </p:nvGrpSpPr>
        <p:grpSpPr>
          <a:xfrm>
            <a:off x="909117" y="2374591"/>
            <a:ext cx="360000" cy="369226"/>
            <a:chOff x="1181342" y="1018613"/>
            <a:chExt cx="360000" cy="369226"/>
          </a:xfrm>
        </p:grpSpPr>
        <p:sp>
          <p:nvSpPr>
            <p:cNvPr id="24"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5"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4</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spTree>
    <p:extLst>
      <p:ext uri="{BB962C8B-B14F-4D97-AF65-F5344CB8AC3E}">
        <p14:creationId xmlns:p14="http://schemas.microsoft.com/office/powerpoint/2010/main" val="3822843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611189" y="1072020"/>
            <a:ext cx="7921624" cy="540725"/>
            <a:chOff x="611189" y="1072020"/>
            <a:chExt cx="7921624" cy="540725"/>
          </a:xfrm>
        </p:grpSpPr>
        <p:sp>
          <p:nvSpPr>
            <p:cNvPr id="5" name="タイトル 8">
              <a:extLst>
                <a:ext uri="{FF2B5EF4-FFF2-40B4-BE49-F238E27FC236}">
                  <a16:creationId xmlns:a16="http://schemas.microsoft.com/office/drawing/2014/main" xmlns="" id="{9C8C1B5F-814B-4B2E-ACA3-B4C4247A2FBE}"/>
                </a:ext>
              </a:extLst>
            </p:cNvPr>
            <p:cNvSpPr txBox="1">
              <a:spLocks/>
            </p:cNvSpPr>
            <p:nvPr/>
          </p:nvSpPr>
          <p:spPr>
            <a:xfrm>
              <a:off x="810345" y="1072020"/>
              <a:ext cx="7722468"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00"/>
                  </a:solidFill>
                  <a:latin typeface="HGP創英角ｺﾞｼｯｸUB" panose="020B0900000000000000" pitchFamily="50" charset="-128"/>
                  <a:ea typeface="HGP創英角ｺﾞｼｯｸUB" panose="020B0900000000000000" pitchFamily="50" charset="-128"/>
                </a:rPr>
                <a:t>データ分析？</a:t>
              </a:r>
            </a:p>
          </p:txBody>
        </p:sp>
        <p:sp>
          <p:nvSpPr>
            <p:cNvPr id="6" name="正方形/長方形 5">
              <a:extLst>
                <a:ext uri="{FF2B5EF4-FFF2-40B4-BE49-F238E27FC236}">
                  <a16:creationId xmlns:a16="http://schemas.microsoft.com/office/drawing/2014/main" xmlns="" id="{0B51D63E-21BC-4357-BEB9-6BCC213274AB}"/>
                </a:ext>
              </a:extLst>
            </p:cNvPr>
            <p:cNvSpPr>
              <a:spLocks noChangeAspect="1"/>
            </p:cNvSpPr>
            <p:nvPr/>
          </p:nvSpPr>
          <p:spPr>
            <a:xfrm>
              <a:off x="611189" y="1287197"/>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prstClr val="white"/>
                </a:solidFill>
                <a:latin typeface="Arial" panose="020B0604020202020204" pitchFamily="34" charset="0"/>
              </a:endParaRPr>
            </a:p>
          </p:txBody>
        </p:sp>
      </p:grpSp>
      <p:grpSp>
        <p:nvGrpSpPr>
          <p:cNvPr id="7" name="グループ化 6"/>
          <p:cNvGrpSpPr/>
          <p:nvPr/>
        </p:nvGrpSpPr>
        <p:grpSpPr>
          <a:xfrm>
            <a:off x="611189" y="2108571"/>
            <a:ext cx="7921624" cy="540725"/>
            <a:chOff x="611189" y="2142887"/>
            <a:chExt cx="7921624" cy="540725"/>
          </a:xfrm>
        </p:grpSpPr>
        <p:sp>
          <p:nvSpPr>
            <p:cNvPr id="8" name="タイトル 8">
              <a:extLst>
                <a:ext uri="{FF2B5EF4-FFF2-40B4-BE49-F238E27FC236}">
                  <a16:creationId xmlns:a16="http://schemas.microsoft.com/office/drawing/2014/main" xmlns="" id="{9C8C1B5F-814B-4B2E-ACA3-B4C4247A2FBE}"/>
                </a:ext>
              </a:extLst>
            </p:cNvPr>
            <p:cNvSpPr txBox="1">
              <a:spLocks/>
            </p:cNvSpPr>
            <p:nvPr/>
          </p:nvSpPr>
          <p:spPr>
            <a:xfrm>
              <a:off x="810345" y="2142887"/>
              <a:ext cx="7722468"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00"/>
                  </a:solidFill>
                  <a:latin typeface="HGP創英角ｺﾞｼｯｸUB" panose="020B0900000000000000" pitchFamily="50" charset="-128"/>
                  <a:ea typeface="HGP創英角ｺﾞｼｯｸUB" panose="020B0900000000000000" pitchFamily="50" charset="-128"/>
                </a:rPr>
                <a:t>データサイエンス？</a:t>
              </a:r>
            </a:p>
          </p:txBody>
        </p:sp>
        <p:sp>
          <p:nvSpPr>
            <p:cNvPr id="9" name="正方形/長方形 8">
              <a:extLst>
                <a:ext uri="{FF2B5EF4-FFF2-40B4-BE49-F238E27FC236}">
                  <a16:creationId xmlns:a16="http://schemas.microsoft.com/office/drawing/2014/main" xmlns="" id="{0B51D63E-21BC-4357-BEB9-6BCC213274AB}"/>
                </a:ext>
              </a:extLst>
            </p:cNvPr>
            <p:cNvSpPr>
              <a:spLocks noChangeAspect="1"/>
            </p:cNvSpPr>
            <p:nvPr/>
          </p:nvSpPr>
          <p:spPr>
            <a:xfrm>
              <a:off x="611189" y="2358064"/>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prstClr val="white"/>
                </a:solidFill>
                <a:latin typeface="Arial" panose="020B0604020202020204" pitchFamily="34" charset="0"/>
              </a:endParaRPr>
            </a:p>
          </p:txBody>
        </p:sp>
      </p:grpSp>
    </p:spTree>
    <p:extLst>
      <p:ext uri="{BB962C8B-B14F-4D97-AF65-F5344CB8AC3E}">
        <p14:creationId xmlns:p14="http://schemas.microsoft.com/office/powerpoint/2010/main" val="2878059087"/>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8"/>
          <p:cNvSpPr txBox="1">
            <a:spLocks/>
          </p:cNvSpPr>
          <p:nvPr/>
        </p:nvSpPr>
        <p:spPr>
          <a:xfrm>
            <a:off x="808645" y="156821"/>
            <a:ext cx="4166829" cy="436354"/>
          </a:xfrm>
          <a:prstGeom prst="rect">
            <a:avLst/>
          </a:prstGeom>
        </p:spPr>
        <p:txBody>
          <a:bodyPr anchor="ctr" anchorCtr="0">
            <a:no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pPr>
              <a:lnSpc>
                <a:spcPct val="90000"/>
              </a:lnSpc>
            </a:pPr>
            <a:r>
              <a:rPr lang="ja-JP" altLang="en-US" sz="2000" dirty="0"/>
              <a:t>京都大学データ科学イノベーション</a:t>
            </a:r>
          </a:p>
          <a:p>
            <a:pPr>
              <a:lnSpc>
                <a:spcPct val="90000"/>
              </a:lnSpc>
            </a:pPr>
            <a:r>
              <a:rPr lang="ja-JP" altLang="en-US" sz="2000" dirty="0"/>
              <a:t>教育センターが想定する　</a:t>
            </a:r>
          </a:p>
        </p:txBody>
      </p:sp>
      <p:grpSp>
        <p:nvGrpSpPr>
          <p:cNvPr id="3" name="グループ化 2"/>
          <p:cNvGrpSpPr/>
          <p:nvPr/>
        </p:nvGrpSpPr>
        <p:grpSpPr>
          <a:xfrm>
            <a:off x="2714400" y="1117368"/>
            <a:ext cx="3672410" cy="3936755"/>
            <a:chOff x="2735795" y="1117368"/>
            <a:chExt cx="3672410" cy="3936755"/>
          </a:xfrm>
        </p:grpSpPr>
        <p:sp>
          <p:nvSpPr>
            <p:cNvPr id="6" name="円/楕円 5"/>
            <p:cNvSpPr>
              <a:spLocks noChangeAspect="1"/>
            </p:cNvSpPr>
            <p:nvPr/>
          </p:nvSpPr>
          <p:spPr>
            <a:xfrm>
              <a:off x="3106183" y="1740413"/>
              <a:ext cx="3024000" cy="3024000"/>
            </a:xfrm>
            <a:prstGeom prst="ellipse">
              <a:avLst/>
            </a:prstGeom>
            <a:solidFill>
              <a:srgbClr val="F2F2FF"/>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7" name="円/楕円 6"/>
            <p:cNvSpPr>
              <a:spLocks noChangeAspect="1"/>
            </p:cNvSpPr>
            <p:nvPr/>
          </p:nvSpPr>
          <p:spPr>
            <a:xfrm>
              <a:off x="3858835" y="1117368"/>
              <a:ext cx="1476165" cy="1476000"/>
            </a:xfrm>
            <a:prstGeom prst="ellipse">
              <a:avLst/>
            </a:prstGeom>
            <a:gradFill>
              <a:gsLst>
                <a:gs pos="90000">
                  <a:srgbClr val="90BCF1"/>
                </a:gs>
                <a:gs pos="100000">
                  <a:schemeClr val="accent5">
                    <a:lumMod val="40000"/>
                    <a:lumOff val="60000"/>
                  </a:schemeClr>
                </a:gs>
                <a:gs pos="0">
                  <a:srgbClr val="0000FF"/>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latin typeface="Arial" panose="020B0604020202020204" pitchFamily="34" charset="0"/>
              </a:endParaRPr>
            </a:p>
          </p:txBody>
        </p:sp>
        <p:sp>
          <p:nvSpPr>
            <p:cNvPr id="11" name="円/楕円 10"/>
            <p:cNvSpPr>
              <a:spLocks noChangeAspect="1"/>
            </p:cNvSpPr>
            <p:nvPr/>
          </p:nvSpPr>
          <p:spPr>
            <a:xfrm>
              <a:off x="2735795" y="3578123"/>
              <a:ext cx="1476165" cy="1476000"/>
            </a:xfrm>
            <a:prstGeom prst="ellipse">
              <a:avLst/>
            </a:prstGeom>
            <a:gradFill>
              <a:gsLst>
                <a:gs pos="90000">
                  <a:schemeClr val="accent6">
                    <a:lumMod val="60000"/>
                    <a:lumOff val="40000"/>
                  </a:schemeClr>
                </a:gs>
                <a:gs pos="100000">
                  <a:schemeClr val="accent6">
                    <a:lumMod val="40000"/>
                    <a:lumOff val="60000"/>
                  </a:schemeClr>
                </a:gs>
                <a:gs pos="0">
                  <a:schemeClr val="accent6">
                    <a:lumMod val="75000"/>
                  </a:schemeClr>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latin typeface="Arial" panose="020B0604020202020204" pitchFamily="34" charset="0"/>
              </a:endParaRPr>
            </a:p>
          </p:txBody>
        </p:sp>
        <p:sp>
          <p:nvSpPr>
            <p:cNvPr id="12" name="円/楕円 11"/>
            <p:cNvSpPr>
              <a:spLocks noChangeAspect="1"/>
            </p:cNvSpPr>
            <p:nvPr/>
          </p:nvSpPr>
          <p:spPr>
            <a:xfrm>
              <a:off x="4932040" y="3578123"/>
              <a:ext cx="1476165" cy="1476000"/>
            </a:xfrm>
            <a:prstGeom prst="ellipse">
              <a:avLst/>
            </a:prstGeom>
            <a:gradFill>
              <a:gsLst>
                <a:gs pos="90000">
                  <a:schemeClr val="accent1">
                    <a:lumMod val="60000"/>
                    <a:lumOff val="40000"/>
                  </a:schemeClr>
                </a:gs>
                <a:gs pos="100000">
                  <a:schemeClr val="accent1">
                    <a:lumMod val="40000"/>
                    <a:lumOff val="60000"/>
                  </a:schemeClr>
                </a:gs>
                <a:gs pos="0">
                  <a:srgbClr val="C00000"/>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latin typeface="Arial" panose="020B0604020202020204" pitchFamily="34" charset="0"/>
              </a:endParaRPr>
            </a:p>
          </p:txBody>
        </p:sp>
        <p:sp>
          <p:nvSpPr>
            <p:cNvPr id="13" name="テキスト ボックス 12"/>
            <p:cNvSpPr txBox="1"/>
            <p:nvPr/>
          </p:nvSpPr>
          <p:spPr>
            <a:xfrm>
              <a:off x="3209788" y="2885861"/>
              <a:ext cx="2816797" cy="523220"/>
            </a:xfrm>
            <a:prstGeom prst="rect">
              <a:avLst/>
            </a:prstGeom>
            <a:noFill/>
          </p:spPr>
          <p:txBody>
            <a:bodyPr wrap="none" rtlCol="0">
              <a:spAutoFit/>
            </a:bodyPr>
            <a:lstStyle/>
            <a:p>
              <a:pPr algn="ctr"/>
              <a:r>
                <a:rPr kumimoji="1" lang="ja-JP" altLang="en-US" sz="2800"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データ・サイエンス</a:t>
              </a:r>
              <a:endParaRPr kumimoji="1" lang="ja-JP" altLang="en-US" sz="28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14" name="テキスト ボックス 13"/>
            <p:cNvSpPr txBox="1"/>
            <p:nvPr/>
          </p:nvSpPr>
          <p:spPr>
            <a:xfrm>
              <a:off x="3965975" y="1535256"/>
              <a:ext cx="1261884" cy="523220"/>
            </a:xfrm>
            <a:prstGeom prst="rect">
              <a:avLst/>
            </a:prstGeom>
            <a:noFill/>
          </p:spPr>
          <p:txBody>
            <a:bodyPr wrap="none" rtlCol="0">
              <a:spAutoFit/>
            </a:bodyPr>
            <a:lstStyle/>
            <a:p>
              <a:r>
                <a:rPr lang="ja-JP" altLang="en-US"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統計学</a:t>
              </a:r>
              <a:endPar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15" name="テキスト ボックス 14"/>
            <p:cNvSpPr txBox="1"/>
            <p:nvPr/>
          </p:nvSpPr>
          <p:spPr>
            <a:xfrm>
              <a:off x="3073767" y="4026410"/>
              <a:ext cx="800219" cy="507831"/>
            </a:xfrm>
            <a:prstGeom prst="rect">
              <a:avLst/>
            </a:prstGeom>
            <a:noFill/>
          </p:spPr>
          <p:txBody>
            <a:bodyPr wrap="none" rtlCol="0">
              <a:spAutoFit/>
            </a:bodyPr>
            <a:lstStyle>
              <a:defPPr>
                <a:defRPr lang="ja-JP"/>
              </a:defPPr>
              <a:lvl1pPr>
                <a:defRPr sz="2800">
                  <a:solidFill>
                    <a:srgbClr val="00B050"/>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defRPr>
              </a:lvl1pPr>
            </a:lstStyle>
            <a:p>
              <a:r>
                <a:rPr lang="ja-JP" altLang="en-US" sz="2700" spc="-300" dirty="0" smtClean="0">
                  <a:solidFill>
                    <a:schemeClr val="accent6">
                      <a:lumMod val="75000"/>
                    </a:schemeClr>
                  </a:solidFill>
                  <a:effectLst>
                    <a:glow rad="88900">
                      <a:schemeClr val="bg1"/>
                    </a:glow>
                  </a:effectLst>
                </a:rPr>
                <a:t>数学</a:t>
              </a:r>
              <a:endParaRPr lang="ja-JP" altLang="en-US" sz="2700" spc="-300" dirty="0">
                <a:solidFill>
                  <a:schemeClr val="accent6">
                    <a:lumMod val="75000"/>
                  </a:schemeClr>
                </a:solidFill>
                <a:effectLst>
                  <a:glow rad="88900">
                    <a:schemeClr val="bg1"/>
                  </a:glow>
                </a:effectLst>
              </a:endParaRPr>
            </a:p>
          </p:txBody>
        </p:sp>
        <p:sp>
          <p:nvSpPr>
            <p:cNvPr id="16" name="テキスト ボックス 15"/>
            <p:cNvSpPr txBox="1"/>
            <p:nvPr/>
          </p:nvSpPr>
          <p:spPr>
            <a:xfrm>
              <a:off x="5052828" y="4018715"/>
              <a:ext cx="1261884" cy="523220"/>
            </a:xfrm>
            <a:prstGeom prst="rect">
              <a:avLst/>
            </a:prstGeom>
            <a:noFill/>
          </p:spPr>
          <p:txBody>
            <a:bodyPr wrap="none" rtlCol="0">
              <a:spAutoFit/>
            </a:bodyPr>
            <a:lstStyle>
              <a:defPPr>
                <a:defRPr lang="ja-JP"/>
              </a:defPPr>
              <a:lvl1pPr>
                <a:defRPr sz="2800">
                  <a:solidFill>
                    <a:schemeClr val="accent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defRPr>
              </a:lvl1pPr>
            </a:lstStyle>
            <a:p>
              <a:r>
                <a:rPr lang="ja-JP" altLang="en-US" dirty="0" smtClean="0">
                  <a:effectLst>
                    <a:glow rad="88900">
                      <a:schemeClr val="bg1"/>
                    </a:glow>
                  </a:effectLst>
                </a:rPr>
                <a:t>情報学</a:t>
              </a:r>
              <a:endParaRPr lang="ja-JP" altLang="en-US" dirty="0">
                <a:effectLst>
                  <a:glow rad="88900">
                    <a:schemeClr val="bg1"/>
                  </a:glow>
                </a:effectLst>
              </a:endParaRPr>
            </a:p>
          </p:txBody>
        </p:sp>
      </p:grpSp>
      <p:sp>
        <p:nvSpPr>
          <p:cNvPr id="18" name="タイトル 8"/>
          <p:cNvSpPr txBox="1">
            <a:spLocks/>
          </p:cNvSpPr>
          <p:nvPr/>
        </p:nvSpPr>
        <p:spPr>
          <a:xfrm>
            <a:off x="4496276" y="110530"/>
            <a:ext cx="3453184"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en-US" altLang="ja-JP" sz="2800" dirty="0" smtClean="0"/>
              <a:t>『</a:t>
            </a:r>
            <a:r>
              <a:rPr lang="ja-JP" altLang="en-US" sz="2800" dirty="0"/>
              <a:t>データサイエンス</a:t>
            </a:r>
            <a:r>
              <a:rPr lang="en-US" altLang="ja-JP" sz="2800" dirty="0"/>
              <a:t>』</a:t>
            </a:r>
          </a:p>
        </p:txBody>
      </p:sp>
    </p:spTree>
    <p:extLst>
      <p:ext uri="{BB962C8B-B14F-4D97-AF65-F5344CB8AC3E}">
        <p14:creationId xmlns:p14="http://schemas.microsoft.com/office/powerpoint/2010/main" val="1866716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42" presetClass="path" presetSubtype="0" decel="30000" fill="hold" nodeType="afterEffect">
                                  <p:stCondLst>
                                    <p:cond delay="1000"/>
                                  </p:stCondLst>
                                  <p:childTnLst>
                                    <p:animMotion origin="layout" path="M 0 2.22222E-6 L 0.19688 2.22222E-6 " pathEditMode="relative" rAng="0" ptsTypes="AA">
                                      <p:cBhvr>
                                        <p:cTn id="10" dur="2000" fill="hold"/>
                                        <p:tgtEl>
                                          <p:spTgt spid="3"/>
                                        </p:tgtEl>
                                        <p:attrNameLst>
                                          <p:attrName>ppt_x</p:attrName>
                                          <p:attrName>ppt_y</p:attrName>
                                        </p:attrNameLst>
                                      </p:cBhvr>
                                      <p:rCtr x="9844"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900115" y="1771375"/>
            <a:ext cx="3578538" cy="2994716"/>
            <a:chOff x="900115" y="1771375"/>
            <a:chExt cx="3578538" cy="2994716"/>
          </a:xfrm>
        </p:grpSpPr>
        <p:sp>
          <p:nvSpPr>
            <p:cNvPr id="23" name="角丸四角形 22"/>
            <p:cNvSpPr/>
            <p:nvPr/>
          </p:nvSpPr>
          <p:spPr>
            <a:xfrm>
              <a:off x="900115" y="1771375"/>
              <a:ext cx="3082380" cy="2994716"/>
            </a:xfrm>
            <a:prstGeom prst="roundRect">
              <a:avLst>
                <a:gd name="adj" fmla="val 0"/>
              </a:avLst>
            </a:prstGeom>
            <a:gradFill>
              <a:gsLst>
                <a:gs pos="86000">
                  <a:schemeClr val="accent5">
                    <a:lumMod val="40000"/>
                    <a:lumOff val="60000"/>
                  </a:schemeClr>
                </a:gs>
                <a:gs pos="0">
                  <a:schemeClr val="accent5">
                    <a:lumMod val="40000"/>
                    <a:lumOff val="60000"/>
                    <a:alpha val="26000"/>
                  </a:schemeClr>
                </a:gs>
              </a:gsLst>
              <a:lin ang="5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latin typeface="Arial" panose="020B0604020202020204" pitchFamily="34" charset="0"/>
              </a:endParaRPr>
            </a:p>
          </p:txBody>
        </p:sp>
        <p:sp>
          <p:nvSpPr>
            <p:cNvPr id="29" name="二等辺三角形 28"/>
            <p:cNvSpPr/>
            <p:nvPr/>
          </p:nvSpPr>
          <p:spPr>
            <a:xfrm rot="5400000">
              <a:off x="4030630" y="4101819"/>
              <a:ext cx="399888" cy="496158"/>
            </a:xfrm>
            <a:prstGeom prst="triangle">
              <a:avLst/>
            </a:prstGeom>
            <a:solidFill>
              <a:schemeClr val="accent5">
                <a:lumMod val="40000"/>
                <a:lumOff val="6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latin typeface="Arial" panose="020B0604020202020204" pitchFamily="34" charset="0"/>
              </a:endParaRPr>
            </a:p>
          </p:txBody>
        </p:sp>
      </p:grpSp>
      <p:sp>
        <p:nvSpPr>
          <p:cNvPr id="14" name="円/楕円 13"/>
          <p:cNvSpPr>
            <a:spLocks noChangeAspect="1"/>
          </p:cNvSpPr>
          <p:nvPr/>
        </p:nvSpPr>
        <p:spPr>
          <a:xfrm>
            <a:off x="4880344" y="1740413"/>
            <a:ext cx="3024000" cy="3024000"/>
          </a:xfrm>
          <a:prstGeom prst="ellipse">
            <a:avLst/>
          </a:prstGeom>
          <a:solidFill>
            <a:srgbClr val="F2F2FF"/>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15" name="円/楕円 14"/>
          <p:cNvSpPr>
            <a:spLocks noChangeAspect="1"/>
          </p:cNvSpPr>
          <p:nvPr/>
        </p:nvSpPr>
        <p:spPr>
          <a:xfrm>
            <a:off x="5632996" y="1117368"/>
            <a:ext cx="1476165" cy="1476000"/>
          </a:xfrm>
          <a:prstGeom prst="ellipse">
            <a:avLst/>
          </a:prstGeom>
          <a:gradFill>
            <a:gsLst>
              <a:gs pos="90000">
                <a:srgbClr val="90BCF1"/>
              </a:gs>
              <a:gs pos="100000">
                <a:schemeClr val="accent5">
                  <a:lumMod val="40000"/>
                  <a:lumOff val="60000"/>
                </a:schemeClr>
              </a:gs>
              <a:gs pos="0">
                <a:srgbClr val="0000FF"/>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latin typeface="Arial" panose="020B0604020202020204" pitchFamily="34" charset="0"/>
            </a:endParaRPr>
          </a:p>
        </p:txBody>
      </p:sp>
      <p:sp>
        <p:nvSpPr>
          <p:cNvPr id="16" name="円/楕円 15"/>
          <p:cNvSpPr>
            <a:spLocks noChangeAspect="1"/>
          </p:cNvSpPr>
          <p:nvPr/>
        </p:nvSpPr>
        <p:spPr>
          <a:xfrm>
            <a:off x="4509956" y="3578123"/>
            <a:ext cx="1476165" cy="1476000"/>
          </a:xfrm>
          <a:prstGeom prst="ellipse">
            <a:avLst/>
          </a:prstGeom>
          <a:gradFill>
            <a:gsLst>
              <a:gs pos="90000">
                <a:schemeClr val="accent6">
                  <a:lumMod val="60000"/>
                  <a:lumOff val="40000"/>
                </a:schemeClr>
              </a:gs>
              <a:gs pos="100000">
                <a:schemeClr val="accent6">
                  <a:lumMod val="40000"/>
                  <a:lumOff val="60000"/>
                </a:schemeClr>
              </a:gs>
              <a:gs pos="0">
                <a:schemeClr val="accent6">
                  <a:lumMod val="75000"/>
                </a:schemeClr>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latin typeface="Arial" panose="020B0604020202020204" pitchFamily="34" charset="0"/>
            </a:endParaRPr>
          </a:p>
        </p:txBody>
      </p:sp>
      <p:sp>
        <p:nvSpPr>
          <p:cNvPr id="17" name="円/楕円 16"/>
          <p:cNvSpPr>
            <a:spLocks noChangeAspect="1"/>
          </p:cNvSpPr>
          <p:nvPr/>
        </p:nvSpPr>
        <p:spPr>
          <a:xfrm>
            <a:off x="6706201" y="3578123"/>
            <a:ext cx="1476165" cy="1476000"/>
          </a:xfrm>
          <a:prstGeom prst="ellipse">
            <a:avLst/>
          </a:prstGeom>
          <a:gradFill>
            <a:gsLst>
              <a:gs pos="90000">
                <a:schemeClr val="accent1">
                  <a:lumMod val="60000"/>
                  <a:lumOff val="40000"/>
                </a:schemeClr>
              </a:gs>
              <a:gs pos="100000">
                <a:schemeClr val="accent1">
                  <a:lumMod val="40000"/>
                  <a:lumOff val="60000"/>
                </a:schemeClr>
              </a:gs>
              <a:gs pos="0">
                <a:srgbClr val="C00000"/>
              </a:gs>
            </a:gsLst>
            <a:lin ang="13200000" scaled="0"/>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latin typeface="Arial" panose="020B0604020202020204" pitchFamily="34" charset="0"/>
            </a:endParaRPr>
          </a:p>
        </p:txBody>
      </p:sp>
      <p:sp>
        <p:nvSpPr>
          <p:cNvPr id="18" name="テキスト ボックス 17"/>
          <p:cNvSpPr txBox="1"/>
          <p:nvPr/>
        </p:nvSpPr>
        <p:spPr>
          <a:xfrm>
            <a:off x="4983949" y="2885861"/>
            <a:ext cx="2816797" cy="523220"/>
          </a:xfrm>
          <a:prstGeom prst="rect">
            <a:avLst/>
          </a:prstGeom>
          <a:noFill/>
        </p:spPr>
        <p:txBody>
          <a:bodyPr wrap="none" rtlCol="0">
            <a:spAutoFit/>
          </a:bodyPr>
          <a:lstStyle/>
          <a:p>
            <a:pPr algn="ctr"/>
            <a:r>
              <a:rPr kumimoji="1" lang="ja-JP" altLang="en-US" sz="2800" dirty="0" smtClean="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データ・サイエンス</a:t>
            </a:r>
            <a:endParaRPr kumimoji="1" lang="ja-JP" altLang="en-US" sz="28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19" name="テキスト ボックス 18"/>
          <p:cNvSpPr txBox="1"/>
          <p:nvPr/>
        </p:nvSpPr>
        <p:spPr>
          <a:xfrm>
            <a:off x="5740136" y="1535256"/>
            <a:ext cx="1261884" cy="523220"/>
          </a:xfrm>
          <a:prstGeom prst="rect">
            <a:avLst/>
          </a:prstGeom>
          <a:noFill/>
        </p:spPr>
        <p:txBody>
          <a:bodyPr wrap="none" rtlCol="0">
            <a:spAutoFit/>
          </a:bodyPr>
          <a:lstStyle/>
          <a:p>
            <a:r>
              <a:rPr lang="ja-JP" altLang="en-US"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統計学</a:t>
            </a:r>
            <a:endPar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20" name="テキスト ボックス 19"/>
          <p:cNvSpPr txBox="1"/>
          <p:nvPr/>
        </p:nvSpPr>
        <p:spPr>
          <a:xfrm>
            <a:off x="4483641" y="4026410"/>
            <a:ext cx="1518364" cy="507831"/>
          </a:xfrm>
          <a:prstGeom prst="rect">
            <a:avLst/>
          </a:prstGeom>
          <a:noFill/>
        </p:spPr>
        <p:txBody>
          <a:bodyPr wrap="none" rtlCol="0">
            <a:spAutoFit/>
          </a:bodyPr>
          <a:lstStyle>
            <a:defPPr>
              <a:defRPr lang="ja-JP"/>
            </a:defPPr>
            <a:lvl1pPr>
              <a:defRPr sz="2800">
                <a:solidFill>
                  <a:srgbClr val="00B050"/>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defRPr>
            </a:lvl1pPr>
          </a:lstStyle>
          <a:p>
            <a:r>
              <a:rPr lang="ja-JP" altLang="en-US" sz="2700" spc="-300" dirty="0">
                <a:solidFill>
                  <a:schemeClr val="accent6">
                    <a:lumMod val="75000"/>
                  </a:schemeClr>
                </a:solidFill>
                <a:effectLst>
                  <a:glow rad="88900">
                    <a:schemeClr val="bg1"/>
                  </a:glow>
                </a:effectLst>
              </a:rPr>
              <a:t>ビジネス力</a:t>
            </a:r>
          </a:p>
        </p:txBody>
      </p:sp>
      <p:sp>
        <p:nvSpPr>
          <p:cNvPr id="21" name="テキスト ボックス 20"/>
          <p:cNvSpPr txBox="1"/>
          <p:nvPr/>
        </p:nvSpPr>
        <p:spPr>
          <a:xfrm>
            <a:off x="7166191" y="4018715"/>
            <a:ext cx="538930" cy="523220"/>
          </a:xfrm>
          <a:prstGeom prst="rect">
            <a:avLst/>
          </a:prstGeom>
          <a:noFill/>
        </p:spPr>
        <p:txBody>
          <a:bodyPr wrap="none" rtlCol="0">
            <a:spAutoFit/>
          </a:bodyPr>
          <a:lstStyle>
            <a:defPPr>
              <a:defRPr lang="ja-JP"/>
            </a:defPPr>
            <a:lvl1pPr>
              <a:defRPr sz="2800">
                <a:solidFill>
                  <a:schemeClr val="accent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defRPr>
            </a:lvl1pPr>
          </a:lstStyle>
          <a:p>
            <a:r>
              <a:rPr lang="ja-JP" altLang="en-US" dirty="0" smtClean="0">
                <a:effectLst>
                  <a:glow rad="88900">
                    <a:schemeClr val="bg1"/>
                  </a:glow>
                </a:effectLst>
              </a:rPr>
              <a:t>ＩＴ</a:t>
            </a:r>
            <a:endParaRPr lang="ja-JP" altLang="en-US" dirty="0">
              <a:effectLst>
                <a:glow rad="88900">
                  <a:schemeClr val="bg1"/>
                </a:glow>
              </a:effectLst>
            </a:endParaRPr>
          </a:p>
        </p:txBody>
      </p:sp>
      <p:sp>
        <p:nvSpPr>
          <p:cNvPr id="24" name="テキスト ボックス 23"/>
          <p:cNvSpPr txBox="1"/>
          <p:nvPr/>
        </p:nvSpPr>
        <p:spPr>
          <a:xfrm>
            <a:off x="1121402" y="2084139"/>
            <a:ext cx="2698175" cy="461665"/>
          </a:xfrm>
          <a:prstGeom prst="rect">
            <a:avLst/>
          </a:prstGeom>
          <a:noFill/>
        </p:spPr>
        <p:txBody>
          <a:bodyPr wrap="none" rtlCol="0" anchor="ctr">
            <a:spAutoFit/>
          </a:bodyPr>
          <a:lstStyle/>
          <a:p>
            <a:pPr algn="ctr"/>
            <a:r>
              <a:rPr lang="ja-JP" altLang="en-US" sz="24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コミュニケーション！</a:t>
            </a:r>
            <a:endParaRPr kumimoji="1" lang="ja-JP" altLang="en-US" sz="24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25" name="テキスト ボックス 24"/>
          <p:cNvSpPr txBox="1"/>
          <p:nvPr/>
        </p:nvSpPr>
        <p:spPr>
          <a:xfrm>
            <a:off x="1502586" y="3037901"/>
            <a:ext cx="1877437" cy="461665"/>
          </a:xfrm>
          <a:prstGeom prst="rect">
            <a:avLst/>
          </a:prstGeom>
          <a:noFill/>
        </p:spPr>
        <p:txBody>
          <a:bodyPr wrap="none" rtlCol="0" anchor="ctr">
            <a:spAutoFit/>
          </a:bodyPr>
          <a:lstStyle/>
          <a:p>
            <a:pPr algn="ctr"/>
            <a:r>
              <a:rPr lang="ja-JP" altLang="en-US" sz="24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簿記・会計！</a:t>
            </a:r>
          </a:p>
        </p:txBody>
      </p:sp>
      <p:sp>
        <p:nvSpPr>
          <p:cNvPr id="26" name="テキスト ボックス 25"/>
          <p:cNvSpPr txBox="1"/>
          <p:nvPr/>
        </p:nvSpPr>
        <p:spPr>
          <a:xfrm>
            <a:off x="1585942" y="3991663"/>
            <a:ext cx="1710725" cy="461665"/>
          </a:xfrm>
          <a:prstGeom prst="rect">
            <a:avLst/>
          </a:prstGeom>
          <a:noFill/>
        </p:spPr>
        <p:txBody>
          <a:bodyPr wrap="none" rtlCol="0" anchor="ctr">
            <a:spAutoFit/>
          </a:bodyPr>
          <a:lstStyle/>
          <a:p>
            <a:pPr algn="ctr"/>
            <a:r>
              <a:rPr lang="ja-JP" altLang="en-US" sz="24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マーケット！</a:t>
            </a:r>
          </a:p>
        </p:txBody>
      </p:sp>
      <p:cxnSp>
        <p:nvCxnSpPr>
          <p:cNvPr id="27" name="直線コネクタ 26"/>
          <p:cNvCxnSpPr/>
          <p:nvPr/>
        </p:nvCxnSpPr>
        <p:spPr>
          <a:xfrm>
            <a:off x="1181164" y="2785516"/>
            <a:ext cx="2520281" cy="0"/>
          </a:xfrm>
          <a:prstGeom prst="line">
            <a:avLst/>
          </a:prstGeom>
          <a:ln w="127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1181164" y="3751951"/>
            <a:ext cx="2520281" cy="0"/>
          </a:xfrm>
          <a:prstGeom prst="line">
            <a:avLst/>
          </a:prstGeom>
          <a:ln w="127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0"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一般的に言われる　</a:t>
            </a:r>
            <a:r>
              <a:rPr lang="en-US" altLang="ja-JP" sz="2800" dirty="0"/>
              <a:t>『</a:t>
            </a:r>
            <a:r>
              <a:rPr lang="ja-JP" altLang="en-US" sz="2800" dirty="0"/>
              <a:t>データサイエンス</a:t>
            </a:r>
            <a:r>
              <a:rPr lang="en-US" altLang="ja-JP" sz="2800" dirty="0"/>
              <a:t>』</a:t>
            </a:r>
          </a:p>
        </p:txBody>
      </p:sp>
      <p:sp>
        <p:nvSpPr>
          <p:cNvPr id="31" name="テキスト ボックス 30"/>
          <p:cNvSpPr txBox="1"/>
          <p:nvPr/>
        </p:nvSpPr>
        <p:spPr>
          <a:xfrm>
            <a:off x="4847928" y="4026410"/>
            <a:ext cx="800219" cy="507831"/>
          </a:xfrm>
          <a:prstGeom prst="rect">
            <a:avLst/>
          </a:prstGeom>
          <a:noFill/>
        </p:spPr>
        <p:txBody>
          <a:bodyPr wrap="none" rtlCol="0">
            <a:spAutoFit/>
          </a:bodyPr>
          <a:lstStyle>
            <a:defPPr>
              <a:defRPr lang="ja-JP"/>
            </a:defPPr>
            <a:lvl1pPr>
              <a:defRPr sz="2800">
                <a:solidFill>
                  <a:srgbClr val="00B050"/>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defRPr>
            </a:lvl1pPr>
          </a:lstStyle>
          <a:p>
            <a:r>
              <a:rPr lang="ja-JP" altLang="en-US" sz="2700" spc="-300" dirty="0" smtClean="0">
                <a:solidFill>
                  <a:schemeClr val="accent6">
                    <a:lumMod val="75000"/>
                  </a:schemeClr>
                </a:solidFill>
                <a:effectLst>
                  <a:glow rad="88900">
                    <a:schemeClr val="bg1"/>
                  </a:glow>
                </a:effectLst>
              </a:rPr>
              <a:t>数学</a:t>
            </a:r>
            <a:endParaRPr lang="ja-JP" altLang="en-US" sz="2700" spc="-300" dirty="0">
              <a:solidFill>
                <a:schemeClr val="accent6">
                  <a:lumMod val="75000"/>
                </a:schemeClr>
              </a:solidFill>
              <a:effectLst>
                <a:glow rad="88900">
                  <a:schemeClr val="bg1"/>
                </a:glow>
              </a:effectLst>
            </a:endParaRPr>
          </a:p>
        </p:txBody>
      </p:sp>
      <p:sp>
        <p:nvSpPr>
          <p:cNvPr id="32" name="テキスト ボックス 31"/>
          <p:cNvSpPr txBox="1"/>
          <p:nvPr/>
        </p:nvSpPr>
        <p:spPr>
          <a:xfrm>
            <a:off x="6826989" y="4018715"/>
            <a:ext cx="1261884" cy="523220"/>
          </a:xfrm>
          <a:prstGeom prst="rect">
            <a:avLst/>
          </a:prstGeom>
          <a:noFill/>
        </p:spPr>
        <p:txBody>
          <a:bodyPr wrap="none" rtlCol="0">
            <a:spAutoFit/>
          </a:bodyPr>
          <a:lstStyle>
            <a:defPPr>
              <a:defRPr lang="ja-JP"/>
            </a:defPPr>
            <a:lvl1pPr>
              <a:defRPr sz="2800">
                <a:solidFill>
                  <a:schemeClr val="accent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defRPr>
            </a:lvl1pPr>
          </a:lstStyle>
          <a:p>
            <a:r>
              <a:rPr lang="ja-JP" altLang="en-US" dirty="0" smtClean="0">
                <a:effectLst>
                  <a:glow rad="88900">
                    <a:schemeClr val="bg1"/>
                  </a:glow>
                </a:effectLst>
              </a:rPr>
              <a:t>情報学</a:t>
            </a:r>
            <a:endParaRPr lang="ja-JP" altLang="en-US" dirty="0">
              <a:effectLst>
                <a:glow rad="88900">
                  <a:schemeClr val="bg1"/>
                </a:glow>
              </a:effectLst>
            </a:endParaRPr>
          </a:p>
        </p:txBody>
      </p:sp>
    </p:spTree>
    <p:custDataLst>
      <p:tags r:id="rId1"/>
    </p:custDataLst>
    <p:extLst>
      <p:ext uri="{BB962C8B-B14F-4D97-AF65-F5344CB8AC3E}">
        <p14:creationId xmlns:p14="http://schemas.microsoft.com/office/powerpoint/2010/main" val="2534246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1"/>
                                        </p:tgtEl>
                                      </p:cBhvr>
                                    </p:animEffect>
                                    <p:set>
                                      <p:cBhvr>
                                        <p:cTn id="7" dur="1" fill="hold">
                                          <p:stCondLst>
                                            <p:cond delay="499"/>
                                          </p:stCondLst>
                                        </p:cTn>
                                        <p:tgtEl>
                                          <p:spTgt spid="31"/>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32"/>
                                        </p:tgtEl>
                                      </p:cBhvr>
                                    </p:animEffect>
                                    <p:set>
                                      <p:cBhvr>
                                        <p:cTn id="10" dur="1" fill="hold">
                                          <p:stCondLst>
                                            <p:cond delay="499"/>
                                          </p:stCondLst>
                                        </p:cTn>
                                        <p:tgtEl>
                                          <p:spTgt spid="32"/>
                                        </p:tgtEl>
                                        <p:attrNameLst>
                                          <p:attrName>style.visibility</p:attrName>
                                        </p:attrNameLst>
                                      </p:cBhvr>
                                      <p:to>
                                        <p:strVal val="hidden"/>
                                      </p:to>
                                    </p:se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1000"/>
                                        <p:tgtEl>
                                          <p:spTgt spid="20"/>
                                        </p:tgtEl>
                                      </p:cBhvr>
                                    </p:animEffect>
                                    <p:anim calcmode="lin" valueType="num">
                                      <p:cBhvr>
                                        <p:cTn id="15" dur="1000" fill="hold"/>
                                        <p:tgtEl>
                                          <p:spTgt spid="20"/>
                                        </p:tgtEl>
                                        <p:attrNameLst>
                                          <p:attrName>ppt_x</p:attrName>
                                        </p:attrNameLst>
                                      </p:cBhvr>
                                      <p:tavLst>
                                        <p:tav tm="0">
                                          <p:val>
                                            <p:strVal val="#ppt_x"/>
                                          </p:val>
                                        </p:tav>
                                        <p:tav tm="100000">
                                          <p:val>
                                            <p:strVal val="#ppt_x"/>
                                          </p:val>
                                        </p:tav>
                                      </p:tavLst>
                                    </p:anim>
                                    <p:anim calcmode="lin" valueType="num">
                                      <p:cBhvr>
                                        <p:cTn id="16" dur="1000" fill="hold"/>
                                        <p:tgtEl>
                                          <p:spTgt spid="20"/>
                                        </p:tgtEl>
                                        <p:attrNameLst>
                                          <p:attrName>ppt_y</p:attrName>
                                        </p:attrNameLst>
                                      </p:cBhvr>
                                      <p:tavLst>
                                        <p:tav tm="0">
                                          <p:val>
                                            <p:strVal val="#ppt_y+.1"/>
                                          </p:val>
                                        </p:tav>
                                        <p:tav tm="100000">
                                          <p:val>
                                            <p:strVal val="#ppt_y"/>
                                          </p:val>
                                        </p:tav>
                                      </p:tavLst>
                                    </p:anim>
                                  </p:childTnLst>
                                </p:cTn>
                              </p:par>
                            </p:childTnLst>
                          </p:cTn>
                        </p:par>
                        <p:par>
                          <p:cTn id="17" fill="hold">
                            <p:stCondLst>
                              <p:cond delay="1500"/>
                            </p:stCondLst>
                            <p:childTnLst>
                              <p:par>
                                <p:cTn id="18" presetID="42" presetClass="entr" presetSubtype="0" fill="hold" grpId="0"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1000"/>
                                        <p:tgtEl>
                                          <p:spTgt spid="21"/>
                                        </p:tgtEl>
                                      </p:cBhvr>
                                    </p:animEffect>
                                    <p:anim calcmode="lin" valueType="num">
                                      <p:cBhvr>
                                        <p:cTn id="21" dur="1000" fill="hold"/>
                                        <p:tgtEl>
                                          <p:spTgt spid="21"/>
                                        </p:tgtEl>
                                        <p:attrNameLst>
                                          <p:attrName>ppt_x</p:attrName>
                                        </p:attrNameLst>
                                      </p:cBhvr>
                                      <p:tavLst>
                                        <p:tav tm="0">
                                          <p:val>
                                            <p:strVal val="#ppt_x"/>
                                          </p:val>
                                        </p:tav>
                                        <p:tav tm="100000">
                                          <p:val>
                                            <p:strVal val="#ppt_x"/>
                                          </p:val>
                                        </p:tav>
                                      </p:tavLst>
                                    </p:anim>
                                    <p:anim calcmode="lin" valueType="num">
                                      <p:cBhvr>
                                        <p:cTn id="22"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right)">
                                      <p:cBhvr>
                                        <p:cTn id="27" dur="1500"/>
                                        <p:tgtEl>
                                          <p:spTgt spid="2"/>
                                        </p:tgtEl>
                                      </p:cBhvr>
                                    </p:animEffect>
                                  </p:childTnLst>
                                </p:cTn>
                              </p:par>
                            </p:childTnLst>
                          </p:cTn>
                        </p:par>
                        <p:par>
                          <p:cTn id="28" fill="hold">
                            <p:stCondLst>
                              <p:cond delay="1500"/>
                            </p:stCondLst>
                            <p:childTnLst>
                              <p:par>
                                <p:cTn id="29" presetID="10" presetClass="entr" presetSubtype="0"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37" fill="hold" nodeType="click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barn(outVertical)">
                                      <p:cBhvr>
                                        <p:cTn id="36" dur="750"/>
                                        <p:tgtEl>
                                          <p:spTgt spid="28"/>
                                        </p:tgtEl>
                                      </p:cBhvr>
                                    </p:animEffect>
                                  </p:childTnLst>
                                </p:cTn>
                              </p:par>
                            </p:childTnLst>
                          </p:cTn>
                        </p:par>
                        <p:par>
                          <p:cTn id="37" fill="hold">
                            <p:stCondLst>
                              <p:cond delay="750"/>
                            </p:stCondLst>
                            <p:childTnLst>
                              <p:par>
                                <p:cTn id="38" presetID="10" presetClass="entr" presetSubtype="0" fill="hold" grpId="0" nodeType="after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500"/>
                                        <p:tgtEl>
                                          <p:spTgt spid="25"/>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37" fill="hold" nodeType="click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barn(outVertical)">
                                      <p:cBhvr>
                                        <p:cTn id="45" dur="750"/>
                                        <p:tgtEl>
                                          <p:spTgt spid="27"/>
                                        </p:tgtEl>
                                      </p:cBhvr>
                                    </p:animEffect>
                                  </p:childTnLst>
                                </p:cTn>
                              </p:par>
                            </p:childTnLst>
                          </p:cTn>
                        </p:par>
                        <p:par>
                          <p:cTn id="46" fill="hold">
                            <p:stCondLst>
                              <p:cond delay="750"/>
                            </p:stCondLst>
                            <p:childTnLst>
                              <p:par>
                                <p:cTn id="47" presetID="10" presetClass="entr" presetSubtype="0"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4" grpId="0"/>
      <p:bldP spid="25" grpId="0"/>
      <p:bldP spid="26" grpId="0"/>
      <p:bldP spid="31" grpId="0"/>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8">
            <a:extLst>
              <a:ext uri="{FF2B5EF4-FFF2-40B4-BE49-F238E27FC236}">
                <a16:creationId xmlns:a16="http://schemas.microsoft.com/office/drawing/2014/main" xmlns="" id="{9C8C1B5F-814B-4B2E-ACA3-B4C4247A2FBE}"/>
              </a:ext>
            </a:extLst>
          </p:cNvPr>
          <p:cNvSpPr txBox="1">
            <a:spLocks/>
          </p:cNvSpPr>
          <p:nvPr/>
        </p:nvSpPr>
        <p:spPr>
          <a:xfrm>
            <a:off x="810345" y="1072020"/>
            <a:ext cx="7722468"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latin typeface="HGP創英角ｺﾞｼｯｸUB" panose="020B0900000000000000" pitchFamily="50" charset="-128"/>
                <a:ea typeface="HGP創英角ｺﾞｼｯｸUB" panose="020B0900000000000000" pitchFamily="50" charset="-128"/>
              </a:rPr>
              <a:t>賢明な意志決定を行うための</a:t>
            </a:r>
            <a:r>
              <a:rPr lang="ja-JP" altLang="en-US" sz="2800" dirty="0" smtClean="0">
                <a:latin typeface="HGP創英角ｺﾞｼｯｸUB" panose="020B0900000000000000" pitchFamily="50" charset="-128"/>
                <a:ea typeface="HGP創英角ｺﾞｼｯｸUB" panose="020B0900000000000000" pitchFamily="50" charset="-128"/>
              </a:rPr>
              <a:t>科学</a:t>
            </a:r>
            <a:endParaRPr lang="ja-JP" altLang="en-US" sz="2800" dirty="0">
              <a:latin typeface="HGP創英角ｺﾞｼｯｸUB" panose="020B0900000000000000" pitchFamily="50" charset="-128"/>
              <a:ea typeface="HGP創英角ｺﾞｼｯｸUB" panose="020B0900000000000000" pitchFamily="50" charset="-128"/>
            </a:endParaRPr>
          </a:p>
        </p:txBody>
      </p:sp>
      <p:sp>
        <p:nvSpPr>
          <p:cNvPr id="14" name="正方形/長方形 13">
            <a:extLst>
              <a:ext uri="{FF2B5EF4-FFF2-40B4-BE49-F238E27FC236}">
                <a16:creationId xmlns:a16="http://schemas.microsoft.com/office/drawing/2014/main" xmlns="" id="{0B51D63E-21BC-4357-BEB9-6BCC213274AB}"/>
              </a:ext>
            </a:extLst>
          </p:cNvPr>
          <p:cNvSpPr>
            <a:spLocks noChangeAspect="1"/>
          </p:cNvSpPr>
          <p:nvPr/>
        </p:nvSpPr>
        <p:spPr>
          <a:xfrm>
            <a:off x="611189" y="1287197"/>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prstClr val="white"/>
              </a:solidFill>
              <a:latin typeface="Arial" panose="020B0604020202020204" pitchFamily="34" charset="0"/>
            </a:endParaRPr>
          </a:p>
        </p:txBody>
      </p:sp>
      <p:sp>
        <p:nvSpPr>
          <p:cNvPr id="16" name="タイトル 8">
            <a:extLst>
              <a:ext uri="{FF2B5EF4-FFF2-40B4-BE49-F238E27FC236}">
                <a16:creationId xmlns:a16="http://schemas.microsoft.com/office/drawing/2014/main" xmlns="" id="{9C8C1B5F-814B-4B2E-ACA3-B4C4247A2FBE}"/>
              </a:ext>
            </a:extLst>
          </p:cNvPr>
          <p:cNvSpPr txBox="1">
            <a:spLocks/>
          </p:cNvSpPr>
          <p:nvPr/>
        </p:nvSpPr>
        <p:spPr>
          <a:xfrm>
            <a:off x="810345" y="2634492"/>
            <a:ext cx="7722468"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00"/>
                </a:solidFill>
                <a:latin typeface="HGP創英角ｺﾞｼｯｸUB" panose="020B0900000000000000" pitchFamily="50" charset="-128"/>
                <a:ea typeface="HGP創英角ｺﾞｼｯｸUB" panose="020B0900000000000000" pitchFamily="50" charset="-128"/>
              </a:rPr>
              <a:t>データから情報へのはしごを一段昇るための論理</a:t>
            </a:r>
          </a:p>
        </p:txBody>
      </p:sp>
      <p:sp>
        <p:nvSpPr>
          <p:cNvPr id="17" name="正方形/長方形 16">
            <a:extLst>
              <a:ext uri="{FF2B5EF4-FFF2-40B4-BE49-F238E27FC236}">
                <a16:creationId xmlns:a16="http://schemas.microsoft.com/office/drawing/2014/main" xmlns="" id="{0B51D63E-21BC-4357-BEB9-6BCC213274AB}"/>
              </a:ext>
            </a:extLst>
          </p:cNvPr>
          <p:cNvSpPr>
            <a:spLocks noChangeAspect="1"/>
          </p:cNvSpPr>
          <p:nvPr/>
        </p:nvSpPr>
        <p:spPr>
          <a:xfrm>
            <a:off x="611189" y="2849669"/>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prstClr val="white"/>
              </a:solidFill>
              <a:latin typeface="Arial" panose="020B0604020202020204" pitchFamily="34" charset="0"/>
            </a:endParaRPr>
          </a:p>
        </p:txBody>
      </p:sp>
      <p:sp>
        <p:nvSpPr>
          <p:cNvPr id="22" name="タイトル 8">
            <a:extLst>
              <a:ext uri="{FF2B5EF4-FFF2-40B4-BE49-F238E27FC236}">
                <a16:creationId xmlns:a16="http://schemas.microsoft.com/office/drawing/2014/main" xmlns="" id="{9C8C1B5F-814B-4B2E-ACA3-B4C4247A2FBE}"/>
              </a:ext>
            </a:extLst>
          </p:cNvPr>
          <p:cNvSpPr txBox="1">
            <a:spLocks/>
          </p:cNvSpPr>
          <p:nvPr/>
        </p:nvSpPr>
        <p:spPr>
          <a:xfrm>
            <a:off x="810345" y="1592844"/>
            <a:ext cx="7722468"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00"/>
                </a:solidFill>
                <a:latin typeface="HGP創英角ｺﾞｼｯｸUB" panose="020B0900000000000000" pitchFamily="50" charset="-128"/>
                <a:ea typeface="HGP創英角ｺﾞｼｯｸUB" panose="020B0900000000000000" pitchFamily="50" charset="-128"/>
              </a:rPr>
              <a:t>不確実性を数量化し表現する手法</a:t>
            </a:r>
          </a:p>
        </p:txBody>
      </p:sp>
      <p:sp>
        <p:nvSpPr>
          <p:cNvPr id="23" name="正方形/長方形 22">
            <a:extLst>
              <a:ext uri="{FF2B5EF4-FFF2-40B4-BE49-F238E27FC236}">
                <a16:creationId xmlns:a16="http://schemas.microsoft.com/office/drawing/2014/main" xmlns="" id="{0B51D63E-21BC-4357-BEB9-6BCC213274AB}"/>
              </a:ext>
            </a:extLst>
          </p:cNvPr>
          <p:cNvSpPr>
            <a:spLocks noChangeAspect="1"/>
          </p:cNvSpPr>
          <p:nvPr/>
        </p:nvSpPr>
        <p:spPr>
          <a:xfrm>
            <a:off x="611189" y="1807543"/>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prstClr val="white"/>
              </a:solidFill>
              <a:latin typeface="Arial" panose="020B0604020202020204" pitchFamily="34" charset="0"/>
            </a:endParaRPr>
          </a:p>
        </p:txBody>
      </p:sp>
      <p:sp>
        <p:nvSpPr>
          <p:cNvPr id="28" name="タイトル 8">
            <a:extLst>
              <a:ext uri="{FF2B5EF4-FFF2-40B4-BE49-F238E27FC236}">
                <a16:creationId xmlns:a16="http://schemas.microsoft.com/office/drawing/2014/main" xmlns="" id="{9C8C1B5F-814B-4B2E-ACA3-B4C4247A2FBE}"/>
              </a:ext>
            </a:extLst>
          </p:cNvPr>
          <p:cNvSpPr txBox="1">
            <a:spLocks/>
          </p:cNvSpPr>
          <p:nvPr/>
        </p:nvSpPr>
        <p:spPr>
          <a:xfrm>
            <a:off x="810345" y="2113668"/>
            <a:ext cx="7722468"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00"/>
                </a:solidFill>
                <a:latin typeface="HGP創英角ｺﾞｼｯｸUB" panose="020B0900000000000000" pitchFamily="50" charset="-128"/>
                <a:ea typeface="HGP創英角ｺﾞｼｯｸUB" panose="020B0900000000000000" pitchFamily="50" charset="-128"/>
              </a:rPr>
              <a:t>すべての学問のための学問</a:t>
            </a:r>
          </a:p>
        </p:txBody>
      </p:sp>
      <p:sp>
        <p:nvSpPr>
          <p:cNvPr id="29" name="正方形/長方形 28">
            <a:extLst>
              <a:ext uri="{FF2B5EF4-FFF2-40B4-BE49-F238E27FC236}">
                <a16:creationId xmlns:a16="http://schemas.microsoft.com/office/drawing/2014/main" xmlns="" id="{0B51D63E-21BC-4357-BEB9-6BCC213274AB}"/>
              </a:ext>
            </a:extLst>
          </p:cNvPr>
          <p:cNvSpPr>
            <a:spLocks noChangeAspect="1"/>
          </p:cNvSpPr>
          <p:nvPr/>
        </p:nvSpPr>
        <p:spPr>
          <a:xfrm>
            <a:off x="611189" y="2328367"/>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prstClr val="white"/>
              </a:solidFill>
              <a:latin typeface="Arial" panose="020B0604020202020204" pitchFamily="34" charset="0"/>
            </a:endParaRPr>
          </a:p>
        </p:txBody>
      </p:sp>
      <p:sp>
        <p:nvSpPr>
          <p:cNvPr id="12" name="正方形/長方形 11">
            <a:extLst>
              <a:ext uri="{FF2B5EF4-FFF2-40B4-BE49-F238E27FC236}">
                <a16:creationId xmlns:a16="http://schemas.microsoft.com/office/drawing/2014/main" xmlns="" id="{2BE52A13-3C67-423D-A327-249777DD6A30}"/>
              </a:ext>
            </a:extLst>
          </p:cNvPr>
          <p:cNvSpPr/>
          <p:nvPr/>
        </p:nvSpPr>
        <p:spPr>
          <a:xfrm>
            <a:off x="900113" y="5297408"/>
            <a:ext cx="7365337" cy="400110"/>
          </a:xfrm>
          <a:prstGeom prst="rect">
            <a:avLst/>
          </a:prstGeom>
        </p:spPr>
        <p:txBody>
          <a:bodyPr wrap="square">
            <a:spAutoFit/>
          </a:bodyPr>
          <a:lstStyle/>
          <a:p>
            <a:pPr lvl="0" algn="r" defTabSz="1031626">
              <a:defRPr/>
            </a:pPr>
            <a:r>
              <a:rPr lang="ja-JP" altLang="en-US" sz="1000" dirty="0">
                <a:latin typeface="ＭＳ Ｐゴシック" panose="020B0600070205080204" pitchFamily="50" charset="-128"/>
                <a:ea typeface="ＭＳ Ｐゴシック" panose="020B0600070205080204" pitchFamily="50" charset="-128"/>
              </a:rPr>
              <a:t>出典：</a:t>
            </a:r>
            <a:r>
              <a:rPr lang="en-US" altLang="ja-JP" sz="1000" dirty="0">
                <a:latin typeface="ＭＳ Ｐゴシック" panose="020B0600070205080204" pitchFamily="50" charset="-128"/>
                <a:ea typeface="ＭＳ Ｐゴシック" panose="020B0600070205080204" pitchFamily="50" charset="-128"/>
              </a:rPr>
              <a:t>C.R.</a:t>
            </a:r>
            <a:r>
              <a:rPr lang="ja-JP" altLang="en-US" sz="1000" dirty="0">
                <a:latin typeface="ＭＳ Ｐゴシック" panose="020B0600070205080204" pitchFamily="50" charset="-128"/>
                <a:ea typeface="ＭＳ Ｐゴシック" panose="020B0600070205080204" pitchFamily="50" charset="-128"/>
              </a:rPr>
              <a:t>ラオ </a:t>
            </a:r>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著</a:t>
            </a:r>
            <a:r>
              <a:rPr lang="en-US" altLang="ja-JP" sz="1000" dirty="0">
                <a:latin typeface="ＭＳ Ｐゴシック" panose="020B0600070205080204" pitchFamily="50" charset="-128"/>
                <a:ea typeface="ＭＳ Ｐゴシック" panose="020B0600070205080204" pitchFamily="50" charset="-128"/>
              </a:rPr>
              <a:t>), </a:t>
            </a:r>
            <a:r>
              <a:rPr lang="ja-JP" altLang="en-US" sz="1000" dirty="0">
                <a:latin typeface="ＭＳ Ｐゴシック" panose="020B0600070205080204" pitchFamily="50" charset="-128"/>
                <a:ea typeface="ＭＳ Ｐゴシック" panose="020B0600070205080204" pitchFamily="50" charset="-128"/>
              </a:rPr>
              <a:t>柳井 晴夫 </a:t>
            </a:r>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翻訳</a:t>
            </a:r>
            <a:r>
              <a:rPr lang="en-US" altLang="ja-JP" sz="1000" dirty="0">
                <a:latin typeface="ＭＳ Ｐゴシック" panose="020B0600070205080204" pitchFamily="50" charset="-128"/>
                <a:ea typeface="ＭＳ Ｐゴシック" panose="020B0600070205080204" pitchFamily="50" charset="-128"/>
              </a:rPr>
              <a:t>), </a:t>
            </a:r>
            <a:r>
              <a:rPr lang="ja-JP" altLang="en-US" sz="1000" dirty="0">
                <a:latin typeface="ＭＳ Ｐゴシック" panose="020B0600070205080204" pitchFamily="50" charset="-128"/>
                <a:ea typeface="ＭＳ Ｐゴシック" panose="020B0600070205080204" pitchFamily="50" charset="-128"/>
              </a:rPr>
              <a:t>田栗 正章 </a:t>
            </a:r>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翻訳</a:t>
            </a:r>
            <a:r>
              <a:rPr lang="en-US" altLang="ja-JP" sz="1000" dirty="0">
                <a:latin typeface="ＭＳ Ｐゴシック" panose="020B0600070205080204" pitchFamily="50" charset="-128"/>
                <a:ea typeface="ＭＳ Ｐゴシック" panose="020B0600070205080204" pitchFamily="50" charset="-128"/>
              </a:rPr>
              <a:t>), </a:t>
            </a:r>
            <a:r>
              <a:rPr lang="ja-JP" altLang="en-US" sz="1000" dirty="0">
                <a:latin typeface="ＭＳ Ｐゴシック" panose="020B0600070205080204" pitchFamily="50" charset="-128"/>
                <a:ea typeface="ＭＳ Ｐゴシック" panose="020B0600070205080204" pitchFamily="50" charset="-128"/>
              </a:rPr>
              <a:t>藤越 康祝 </a:t>
            </a:r>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翻訳</a:t>
            </a:r>
            <a:r>
              <a:rPr lang="en-US" altLang="ja-JP" sz="1000" dirty="0">
                <a:latin typeface="ＭＳ Ｐゴシック" panose="020B0600070205080204" pitchFamily="50" charset="-128"/>
                <a:ea typeface="ＭＳ Ｐゴシック" panose="020B0600070205080204" pitchFamily="50" charset="-128"/>
              </a:rPr>
              <a:t>)</a:t>
            </a:r>
            <a:r>
              <a:rPr lang="ja-JP" altLang="en-US" sz="1000" dirty="0" err="1">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統計学とは何か </a:t>
            </a:r>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偶然を生かす，ちくま学芸文庫（</a:t>
            </a:r>
            <a:r>
              <a:rPr lang="en-US" altLang="ja-JP" sz="1000" dirty="0">
                <a:latin typeface="ＭＳ Ｐゴシック" panose="020B0600070205080204" pitchFamily="50" charset="-128"/>
                <a:ea typeface="ＭＳ Ｐゴシック" panose="020B0600070205080204" pitchFamily="50" charset="-128"/>
              </a:rPr>
              <a:t>2010</a:t>
            </a:r>
            <a:r>
              <a:rPr lang="ja-JP" altLang="en-US" sz="1000" dirty="0" smtClean="0">
                <a:latin typeface="ＭＳ Ｐゴシック" panose="020B0600070205080204" pitchFamily="50" charset="-128"/>
                <a:ea typeface="ＭＳ Ｐゴシック" panose="020B0600070205080204" pitchFamily="50" charset="-128"/>
              </a:rPr>
              <a:t>）</a:t>
            </a:r>
            <a:endParaRPr lang="ja-JP" altLang="en-US" sz="1000" dirty="0">
              <a:latin typeface="ＭＳ Ｐゴシック" panose="020B0600070205080204" pitchFamily="50" charset="-128"/>
              <a:ea typeface="ＭＳ Ｐゴシック" panose="020B0600070205080204" pitchFamily="50" charset="-128"/>
            </a:endParaRPr>
          </a:p>
          <a:p>
            <a:pPr lvl="0" algn="r" defTabSz="1031626">
              <a:defRPr/>
            </a:pPr>
            <a:r>
              <a:rPr lang="ja-JP" altLang="en-US" sz="1000" dirty="0">
                <a:latin typeface="ＭＳ Ｐゴシック" panose="020B0600070205080204" pitchFamily="50" charset="-128"/>
                <a:ea typeface="ＭＳ Ｐゴシック" panose="020B0600070205080204" pitchFamily="50" charset="-128"/>
              </a:rPr>
              <a:t>参考図書：西内啓，統計学が最強の学問である－データ社会を生き抜くための武器と教養－，ダイヤモンド社（</a:t>
            </a:r>
            <a:r>
              <a:rPr lang="en-US" altLang="ja-JP" sz="1000" dirty="0">
                <a:latin typeface="ＭＳ Ｐゴシック" panose="020B0600070205080204" pitchFamily="50" charset="-128"/>
                <a:ea typeface="ＭＳ Ｐゴシック" panose="020B0600070205080204" pitchFamily="50" charset="-128"/>
              </a:rPr>
              <a:t>2013</a:t>
            </a:r>
            <a:r>
              <a:rPr lang="ja-JP" altLang="en-US" sz="1000" dirty="0">
                <a:latin typeface="ＭＳ Ｐゴシック" panose="020B0600070205080204" pitchFamily="50" charset="-128"/>
                <a:ea typeface="ＭＳ Ｐゴシック" panose="020B0600070205080204" pitchFamily="50" charset="-128"/>
              </a:rPr>
              <a:t>）</a:t>
            </a:r>
          </a:p>
        </p:txBody>
      </p:sp>
      <p:sp>
        <p:nvSpPr>
          <p:cNvPr id="15"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統計学とは</a:t>
            </a:r>
          </a:p>
        </p:txBody>
      </p:sp>
    </p:spTree>
    <p:custDataLst>
      <p:tags r:id="rId1"/>
    </p:custDataLst>
    <p:extLst>
      <p:ext uri="{BB962C8B-B14F-4D97-AF65-F5344CB8AC3E}">
        <p14:creationId xmlns:p14="http://schemas.microsoft.com/office/powerpoint/2010/main" val="4119956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057009" y="1790458"/>
            <a:ext cx="2461258" cy="523220"/>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a:t>
            </a:r>
            <a:r>
              <a:rPr kumimoji="1" lang="en-US" altLang="ja-JP" sz="14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1999</a:t>
            </a:r>
            <a:r>
              <a:rPr kumimoji="1" lang="ja-JP" altLang="en-US" sz="14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年は</a:t>
            </a:r>
            <a:r>
              <a:rPr kumimoji="1" lang="en-US" altLang="ja-JP" sz="14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1998</a:t>
            </a:r>
            <a:r>
              <a:rPr kumimoji="1" lang="ja-JP" altLang="en-US" sz="14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年に比べて</a:t>
            </a:r>
            <a:r>
              <a:rPr kumimoji="1" lang="ja-JP" altLang="en-US" sz="1400" b="0" i="0" u="none" strike="noStrike" kern="1200" cap="none" spc="0" normalizeH="0" baseline="0" noProof="0" dirty="0" smtClean="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a:t>
            </a:r>
            <a:endParaRPr kumimoji="1" lang="en-US" altLang="ja-JP" sz="1400" b="0" i="0" u="none" strike="noStrike" kern="1200" cap="none" spc="0" normalizeH="0" baseline="0" noProof="0" dirty="0" smtClean="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　盗難</a:t>
            </a:r>
            <a:r>
              <a:rPr kumimoji="1" lang="ja-JP" altLang="en-US" sz="14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事件が激増して</a:t>
            </a:r>
            <a:r>
              <a:rPr kumimoji="1" lang="ja-JP" altLang="en-US" sz="1400" b="0" i="0" u="none" strike="noStrike" kern="1200" cap="none" spc="0" normalizeH="0" baseline="0" noProof="0" dirty="0" smtClean="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います」</a:t>
            </a:r>
            <a:endParaRPr kumimoji="1" lang="ja-JP" altLang="en-US" sz="14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p:sp>
        <p:nvSpPr>
          <p:cNvPr id="12" name="タイトル 8"/>
          <p:cNvSpPr txBox="1">
            <a:spLocks/>
          </p:cNvSpPr>
          <p:nvPr/>
        </p:nvSpPr>
        <p:spPr>
          <a:xfrm>
            <a:off x="810345" y="719595"/>
            <a:ext cx="8333656"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データの裏側にある本質を理解して判断に</a:t>
            </a:r>
            <a:r>
              <a:rPr lang="ja-JP" altLang="en-US"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役立てる</a:t>
            </a:r>
            <a:endParaRPr lang="en-US" altLang="ja-JP"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13" name="正方形/長方形 12"/>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18" name="正方形/長方形 17"/>
          <p:cNvSpPr>
            <a:spLocks noChangeAspect="1"/>
          </p:cNvSpPr>
          <p:nvPr/>
        </p:nvSpPr>
        <p:spPr>
          <a:xfrm>
            <a:off x="1180881" y="3433856"/>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20" name="正方形/長方形 19"/>
          <p:cNvSpPr>
            <a:spLocks noChangeAspect="1"/>
          </p:cNvSpPr>
          <p:nvPr/>
        </p:nvSpPr>
        <p:spPr>
          <a:xfrm>
            <a:off x="892274" y="4229864"/>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21" name="正方形/長方形 20"/>
          <p:cNvSpPr>
            <a:spLocks noChangeAspect="1"/>
          </p:cNvSpPr>
          <p:nvPr/>
        </p:nvSpPr>
        <p:spPr>
          <a:xfrm>
            <a:off x="1180881" y="3831860"/>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25" name="正方形/長方形 24"/>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28" name="正方形/長方形 27"/>
          <p:cNvSpPr>
            <a:spLocks noChangeAspect="1"/>
          </p:cNvSpPr>
          <p:nvPr/>
        </p:nvSpPr>
        <p:spPr>
          <a:xfrm>
            <a:off x="1180881" y="4641798"/>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29" name="正方形/長方形 28"/>
          <p:cNvSpPr>
            <a:spLocks noChangeAspect="1"/>
          </p:cNvSpPr>
          <p:nvPr/>
        </p:nvSpPr>
        <p:spPr>
          <a:xfrm>
            <a:off x="1180881" y="5039802"/>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31" name="タイトル 8"/>
          <p:cNvSpPr txBox="1">
            <a:spLocks/>
          </p:cNvSpPr>
          <p:nvPr/>
        </p:nvSpPr>
        <p:spPr>
          <a:xfrm>
            <a:off x="1421929" y="1621900"/>
            <a:ext cx="4086176" cy="1717393"/>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 実験データ</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200" dirty="0" smtClean="0">
                <a:solidFill>
                  <a:srgbClr val="0000FF"/>
                </a:solidFill>
                <a:effectLst>
                  <a:glow rad="88900">
                    <a:prstClr val="white"/>
                  </a:glow>
                </a:effectLst>
                <a:latin typeface="HGP創英角ｺﾞｼｯｸUB" panose="020B0900000000000000" pitchFamily="50" charset="-128"/>
                <a:ea typeface="HGP創英角ｺﾞｼｯｸUB" panose="020B0900000000000000" pitchFamily="50" charset="-128"/>
                <a:cs typeface="+mn-cs"/>
              </a:rPr>
              <a:t>・</a:t>
            </a:r>
            <a:r>
              <a:rPr lang="ja-JP" altLang="en-US" sz="2200" dirty="0" smtClean="0">
                <a:solidFill>
                  <a:srgbClr val="000000"/>
                </a:solidFill>
                <a:effectLst>
                  <a:glow rad="88900">
                    <a:prstClr val="white"/>
                  </a:glow>
                </a:effectLst>
                <a:latin typeface="HGP創英角ｺﾞｼｯｸUB" panose="020B0900000000000000" pitchFamily="50" charset="-128"/>
                <a:ea typeface="HGP創英角ｺﾞｼｯｸUB" panose="020B0900000000000000" pitchFamily="50" charset="-128"/>
                <a:cs typeface="+mn-cs"/>
              </a:rPr>
              <a:t> 社会</a:t>
            </a:r>
            <a:r>
              <a:rPr lang="ja-JP" altLang="en-US" sz="2200" dirty="0">
                <a:solidFill>
                  <a:srgbClr val="000000"/>
                </a:solidFill>
                <a:effectLst>
                  <a:glow rad="88900">
                    <a:prstClr val="white"/>
                  </a:glow>
                </a:effectLst>
                <a:latin typeface="HGP創英角ｺﾞｼｯｸUB" panose="020B0900000000000000" pitchFamily="50" charset="-128"/>
                <a:ea typeface="HGP創英角ｺﾞｼｯｸUB" panose="020B0900000000000000" pitchFamily="50" charset="-128"/>
                <a:cs typeface="+mn-cs"/>
              </a:rPr>
              <a:t>調査データ</a:t>
            </a:r>
            <a:endParaRPr lang="en-US" altLang="ja-JP" sz="2200" dirty="0" smtClean="0">
              <a:effectLst>
                <a:glow rad="88900">
                  <a:prstClr val="white"/>
                </a:glow>
              </a:effectLst>
              <a:latin typeface="HGP創英角ｺﾞｼｯｸUB" panose="020B0900000000000000" pitchFamily="50" charset="-128"/>
              <a:ea typeface="HGP創英角ｺﾞｼｯｸUB" panose="020B0900000000000000" pitchFamily="50" charset="-128"/>
              <a:cs typeface="+mn-cs"/>
            </a:endParaRPr>
          </a:p>
          <a:p>
            <a:pPr>
              <a:lnSpc>
                <a:spcPct val="120000"/>
              </a:lnSpc>
            </a:pPr>
            <a:r>
              <a:rPr lang="ja-JP" altLang="en-US" sz="2200" dirty="0" smtClean="0">
                <a:solidFill>
                  <a:srgbClr val="0000FF"/>
                </a:solidFill>
                <a:effectLst>
                  <a:glow rad="88900">
                    <a:prstClr val="white"/>
                  </a:glow>
                </a:effectLst>
                <a:latin typeface="HGP創英角ｺﾞｼｯｸUB" panose="020B0900000000000000" pitchFamily="50" charset="-128"/>
                <a:ea typeface="HGP創英角ｺﾞｼｯｸUB" panose="020B0900000000000000" pitchFamily="50" charset="-128"/>
                <a:cs typeface="+mn-cs"/>
              </a:rPr>
              <a:t>・</a:t>
            </a:r>
            <a:r>
              <a:rPr lang="ja-JP" altLang="en-US" sz="2200" dirty="0" smtClean="0">
                <a:effectLst>
                  <a:glow rad="88900">
                    <a:prstClr val="white"/>
                  </a:glow>
                </a:effectLst>
                <a:latin typeface="HGP創英角ｺﾞｼｯｸUB" panose="020B0900000000000000" pitchFamily="50" charset="-128"/>
                <a:ea typeface="HGP創英角ｺﾞｼｯｸUB" panose="020B0900000000000000" pitchFamily="50" charset="-128"/>
                <a:cs typeface="+mn-cs"/>
              </a:rPr>
              <a:t> 検査</a:t>
            </a:r>
            <a:r>
              <a:rPr lang="ja-JP" altLang="en-US" sz="2200" dirty="0">
                <a:effectLst>
                  <a:glow rad="88900">
                    <a:prstClr val="white"/>
                  </a:glow>
                </a:effectLst>
                <a:latin typeface="HGP創英角ｺﾞｼｯｸUB" panose="020B0900000000000000" pitchFamily="50" charset="-128"/>
                <a:ea typeface="HGP創英角ｺﾞｼｯｸUB" panose="020B0900000000000000" pitchFamily="50" charset="-128"/>
                <a:cs typeface="+mn-cs"/>
              </a:rPr>
              <a:t>・診断データ</a:t>
            </a:r>
            <a:endParaRPr lang="en-US" altLang="ja-JP" sz="2200" dirty="0" smtClean="0">
              <a:effectLst>
                <a:glow rad="88900">
                  <a:prstClr val="white"/>
                </a:glow>
              </a:effectLst>
              <a:latin typeface="HGP創英角ｺﾞｼｯｸUB" panose="020B0900000000000000" pitchFamily="50" charset="-128"/>
              <a:ea typeface="HGP創英角ｺﾞｼｯｸUB" panose="020B0900000000000000" pitchFamily="50" charset="-128"/>
              <a:cs typeface="+mn-cs"/>
            </a:endParaRPr>
          </a:p>
          <a:p>
            <a:pPr>
              <a:lnSpc>
                <a:spcPct val="120000"/>
              </a:lnSpc>
            </a:pPr>
            <a:r>
              <a:rPr lang="ja-JP" altLang="en-US" sz="2200" dirty="0" smtClean="0">
                <a:solidFill>
                  <a:srgbClr val="0000FF"/>
                </a:solidFill>
                <a:effectLst>
                  <a:glow rad="88900">
                    <a:prstClr val="white"/>
                  </a:glow>
                </a:effectLst>
                <a:latin typeface="HGP創英角ｺﾞｼｯｸUB" panose="020B0900000000000000" pitchFamily="50" charset="-128"/>
                <a:ea typeface="HGP創英角ｺﾞｼｯｸUB" panose="020B0900000000000000" pitchFamily="50" charset="-128"/>
                <a:cs typeface="+mn-cs"/>
              </a:rPr>
              <a:t>・</a:t>
            </a:r>
            <a:r>
              <a:rPr lang="ja-JP" altLang="en-US" sz="2200" dirty="0" smtClean="0">
                <a:effectLst>
                  <a:glow rad="88900">
                    <a:prstClr val="white"/>
                  </a:glow>
                </a:effectLst>
                <a:latin typeface="HGP創英角ｺﾞｼｯｸUB" panose="020B0900000000000000" pitchFamily="50" charset="-128"/>
                <a:ea typeface="HGP創英角ｺﾞｼｯｸUB" panose="020B0900000000000000" pitchFamily="50" charset="-128"/>
                <a:cs typeface="+mn-cs"/>
              </a:rPr>
              <a:t> 売り上げデータ</a:t>
            </a:r>
            <a:endParaRPr lang="en-US" altLang="ja-JP" sz="2200" dirty="0" smtClean="0">
              <a:effectLst>
                <a:glow rad="88900">
                  <a:prstClr val="white"/>
                </a:glow>
              </a:effectLst>
              <a:latin typeface="HGP創英角ｺﾞｼｯｸUB" panose="020B0900000000000000" pitchFamily="50" charset="-128"/>
              <a:ea typeface="HGP創英角ｺﾞｼｯｸUB" panose="020B0900000000000000" pitchFamily="50" charset="-128"/>
              <a:cs typeface="+mn-cs"/>
            </a:endParaRPr>
          </a:p>
        </p:txBody>
      </p:sp>
      <p:sp>
        <p:nvSpPr>
          <p:cNvPr id="32" name="タイトル 8"/>
          <p:cNvSpPr txBox="1">
            <a:spLocks/>
          </p:cNvSpPr>
          <p:nvPr/>
        </p:nvSpPr>
        <p:spPr>
          <a:xfrm>
            <a:off x="1025376" y="1234820"/>
            <a:ext cx="8118624" cy="4985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研究</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や業務で出会う様々な種類の</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データ</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33" name="タイトル 8"/>
          <p:cNvSpPr txBox="1">
            <a:spLocks/>
          </p:cNvSpPr>
          <p:nvPr/>
        </p:nvSpPr>
        <p:spPr>
          <a:xfrm>
            <a:off x="1294577" y="3247195"/>
            <a:ext cx="7762722" cy="904863"/>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smtClean="0">
                <a:effectLst>
                  <a:glow rad="88900">
                    <a:prstClr val="white"/>
                  </a:glow>
                </a:effectLst>
                <a:latin typeface="HGP創英角ｺﾞｼｯｸUB" panose="020B0900000000000000" pitchFamily="50" charset="-128"/>
                <a:ea typeface="HGP創英角ｺﾞｼｯｸUB" panose="020B0900000000000000" pitchFamily="50" charset="-128"/>
                <a:cs typeface="+mn-cs"/>
              </a:rPr>
              <a:t>これら</a:t>
            </a:r>
            <a:r>
              <a:rPr lang="ja-JP" altLang="en-US" sz="2200" dirty="0">
                <a:effectLst>
                  <a:glow rad="88900">
                    <a:prstClr val="white"/>
                  </a:glow>
                </a:effectLst>
                <a:latin typeface="HGP創英角ｺﾞｼｯｸUB" panose="020B0900000000000000" pitchFamily="50" charset="-128"/>
                <a:ea typeface="HGP創英角ｺﾞｼｯｸUB" panose="020B0900000000000000" pitchFamily="50" charset="-128"/>
                <a:cs typeface="+mn-cs"/>
              </a:rPr>
              <a:t>を</a:t>
            </a:r>
            <a:r>
              <a:rPr lang="ja-JP" altLang="en-US" sz="2200" dirty="0">
                <a:solidFill>
                  <a:srgbClr val="FF0000"/>
                </a:solidFill>
                <a:effectLst>
                  <a:glow rad="88900">
                    <a:prstClr val="white"/>
                  </a:glow>
                </a:effectLst>
                <a:latin typeface="HGP創英角ｺﾞｼｯｸUB" panose="020B0900000000000000" pitchFamily="50" charset="-128"/>
                <a:ea typeface="HGP創英角ｺﾞｼｯｸUB" panose="020B0900000000000000" pitchFamily="50" charset="-128"/>
                <a:cs typeface="+mn-cs"/>
              </a:rPr>
              <a:t>適切に収集</a:t>
            </a:r>
            <a:r>
              <a:rPr lang="ja-JP" altLang="en-US" sz="2200" dirty="0" smtClean="0">
                <a:effectLst>
                  <a:glow rad="88900">
                    <a:prstClr val="white"/>
                  </a:glow>
                </a:effectLst>
                <a:latin typeface="HGP創英角ｺﾞｼｯｸUB" panose="020B0900000000000000" pitchFamily="50" charset="-128"/>
                <a:ea typeface="HGP創英角ｺﾞｼｯｸUB" panose="020B0900000000000000" pitchFamily="50" charset="-128"/>
                <a:cs typeface="+mn-cs"/>
              </a:rPr>
              <a:t>する</a:t>
            </a:r>
            <a:endParaRPr lang="en-US" altLang="ja-JP" sz="2200" dirty="0" smtClean="0">
              <a:effectLst>
                <a:glow rad="88900">
                  <a:prstClr val="white"/>
                </a:glow>
              </a:effectLst>
              <a:latin typeface="HGP創英角ｺﾞｼｯｸUB" panose="020B0900000000000000" pitchFamily="50" charset="-128"/>
              <a:ea typeface="HGP創英角ｺﾞｼｯｸUB" panose="020B0900000000000000" pitchFamily="50" charset="-128"/>
              <a:cs typeface="+mn-cs"/>
            </a:endParaRPr>
          </a:p>
          <a:p>
            <a:pPr>
              <a:lnSpc>
                <a:spcPct val="120000"/>
              </a:lnSpc>
            </a:pPr>
            <a:r>
              <a:rPr lang="ja-JP" altLang="en-US" sz="2200" dirty="0" smtClean="0">
                <a:effectLst>
                  <a:glow rad="88900">
                    <a:prstClr val="white"/>
                  </a:glow>
                </a:effectLst>
                <a:latin typeface="HGP創英角ｺﾞｼｯｸUB" panose="020B0900000000000000" pitchFamily="50" charset="-128"/>
                <a:ea typeface="HGP創英角ｺﾞｼｯｸUB" panose="020B0900000000000000" pitchFamily="50" charset="-128"/>
                <a:cs typeface="+mn-cs"/>
              </a:rPr>
              <a:t>集めた</a:t>
            </a:r>
            <a:r>
              <a:rPr lang="ja-JP" altLang="en-US" sz="2200" dirty="0">
                <a:effectLst>
                  <a:glow rad="88900">
                    <a:prstClr val="white"/>
                  </a:glow>
                </a:effectLst>
                <a:latin typeface="HGP創英角ｺﾞｼｯｸUB" panose="020B0900000000000000" pitchFamily="50" charset="-128"/>
                <a:ea typeface="HGP創英角ｺﾞｼｯｸUB" panose="020B0900000000000000" pitchFamily="50" charset="-128"/>
                <a:cs typeface="+mn-cs"/>
              </a:rPr>
              <a:t>データから</a:t>
            </a:r>
            <a:r>
              <a:rPr lang="ja-JP" altLang="en-US" sz="2200" dirty="0">
                <a:solidFill>
                  <a:srgbClr val="FF0000"/>
                </a:solidFill>
                <a:effectLst>
                  <a:glow rad="88900">
                    <a:prstClr val="white"/>
                  </a:glow>
                </a:effectLst>
                <a:latin typeface="HGP創英角ｺﾞｼｯｸUB" panose="020B0900000000000000" pitchFamily="50" charset="-128"/>
                <a:ea typeface="HGP創英角ｺﾞｼｯｸUB" panose="020B0900000000000000" pitchFamily="50" charset="-128"/>
                <a:cs typeface="+mn-cs"/>
              </a:rPr>
              <a:t>適切に判断</a:t>
            </a:r>
            <a:r>
              <a:rPr lang="ja-JP" altLang="en-US" sz="2200" dirty="0">
                <a:effectLst>
                  <a:glow rad="88900">
                    <a:prstClr val="white"/>
                  </a:glow>
                </a:effectLst>
                <a:latin typeface="HGP創英角ｺﾞｼｯｸUB" panose="020B0900000000000000" pitchFamily="50" charset="-128"/>
                <a:ea typeface="HGP創英角ｺﾞｼｯｸUB" panose="020B0900000000000000" pitchFamily="50" charset="-128"/>
                <a:cs typeface="+mn-cs"/>
              </a:rPr>
              <a:t>を</a:t>
            </a:r>
            <a:r>
              <a:rPr lang="ja-JP" altLang="en-US" sz="2200" dirty="0" smtClean="0">
                <a:effectLst>
                  <a:glow rad="88900">
                    <a:prstClr val="white"/>
                  </a:glow>
                </a:effectLst>
                <a:latin typeface="HGP創英角ｺﾞｼｯｸUB" panose="020B0900000000000000" pitchFamily="50" charset="-128"/>
                <a:ea typeface="HGP創英角ｺﾞｼｯｸUB" panose="020B0900000000000000" pitchFamily="50" charset="-128"/>
                <a:cs typeface="+mn-cs"/>
              </a:rPr>
              <a:t>下す</a:t>
            </a:r>
            <a:endPar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34" name="タイトル 8"/>
          <p:cNvSpPr txBox="1">
            <a:spLocks/>
          </p:cNvSpPr>
          <p:nvPr/>
        </p:nvSpPr>
        <p:spPr>
          <a:xfrm>
            <a:off x="1025376" y="4077212"/>
            <a:ext cx="8118625" cy="4985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データ</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の</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リテラシー</a:t>
            </a:r>
            <a:endPar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35" name="タイトル 8"/>
          <p:cNvSpPr txBox="1">
            <a:spLocks/>
          </p:cNvSpPr>
          <p:nvPr/>
        </p:nvSpPr>
        <p:spPr>
          <a:xfrm>
            <a:off x="1298714" y="4447039"/>
            <a:ext cx="7758585" cy="904863"/>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統計</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に</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だまされない</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20000"/>
              </a:lnSpc>
            </a:pPr>
            <a:r>
              <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世の中には</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3</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種類の嘘が</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ある</a:t>
            </a:r>
            <a:r>
              <a:rPr lang="ja-JP" altLang="en-US" sz="22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嘘</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、大嘘、そして統計だ</a:t>
            </a:r>
            <a:r>
              <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a:t>
            </a:r>
            <a:endPar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pic>
        <p:nvPicPr>
          <p:cNvPr id="1026" name="Picture 2" descr="http://www.intweb.co.jp/images/P100041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9329" y="2327797"/>
            <a:ext cx="2736304" cy="242466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37" name="正方形/長方形 36"/>
          <p:cNvSpPr/>
          <p:nvPr/>
        </p:nvSpPr>
        <p:spPr>
          <a:xfrm>
            <a:off x="5728060" y="1706861"/>
            <a:ext cx="2808313" cy="309600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38" name="正方形/長方形 37"/>
          <p:cNvSpPr/>
          <p:nvPr/>
        </p:nvSpPr>
        <p:spPr>
          <a:xfrm>
            <a:off x="5849611" y="1870863"/>
            <a:ext cx="252000" cy="396000"/>
          </a:xfrm>
          <a:prstGeom prst="rect">
            <a:avLst/>
          </a:prstGeom>
          <a:solidFill>
            <a:schemeClr val="bg1">
              <a:lumMod val="7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39" name="正方形/長方形 38"/>
          <p:cNvSpPr/>
          <p:nvPr/>
        </p:nvSpPr>
        <p:spPr>
          <a:xfrm>
            <a:off x="5835163" y="1879489"/>
            <a:ext cx="279400" cy="36933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none" strike="noStrike" kern="1200" cap="none" spc="0" normalizeH="0" baseline="0" noProof="0" dirty="0" smtClean="0">
                <a:ln>
                  <a:noFill/>
                </a:ln>
                <a:solidFill>
                  <a:schemeClr val="bg1"/>
                </a:solidFill>
                <a:effectLst/>
                <a:uLnTx/>
                <a:uFillTx/>
                <a:latin typeface="HGP創英角ｺﾞｼｯｸUB" panose="020B0900000000000000" pitchFamily="50" charset="-128"/>
                <a:ea typeface="HGP創英角ｺﾞｼｯｸUB" panose="020B0900000000000000" pitchFamily="50" charset="-128"/>
              </a:rPr>
              <a:t>?</a:t>
            </a:r>
            <a:endParaRPr kumimoji="1" lang="ja-JP" altLang="en-US" b="1" i="0" u="none" strike="noStrike" kern="1200" cap="none" spc="0" normalizeH="0" baseline="0" noProof="0" dirty="0">
              <a:ln>
                <a:noFill/>
              </a:ln>
              <a:solidFill>
                <a:schemeClr val="bg1"/>
              </a:solidFill>
              <a:effectLst/>
              <a:uLnTx/>
              <a:uFillTx/>
              <a:latin typeface="HGP創英角ｺﾞｼｯｸUB" panose="020B0900000000000000" pitchFamily="50" charset="-128"/>
              <a:ea typeface="HGP創英角ｺﾞｼｯｸUB" panose="020B0900000000000000" pitchFamily="50" charset="-128"/>
            </a:endParaRPr>
          </a:p>
        </p:txBody>
      </p:sp>
      <p:sp>
        <p:nvSpPr>
          <p:cNvPr id="22"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なぜ統計を学ぶか</a:t>
            </a:r>
          </a:p>
        </p:txBody>
      </p:sp>
    </p:spTree>
    <p:extLst>
      <p:ext uri="{BB962C8B-B14F-4D97-AF65-F5344CB8AC3E}">
        <p14:creationId xmlns:p14="http://schemas.microsoft.com/office/powerpoint/2010/main" val="1267946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8"/>
          <p:cNvSpPr txBox="1">
            <a:spLocks/>
          </p:cNvSpPr>
          <p:nvPr/>
        </p:nvSpPr>
        <p:spPr>
          <a:xfrm>
            <a:off x="810345" y="719595"/>
            <a:ext cx="8333656"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相関関係は因果関係を含意しない</a:t>
            </a:r>
            <a:endParaRPr lang="en-US" altLang="ja-JP"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18" name="正方形/長方形 17"/>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19" name="正方形/長方形 18"/>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20" name="タイトル 8"/>
          <p:cNvSpPr txBox="1">
            <a:spLocks/>
          </p:cNvSpPr>
          <p:nvPr/>
        </p:nvSpPr>
        <p:spPr>
          <a:xfrm>
            <a:off x="1025376" y="1234820"/>
            <a:ext cx="8118624" cy="904863"/>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相関</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関係 </a:t>
            </a:r>
            <a:r>
              <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(correlation) </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が</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あるからと</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いって</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必ず</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しも因果</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関係 </a:t>
            </a:r>
            <a:r>
              <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(causality) </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が</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あるわけではない</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33" name="タイトル 8"/>
          <p:cNvSpPr txBox="1">
            <a:spLocks/>
          </p:cNvSpPr>
          <p:nvPr/>
        </p:nvSpPr>
        <p:spPr>
          <a:xfrm>
            <a:off x="1298714" y="2008980"/>
            <a:ext cx="7722072" cy="904863"/>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体重</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と身長の相関は高いが片方が他方を決めるとも</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いえない</a:t>
            </a:r>
          </a:p>
          <a:p>
            <a:pPr>
              <a:lnSpc>
                <a:spcPct val="120000"/>
              </a:lnSpc>
            </a:pP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因果関係を示すことは難しい</a:t>
            </a:r>
            <a:endParaRPr lang="en-US" altLang="ja-JP" sz="2200" dirty="0" smtClean="0">
              <a:effectLst>
                <a:glow rad="88900">
                  <a:prstClr val="white"/>
                </a:glow>
              </a:effectLst>
              <a:latin typeface="HGP創英角ｺﾞｼｯｸUB" panose="020B0900000000000000" pitchFamily="50" charset="-128"/>
              <a:ea typeface="HGP創英角ｺﾞｼｯｸUB" panose="020B0900000000000000" pitchFamily="50" charset="-128"/>
              <a:cs typeface="+mn-cs"/>
            </a:endParaRPr>
          </a:p>
        </p:txBody>
      </p:sp>
      <p:sp>
        <p:nvSpPr>
          <p:cNvPr id="35" name="正方形/長方形 34"/>
          <p:cNvSpPr>
            <a:spLocks noChangeAspect="1"/>
          </p:cNvSpPr>
          <p:nvPr/>
        </p:nvSpPr>
        <p:spPr>
          <a:xfrm>
            <a:off x="892274" y="302556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36" name="タイトル 8"/>
          <p:cNvSpPr txBox="1">
            <a:spLocks/>
          </p:cNvSpPr>
          <p:nvPr/>
        </p:nvSpPr>
        <p:spPr>
          <a:xfrm>
            <a:off x="1025376" y="2836136"/>
            <a:ext cx="8118624" cy="44467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見かけ上の相関に</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注意</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37" name="タイトル 8"/>
          <p:cNvSpPr txBox="1">
            <a:spLocks/>
          </p:cNvSpPr>
          <p:nvPr/>
        </p:nvSpPr>
        <p:spPr>
          <a:xfrm>
            <a:off x="1298714" y="3227065"/>
            <a:ext cx="7722072" cy="904863"/>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背後に共通原因が存在する場合も</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ある</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200" dirty="0">
                <a:effectLst>
                  <a:glow rad="88900">
                    <a:prstClr val="white"/>
                  </a:glow>
                </a:effectLst>
                <a:latin typeface="HGP創英角ｺﾞｼｯｸUB" panose="020B0900000000000000" pitchFamily="50" charset="-128"/>
                <a:ea typeface="HGP創英角ｺﾞｼｯｸUB" panose="020B0900000000000000" pitchFamily="50" charset="-128"/>
                <a:cs typeface="+mn-cs"/>
              </a:rPr>
              <a:t>「明かりをつけたまま眠る子供は近視になりやすい」は本当？</a:t>
            </a:r>
            <a:endParaRPr lang="en-US" altLang="ja-JP" sz="2200" dirty="0" smtClean="0">
              <a:effectLst>
                <a:glow rad="88900">
                  <a:prstClr val="white"/>
                </a:glow>
              </a:effectLst>
              <a:latin typeface="HGP創英角ｺﾞｼｯｸUB" panose="020B0900000000000000" pitchFamily="50" charset="-128"/>
              <a:ea typeface="HGP創英角ｺﾞｼｯｸUB" panose="020B0900000000000000" pitchFamily="50" charset="-128"/>
              <a:cs typeface="+mn-cs"/>
            </a:endParaRPr>
          </a:p>
        </p:txBody>
      </p:sp>
      <p:sp>
        <p:nvSpPr>
          <p:cNvPr id="41" name="正方形/長方形 40"/>
          <p:cNvSpPr>
            <a:spLocks noChangeAspect="1"/>
          </p:cNvSpPr>
          <p:nvPr/>
        </p:nvSpPr>
        <p:spPr>
          <a:xfrm>
            <a:off x="1180881" y="3426494"/>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42" name="正方形/長方形 41"/>
          <p:cNvSpPr>
            <a:spLocks noChangeAspect="1"/>
          </p:cNvSpPr>
          <p:nvPr/>
        </p:nvSpPr>
        <p:spPr>
          <a:xfrm>
            <a:off x="1180881" y="3824498"/>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46" name="正方形/長方形 45"/>
          <p:cNvSpPr>
            <a:spLocks noChangeAspect="1"/>
          </p:cNvSpPr>
          <p:nvPr/>
        </p:nvSpPr>
        <p:spPr>
          <a:xfrm>
            <a:off x="1180881" y="2208409"/>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47" name="正方形/長方形 46"/>
          <p:cNvSpPr>
            <a:spLocks noChangeAspect="1"/>
          </p:cNvSpPr>
          <p:nvPr/>
        </p:nvSpPr>
        <p:spPr>
          <a:xfrm>
            <a:off x="1180881" y="2606413"/>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grpSp>
        <p:nvGrpSpPr>
          <p:cNvPr id="2" name="グループ化 1"/>
          <p:cNvGrpSpPr/>
          <p:nvPr/>
        </p:nvGrpSpPr>
        <p:grpSpPr>
          <a:xfrm>
            <a:off x="899545" y="4988264"/>
            <a:ext cx="7268710" cy="385285"/>
            <a:chOff x="899545" y="4988264"/>
            <a:chExt cx="7268710" cy="385285"/>
          </a:xfrm>
        </p:grpSpPr>
        <p:sp>
          <p:nvSpPr>
            <p:cNvPr id="8" name="正方形/長方形 7"/>
            <p:cNvSpPr/>
            <p:nvPr/>
          </p:nvSpPr>
          <p:spPr>
            <a:xfrm>
              <a:off x="1026000" y="5017469"/>
              <a:ext cx="7092000" cy="356080"/>
            </a:xfrm>
            <a:prstGeom prst="rect">
              <a:avLst/>
            </a:prstGeom>
            <a:gradFill>
              <a:gsLst>
                <a:gs pos="86000">
                  <a:schemeClr val="accent5">
                    <a:lumMod val="40000"/>
                    <a:lumOff val="60000"/>
                  </a:schemeClr>
                </a:gs>
                <a:gs pos="0">
                  <a:schemeClr val="accent5">
                    <a:lumMod val="40000"/>
                    <a:lumOff val="60000"/>
                    <a:alpha val="26000"/>
                  </a:schemeClr>
                </a:gs>
              </a:gsLst>
              <a:lin ang="5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latin typeface="Arial" panose="020B0604020202020204" pitchFamily="34" charset="0"/>
              </a:endParaRPr>
            </a:p>
          </p:txBody>
        </p:sp>
        <p:sp>
          <p:nvSpPr>
            <p:cNvPr id="51" name="角丸四角形 50"/>
            <p:cNvSpPr/>
            <p:nvPr/>
          </p:nvSpPr>
          <p:spPr>
            <a:xfrm>
              <a:off x="899545" y="4988264"/>
              <a:ext cx="7268710" cy="374571"/>
            </a:xfrm>
            <a:prstGeom prst="roundRect">
              <a:avLst/>
            </a:prstGeom>
            <a:noFill/>
          </p:spPr>
          <p:txBody>
            <a:bodyPr wrap="square" rtlCol="0" anchor="ctr">
              <a:spAutoFit/>
            </a:bodyPr>
            <a:lstStyle/>
            <a:p>
              <a:pPr algn="r"/>
              <a:r>
                <a:rPr lang="ja-JP" altLang="en-US" sz="1600"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他にも原因と結果が逆ではないか</a:t>
              </a:r>
              <a:r>
                <a:rPr lang="ja-JP" altLang="en-US" sz="1600" dirty="0" smtClean="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 互いに</a:t>
              </a:r>
              <a:r>
                <a:rPr lang="ja-JP" altLang="en-US" sz="1600"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一方が他方の原因になっていないか？</a:t>
              </a:r>
              <a:endParaRPr lang="en-US" altLang="ja-JP" sz="1600"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grpSp>
      <p:grpSp>
        <p:nvGrpSpPr>
          <p:cNvPr id="68" name="グループ化 67"/>
          <p:cNvGrpSpPr/>
          <p:nvPr/>
        </p:nvGrpSpPr>
        <p:grpSpPr>
          <a:xfrm>
            <a:off x="1607747" y="4363815"/>
            <a:ext cx="1296144" cy="346512"/>
            <a:chOff x="1401345" y="4369132"/>
            <a:chExt cx="1296144" cy="346512"/>
          </a:xfrm>
        </p:grpSpPr>
        <p:sp>
          <p:nvSpPr>
            <p:cNvPr id="53" name="角丸四角形 52"/>
            <p:cNvSpPr/>
            <p:nvPr/>
          </p:nvSpPr>
          <p:spPr>
            <a:xfrm>
              <a:off x="1401345" y="4391644"/>
              <a:ext cx="1296144" cy="324000"/>
            </a:xfrm>
            <a:prstGeom prst="roundRect">
              <a:avLst>
                <a:gd name="adj" fmla="val 50000"/>
              </a:avLst>
            </a:prstGeom>
            <a:gradFill>
              <a:gsLst>
                <a:gs pos="86000">
                  <a:schemeClr val="bg1">
                    <a:lumMod val="75000"/>
                  </a:schemeClr>
                </a:gs>
                <a:gs pos="0">
                  <a:schemeClr val="bg1">
                    <a:lumMod val="75000"/>
                    <a:alpha val="26000"/>
                  </a:schemeClr>
                </a:gs>
              </a:gsLst>
              <a:lin ang="5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schemeClr val="bg1"/>
                </a:solidFill>
                <a:latin typeface="Arial" panose="020B0604020202020204" pitchFamily="34" charset="0"/>
              </a:endParaRPr>
            </a:p>
          </p:txBody>
        </p:sp>
        <p:sp>
          <p:nvSpPr>
            <p:cNvPr id="48" name="正方形/長方形 47"/>
            <p:cNvSpPr/>
            <p:nvPr/>
          </p:nvSpPr>
          <p:spPr>
            <a:xfrm>
              <a:off x="1552326" y="4369132"/>
              <a:ext cx="994182" cy="338554"/>
            </a:xfrm>
            <a:prstGeom prst="rect">
              <a:avLst/>
            </a:prstGeom>
            <a:noFill/>
          </p:spPr>
          <p:txBody>
            <a:bodyPr wrap="none" rtlCol="0" anchor="ctr">
              <a:spAutoFit/>
            </a:bodyPr>
            <a:lstStyle/>
            <a:p>
              <a:pPr algn="r"/>
              <a:r>
                <a:rPr lang="ja-JP" altLang="en-US" sz="16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親が近視</a:t>
              </a:r>
            </a:p>
          </p:txBody>
        </p:sp>
      </p:grpSp>
      <p:grpSp>
        <p:nvGrpSpPr>
          <p:cNvPr id="67" name="グループ化 66"/>
          <p:cNvGrpSpPr/>
          <p:nvPr/>
        </p:nvGrpSpPr>
        <p:grpSpPr>
          <a:xfrm>
            <a:off x="3708336" y="4156067"/>
            <a:ext cx="3888000" cy="346512"/>
            <a:chOff x="3792269" y="4156067"/>
            <a:chExt cx="3888000" cy="346512"/>
          </a:xfrm>
        </p:grpSpPr>
        <p:sp>
          <p:nvSpPr>
            <p:cNvPr id="54" name="角丸四角形 53"/>
            <p:cNvSpPr/>
            <p:nvPr/>
          </p:nvSpPr>
          <p:spPr>
            <a:xfrm>
              <a:off x="3792269" y="4178579"/>
              <a:ext cx="3888000" cy="324000"/>
            </a:xfrm>
            <a:prstGeom prst="roundRect">
              <a:avLst>
                <a:gd name="adj" fmla="val 50000"/>
              </a:avLst>
            </a:prstGeom>
            <a:gradFill>
              <a:gsLst>
                <a:gs pos="86000">
                  <a:schemeClr val="bg1">
                    <a:lumMod val="75000"/>
                  </a:schemeClr>
                </a:gs>
                <a:gs pos="0">
                  <a:schemeClr val="bg1">
                    <a:lumMod val="75000"/>
                    <a:alpha val="26000"/>
                  </a:schemeClr>
                </a:gs>
              </a:gsLst>
              <a:lin ang="5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schemeClr val="bg1"/>
                </a:solidFill>
                <a:latin typeface="Arial" panose="020B0604020202020204" pitchFamily="34" charset="0"/>
              </a:endParaRPr>
            </a:p>
          </p:txBody>
        </p:sp>
        <p:sp>
          <p:nvSpPr>
            <p:cNvPr id="49" name="正方形/長方形 48"/>
            <p:cNvSpPr/>
            <p:nvPr/>
          </p:nvSpPr>
          <p:spPr>
            <a:xfrm>
              <a:off x="4083413" y="4156067"/>
              <a:ext cx="3305712" cy="338554"/>
            </a:xfrm>
            <a:prstGeom prst="rect">
              <a:avLst/>
            </a:prstGeom>
            <a:noFill/>
          </p:spPr>
          <p:txBody>
            <a:bodyPr wrap="none" rtlCol="0" anchor="ctr">
              <a:spAutoFit/>
            </a:bodyPr>
            <a:lstStyle/>
            <a:p>
              <a:pPr algn="r"/>
              <a:r>
                <a:rPr lang="ja-JP" altLang="en-US" sz="16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sym typeface="Wingdings" panose="05000000000000000000" pitchFamily="2" charset="2"/>
                </a:rPr>
                <a:t>寝室の明かりをつけたままにしやすい</a:t>
              </a:r>
              <a:endParaRPr lang="ja-JP" altLang="en-US" sz="16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grpSp>
      <p:grpSp>
        <p:nvGrpSpPr>
          <p:cNvPr id="66" name="グループ化 65"/>
          <p:cNvGrpSpPr/>
          <p:nvPr/>
        </p:nvGrpSpPr>
        <p:grpSpPr>
          <a:xfrm>
            <a:off x="3708336" y="4571563"/>
            <a:ext cx="1296144" cy="346512"/>
            <a:chOff x="3792269" y="4571563"/>
            <a:chExt cx="1296144" cy="346512"/>
          </a:xfrm>
        </p:grpSpPr>
        <p:sp>
          <p:nvSpPr>
            <p:cNvPr id="56" name="角丸四角形 55"/>
            <p:cNvSpPr/>
            <p:nvPr/>
          </p:nvSpPr>
          <p:spPr>
            <a:xfrm>
              <a:off x="3792269" y="4594075"/>
              <a:ext cx="1296144" cy="324000"/>
            </a:xfrm>
            <a:prstGeom prst="roundRect">
              <a:avLst>
                <a:gd name="adj" fmla="val 50000"/>
              </a:avLst>
            </a:prstGeom>
            <a:gradFill>
              <a:gsLst>
                <a:gs pos="86000">
                  <a:schemeClr val="bg1">
                    <a:lumMod val="75000"/>
                  </a:schemeClr>
                </a:gs>
                <a:gs pos="0">
                  <a:schemeClr val="bg1">
                    <a:lumMod val="75000"/>
                    <a:alpha val="26000"/>
                  </a:schemeClr>
                </a:gs>
              </a:gsLst>
              <a:lin ang="5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schemeClr val="bg1"/>
                </a:solidFill>
                <a:latin typeface="Arial" panose="020B0604020202020204" pitchFamily="34" charset="0"/>
              </a:endParaRPr>
            </a:p>
          </p:txBody>
        </p:sp>
        <p:sp>
          <p:nvSpPr>
            <p:cNvPr id="50" name="正方形/長方形 49"/>
            <p:cNvSpPr/>
            <p:nvPr/>
          </p:nvSpPr>
          <p:spPr>
            <a:xfrm>
              <a:off x="3945655" y="4571563"/>
              <a:ext cx="989373" cy="338554"/>
            </a:xfrm>
            <a:prstGeom prst="rect">
              <a:avLst/>
            </a:prstGeom>
            <a:noFill/>
          </p:spPr>
          <p:txBody>
            <a:bodyPr wrap="none" rtlCol="0" anchor="ctr">
              <a:spAutoFit/>
            </a:bodyPr>
            <a:lstStyle/>
            <a:p>
              <a:pPr algn="r"/>
              <a:r>
                <a:rPr lang="ja-JP" altLang="en-US" sz="16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子に遺伝</a:t>
              </a:r>
            </a:p>
          </p:txBody>
        </p:sp>
      </p:grpSp>
      <p:cxnSp>
        <p:nvCxnSpPr>
          <p:cNvPr id="62" name="直線矢印コネクタ 61"/>
          <p:cNvCxnSpPr>
            <a:stCxn id="53" idx="3"/>
            <a:endCxn id="54" idx="1"/>
          </p:cNvCxnSpPr>
          <p:nvPr/>
        </p:nvCxnSpPr>
        <p:spPr>
          <a:xfrm flipV="1">
            <a:off x="2903891" y="4340579"/>
            <a:ext cx="804445" cy="207748"/>
          </a:xfrm>
          <a:prstGeom prst="straightConnector1">
            <a:avLst/>
          </a:prstGeom>
          <a:ln w="1905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64" name="直線矢印コネクタ 63"/>
          <p:cNvCxnSpPr>
            <a:stCxn id="53" idx="3"/>
            <a:endCxn id="56" idx="1"/>
          </p:cNvCxnSpPr>
          <p:nvPr/>
        </p:nvCxnSpPr>
        <p:spPr>
          <a:xfrm>
            <a:off x="2903891" y="4548327"/>
            <a:ext cx="804445" cy="207748"/>
          </a:xfrm>
          <a:prstGeom prst="straightConnector1">
            <a:avLst/>
          </a:prstGeom>
          <a:ln w="1905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sp>
        <p:nvSpPr>
          <p:cNvPr id="28"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相関関係と因果関係</a:t>
            </a:r>
          </a:p>
        </p:txBody>
      </p:sp>
    </p:spTree>
    <p:extLst>
      <p:ext uri="{BB962C8B-B14F-4D97-AF65-F5344CB8AC3E}">
        <p14:creationId xmlns:p14="http://schemas.microsoft.com/office/powerpoint/2010/main" val="2819362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500"/>
                                        <p:tgtEl>
                                          <p:spTgt spid="6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Effect transition="in" filter="wipe(left)">
                                      <p:cBhvr>
                                        <p:cTn id="11" dur="750"/>
                                        <p:tgtEl>
                                          <p:spTgt spid="62"/>
                                        </p:tgtEl>
                                      </p:cBhvr>
                                    </p:animEffect>
                                  </p:childTnLst>
                                </p:cTn>
                              </p:par>
                            </p:childTnLst>
                          </p:cTn>
                        </p:par>
                        <p:par>
                          <p:cTn id="12" fill="hold">
                            <p:stCondLst>
                              <p:cond delay="1250"/>
                            </p:stCondLst>
                            <p:childTnLst>
                              <p:par>
                                <p:cTn id="13" presetID="10" presetClass="entr" presetSubtype="0" fill="hold" nodeType="afterEffect">
                                  <p:stCondLst>
                                    <p:cond delay="0"/>
                                  </p:stCondLst>
                                  <p:childTnLst>
                                    <p:set>
                                      <p:cBhvr>
                                        <p:cTn id="14" dur="1" fill="hold">
                                          <p:stCondLst>
                                            <p:cond delay="0"/>
                                          </p:stCondLst>
                                        </p:cTn>
                                        <p:tgtEl>
                                          <p:spTgt spid="67"/>
                                        </p:tgtEl>
                                        <p:attrNameLst>
                                          <p:attrName>style.visibility</p:attrName>
                                        </p:attrNameLst>
                                      </p:cBhvr>
                                      <p:to>
                                        <p:strVal val="visible"/>
                                      </p:to>
                                    </p:set>
                                    <p:animEffect transition="in" filter="fade">
                                      <p:cBhvr>
                                        <p:cTn id="15" dur="500"/>
                                        <p:tgtEl>
                                          <p:spTgt spid="67"/>
                                        </p:tgtEl>
                                      </p:cBhvr>
                                    </p:animEffect>
                                  </p:childTnLst>
                                </p:cTn>
                              </p:par>
                            </p:childTnLst>
                          </p:cTn>
                        </p:par>
                        <p:par>
                          <p:cTn id="16" fill="hold">
                            <p:stCondLst>
                              <p:cond delay="1750"/>
                            </p:stCondLst>
                            <p:childTnLst>
                              <p:par>
                                <p:cTn id="17" presetID="22" presetClass="entr" presetSubtype="8" fill="hold" nodeType="afterEffect">
                                  <p:stCondLst>
                                    <p:cond delay="0"/>
                                  </p:stCondLst>
                                  <p:childTnLst>
                                    <p:set>
                                      <p:cBhvr>
                                        <p:cTn id="18" dur="1" fill="hold">
                                          <p:stCondLst>
                                            <p:cond delay="0"/>
                                          </p:stCondLst>
                                        </p:cTn>
                                        <p:tgtEl>
                                          <p:spTgt spid="64"/>
                                        </p:tgtEl>
                                        <p:attrNameLst>
                                          <p:attrName>style.visibility</p:attrName>
                                        </p:attrNameLst>
                                      </p:cBhvr>
                                      <p:to>
                                        <p:strVal val="visible"/>
                                      </p:to>
                                    </p:set>
                                    <p:animEffect transition="in" filter="wipe(left)">
                                      <p:cBhvr>
                                        <p:cTn id="19" dur="750"/>
                                        <p:tgtEl>
                                          <p:spTgt spid="64"/>
                                        </p:tgtEl>
                                      </p:cBhvr>
                                    </p:animEffect>
                                  </p:childTnLst>
                                </p:cTn>
                              </p:par>
                            </p:childTnLst>
                          </p:cTn>
                        </p:par>
                        <p:par>
                          <p:cTn id="20" fill="hold">
                            <p:stCondLst>
                              <p:cond delay="2500"/>
                            </p:stCondLst>
                            <p:childTnLst>
                              <p:par>
                                <p:cTn id="21" presetID="10" presetClass="entr" presetSubtype="0" fill="hold" nodeType="afterEffect">
                                  <p:stCondLst>
                                    <p:cond delay="0"/>
                                  </p:stCondLst>
                                  <p:childTnLst>
                                    <p:set>
                                      <p:cBhvr>
                                        <p:cTn id="22" dur="1" fill="hold">
                                          <p:stCondLst>
                                            <p:cond delay="0"/>
                                          </p:stCondLst>
                                        </p:cTn>
                                        <p:tgtEl>
                                          <p:spTgt spid="66"/>
                                        </p:tgtEl>
                                        <p:attrNameLst>
                                          <p:attrName>style.visibility</p:attrName>
                                        </p:attrNameLst>
                                      </p:cBhvr>
                                      <p:to>
                                        <p:strVal val="visible"/>
                                      </p:to>
                                    </p:set>
                                    <p:animEffect transition="in" filter="fade">
                                      <p:cBhvr>
                                        <p:cTn id="23" dur="500"/>
                                        <p:tgtEl>
                                          <p:spTgt spid="66"/>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37"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barn(outVertical)">
                                      <p:cBhvr>
                                        <p:cTn id="28"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images-na.ssl-images-amazon.com/images/I/51qy8YzMWkL._SX344_BO1,204,203,20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326" y="961542"/>
            <a:ext cx="2995764" cy="4320480"/>
          </a:xfrm>
          <a:prstGeom prst="rect">
            <a:avLst/>
          </a:prstGeom>
          <a:noFill/>
          <a:ln w="6350">
            <a:solidFill>
              <a:schemeClr val="tx1"/>
            </a:solidFill>
          </a:ln>
          <a:extLst>
            <a:ext uri="{909E8E84-426E-40DD-AFC4-6F175D3DCCD1}">
              <a14:hiddenFill xmlns:a14="http://schemas.microsoft.com/office/drawing/2010/main">
                <a:solidFill>
                  <a:srgbClr val="FFFFFF"/>
                </a:solidFill>
              </a14:hiddenFill>
            </a:ext>
          </a:extLst>
        </p:spPr>
      </p:pic>
      <p:sp>
        <p:nvSpPr>
          <p:cNvPr id="9" name="正方形/長方形 8">
            <a:extLst>
              <a:ext uri="{FF2B5EF4-FFF2-40B4-BE49-F238E27FC236}">
                <a16:creationId xmlns:a16="http://schemas.microsoft.com/office/drawing/2014/main" xmlns="" id="{345CB5C4-F087-41F5-9F4A-CFEDD33D5261}"/>
              </a:ext>
            </a:extLst>
          </p:cNvPr>
          <p:cNvSpPr/>
          <p:nvPr/>
        </p:nvSpPr>
        <p:spPr>
          <a:xfrm>
            <a:off x="4211960" y="4246918"/>
            <a:ext cx="4104456" cy="738664"/>
          </a:xfrm>
          <a:prstGeom prst="rect">
            <a:avLst/>
          </a:prstGeom>
          <a:noFill/>
        </p:spPr>
        <p:txBody>
          <a:bodyPr wrap="square" rtlCol="0">
            <a:spAutoFit/>
          </a:bodyPr>
          <a:lstStyle/>
          <a:p>
            <a:r>
              <a:rPr lang="ja-JP" altLang="en-US" sz="1050" dirty="0">
                <a:solidFill>
                  <a:srgbClr val="000000"/>
                </a:solidFill>
                <a:latin typeface="ＭＳ Ｐゴシック" panose="020B0600070205080204" pitchFamily="50" charset="-128"/>
                <a:ea typeface="ＭＳ Ｐゴシック" panose="020B0600070205080204" pitchFamily="50" charset="-128"/>
              </a:rPr>
              <a:t>参考図書</a:t>
            </a:r>
          </a:p>
          <a:p>
            <a:endParaRPr lang="ja-JP" altLang="en-US" sz="1050" dirty="0">
              <a:solidFill>
                <a:srgbClr val="000000"/>
              </a:solidFill>
              <a:latin typeface="ＭＳ Ｐゴシック" panose="020B0600070205080204" pitchFamily="50" charset="-128"/>
              <a:ea typeface="ＭＳ Ｐゴシック" panose="020B0600070205080204" pitchFamily="50" charset="-128"/>
            </a:endParaRPr>
          </a:p>
          <a:p>
            <a:r>
              <a:rPr lang="ja-JP" altLang="en-US" sz="1050" dirty="0">
                <a:solidFill>
                  <a:srgbClr val="000000"/>
                </a:solidFill>
                <a:latin typeface="ＭＳ Ｐゴシック" panose="020B0600070205080204" pitchFamily="50" charset="-128"/>
                <a:ea typeface="ＭＳ Ｐゴシック" panose="020B0600070205080204" pitchFamily="50" charset="-128"/>
              </a:rPr>
              <a:t>中室牧子，津川友介，「原因と結果」の経済学</a:t>
            </a:r>
            <a:r>
              <a:rPr lang="en-US" altLang="ja-JP" sz="1050" dirty="0">
                <a:solidFill>
                  <a:srgbClr val="000000"/>
                </a:solidFill>
                <a:latin typeface="ＭＳ Ｐゴシック" panose="020B0600070205080204" pitchFamily="50" charset="-128"/>
                <a:ea typeface="ＭＳ Ｐゴシック" panose="020B0600070205080204" pitchFamily="50" charset="-128"/>
              </a:rPr>
              <a:t>―</a:t>
            </a:r>
            <a:r>
              <a:rPr lang="ja-JP" altLang="en-US" sz="1050" dirty="0">
                <a:solidFill>
                  <a:srgbClr val="000000"/>
                </a:solidFill>
                <a:latin typeface="ＭＳ Ｐゴシック" panose="020B0600070205080204" pitchFamily="50" charset="-128"/>
                <a:ea typeface="ＭＳ Ｐゴシック" panose="020B0600070205080204" pitchFamily="50" charset="-128"/>
              </a:rPr>
              <a:t>データから真実を見抜く思考法－，ダイヤモンド社（</a:t>
            </a:r>
            <a:r>
              <a:rPr lang="en-US" altLang="ja-JP" sz="1050" dirty="0">
                <a:solidFill>
                  <a:srgbClr val="000000"/>
                </a:solidFill>
                <a:latin typeface="ＭＳ Ｐゴシック" panose="020B0600070205080204" pitchFamily="50" charset="-128"/>
                <a:ea typeface="ＭＳ Ｐゴシック" panose="020B0600070205080204" pitchFamily="50" charset="-128"/>
              </a:rPr>
              <a:t>2017</a:t>
            </a:r>
            <a:r>
              <a:rPr lang="ja-JP" altLang="en-US" sz="1050" dirty="0">
                <a:solidFill>
                  <a:srgbClr val="000000"/>
                </a:solidFill>
                <a:latin typeface="ＭＳ Ｐゴシック" panose="020B0600070205080204" pitchFamily="50" charset="-128"/>
                <a:ea typeface="ＭＳ Ｐゴシック" panose="020B0600070205080204" pitchFamily="50" charset="-128"/>
              </a:rPr>
              <a:t>）</a:t>
            </a:r>
          </a:p>
        </p:txBody>
      </p:sp>
      <p:cxnSp>
        <p:nvCxnSpPr>
          <p:cNvPr id="10" name="直線コネクタ 9"/>
          <p:cNvCxnSpPr/>
          <p:nvPr/>
        </p:nvCxnSpPr>
        <p:spPr>
          <a:xfrm>
            <a:off x="4293323" y="4537434"/>
            <a:ext cx="39235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因果推論をへて因果関係の究明を目指す！</a:t>
            </a:r>
          </a:p>
        </p:txBody>
      </p:sp>
    </p:spTree>
    <p:extLst>
      <p:ext uri="{BB962C8B-B14F-4D97-AF65-F5344CB8AC3E}">
        <p14:creationId xmlns:p14="http://schemas.microsoft.com/office/powerpoint/2010/main" val="1969875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739574972"/>
              </p:ext>
            </p:extLst>
          </p:nvPr>
        </p:nvGraphicFramePr>
        <p:xfrm>
          <a:off x="900113" y="1057300"/>
          <a:ext cx="7343775" cy="3753840"/>
        </p:xfrm>
        <a:graphic>
          <a:graphicData uri="http://schemas.openxmlformats.org/drawingml/2006/table">
            <a:tbl>
              <a:tblPr firstRow="1" bandRow="1">
                <a:tableStyleId>{5A111915-BE36-4E01-A7E5-04B1672EAD32}</a:tableStyleId>
              </a:tblPr>
              <a:tblGrid>
                <a:gridCol w="1871687">
                  <a:extLst>
                    <a:ext uri="{9D8B030D-6E8A-4147-A177-3AD203B41FA5}">
                      <a16:colId xmlns:a16="http://schemas.microsoft.com/office/drawing/2014/main" xmlns="" val="3307872139"/>
                    </a:ext>
                  </a:extLst>
                </a:gridCol>
                <a:gridCol w="5472088">
                  <a:extLst>
                    <a:ext uri="{9D8B030D-6E8A-4147-A177-3AD203B41FA5}">
                      <a16:colId xmlns:a16="http://schemas.microsoft.com/office/drawing/2014/main" xmlns="" val="906478356"/>
                    </a:ext>
                  </a:extLst>
                </a:gridCol>
              </a:tblGrid>
              <a:tr h="379409">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rPr>
                        <a:t>試験の種類</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endParaRPr>
                    </a:p>
                  </a:txBody>
                  <a:tcPr marL="216000" marR="180000" marT="108000" marB="72000" anchor="ctr">
                    <a:lnL w="6350" cap="flat" cmpd="sng" algn="ctr">
                      <a:noFill/>
                      <a:prstDash val="solid"/>
                      <a:miter lim="800000"/>
                    </a:lnL>
                    <a:lnR w="19050" cap="flat" cmpd="sng" algn="ctr">
                      <a:solidFill>
                        <a:srgbClr val="0000FF"/>
                      </a:solidFill>
                      <a:prstDash val="solid"/>
                      <a:round/>
                      <a:headEnd type="none" w="med" len="med"/>
                      <a:tailEnd type="none" w="med" len="med"/>
                    </a:lnR>
                    <a:lnT w="6350" cap="flat" cmpd="sng" algn="ctr">
                      <a:noFill/>
                      <a:prstDash val="solid"/>
                      <a:miter lim="800000"/>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rPr>
                        <a:t>試験の内容</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endParaRPr>
                    </a:p>
                  </a:txBody>
                  <a:tcPr marL="216000" marR="180000" marT="108000" marB="72000" anchor="ctr">
                    <a:lnL w="19050" cap="flat" cmpd="sng" algn="ctr">
                      <a:solidFill>
                        <a:srgbClr val="0000FF"/>
                      </a:solidFill>
                      <a:prstDash val="solid"/>
                      <a:round/>
                      <a:headEnd type="none" w="med" len="med"/>
                      <a:tailEnd type="none" w="med" len="med"/>
                    </a:lnL>
                    <a:lnR w="6350" cap="flat" cmpd="sng" algn="ctr">
                      <a:noFill/>
                      <a:prstDash val="solid"/>
                      <a:miter lim="800000"/>
                    </a:lnR>
                    <a:lnT w="6350" cap="flat" cmpd="sng" algn="ctr">
                      <a:noFill/>
                      <a:prstDash val="solid"/>
                      <a:miter lim="800000"/>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31915241"/>
                  </a:ext>
                </a:extLst>
              </a:tr>
              <a:tr h="240574">
                <a:tc>
                  <a:txBody>
                    <a:bodyPr/>
                    <a:lstStyle/>
                    <a:p>
                      <a:pPr algn="ctr"/>
                      <a:r>
                        <a:rPr kumimoji="1" lang="ja-JP" altLang="en-US" sz="1200" b="0" dirty="0" smtClean="0">
                          <a:solidFill>
                            <a:schemeClr val="tx1"/>
                          </a:solidFill>
                          <a:latin typeface="HGP創英角ｺﾞｼｯｸUB" panose="020B0900000000000000" pitchFamily="50" charset="-128"/>
                          <a:ea typeface="HGP創英角ｺﾞｼｯｸUB" panose="020B0900000000000000" pitchFamily="50" charset="-128"/>
                        </a:rPr>
                        <a:t>統計検定　　　</a:t>
                      </a: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rPr>
                        <a:t>1</a:t>
                      </a:r>
                      <a:r>
                        <a:rPr kumimoji="1" lang="ja-JP" altLang="en-US" sz="1800" b="0" dirty="0" smtClean="0">
                          <a:solidFill>
                            <a:schemeClr val="tx1"/>
                          </a:solidFill>
                          <a:latin typeface="HGP創英角ｺﾞｼｯｸUB" panose="020B0900000000000000" pitchFamily="50" charset="-128"/>
                          <a:ea typeface="HGP創英角ｺﾞｼｯｸUB" panose="020B0900000000000000" pitchFamily="50" charset="-128"/>
                        </a:rPr>
                        <a:t>級</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endParaRPr>
                    </a:p>
                  </a:txBody>
                  <a:tcPr marL="216000" marR="180000" marT="72000" marB="72000" anchor="ctr">
                    <a:lnL w="6350" cap="flat" cmpd="sng" algn="ctr">
                      <a:noFill/>
                      <a:prstDash val="solid"/>
                      <a:miter lim="800000"/>
                    </a:lnL>
                    <a:lnR w="19050" cap="flat" cmpd="sng" algn="ctr">
                      <a:solidFill>
                        <a:srgbClr val="0000FF"/>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rPr>
                        <a:t>実社会の様々な分野でのデータ解析を遂行する統計専門力</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endParaRPr>
                    </a:p>
                  </a:txBody>
                  <a:tcPr marL="216000" marR="180000" marT="72000" marB="72000" anchor="ctr">
                    <a:lnL w="19050" cap="flat" cmpd="sng" algn="ctr">
                      <a:solidFill>
                        <a:srgbClr val="0000FF"/>
                      </a:solidFill>
                      <a:prstDash val="solid"/>
                      <a:round/>
                      <a:headEnd type="none" w="med" len="med"/>
                      <a:tailEnd type="none" w="med" len="med"/>
                    </a:lnL>
                    <a:lnR w="6350" cap="flat" cmpd="sng" algn="ctr">
                      <a:noFill/>
                      <a:prstDash val="solid"/>
                      <a:miter lim="800000"/>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839156040"/>
                  </a:ext>
                </a:extLst>
              </a:tr>
              <a:tr h="240574">
                <a:tc>
                  <a:txBody>
                    <a:bodyPr/>
                    <a:lstStyle/>
                    <a:p>
                      <a:pPr algn="ctr"/>
                      <a:r>
                        <a:rPr kumimoji="1" lang="ja-JP" altLang="en-US" sz="1200" b="0" dirty="0" smtClean="0">
                          <a:solidFill>
                            <a:schemeClr val="tx1"/>
                          </a:solidFill>
                          <a:latin typeface="HGP創英角ｺﾞｼｯｸUB" panose="020B0900000000000000" pitchFamily="50" charset="-128"/>
                          <a:ea typeface="HGP創英角ｺﾞｼｯｸUB" panose="020B0900000000000000" pitchFamily="50" charset="-128"/>
                        </a:rPr>
                        <a:t>統計検定　</a:t>
                      </a:r>
                      <a:r>
                        <a:rPr kumimoji="1" lang="ja-JP" altLang="en-US" sz="1800" b="0" dirty="0" smtClean="0">
                          <a:solidFill>
                            <a:schemeClr val="tx1"/>
                          </a:solidFill>
                          <a:latin typeface="HGP創英角ｺﾞｼｯｸUB" panose="020B0900000000000000" pitchFamily="50" charset="-128"/>
                          <a:ea typeface="HGP創英角ｺﾞｼｯｸUB" panose="020B0900000000000000" pitchFamily="50" charset="-128"/>
                        </a:rPr>
                        <a:t>準</a:t>
                      </a: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rPr>
                        <a:t>1</a:t>
                      </a:r>
                      <a:r>
                        <a:rPr kumimoji="1" lang="ja-JP" altLang="en-US" sz="1800" b="0" dirty="0" smtClean="0">
                          <a:solidFill>
                            <a:schemeClr val="tx1"/>
                          </a:solidFill>
                          <a:latin typeface="HGP創英角ｺﾞｼｯｸUB" panose="020B0900000000000000" pitchFamily="50" charset="-128"/>
                          <a:ea typeface="HGP創英角ｺﾞｼｯｸUB" panose="020B0900000000000000" pitchFamily="50" charset="-128"/>
                        </a:rPr>
                        <a:t>級</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endParaRPr>
                    </a:p>
                  </a:txBody>
                  <a:tcPr marL="216000" marR="180000" marT="72000" marB="72000" anchor="ctr">
                    <a:lnL w="6350" cap="flat" cmpd="sng" algn="ctr">
                      <a:noFill/>
                      <a:prstDash val="solid"/>
                      <a:miter lim="800000"/>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rPr>
                        <a:t>統計学の活用力－データサイエンスの基礎</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endParaRPr>
                    </a:p>
                  </a:txBody>
                  <a:tcPr marL="216000" marR="180000" marT="72000" marB="72000" anchor="ctr">
                    <a:lnL w="19050" cap="flat" cmpd="sng" algn="ctr">
                      <a:solidFill>
                        <a:srgbClr val="0000FF"/>
                      </a:solidFill>
                      <a:prstDash val="solid"/>
                      <a:round/>
                      <a:headEnd type="none" w="med" len="med"/>
                      <a:tailEnd type="none" w="med" len="med"/>
                    </a:lnL>
                    <a:lnR w="6350" cap="flat" cmpd="sng" algn="ctr">
                      <a:noFill/>
                      <a:prstDash val="solid"/>
                      <a:miter lim="800000"/>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756639808"/>
                  </a:ext>
                </a:extLst>
              </a:tr>
              <a:tr h="240574">
                <a:tc>
                  <a:txBody>
                    <a:bodyPr/>
                    <a:lstStyle/>
                    <a:p>
                      <a:pPr algn="ctr"/>
                      <a:r>
                        <a:rPr kumimoji="1" lang="ja-JP" altLang="en-US" sz="1200" b="0" dirty="0" smtClean="0">
                          <a:solidFill>
                            <a:schemeClr val="tx1"/>
                          </a:solidFill>
                          <a:latin typeface="HGP創英角ｺﾞｼｯｸUB" panose="020B0900000000000000" pitchFamily="50" charset="-128"/>
                          <a:ea typeface="HGP創英角ｺﾞｼｯｸUB" panose="020B0900000000000000" pitchFamily="50" charset="-128"/>
                        </a:rPr>
                        <a:t>統計検定　　</a:t>
                      </a: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rPr>
                        <a:t>　</a:t>
                      </a: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rPr>
                        <a:t>2</a:t>
                      </a:r>
                      <a:r>
                        <a:rPr kumimoji="1" lang="ja-JP" altLang="en-US" sz="1800" b="0" dirty="0" smtClean="0">
                          <a:solidFill>
                            <a:schemeClr val="tx1"/>
                          </a:solidFill>
                          <a:latin typeface="HGP創英角ｺﾞｼｯｸUB" panose="020B0900000000000000" pitchFamily="50" charset="-128"/>
                          <a:ea typeface="HGP創英角ｺﾞｼｯｸUB" panose="020B0900000000000000" pitchFamily="50" charset="-128"/>
                        </a:rPr>
                        <a:t>級</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endParaRPr>
                    </a:p>
                  </a:txBody>
                  <a:tcPr marL="216000" marR="180000" marT="72000" marB="72000" anchor="ctr">
                    <a:lnL w="6350" cap="flat" cmpd="sng" algn="ctr">
                      <a:noFill/>
                      <a:prstDash val="solid"/>
                      <a:miter lim="800000"/>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rPr>
                        <a:t>大学基礎統計学の知識と問題解決力</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endParaRPr>
                    </a:p>
                  </a:txBody>
                  <a:tcPr marL="216000" marR="180000" marT="72000" marB="72000" anchor="ctr">
                    <a:lnL w="19050" cap="flat" cmpd="sng" algn="ctr">
                      <a:solidFill>
                        <a:srgbClr val="0000FF"/>
                      </a:solidFill>
                      <a:prstDash val="solid"/>
                      <a:round/>
                      <a:headEnd type="none" w="med" len="med"/>
                      <a:tailEnd type="none" w="med" len="med"/>
                    </a:lnL>
                    <a:lnR w="6350" cap="flat" cmpd="sng" algn="ctr">
                      <a:noFill/>
                      <a:prstDash val="solid"/>
                      <a:miter lim="800000"/>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500036845"/>
                  </a:ext>
                </a:extLst>
              </a:tr>
              <a:tr h="240574">
                <a:tc>
                  <a:txBody>
                    <a:bodyPr/>
                    <a:lstStyle/>
                    <a:p>
                      <a:pPr algn="ctr"/>
                      <a:r>
                        <a:rPr kumimoji="1" lang="ja-JP" altLang="en-US" sz="1200" b="0" dirty="0" smtClean="0">
                          <a:solidFill>
                            <a:schemeClr val="tx1"/>
                          </a:solidFill>
                          <a:latin typeface="HGP創英角ｺﾞｼｯｸUB" panose="020B0900000000000000" pitchFamily="50" charset="-128"/>
                          <a:ea typeface="HGP創英角ｺﾞｼｯｸUB" panose="020B0900000000000000" pitchFamily="50" charset="-128"/>
                        </a:rPr>
                        <a:t>統計検定　　　</a:t>
                      </a: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rPr>
                        <a:t>3</a:t>
                      </a:r>
                      <a:r>
                        <a:rPr kumimoji="1" lang="ja-JP" altLang="en-US" sz="1800" b="0" dirty="0" smtClean="0">
                          <a:solidFill>
                            <a:schemeClr val="tx1"/>
                          </a:solidFill>
                          <a:latin typeface="HGP創英角ｺﾞｼｯｸUB" panose="020B0900000000000000" pitchFamily="50" charset="-128"/>
                          <a:ea typeface="HGP創英角ｺﾞｼｯｸUB" panose="020B0900000000000000" pitchFamily="50" charset="-128"/>
                        </a:rPr>
                        <a:t>級</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endParaRPr>
                    </a:p>
                  </a:txBody>
                  <a:tcPr marL="216000" marR="180000" marT="72000" marB="72000" anchor="ctr">
                    <a:lnL w="6350" cap="flat" cmpd="sng" algn="ctr">
                      <a:noFill/>
                      <a:prstDash val="solid"/>
                      <a:miter lim="800000"/>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rPr>
                        <a:t>データ分析において重要な概念を身に付け、</a:t>
                      </a:r>
                      <a:endParaRPr kumimoji="1" lang="en-US" altLang="ja-JP" sz="1600" b="0" dirty="0" smtClean="0">
                        <a:solidFill>
                          <a:schemeClr val="tx1"/>
                        </a:solidFill>
                        <a:latin typeface="HGP創英角ｺﾞｼｯｸUB" panose="020B0900000000000000" pitchFamily="50" charset="-128"/>
                        <a:ea typeface="HGP創英角ｺﾞｼｯｸUB" panose="020B0900000000000000" pitchFamily="50" charset="-128"/>
                      </a:endParaRPr>
                    </a:p>
                    <a:p>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rPr>
                        <a:t>身近な問題に活かす力</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endParaRPr>
                    </a:p>
                  </a:txBody>
                  <a:tcPr marL="216000" marR="180000" marT="72000" marB="72000" anchor="ctr">
                    <a:lnL w="19050" cap="flat" cmpd="sng" algn="ctr">
                      <a:solidFill>
                        <a:srgbClr val="0000FF"/>
                      </a:solidFill>
                      <a:prstDash val="solid"/>
                      <a:round/>
                      <a:headEnd type="none" w="med" len="med"/>
                      <a:tailEnd type="none" w="med" len="med"/>
                    </a:lnL>
                    <a:lnR w="6350" cap="flat" cmpd="sng" algn="ctr">
                      <a:noFill/>
                      <a:prstDash val="solid"/>
                      <a:miter lim="800000"/>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997180577"/>
                  </a:ext>
                </a:extLst>
              </a:tr>
              <a:tr h="481148">
                <a:tc>
                  <a:txBody>
                    <a:bodyPr/>
                    <a:lstStyle/>
                    <a:p>
                      <a:pPr algn="ctr"/>
                      <a:r>
                        <a:rPr kumimoji="1" lang="ja-JP" altLang="en-US" sz="1200" b="0" dirty="0" smtClean="0">
                          <a:solidFill>
                            <a:schemeClr val="tx1"/>
                          </a:solidFill>
                          <a:latin typeface="HGP創英角ｺﾞｼｯｸUB" panose="020B0900000000000000" pitchFamily="50" charset="-128"/>
                          <a:ea typeface="HGP創英角ｺﾞｼｯｸUB" panose="020B0900000000000000" pitchFamily="50" charset="-128"/>
                        </a:rPr>
                        <a:t>統計検定　　　</a:t>
                      </a:r>
                      <a:r>
                        <a:rPr kumimoji="1" lang="en-US" altLang="ja-JP" sz="1800" b="0" dirty="0" smtClean="0">
                          <a:solidFill>
                            <a:schemeClr val="tx1"/>
                          </a:solidFill>
                          <a:latin typeface="HGP創英角ｺﾞｼｯｸUB" panose="020B0900000000000000" pitchFamily="50" charset="-128"/>
                          <a:ea typeface="HGP創英角ｺﾞｼｯｸUB" panose="020B0900000000000000" pitchFamily="50" charset="-128"/>
                        </a:rPr>
                        <a:t>4</a:t>
                      </a:r>
                      <a:r>
                        <a:rPr kumimoji="1" lang="ja-JP" altLang="en-US" sz="1800" b="0" dirty="0" smtClean="0">
                          <a:solidFill>
                            <a:schemeClr val="tx1"/>
                          </a:solidFill>
                          <a:latin typeface="HGP創英角ｺﾞｼｯｸUB" panose="020B0900000000000000" pitchFamily="50" charset="-128"/>
                          <a:ea typeface="HGP創英角ｺﾞｼｯｸUB" panose="020B0900000000000000" pitchFamily="50" charset="-128"/>
                        </a:rPr>
                        <a:t>級</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endParaRPr>
                    </a:p>
                  </a:txBody>
                  <a:tcPr marL="216000" marR="180000" marT="72000" marB="72000" anchor="ctr">
                    <a:lnL w="6350" cap="flat" cmpd="sng" algn="ctr">
                      <a:noFill/>
                      <a:prstDash val="solid"/>
                      <a:miter lim="800000"/>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rPr>
                        <a:t>データや表・グラフ・確率に関する基本的な知識と</a:t>
                      </a:r>
                      <a:endParaRPr kumimoji="1" lang="en-US" altLang="ja-JP" sz="1600" b="0" dirty="0" smtClean="0">
                        <a:solidFill>
                          <a:schemeClr val="tx1"/>
                        </a:solidFill>
                        <a:latin typeface="HGP創英角ｺﾞｼｯｸUB" panose="020B0900000000000000" pitchFamily="50" charset="-128"/>
                        <a:ea typeface="HGP創英角ｺﾞｼｯｸUB" panose="020B0900000000000000" pitchFamily="50" charset="-128"/>
                      </a:endParaRPr>
                    </a:p>
                    <a:p>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rPr>
                        <a:t>具体的な文脈の中での活用力</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endParaRPr>
                    </a:p>
                  </a:txBody>
                  <a:tcPr marL="216000" marR="180000" marT="72000" marB="72000" anchor="ctr">
                    <a:lnL w="19050" cap="flat" cmpd="sng" algn="ctr">
                      <a:solidFill>
                        <a:srgbClr val="0000FF"/>
                      </a:solidFill>
                      <a:prstDash val="solid"/>
                      <a:round/>
                      <a:headEnd type="none" w="med" len="med"/>
                      <a:tailEnd type="none" w="med" len="med"/>
                    </a:lnL>
                    <a:lnR w="6350" cap="flat" cmpd="sng" algn="ctr">
                      <a:noFill/>
                      <a:prstDash val="solid"/>
                      <a:miter lim="800000"/>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539909149"/>
                  </a:ext>
                </a:extLst>
              </a:tr>
              <a:tr h="240574">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rPr>
                        <a:t>統計調査士</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endParaRPr>
                    </a:p>
                  </a:txBody>
                  <a:tcPr marL="216000" marR="180000" marT="72000" marB="72000" anchor="ctr">
                    <a:lnL w="6350" cap="flat" cmpd="sng" algn="ctr">
                      <a:noFill/>
                      <a:prstDash val="solid"/>
                      <a:miter lim="800000"/>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rPr>
                        <a:t>統計に関する基本的知識と利活用</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endParaRPr>
                    </a:p>
                  </a:txBody>
                  <a:tcPr marL="216000" marR="180000" marT="72000" marB="72000" anchor="ctr">
                    <a:lnL w="19050" cap="flat" cmpd="sng" algn="ctr">
                      <a:solidFill>
                        <a:srgbClr val="0000FF"/>
                      </a:solidFill>
                      <a:prstDash val="solid"/>
                      <a:round/>
                      <a:headEnd type="none" w="med" len="med"/>
                      <a:tailEnd type="none" w="med" len="med"/>
                    </a:lnL>
                    <a:lnR w="6350" cap="flat" cmpd="sng" algn="ctr">
                      <a:noFill/>
                      <a:prstDash val="solid"/>
                      <a:miter lim="800000"/>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568160105"/>
                  </a:ext>
                </a:extLst>
              </a:tr>
              <a:tr h="240574">
                <a:tc>
                  <a:txBody>
                    <a:bodyPr/>
                    <a:lstStyle/>
                    <a:p>
                      <a:pPr algn="ctr"/>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rPr>
                        <a:t>専門統計調査士</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endParaRPr>
                    </a:p>
                  </a:txBody>
                  <a:tcPr marL="216000" marR="180000" marT="72000" marB="108000" anchor="ctr">
                    <a:lnL w="6350" cap="flat" cmpd="sng" algn="ctr">
                      <a:noFill/>
                      <a:prstDash val="solid"/>
                      <a:miter lim="800000"/>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solidFill>
                      <a:srgbClr val="F2F2FF"/>
                    </a:solidFill>
                  </a:tcPr>
                </a:tc>
                <a:tc>
                  <a:txBody>
                    <a:bodyPr/>
                    <a:lstStyle/>
                    <a:p>
                      <a:r>
                        <a:rPr kumimoji="1" lang="ja-JP" altLang="en-US" sz="1600" b="0" dirty="0" smtClean="0">
                          <a:solidFill>
                            <a:schemeClr val="tx1"/>
                          </a:solidFill>
                          <a:latin typeface="HGP創英角ｺﾞｼｯｸUB" panose="020B0900000000000000" pitchFamily="50" charset="-128"/>
                          <a:ea typeface="HGP創英角ｺﾞｼｯｸUB" panose="020B0900000000000000" pitchFamily="50" charset="-128"/>
                        </a:rPr>
                        <a:t>調査全般に関わる高度な専門的知識と利活用手法</a:t>
                      </a:r>
                      <a:endParaRPr kumimoji="1" lang="ja-JP" altLang="en-US" sz="1600" b="0" dirty="0">
                        <a:solidFill>
                          <a:schemeClr val="tx1"/>
                        </a:solidFill>
                        <a:latin typeface="HGP創英角ｺﾞｼｯｸUB" panose="020B0900000000000000" pitchFamily="50" charset="-128"/>
                        <a:ea typeface="HGP創英角ｺﾞｼｯｸUB" panose="020B0900000000000000" pitchFamily="50" charset="-128"/>
                      </a:endParaRPr>
                    </a:p>
                  </a:txBody>
                  <a:tcPr marL="216000" marR="180000" marT="72000" marB="108000" anchor="ctr">
                    <a:lnL w="19050" cap="flat" cmpd="sng" algn="ctr">
                      <a:solidFill>
                        <a:srgbClr val="0000FF"/>
                      </a:solidFill>
                      <a:prstDash val="solid"/>
                      <a:round/>
                      <a:headEnd type="none" w="med" len="med"/>
                      <a:tailEnd type="none" w="med" len="med"/>
                    </a:lnL>
                    <a:lnR w="6350" cap="flat" cmpd="sng" algn="ctr">
                      <a:noFill/>
                      <a:prstDash val="solid"/>
                      <a:miter lim="800000"/>
                    </a:lnR>
                    <a:lnT w="6350" cap="flat" cmpd="sng" algn="ctr">
                      <a:solidFill>
                        <a:schemeClr val="tx1"/>
                      </a:solidFill>
                      <a:prstDash val="dot"/>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xmlns="" val="2651396188"/>
                  </a:ext>
                </a:extLst>
              </a:tr>
            </a:tbl>
          </a:graphicData>
        </a:graphic>
      </p:graphicFrame>
      <p:sp>
        <p:nvSpPr>
          <p:cNvPr id="6" name="正方形/長方形 5">
            <a:extLst>
              <a:ext uri="{FF2B5EF4-FFF2-40B4-BE49-F238E27FC236}">
                <a16:creationId xmlns:a16="http://schemas.microsoft.com/office/drawing/2014/main" xmlns="" id="{2BE52A13-3C67-423D-A327-249777DD6A30}"/>
              </a:ext>
            </a:extLst>
          </p:cNvPr>
          <p:cNvSpPr/>
          <p:nvPr/>
        </p:nvSpPr>
        <p:spPr>
          <a:xfrm>
            <a:off x="2397306" y="5297408"/>
            <a:ext cx="5868144" cy="246221"/>
          </a:xfrm>
          <a:prstGeom prst="rect">
            <a:avLst/>
          </a:prstGeom>
        </p:spPr>
        <p:txBody>
          <a:bodyPr wrap="square">
            <a:spAutoFit/>
          </a:bodyPr>
          <a:lstStyle/>
          <a:p>
            <a:pPr lvl="0" algn="r" defTabSz="1031626">
              <a:defRPr/>
            </a:pPr>
            <a:r>
              <a:rPr lang="zh-TW" altLang="en-US" sz="1000" dirty="0">
                <a:latin typeface="ＭＳ Ｐゴシック" panose="020B0600070205080204" pitchFamily="50" charset="-128"/>
                <a:ea typeface="ＭＳ Ｐゴシック" panose="020B0600070205080204" pitchFamily="50" charset="-128"/>
              </a:rPr>
              <a:t>出典：一般財団法人 統計質保証推進協会</a:t>
            </a:r>
            <a:r>
              <a:rPr lang="en-US" altLang="zh-TW" sz="1000" dirty="0">
                <a:latin typeface="ＭＳ Ｐゴシック" panose="020B0600070205080204" pitchFamily="50" charset="-128"/>
                <a:ea typeface="ＭＳ Ｐゴシック" panose="020B0600070205080204" pitchFamily="50" charset="-128"/>
              </a:rPr>
              <a:t>, </a:t>
            </a:r>
            <a:r>
              <a:rPr lang="zh-TW" altLang="en-US" sz="1000" dirty="0">
                <a:latin typeface="ＭＳ Ｐゴシック" panose="020B0600070205080204" pitchFamily="50" charset="-128"/>
                <a:ea typeface="ＭＳ Ｐゴシック" panose="020B0600070205080204" pitchFamily="50" charset="-128"/>
              </a:rPr>
              <a:t>「統計検定」</a:t>
            </a:r>
            <a:r>
              <a:rPr lang="en-US" altLang="zh-TW" sz="1000" dirty="0">
                <a:latin typeface="ＭＳ Ｐゴシック" panose="020B0600070205080204" pitchFamily="50" charset="-128"/>
                <a:ea typeface="ＭＳ Ｐゴシック" panose="020B0600070205080204" pitchFamily="50" charset="-128"/>
              </a:rPr>
              <a:t>http://</a:t>
            </a:r>
            <a:r>
              <a:rPr lang="en-US" altLang="zh-TW" sz="1000" dirty="0" err="1">
                <a:latin typeface="ＭＳ Ｐゴシック" panose="020B0600070205080204" pitchFamily="50" charset="-128"/>
                <a:ea typeface="ＭＳ Ｐゴシック" panose="020B0600070205080204" pitchFamily="50" charset="-128"/>
              </a:rPr>
              <a:t>www.toukei-kentei.jp</a:t>
            </a:r>
            <a:r>
              <a:rPr lang="en-US" altLang="zh-TW" sz="1000" dirty="0">
                <a:latin typeface="ＭＳ Ｐゴシック" panose="020B0600070205080204" pitchFamily="50" charset="-128"/>
                <a:ea typeface="ＭＳ Ｐゴシック" panose="020B0600070205080204" pitchFamily="50" charset="-128"/>
              </a:rPr>
              <a:t>/about/</a:t>
            </a:r>
          </a:p>
        </p:txBody>
      </p:sp>
      <p:sp>
        <p:nvSpPr>
          <p:cNvPr id="5"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統計検定なども道標として参考に</a:t>
            </a:r>
          </a:p>
        </p:txBody>
      </p:sp>
    </p:spTree>
    <p:extLst>
      <p:ext uri="{BB962C8B-B14F-4D97-AF65-F5344CB8AC3E}">
        <p14:creationId xmlns:p14="http://schemas.microsoft.com/office/powerpoint/2010/main" val="4218045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5|12.2|6.8|6.2"/>
</p:tagLst>
</file>

<file path=ppt/tags/tag2.xml><?xml version="1.0" encoding="utf-8"?>
<p:tagLst xmlns:a="http://schemas.openxmlformats.org/drawingml/2006/main" xmlns:r="http://schemas.openxmlformats.org/officeDocument/2006/relationships" xmlns:p="http://schemas.openxmlformats.org/presentationml/2006/main">
  <p:tag name="TIMING" val="|32.4"/>
</p:tagLst>
</file>

<file path=ppt/theme/theme1.xml><?xml version="1.0" encoding="utf-8"?>
<a:theme xmlns:a="http://schemas.openxmlformats.org/drawingml/2006/main" name="2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4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3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1792</Words>
  <Application>Microsoft Office PowerPoint</Application>
  <PresentationFormat>画面に合わせる (16:10)</PresentationFormat>
  <Paragraphs>172</Paragraphs>
  <Slides>10</Slides>
  <Notes>10</Notes>
  <HiddenSlides>0</HiddenSlides>
  <MMClips>0</MMClips>
  <ScaleCrop>false</ScaleCrop>
  <HeadingPairs>
    <vt:vector size="4" baseType="variant">
      <vt:variant>
        <vt:lpstr>テーマ</vt:lpstr>
      </vt:variant>
      <vt:variant>
        <vt:i4>4</vt:i4>
      </vt:variant>
      <vt:variant>
        <vt:lpstr>スライド タイトル</vt:lpstr>
      </vt:variant>
      <vt:variant>
        <vt:i4>10</vt:i4>
      </vt:variant>
    </vt:vector>
  </HeadingPairs>
  <TitlesOfParts>
    <vt:vector size="14" baseType="lpstr">
      <vt:lpstr>2_Office テーマ</vt:lpstr>
      <vt:lpstr>1_Office テーマ</vt:lpstr>
      <vt:lpstr>4_Office テーマ</vt:lpstr>
      <vt:lpstr>3_Office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2020-02-19T04:47:49Z</dcterms:created>
  <dcterms:modified xsi:type="dcterms:W3CDTF">2020-02-25T04:14:34Z</dcterms:modified>
</cp:coreProperties>
</file>