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9" r:id="rId1"/>
    <p:sldMasterId id="2147483674" r:id="rId2"/>
    <p:sldMasterId id="2147483683" r:id="rId3"/>
    <p:sldMasterId id="2147483681" r:id="rId4"/>
  </p:sldMasterIdLst>
  <p:notesMasterIdLst>
    <p:notesMasterId r:id="rId19"/>
  </p:notesMasterIdLst>
  <p:handoutMasterIdLst>
    <p:handoutMasterId r:id="rId20"/>
  </p:handoutMasterIdLst>
  <p:sldIdLst>
    <p:sldId id="265" r:id="rId5"/>
    <p:sldId id="545" r:id="rId6"/>
    <p:sldId id="381" r:id="rId7"/>
    <p:sldId id="383" r:id="rId8"/>
    <p:sldId id="398" r:id="rId9"/>
    <p:sldId id="390" r:id="rId10"/>
    <p:sldId id="386" r:id="rId11"/>
    <p:sldId id="546" r:id="rId12"/>
    <p:sldId id="547" r:id="rId13"/>
    <p:sldId id="548" r:id="rId14"/>
    <p:sldId id="549" r:id="rId15"/>
    <p:sldId id="550" r:id="rId16"/>
    <p:sldId id="551" r:id="rId17"/>
    <p:sldId id="552" r:id="rId18"/>
  </p:sldIdLst>
  <p:sldSz cx="9144000" cy="5715000" type="screen16x1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800" userDrawn="1">
          <p15:clr>
            <a:srgbClr val="A4A3A4"/>
          </p15:clr>
        </p15:guide>
        <p15:guide id="2" pos="2400" userDrawn="1">
          <p15:clr>
            <a:srgbClr val="A4A3A4"/>
          </p15:clr>
        </p15:guide>
        <p15:guide id="3"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2F2FF"/>
    <a:srgbClr val="EE4093"/>
    <a:srgbClr val="934BC9"/>
    <a:srgbClr val="008000"/>
    <a:srgbClr val="FF5050"/>
    <a:srgbClr val="FF7C80"/>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83" autoAdjust="0"/>
    <p:restoredTop sz="67395" autoAdjust="0"/>
  </p:normalViewPr>
  <p:slideViewPr>
    <p:cSldViewPr>
      <p:cViewPr varScale="1">
        <p:scale>
          <a:sx n="120" d="100"/>
          <a:sy n="120" d="100"/>
        </p:scale>
        <p:origin x="-96" y="-168"/>
      </p:cViewPr>
      <p:guideLst>
        <p:guide orient="horz" pos="530"/>
        <p:guide orient="horz" pos="3206"/>
        <p:guide orient="horz" pos="394"/>
        <p:guide pos="567"/>
        <p:guide pos="5193"/>
      </p:guideLst>
    </p:cSldViewPr>
  </p:slideViewPr>
  <p:notesTextViewPr>
    <p:cViewPr>
      <p:scale>
        <a:sx n="150" d="100"/>
        <a:sy n="150" d="100"/>
      </p:scale>
      <p:origin x="0" y="0"/>
    </p:cViewPr>
  </p:notesTextViewPr>
  <p:sorterViewPr>
    <p:cViewPr>
      <p:scale>
        <a:sx n="100" d="100"/>
        <a:sy n="100" d="100"/>
      </p:scale>
      <p:origin x="0" y="0"/>
    </p:cViewPr>
  </p:sorterViewPr>
  <p:notesViewPr>
    <p:cSldViewPr>
      <p:cViewPr varScale="1">
        <p:scale>
          <a:sx n="110" d="100"/>
          <a:sy n="110" d="100"/>
        </p:scale>
        <p:origin x="-1320" y="-72"/>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6"/>
            <a:ext cx="2918831" cy="495028"/>
          </a:xfrm>
          <a:prstGeom prst="rect">
            <a:avLst/>
          </a:prstGeom>
        </p:spPr>
        <p:txBody>
          <a:bodyPr vert="horz" lIns="90644" tIns="45322" rIns="90644" bIns="45322" rtlCol="0" anchor="b"/>
          <a:lstStyle>
            <a:lvl1pPr algn="r">
              <a:defRPr sz="1200"/>
            </a:lvl1pPr>
          </a:lstStyle>
          <a:p>
            <a:fld id="{1AB10502-D433-4698-A4DF-06029B496A98}" type="slidenum">
              <a:rPr kumimoji="1" lang="ja-JP" altLang="en-US" smtClean="0"/>
              <a:t>‹#›</a:t>
            </a:fld>
            <a:endParaRPr kumimoji="1" lang="ja-JP" altLang="en-US"/>
          </a:p>
        </p:txBody>
      </p:sp>
    </p:spTree>
    <p:extLst>
      <p:ext uri="{BB962C8B-B14F-4D97-AF65-F5344CB8AC3E}">
        <p14:creationId xmlns:p14="http://schemas.microsoft.com/office/powerpoint/2010/main" val="2455715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0644" tIns="45322" rIns="90644" bIns="45322" rtlCol="0"/>
          <a:lstStyle>
            <a:lvl1pPr algn="r">
              <a:defRPr sz="1200"/>
            </a:lvl1pPr>
          </a:lstStyle>
          <a:p>
            <a:fld id="{9D65FD74-6499-4290-962A-F179C6685009}" type="datetimeFigureOut">
              <a:rPr kumimoji="1" lang="ja-JP" altLang="en-US" smtClean="0"/>
              <a:t>2020/2/26</a:t>
            </a:fld>
            <a:endParaRPr kumimoji="1" lang="ja-JP" altLang="en-US"/>
          </a:p>
        </p:txBody>
      </p:sp>
      <p:sp>
        <p:nvSpPr>
          <p:cNvPr id="4" name="スライド イメージ プレースホルダー 3"/>
          <p:cNvSpPr>
            <a:spLocks noGrp="1" noRot="1" noChangeAspect="1"/>
          </p:cNvSpPr>
          <p:nvPr>
            <p:ph type="sldImg" idx="2"/>
          </p:nvPr>
        </p:nvSpPr>
        <p:spPr>
          <a:xfrm>
            <a:off x="704850" y="1233488"/>
            <a:ext cx="5326063"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44" tIns="45322" rIns="90644" bIns="4532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0644" tIns="45322" rIns="90644" bIns="45322" rtlCol="0" anchor="b"/>
          <a:lstStyle>
            <a:lvl1pPr algn="r">
              <a:defRPr sz="1200"/>
            </a:lvl1pPr>
          </a:lstStyle>
          <a:p>
            <a:fld id="{7D5489D7-4FFC-455B-B915-3CEFB519FBBE}" type="slidenum">
              <a:rPr kumimoji="1" lang="ja-JP" altLang="en-US" smtClean="0"/>
              <a:t>‹#›</a:t>
            </a:fld>
            <a:endParaRPr kumimoji="1" lang="ja-JP" altLang="en-US"/>
          </a:p>
        </p:txBody>
      </p:sp>
    </p:spTree>
    <p:extLst>
      <p:ext uri="{BB962C8B-B14F-4D97-AF65-F5344CB8AC3E}">
        <p14:creationId xmlns:p14="http://schemas.microsoft.com/office/powerpoint/2010/main" val="2414551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mn-ea"/>
                <a:ea typeface="+mn-ea"/>
              </a:rPr>
              <a:t>第</a:t>
            </a:r>
            <a:r>
              <a:rPr kumimoji="1" lang="en-US" altLang="ja-JP" sz="1200" b="0" dirty="0" smtClean="0">
                <a:latin typeface="+mn-ea"/>
                <a:ea typeface="+mn-ea"/>
              </a:rPr>
              <a:t>5</a:t>
            </a:r>
            <a:r>
              <a:rPr kumimoji="1" lang="ja-JP" altLang="en-US" sz="1200" b="0" dirty="0" smtClean="0">
                <a:latin typeface="+mn-ea"/>
                <a:ea typeface="+mn-ea"/>
              </a:rPr>
              <a:t>章では検定と推定について学んでいきましょう。</a:t>
            </a:r>
            <a:endParaRPr kumimoji="1" lang="ja-JP" altLang="en-US" sz="1200" b="0" dirty="0">
              <a:latin typeface="+mn-ea"/>
              <a:ea typeface="+mn-ea"/>
            </a:endParaRP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1</a:t>
            </a:fld>
            <a:endParaRPr kumimoji="1" lang="ja-JP" altLang="en-US"/>
          </a:p>
        </p:txBody>
      </p:sp>
    </p:spTree>
    <p:extLst>
      <p:ext uri="{BB962C8B-B14F-4D97-AF65-F5344CB8AC3E}">
        <p14:creationId xmlns:p14="http://schemas.microsoft.com/office/powerpoint/2010/main" val="8103031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もちろんもっと手前に落ちてこの条件が成立しない可能性も、</a:t>
            </a:r>
            <a:r>
              <a:rPr kumimoji="1" lang="en-US" altLang="ja-JP" dirty="0" smtClean="0">
                <a:latin typeface="+mn-ea"/>
                <a:ea typeface="+mn-ea"/>
              </a:rPr>
              <a:t>100</a:t>
            </a:r>
            <a:r>
              <a:rPr kumimoji="1" lang="ja-JP" altLang="en-US" dirty="0" smtClean="0">
                <a:latin typeface="+mn-ea"/>
                <a:ea typeface="+mn-ea"/>
              </a:rPr>
              <a:t>％引く</a:t>
            </a:r>
            <a:r>
              <a:rPr kumimoji="1" lang="en-US" altLang="ja-JP" dirty="0" smtClean="0">
                <a:latin typeface="+mn-ea"/>
                <a:ea typeface="+mn-ea"/>
              </a:rPr>
              <a:t>90</a:t>
            </a:r>
            <a:r>
              <a:rPr kumimoji="1" lang="ja-JP" altLang="en-US" dirty="0" smtClean="0">
                <a:latin typeface="+mn-ea"/>
                <a:ea typeface="+mn-ea"/>
              </a:rPr>
              <a:t>％である</a:t>
            </a:r>
            <a:r>
              <a:rPr kumimoji="1" lang="en-US" altLang="ja-JP" dirty="0" smtClean="0">
                <a:latin typeface="+mn-ea"/>
                <a:ea typeface="+mn-ea"/>
              </a:rPr>
              <a:t>10</a:t>
            </a:r>
            <a:r>
              <a:rPr kumimoji="1" lang="ja-JP" altLang="en-US" dirty="0" smtClean="0">
                <a:latin typeface="+mn-ea"/>
                <a:ea typeface="+mn-ea"/>
              </a:rPr>
              <a:t>％、の半分の</a:t>
            </a:r>
            <a:r>
              <a:rPr kumimoji="1" lang="en-US" altLang="ja-JP" dirty="0" smtClean="0">
                <a:latin typeface="+mn-ea"/>
                <a:ea typeface="+mn-ea"/>
              </a:rPr>
              <a:t>5</a:t>
            </a:r>
            <a:r>
              <a:rPr kumimoji="1" lang="ja-JP" altLang="en-US" dirty="0" smtClean="0">
                <a:latin typeface="+mn-ea"/>
                <a:ea typeface="+mn-ea"/>
              </a:rPr>
              <a:t>％の確率で起こりえます。</a:t>
            </a:r>
            <a:endParaRPr kumimoji="1" lang="ja-JP" altLang="en-US" dirty="0">
              <a:latin typeface="+mn-ea"/>
              <a:ea typeface="+mn-ea"/>
            </a:endParaRP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a:ea typeface="ＭＳ Ｐゴシック" panose="020B0600070205080204" pitchFamily="50" charset="-128"/>
              </a:rPr>
              <a:pPr defTabSz="906445">
                <a:defRPr/>
              </a:pPr>
              <a:t>10</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719037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同じく飛びすぎてしまって、さらに遠くに到達してしまう可能性もおなじように</a:t>
            </a:r>
            <a:r>
              <a:rPr kumimoji="1" lang="en-US" altLang="ja-JP" dirty="0" smtClean="0">
                <a:latin typeface="+mn-ea"/>
                <a:ea typeface="+mn-ea"/>
              </a:rPr>
              <a:t>5</a:t>
            </a:r>
            <a:r>
              <a:rPr kumimoji="1" lang="ja-JP" altLang="en-US" dirty="0" smtClean="0">
                <a:latin typeface="+mn-ea"/>
                <a:ea typeface="+mn-ea"/>
              </a:rPr>
              <a:t>％となります。</a:t>
            </a:r>
            <a:endParaRPr kumimoji="1" lang="ja-JP" altLang="en-US" dirty="0">
              <a:latin typeface="+mn-ea"/>
              <a:ea typeface="+mn-ea"/>
            </a:endParaRP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a:ea typeface="ＭＳ Ｐゴシック" panose="020B0600070205080204" pitchFamily="50" charset="-128"/>
              </a:rPr>
              <a:pPr defTabSz="906445">
                <a:defRPr/>
              </a:pPr>
              <a:t>11</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7190379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とはいえ、まとめると、実際Ｘという到達点が得られた場合には、狙ったはずのハテナメートルは</a:t>
            </a:r>
            <a:r>
              <a:rPr kumimoji="1" lang="en-US" altLang="ja-JP" dirty="0" smtClean="0">
                <a:latin typeface="+mn-ea"/>
                <a:ea typeface="+mn-ea"/>
              </a:rPr>
              <a:t>90</a:t>
            </a:r>
            <a:r>
              <a:rPr kumimoji="1" lang="ja-JP" altLang="en-US" dirty="0" smtClean="0">
                <a:latin typeface="+mn-ea"/>
                <a:ea typeface="+mn-ea"/>
              </a:rPr>
              <a:t>％の確率でＸ－</a:t>
            </a:r>
            <a:r>
              <a:rPr kumimoji="1" lang="en-US" altLang="ja-JP" dirty="0" smtClean="0">
                <a:latin typeface="+mn-ea"/>
                <a:ea typeface="+mn-ea"/>
              </a:rPr>
              <a:t>7</a:t>
            </a:r>
            <a:r>
              <a:rPr kumimoji="1" lang="ja-JP" altLang="en-US" dirty="0" smtClean="0">
                <a:latin typeface="+mn-ea"/>
                <a:ea typeface="+mn-ea"/>
              </a:rPr>
              <a:t>とＸ</a:t>
            </a:r>
            <a:r>
              <a:rPr kumimoji="1" lang="en-US" altLang="ja-JP" dirty="0" smtClean="0">
                <a:latin typeface="+mn-ea"/>
                <a:ea typeface="+mn-ea"/>
              </a:rPr>
              <a:t>+7</a:t>
            </a:r>
            <a:r>
              <a:rPr kumimoji="1" lang="ja-JP" altLang="en-US" dirty="0" smtClean="0">
                <a:latin typeface="+mn-ea"/>
                <a:ea typeface="+mn-ea"/>
              </a:rPr>
              <a:t>の間にあるだろうことが分かるのです。</a:t>
            </a:r>
            <a:endParaRPr kumimoji="1" lang="ja-JP" altLang="en-US" dirty="0">
              <a:latin typeface="+mn-ea"/>
              <a:ea typeface="+mn-ea"/>
            </a:endParaRP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a:ea typeface="ＭＳ Ｐゴシック" panose="020B0600070205080204" pitchFamily="50" charset="-128"/>
              </a:rPr>
              <a:pPr defTabSz="906445">
                <a:defRPr/>
              </a:pPr>
              <a:t>12</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719037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話を戻すと、今回はＸが</a:t>
            </a:r>
            <a:r>
              <a:rPr kumimoji="1" lang="en-US" altLang="ja-JP" dirty="0" smtClean="0">
                <a:latin typeface="+mn-ea"/>
                <a:ea typeface="+mn-ea"/>
              </a:rPr>
              <a:t>45</a:t>
            </a:r>
            <a:r>
              <a:rPr kumimoji="1" lang="ja-JP" altLang="en-US" dirty="0" smtClean="0">
                <a:latin typeface="+mn-ea"/>
                <a:ea typeface="+mn-ea"/>
              </a:rPr>
              <a:t>メートルでしたから、狙ったハテナメートルは</a:t>
            </a:r>
            <a:r>
              <a:rPr kumimoji="1" lang="en-US" altLang="ja-JP" dirty="0" smtClean="0">
                <a:latin typeface="+mn-ea"/>
                <a:ea typeface="+mn-ea"/>
              </a:rPr>
              <a:t>45-7</a:t>
            </a:r>
            <a:r>
              <a:rPr kumimoji="1" lang="ja-JP" altLang="en-US" dirty="0" smtClean="0">
                <a:latin typeface="+mn-ea"/>
                <a:ea typeface="+mn-ea"/>
              </a:rPr>
              <a:t>の</a:t>
            </a:r>
            <a:r>
              <a:rPr kumimoji="1" lang="en-US" altLang="ja-JP" dirty="0" smtClean="0">
                <a:latin typeface="+mn-ea"/>
                <a:ea typeface="+mn-ea"/>
              </a:rPr>
              <a:t>38</a:t>
            </a:r>
            <a:r>
              <a:rPr kumimoji="1" lang="ja-JP" altLang="en-US" dirty="0" smtClean="0">
                <a:latin typeface="+mn-ea"/>
                <a:ea typeface="+mn-ea"/>
              </a:rPr>
              <a:t>と</a:t>
            </a:r>
            <a:r>
              <a:rPr kumimoji="1" lang="en-US" altLang="ja-JP" dirty="0" smtClean="0">
                <a:latin typeface="+mn-ea"/>
                <a:ea typeface="+mn-ea"/>
              </a:rPr>
              <a:t>45+7</a:t>
            </a:r>
            <a:r>
              <a:rPr kumimoji="1" lang="ja-JP" altLang="en-US" dirty="0" smtClean="0">
                <a:latin typeface="+mn-ea"/>
                <a:ea typeface="+mn-ea"/>
              </a:rPr>
              <a:t>の</a:t>
            </a:r>
            <a:r>
              <a:rPr kumimoji="1" lang="en-US" altLang="ja-JP" dirty="0" smtClean="0">
                <a:latin typeface="+mn-ea"/>
                <a:ea typeface="+mn-ea"/>
              </a:rPr>
              <a:t>52</a:t>
            </a:r>
            <a:r>
              <a:rPr kumimoji="1" lang="ja-JP" altLang="en-US" dirty="0" smtClean="0">
                <a:latin typeface="+mn-ea"/>
                <a:ea typeface="+mn-ea"/>
              </a:rPr>
              <a:t>の間に</a:t>
            </a:r>
            <a:r>
              <a:rPr kumimoji="1" lang="en-US" altLang="ja-JP" dirty="0" smtClean="0">
                <a:latin typeface="+mn-ea"/>
                <a:ea typeface="+mn-ea"/>
              </a:rPr>
              <a:t>90</a:t>
            </a:r>
            <a:r>
              <a:rPr kumimoji="1" lang="ja-JP" altLang="en-US" dirty="0" smtClean="0">
                <a:latin typeface="+mn-ea"/>
                <a:ea typeface="+mn-ea"/>
              </a:rPr>
              <a:t>％の確率で存在することになります。</a:t>
            </a:r>
          </a:p>
          <a:p>
            <a:r>
              <a:rPr kumimoji="1" lang="ja-JP" altLang="en-US" dirty="0" smtClean="0">
                <a:latin typeface="+mn-ea"/>
                <a:ea typeface="+mn-ea"/>
              </a:rPr>
              <a:t>この例では、信頼係数は</a:t>
            </a:r>
            <a:r>
              <a:rPr kumimoji="1" lang="en-US" altLang="ja-JP" dirty="0" smtClean="0">
                <a:latin typeface="+mn-ea"/>
                <a:ea typeface="+mn-ea"/>
              </a:rPr>
              <a:t>90</a:t>
            </a:r>
            <a:r>
              <a:rPr kumimoji="1" lang="ja-JP" altLang="en-US" dirty="0" smtClean="0">
                <a:latin typeface="+mn-ea"/>
                <a:ea typeface="+mn-ea"/>
              </a:rPr>
              <a:t>％で信頼区間は</a:t>
            </a:r>
            <a:r>
              <a:rPr kumimoji="1" lang="en-US" altLang="ja-JP" dirty="0" smtClean="0">
                <a:latin typeface="+mn-ea"/>
                <a:ea typeface="+mn-ea"/>
              </a:rPr>
              <a:t>38</a:t>
            </a:r>
            <a:r>
              <a:rPr kumimoji="1" lang="ja-JP" altLang="en-US" dirty="0" smtClean="0">
                <a:latin typeface="+mn-ea"/>
                <a:ea typeface="+mn-ea"/>
              </a:rPr>
              <a:t>メートルから</a:t>
            </a:r>
            <a:r>
              <a:rPr kumimoji="1" lang="en-US" altLang="ja-JP" dirty="0" smtClean="0">
                <a:latin typeface="+mn-ea"/>
                <a:ea typeface="+mn-ea"/>
              </a:rPr>
              <a:t>52</a:t>
            </a:r>
            <a:r>
              <a:rPr kumimoji="1" lang="ja-JP" altLang="en-US" dirty="0" smtClean="0">
                <a:latin typeface="+mn-ea"/>
                <a:ea typeface="+mn-ea"/>
              </a:rPr>
              <a:t>メートルの間と言うことになります。</a:t>
            </a:r>
            <a:endParaRPr kumimoji="1" lang="ja-JP" altLang="en-US" dirty="0">
              <a:latin typeface="+mn-ea"/>
              <a:ea typeface="+mn-ea"/>
            </a:endParaRP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a:ea typeface="ＭＳ Ｐゴシック" panose="020B0600070205080204" pitchFamily="50" charset="-128"/>
              </a:rPr>
              <a:pPr defTabSz="906445">
                <a:defRPr/>
              </a:pPr>
              <a:t>13</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7190379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ハテナ地点を狙って</a:t>
            </a:r>
            <a:r>
              <a:rPr kumimoji="1" lang="en-US" altLang="ja-JP" dirty="0" smtClean="0">
                <a:latin typeface="+mn-ea"/>
                <a:ea typeface="+mn-ea"/>
              </a:rPr>
              <a:t>100</a:t>
            </a:r>
            <a:r>
              <a:rPr kumimoji="1" lang="ja-JP" altLang="en-US" dirty="0" smtClean="0">
                <a:latin typeface="+mn-ea"/>
                <a:ea typeface="+mn-ea"/>
              </a:rPr>
              <a:t>回打ってもらった上で、</a:t>
            </a:r>
            <a:r>
              <a:rPr kumimoji="1" lang="en-US" altLang="ja-JP" dirty="0" smtClean="0">
                <a:latin typeface="+mn-ea"/>
                <a:ea typeface="+mn-ea"/>
              </a:rPr>
              <a:t>1</a:t>
            </a:r>
            <a:r>
              <a:rPr kumimoji="1" lang="ja-JP" altLang="en-US" dirty="0" smtClean="0">
                <a:latin typeface="+mn-ea"/>
                <a:ea typeface="+mn-ea"/>
              </a:rPr>
              <a:t>回ずつ信頼区間を求めた結果をまとめた図になります。</a:t>
            </a:r>
          </a:p>
          <a:p>
            <a:r>
              <a:rPr kumimoji="1" lang="ja-JP" altLang="en-US" dirty="0" smtClean="0">
                <a:latin typeface="+mn-ea"/>
                <a:ea typeface="+mn-ea"/>
              </a:rPr>
              <a:t>終わったところで本人に狙った地点までの距離</a:t>
            </a:r>
            <a:r>
              <a:rPr kumimoji="1" lang="en-US" altLang="ja-JP" dirty="0" smtClean="0">
                <a:latin typeface="+mn-ea"/>
                <a:ea typeface="+mn-ea"/>
              </a:rPr>
              <a:t>X</a:t>
            </a:r>
            <a:r>
              <a:rPr kumimoji="1" lang="ja-JP" altLang="en-US" dirty="0" smtClean="0">
                <a:latin typeface="+mn-ea"/>
                <a:ea typeface="+mn-ea"/>
              </a:rPr>
              <a:t>を確かめてもらうと</a:t>
            </a:r>
            <a:r>
              <a:rPr kumimoji="1" lang="en-US" altLang="ja-JP" dirty="0" smtClean="0">
                <a:latin typeface="+mn-ea"/>
                <a:ea typeface="+mn-ea"/>
              </a:rPr>
              <a:t>49</a:t>
            </a:r>
            <a:r>
              <a:rPr kumimoji="1" lang="ja-JP" altLang="en-US" dirty="0" smtClean="0">
                <a:latin typeface="+mn-ea"/>
                <a:ea typeface="+mn-ea"/>
              </a:rPr>
              <a:t>メートルでした。</a:t>
            </a:r>
          </a:p>
          <a:p>
            <a:r>
              <a:rPr kumimoji="1" lang="en-US" altLang="ja-JP" dirty="0" smtClean="0">
                <a:latin typeface="+mn-ea"/>
                <a:ea typeface="+mn-ea"/>
              </a:rPr>
              <a:t>100</a:t>
            </a:r>
            <a:r>
              <a:rPr kumimoji="1" lang="ja-JP" altLang="en-US" dirty="0" smtClean="0">
                <a:latin typeface="+mn-ea"/>
                <a:ea typeface="+mn-ea"/>
              </a:rPr>
              <a:t>回分の信頼区間に真の値である</a:t>
            </a:r>
            <a:r>
              <a:rPr kumimoji="1" lang="en-US" altLang="ja-JP" dirty="0" smtClean="0">
                <a:latin typeface="+mn-ea"/>
                <a:ea typeface="+mn-ea"/>
              </a:rPr>
              <a:t>49</a:t>
            </a:r>
            <a:r>
              <a:rPr kumimoji="1" lang="ja-JP" altLang="en-US" dirty="0" smtClean="0">
                <a:latin typeface="+mn-ea"/>
                <a:ea typeface="+mn-ea"/>
              </a:rPr>
              <a:t>メートルが含まれていない、赤で表示された信頼区間が</a:t>
            </a:r>
            <a:r>
              <a:rPr kumimoji="1" lang="en-US" altLang="ja-JP" dirty="0" smtClean="0">
                <a:latin typeface="+mn-ea"/>
                <a:ea typeface="+mn-ea"/>
              </a:rPr>
              <a:t>10</a:t>
            </a:r>
            <a:r>
              <a:rPr kumimoji="1" lang="ja-JP" altLang="en-US" dirty="0" smtClean="0">
                <a:latin typeface="+mn-ea"/>
                <a:ea typeface="+mn-ea"/>
              </a:rPr>
              <a:t>個ほどあることに注目してください。</a:t>
            </a:r>
          </a:p>
          <a:p>
            <a:r>
              <a:rPr kumimoji="1" lang="en-US" altLang="ja-JP" dirty="0" smtClean="0">
                <a:latin typeface="+mn-ea"/>
                <a:ea typeface="+mn-ea"/>
              </a:rPr>
              <a:t>100</a:t>
            </a:r>
            <a:r>
              <a:rPr kumimoji="1" lang="ja-JP" altLang="en-US" dirty="0" smtClean="0">
                <a:latin typeface="+mn-ea"/>
                <a:ea typeface="+mn-ea"/>
              </a:rPr>
              <a:t>回試行して</a:t>
            </a:r>
            <a:r>
              <a:rPr kumimoji="1" lang="en-US" altLang="ja-JP" dirty="0" smtClean="0">
                <a:latin typeface="+mn-ea"/>
                <a:ea typeface="+mn-ea"/>
              </a:rPr>
              <a:t>90</a:t>
            </a:r>
            <a:r>
              <a:rPr kumimoji="1" lang="ja-JP" altLang="en-US" dirty="0" smtClean="0">
                <a:latin typeface="+mn-ea"/>
                <a:ea typeface="+mn-ea"/>
              </a:rPr>
              <a:t>％信頼区間で推定した場合には、</a:t>
            </a:r>
            <a:r>
              <a:rPr kumimoji="1" lang="en-US" altLang="ja-JP" dirty="0" smtClean="0">
                <a:latin typeface="+mn-ea"/>
                <a:ea typeface="+mn-ea"/>
              </a:rPr>
              <a:t>90</a:t>
            </a:r>
            <a:r>
              <a:rPr kumimoji="1" lang="ja-JP" altLang="en-US" dirty="0" smtClean="0">
                <a:latin typeface="+mn-ea"/>
                <a:ea typeface="+mn-ea"/>
              </a:rPr>
              <a:t>％にあたる</a:t>
            </a:r>
            <a:r>
              <a:rPr kumimoji="1" lang="en-US" altLang="ja-JP" dirty="0" smtClean="0">
                <a:latin typeface="+mn-ea"/>
                <a:ea typeface="+mn-ea"/>
              </a:rPr>
              <a:t>90</a:t>
            </a:r>
            <a:r>
              <a:rPr kumimoji="1" lang="ja-JP" altLang="en-US" dirty="0" smtClean="0">
                <a:latin typeface="+mn-ea"/>
                <a:ea typeface="+mn-ea"/>
              </a:rPr>
              <a:t>回分の信頼区間が真の値を含む、というのが区間推定の考え方なのです。</a:t>
            </a:r>
          </a:p>
          <a:p>
            <a:endParaRPr kumimoji="1" lang="ja-JP" altLang="en-US" dirty="0" smtClean="0">
              <a:latin typeface="+mn-ea"/>
              <a:ea typeface="+mn-ea"/>
            </a:endParaRPr>
          </a:p>
          <a:p>
            <a:r>
              <a:rPr kumimoji="1" lang="ja-JP" altLang="en-US" dirty="0" smtClean="0">
                <a:latin typeface="+mn-ea"/>
                <a:ea typeface="+mn-ea"/>
              </a:rPr>
              <a:t>ここまでの説明の中で、「狙ったハテナメートルは</a:t>
            </a:r>
            <a:r>
              <a:rPr kumimoji="1" lang="en-US" altLang="ja-JP" dirty="0" smtClean="0">
                <a:latin typeface="+mn-ea"/>
                <a:ea typeface="+mn-ea"/>
              </a:rPr>
              <a:t>45-7</a:t>
            </a:r>
            <a:r>
              <a:rPr kumimoji="1" lang="ja-JP" altLang="en-US" dirty="0" smtClean="0">
                <a:latin typeface="+mn-ea"/>
                <a:ea typeface="+mn-ea"/>
              </a:rPr>
              <a:t>の</a:t>
            </a:r>
            <a:r>
              <a:rPr kumimoji="1" lang="en-US" altLang="ja-JP" dirty="0" smtClean="0">
                <a:latin typeface="+mn-ea"/>
                <a:ea typeface="+mn-ea"/>
              </a:rPr>
              <a:t>38</a:t>
            </a:r>
            <a:r>
              <a:rPr kumimoji="1" lang="ja-JP" altLang="en-US" dirty="0" smtClean="0">
                <a:latin typeface="+mn-ea"/>
                <a:ea typeface="+mn-ea"/>
              </a:rPr>
              <a:t>と</a:t>
            </a:r>
            <a:r>
              <a:rPr kumimoji="1" lang="en-US" altLang="ja-JP" dirty="0" smtClean="0">
                <a:latin typeface="+mn-ea"/>
                <a:ea typeface="+mn-ea"/>
              </a:rPr>
              <a:t>45+7</a:t>
            </a:r>
            <a:r>
              <a:rPr kumimoji="1" lang="ja-JP" altLang="en-US" dirty="0" smtClean="0">
                <a:latin typeface="+mn-ea"/>
                <a:ea typeface="+mn-ea"/>
              </a:rPr>
              <a:t>の</a:t>
            </a:r>
            <a:r>
              <a:rPr kumimoji="1" lang="en-US" altLang="ja-JP" dirty="0" smtClean="0">
                <a:latin typeface="+mn-ea"/>
                <a:ea typeface="+mn-ea"/>
              </a:rPr>
              <a:t>52</a:t>
            </a:r>
            <a:r>
              <a:rPr kumimoji="1" lang="ja-JP" altLang="en-US" dirty="0" smtClean="0">
                <a:latin typeface="+mn-ea"/>
                <a:ea typeface="+mn-ea"/>
              </a:rPr>
              <a:t>の間に</a:t>
            </a:r>
            <a:r>
              <a:rPr kumimoji="1" lang="en-US" altLang="ja-JP" dirty="0" smtClean="0">
                <a:latin typeface="+mn-ea"/>
                <a:ea typeface="+mn-ea"/>
              </a:rPr>
              <a:t>90</a:t>
            </a:r>
            <a:r>
              <a:rPr kumimoji="1" lang="ja-JP" altLang="en-US" dirty="0" smtClean="0">
                <a:latin typeface="+mn-ea"/>
                <a:ea typeface="+mn-ea"/>
              </a:rPr>
              <a:t>％の確率で存在することになります」という説明をしましたが、厳密にはこの表現は正しくはありません。</a:t>
            </a:r>
          </a:p>
          <a:p>
            <a:r>
              <a:rPr kumimoji="1" lang="ja-JP" altLang="en-US" dirty="0" smtClean="0">
                <a:latin typeface="+mn-ea"/>
                <a:ea typeface="+mn-ea"/>
              </a:rPr>
              <a:t>ただ、「何度も繰り返して得られる信頼区間のうち信頼係数の割合の分だけが、真の値を含む」という理論的に正しい解釈は、直感的には理解が難しいので、</a:t>
            </a:r>
          </a:p>
          <a:p>
            <a:r>
              <a:rPr kumimoji="1" lang="ja-JP" altLang="en-US" dirty="0" smtClean="0">
                <a:latin typeface="+mn-ea"/>
                <a:ea typeface="+mn-ea"/>
              </a:rPr>
              <a:t>この場ではわかり易い理解にとどめておき、何かの機会に振り返ってもらうのでもよいかと思います。</a:t>
            </a: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a:ea typeface="ＭＳ Ｐゴシック" panose="020B0600070205080204" pitchFamily="50" charset="-128"/>
              </a:rPr>
              <a:pPr defTabSz="906445">
                <a:defRPr/>
              </a:pPr>
              <a:t>14</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719037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a:t>
            </a:r>
            <a:r>
              <a:rPr kumimoji="1" lang="en-US" altLang="ja-JP" dirty="0" smtClean="0">
                <a:latin typeface="+mn-ea"/>
                <a:ea typeface="+mn-ea"/>
              </a:rPr>
              <a:t>5</a:t>
            </a:r>
            <a:r>
              <a:rPr kumimoji="1" lang="ja-JP" altLang="en-US" dirty="0" smtClean="0">
                <a:latin typeface="+mn-ea"/>
                <a:ea typeface="+mn-ea"/>
              </a:rPr>
              <a:t>秒表示＞</a:t>
            </a: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D5489D7-4FFC-455B-B915-3CEFB519FBBE}"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550222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第</a:t>
            </a:r>
            <a:r>
              <a:rPr kumimoji="1" lang="en-US" altLang="ja-JP" dirty="0" smtClean="0">
                <a:latin typeface="+mn-ea"/>
                <a:ea typeface="+mn-ea"/>
              </a:rPr>
              <a:t>5</a:t>
            </a:r>
            <a:r>
              <a:rPr kumimoji="1" lang="ja-JP" altLang="en-US" dirty="0" smtClean="0">
                <a:latin typeface="+mn-ea"/>
                <a:ea typeface="+mn-ea"/>
              </a:rPr>
              <a:t>章では検定と推定について学びます。</a:t>
            </a:r>
          </a:p>
          <a:p>
            <a:r>
              <a:rPr kumimoji="1" lang="ja-JP" altLang="en-US" dirty="0" smtClean="0">
                <a:latin typeface="+mn-ea"/>
                <a:ea typeface="+mn-ea"/>
              </a:rPr>
              <a:t>検定と推定はいずれも、母集団から抽出された標本を分析して、母集団を推測する「推測統計」の手法です。</a:t>
            </a:r>
          </a:p>
          <a:p>
            <a:r>
              <a:rPr kumimoji="1" lang="ja-JP" altLang="en-US" dirty="0" smtClean="0">
                <a:latin typeface="+mn-ea"/>
                <a:ea typeface="+mn-ea"/>
              </a:rPr>
              <a:t>検定は、大阪人とたこ焼き器の例のように、標本を基に母集団に関する仮説の真偽を調べる手法であるのに対して、推定は同じく標本を基に、母集団の値を推定する手法になります。</a:t>
            </a:r>
          </a:p>
          <a:p>
            <a:r>
              <a:rPr kumimoji="1" lang="ja-JP" altLang="en-US" dirty="0" smtClean="0">
                <a:latin typeface="+mn-ea"/>
                <a:ea typeface="+mn-ea"/>
              </a:rPr>
              <a:t>点推定では一つの値を、区間推定では、母数の真の値が一定の確率以上で保証できる区間を求めることになります。</a:t>
            </a:r>
          </a:p>
          <a:p>
            <a:r>
              <a:rPr kumimoji="1" lang="ja-JP" altLang="en-US" dirty="0" smtClean="0">
                <a:latin typeface="+mn-ea"/>
                <a:ea typeface="+mn-ea"/>
              </a:rPr>
              <a:t>この一定の確率は「信頼係数」と、区間は「信頼区間」と呼ばれます。</a:t>
            </a:r>
            <a:endParaRPr kumimoji="1" lang="ja-JP" altLang="en-US" dirty="0">
              <a:latin typeface="+mn-ea"/>
              <a:ea typeface="+mn-ea"/>
            </a:endParaRP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3</a:t>
            </a:fld>
            <a:endParaRPr kumimoji="1" lang="ja-JP" altLang="en-US"/>
          </a:p>
        </p:txBody>
      </p:sp>
    </p:spTree>
    <p:extLst>
      <p:ext uri="{BB962C8B-B14F-4D97-AF65-F5344CB8AC3E}">
        <p14:creationId xmlns:p14="http://schemas.microsoft.com/office/powerpoint/2010/main" val="1086652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母集団の平均である母平均を推定する例として、日本人</a:t>
            </a:r>
            <a:r>
              <a:rPr kumimoji="1" lang="en-US" altLang="ja-JP" dirty="0" smtClean="0">
                <a:latin typeface="+mn-ea"/>
                <a:ea typeface="+mn-ea"/>
              </a:rPr>
              <a:t>15</a:t>
            </a:r>
            <a:r>
              <a:rPr kumimoji="1" lang="ja-JP" altLang="en-US" dirty="0" smtClean="0">
                <a:latin typeface="+mn-ea"/>
                <a:ea typeface="+mn-ea"/>
              </a:rPr>
              <a:t>才男子の平均身長は何センチメートルか、について考えてみましょう。</a:t>
            </a:r>
          </a:p>
          <a:p>
            <a:r>
              <a:rPr kumimoji="1" lang="ja-JP" altLang="en-US" dirty="0" smtClean="0">
                <a:latin typeface="+mn-ea"/>
                <a:ea typeface="+mn-ea"/>
              </a:rPr>
              <a:t>知りたい母集団は日本人</a:t>
            </a:r>
            <a:r>
              <a:rPr kumimoji="1" lang="en-US" altLang="ja-JP" dirty="0" smtClean="0">
                <a:latin typeface="+mn-ea"/>
                <a:ea typeface="+mn-ea"/>
              </a:rPr>
              <a:t>15</a:t>
            </a:r>
            <a:r>
              <a:rPr kumimoji="1" lang="ja-JP" altLang="en-US" dirty="0" smtClean="0">
                <a:latin typeface="+mn-ea"/>
                <a:ea typeface="+mn-ea"/>
              </a:rPr>
              <a:t>才男子全員になります。標本としては抽出された</a:t>
            </a:r>
            <a:r>
              <a:rPr kumimoji="1" lang="en-US" altLang="ja-JP" dirty="0" smtClean="0">
                <a:latin typeface="+mn-ea"/>
                <a:ea typeface="+mn-ea"/>
              </a:rPr>
              <a:t>3</a:t>
            </a:r>
            <a:r>
              <a:rPr kumimoji="1" lang="ja-JP" altLang="en-US" dirty="0" smtClean="0">
                <a:latin typeface="+mn-ea"/>
                <a:ea typeface="+mn-ea"/>
              </a:rPr>
              <a:t>人分の身長が手元にあり、標本平均はすぐに計算できます。</a:t>
            </a:r>
          </a:p>
          <a:p>
            <a:r>
              <a:rPr kumimoji="1" lang="ja-JP" altLang="en-US" dirty="0" smtClean="0">
                <a:latin typeface="+mn-ea"/>
                <a:ea typeface="+mn-ea"/>
              </a:rPr>
              <a:t>母平均も標本平均と近い値だろうという想像はできますが、標本の抽出の偏りによっては、この標本平均も母平均から大きく離れてしまっている危険性もあります。</a:t>
            </a:r>
          </a:p>
          <a:p>
            <a:r>
              <a:rPr kumimoji="1" lang="ja-JP" altLang="en-US" dirty="0" smtClean="0">
                <a:latin typeface="+mn-ea"/>
                <a:ea typeface="+mn-ea"/>
              </a:rPr>
              <a:t>こうした幅も考慮した母平均の推定として区間推定が用いられるのです。</a:t>
            </a:r>
          </a:p>
          <a:p>
            <a:endParaRPr kumimoji="1" lang="ja-JP" altLang="en-US" dirty="0">
              <a:latin typeface="+mn-ea"/>
              <a:ea typeface="+mn-ea"/>
            </a:endParaRP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4</a:t>
            </a:fld>
            <a:endParaRPr kumimoji="1" lang="ja-JP" altLang="en-US"/>
          </a:p>
        </p:txBody>
      </p:sp>
    </p:spTree>
    <p:extLst>
      <p:ext uri="{BB962C8B-B14F-4D97-AF65-F5344CB8AC3E}">
        <p14:creationId xmlns:p14="http://schemas.microsoft.com/office/powerpoint/2010/main" val="3649273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区間推定について、もう少し違う例でも考えてみましょう。</a:t>
            </a:r>
          </a:p>
          <a:p>
            <a:r>
              <a:rPr kumimoji="1" lang="ja-JP" altLang="en-US" dirty="0" smtClean="0">
                <a:latin typeface="+mn-ea"/>
                <a:ea typeface="+mn-ea"/>
              </a:rPr>
              <a:t>ホールインワンを狙っている上手なゴルファーがいます。</a:t>
            </a:r>
          </a:p>
          <a:p>
            <a:r>
              <a:rPr kumimoji="1" lang="ja-JP" altLang="en-US" dirty="0" smtClean="0">
                <a:latin typeface="+mn-ea"/>
                <a:ea typeface="+mn-ea"/>
              </a:rPr>
              <a:t>とはいえ、なかなか毎回うまく距離が合うわけではありません。</a:t>
            </a:r>
            <a:endParaRPr kumimoji="1" lang="ja-JP" altLang="en-US" dirty="0">
              <a:latin typeface="+mn-ea"/>
              <a:ea typeface="+mn-ea"/>
            </a:endParaRP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5</a:t>
            </a:fld>
            <a:endParaRPr kumimoji="1" lang="ja-JP" altLang="en-US"/>
          </a:p>
        </p:txBody>
      </p:sp>
    </p:spTree>
    <p:extLst>
      <p:ext uri="{BB962C8B-B14F-4D97-AF65-F5344CB8AC3E}">
        <p14:creationId xmlns:p14="http://schemas.microsoft.com/office/powerpoint/2010/main" val="3737177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lang="en-US" altLang="ja-JP" b="0" dirty="0" smtClean="0">
                <a:latin typeface="+mn-ea"/>
                <a:ea typeface="+mn-ea"/>
              </a:rPr>
              <a:t>1000</a:t>
            </a:r>
            <a:r>
              <a:rPr lang="ja-JP" altLang="en-US" b="0" dirty="0" smtClean="0">
                <a:latin typeface="+mn-ea"/>
                <a:ea typeface="+mn-ea"/>
              </a:rPr>
              <a:t>回打ったときの到達点の分布について考えてみましょう。</a:t>
            </a:r>
          </a:p>
          <a:p>
            <a:r>
              <a:rPr lang="en-US" altLang="ja-JP" b="0" dirty="0" smtClean="0">
                <a:latin typeface="+mn-ea"/>
                <a:ea typeface="+mn-ea"/>
              </a:rPr>
              <a:t>50</a:t>
            </a:r>
            <a:r>
              <a:rPr lang="ja-JP" altLang="en-US" b="0" dirty="0" smtClean="0">
                <a:latin typeface="+mn-ea"/>
                <a:ea typeface="+mn-ea"/>
              </a:rPr>
              <a:t>メートル先に狙った場合には、前後それぞれにバラツキが出ることになります。</a:t>
            </a:r>
          </a:p>
          <a:p>
            <a:r>
              <a:rPr lang="ja-JP" altLang="en-US" b="0" dirty="0" smtClean="0">
                <a:latin typeface="+mn-ea"/>
                <a:ea typeface="+mn-ea"/>
              </a:rPr>
              <a:t>その中で、このうまいゴルファーの実力だと、</a:t>
            </a:r>
            <a:r>
              <a:rPr lang="en-US" altLang="ja-JP" b="0" dirty="0" smtClean="0">
                <a:latin typeface="+mn-ea"/>
                <a:ea typeface="+mn-ea"/>
              </a:rPr>
              <a:t>90</a:t>
            </a:r>
            <a:r>
              <a:rPr lang="ja-JP" altLang="en-US" b="0" dirty="0" smtClean="0">
                <a:latin typeface="+mn-ea"/>
                <a:ea typeface="+mn-ea"/>
              </a:rPr>
              <a:t>％、つまり</a:t>
            </a:r>
            <a:r>
              <a:rPr lang="en-US" altLang="ja-JP" b="0" dirty="0" smtClean="0">
                <a:latin typeface="+mn-ea"/>
                <a:ea typeface="+mn-ea"/>
              </a:rPr>
              <a:t>900</a:t>
            </a:r>
            <a:r>
              <a:rPr lang="ja-JP" altLang="en-US" b="0" dirty="0" smtClean="0">
                <a:latin typeface="+mn-ea"/>
                <a:ea typeface="+mn-ea"/>
              </a:rPr>
              <a:t>回は大体ピンからプラスマイナス</a:t>
            </a:r>
            <a:r>
              <a:rPr lang="en-US" altLang="ja-JP" b="0" dirty="0" smtClean="0">
                <a:latin typeface="+mn-ea"/>
                <a:ea typeface="+mn-ea"/>
              </a:rPr>
              <a:t>7</a:t>
            </a:r>
            <a:r>
              <a:rPr lang="ja-JP" altLang="en-US" b="0" dirty="0" smtClean="0">
                <a:latin typeface="+mn-ea"/>
                <a:ea typeface="+mn-ea"/>
              </a:rPr>
              <a:t>メートル以内に入るとします。</a:t>
            </a:r>
          </a:p>
          <a:p>
            <a:endParaRPr lang="ja-JP" altLang="en-US" b="0" dirty="0" smtClean="0">
              <a:latin typeface="+mn-ea"/>
              <a:ea typeface="+mn-ea"/>
            </a:endParaRPr>
          </a:p>
          <a:p>
            <a:endParaRPr lang="en-US" altLang="ja-JP" b="0" dirty="0" smtClean="0">
              <a:latin typeface="+mn-ea"/>
              <a:ea typeface="+mn-ea"/>
            </a:endParaRP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a:ea typeface="ＭＳ Ｐゴシック" panose="020B0600070205080204" pitchFamily="50" charset="-128"/>
              </a:rPr>
              <a:pPr defTabSz="906445">
                <a:defRPr/>
              </a:pPr>
              <a:t>6</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164906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44563" y="1135063"/>
            <a:ext cx="4897437" cy="3062287"/>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別のコースで</a:t>
            </a:r>
            <a:r>
              <a:rPr kumimoji="1" lang="en-US" altLang="ja-JP" dirty="0" smtClean="0">
                <a:latin typeface="+mn-ea"/>
                <a:ea typeface="+mn-ea"/>
              </a:rPr>
              <a:t>1</a:t>
            </a:r>
            <a:r>
              <a:rPr kumimoji="1" lang="ja-JP" altLang="en-US" dirty="0" smtClean="0">
                <a:latin typeface="+mn-ea"/>
                <a:ea typeface="+mn-ea"/>
              </a:rPr>
              <a:t>回打ったところ</a:t>
            </a:r>
            <a:r>
              <a:rPr kumimoji="1" lang="en-US" altLang="ja-JP" dirty="0" smtClean="0">
                <a:latin typeface="+mn-ea"/>
                <a:ea typeface="+mn-ea"/>
              </a:rPr>
              <a:t>45</a:t>
            </a:r>
            <a:r>
              <a:rPr kumimoji="1" lang="ja-JP" altLang="en-US" dirty="0" smtClean="0">
                <a:latin typeface="+mn-ea"/>
                <a:ea typeface="+mn-ea"/>
              </a:rPr>
              <a:t>メートル地点に到達したとします。</a:t>
            </a:r>
          </a:p>
          <a:p>
            <a:r>
              <a:rPr kumimoji="1" lang="ja-JP" altLang="en-US" dirty="0" smtClean="0">
                <a:latin typeface="+mn-ea"/>
                <a:ea typeface="+mn-ea"/>
              </a:rPr>
              <a:t>彼が狙ったピンは何メートル先にあったのでしょうか？</a:t>
            </a:r>
            <a:endParaRPr kumimoji="1" lang="ja-JP" altLang="en-US" dirty="0">
              <a:latin typeface="+mn-ea"/>
              <a:ea typeface="+mn-ea"/>
            </a:endParaRP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panose="020F0502020204030204"/>
                <a:ea typeface="ＭＳ Ｐゴシック" panose="020B0600070205080204" pitchFamily="50" charset="-128"/>
              </a:rPr>
              <a:pPr defTabSz="906445">
                <a:defRPr/>
              </a:pPr>
              <a:t>7</a:t>
            </a:fld>
            <a:endParaRPr lang="ja-JP" altLang="en-US">
              <a:solidFill>
                <a:prstClr val="black"/>
              </a:solidFill>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3400664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lang="ja-JP" altLang="en-US" b="0" dirty="0" smtClean="0">
                <a:latin typeface="+mn-ea"/>
                <a:ea typeface="+mn-ea"/>
              </a:rPr>
              <a:t>彼は狙った地点のプラスマイナス</a:t>
            </a:r>
            <a:r>
              <a:rPr lang="en-US" altLang="ja-JP" b="0" dirty="0" smtClean="0">
                <a:latin typeface="+mn-ea"/>
                <a:ea typeface="+mn-ea"/>
              </a:rPr>
              <a:t>7</a:t>
            </a:r>
            <a:r>
              <a:rPr lang="ja-JP" altLang="en-US" b="0" dirty="0" smtClean="0">
                <a:latin typeface="+mn-ea"/>
                <a:ea typeface="+mn-ea"/>
              </a:rPr>
              <a:t>メートルの範囲に</a:t>
            </a:r>
            <a:r>
              <a:rPr lang="en-US" altLang="ja-JP" b="0" dirty="0" smtClean="0">
                <a:latin typeface="+mn-ea"/>
                <a:ea typeface="+mn-ea"/>
              </a:rPr>
              <a:t>90</a:t>
            </a:r>
            <a:r>
              <a:rPr lang="ja-JP" altLang="en-US" b="0" dirty="0" smtClean="0">
                <a:latin typeface="+mn-ea"/>
                <a:ea typeface="+mn-ea"/>
              </a:rPr>
              <a:t>％の確率でボールを到達させられるのでした。</a:t>
            </a:r>
          </a:p>
          <a:p>
            <a:endParaRPr lang="en-US" altLang="ja-JP" b="0" dirty="0" smtClean="0">
              <a:latin typeface="+mn-ea"/>
              <a:ea typeface="+mn-ea"/>
            </a:endParaRP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a:ea typeface="ＭＳ Ｐゴシック" panose="020B0600070205080204" pitchFamily="50" charset="-128"/>
              </a:rPr>
              <a:pPr defTabSz="906445">
                <a:defRPr/>
              </a:pPr>
              <a:t>8</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8799747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実際に落ちた地点</a:t>
            </a:r>
            <a:r>
              <a:rPr kumimoji="1" lang="en-US" altLang="ja-JP" dirty="0" smtClean="0">
                <a:latin typeface="+mn-ea"/>
                <a:ea typeface="+mn-ea"/>
              </a:rPr>
              <a:t>45</a:t>
            </a:r>
            <a:r>
              <a:rPr kumimoji="1" lang="ja-JP" altLang="en-US" dirty="0" smtClean="0">
                <a:latin typeface="+mn-ea"/>
                <a:ea typeface="+mn-ea"/>
              </a:rPr>
              <a:t>メートルを一般化するためにＸメートルとしてみます。</a:t>
            </a:r>
          </a:p>
          <a:p>
            <a:r>
              <a:rPr kumimoji="1" lang="ja-JP" altLang="en-US" dirty="0" smtClean="0">
                <a:latin typeface="+mn-ea"/>
                <a:ea typeface="+mn-ea"/>
              </a:rPr>
              <a:t>そうすると、Ｘは狙ったハテナ地点の前後</a:t>
            </a:r>
            <a:r>
              <a:rPr kumimoji="1" lang="en-US" altLang="ja-JP" dirty="0" smtClean="0">
                <a:latin typeface="+mn-ea"/>
                <a:ea typeface="+mn-ea"/>
              </a:rPr>
              <a:t>7</a:t>
            </a:r>
            <a:r>
              <a:rPr kumimoji="1" lang="ja-JP" altLang="en-US" dirty="0" smtClean="0">
                <a:latin typeface="+mn-ea"/>
                <a:ea typeface="+mn-ea"/>
              </a:rPr>
              <a:t>メートルの範囲に</a:t>
            </a:r>
            <a:r>
              <a:rPr kumimoji="1" lang="en-US" altLang="ja-JP" dirty="0" smtClean="0">
                <a:latin typeface="+mn-ea"/>
                <a:ea typeface="+mn-ea"/>
              </a:rPr>
              <a:t>90</a:t>
            </a:r>
            <a:r>
              <a:rPr kumimoji="1" lang="ja-JP" altLang="en-US" dirty="0" smtClean="0">
                <a:latin typeface="+mn-ea"/>
                <a:ea typeface="+mn-ea"/>
              </a:rPr>
              <a:t>％の確率で到達するはずです。</a:t>
            </a:r>
          </a:p>
          <a:p>
            <a:r>
              <a:rPr kumimoji="1" lang="ja-JP" altLang="en-US" dirty="0" smtClean="0">
                <a:latin typeface="+mn-ea"/>
                <a:ea typeface="+mn-ea"/>
              </a:rPr>
              <a:t>この上の式を下の式のように変形してみます。</a:t>
            </a:r>
          </a:p>
          <a:p>
            <a:r>
              <a:rPr kumimoji="1" lang="ja-JP" altLang="en-US" dirty="0" smtClean="0">
                <a:latin typeface="+mn-ea"/>
                <a:ea typeface="+mn-ea"/>
              </a:rPr>
              <a:t>そうすると、狙ったハテナメートル地点は、</a:t>
            </a:r>
            <a:r>
              <a:rPr kumimoji="1" lang="en-US" altLang="ja-JP" dirty="0" smtClean="0">
                <a:latin typeface="+mn-ea"/>
                <a:ea typeface="+mn-ea"/>
              </a:rPr>
              <a:t>90</a:t>
            </a:r>
            <a:r>
              <a:rPr kumimoji="1" lang="ja-JP" altLang="en-US" dirty="0" smtClean="0">
                <a:latin typeface="+mn-ea"/>
                <a:ea typeface="+mn-ea"/>
              </a:rPr>
              <a:t>％の確率でＸ－７とＸ</a:t>
            </a:r>
            <a:r>
              <a:rPr kumimoji="1" lang="en-US" altLang="ja-JP" dirty="0" smtClean="0">
                <a:latin typeface="+mn-ea"/>
                <a:ea typeface="+mn-ea"/>
              </a:rPr>
              <a:t>+7</a:t>
            </a:r>
            <a:r>
              <a:rPr kumimoji="1" lang="ja-JP" altLang="en-US" dirty="0" smtClean="0">
                <a:latin typeface="+mn-ea"/>
                <a:ea typeface="+mn-ea"/>
              </a:rPr>
              <a:t>の間にあることが分かります。</a:t>
            </a:r>
            <a:endParaRPr kumimoji="1" lang="ja-JP" altLang="en-US" dirty="0">
              <a:latin typeface="+mn-ea"/>
              <a:ea typeface="+mn-ea"/>
            </a:endParaRP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a:ea typeface="ＭＳ Ｐゴシック" panose="020B0600070205080204" pitchFamily="50" charset="-128"/>
              </a:rPr>
              <a:pPr defTabSz="906445">
                <a:defRPr/>
              </a:pPr>
              <a:t>9</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719037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90117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70149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6054392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961084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角丸四角形 1"/>
          <p:cNvSpPr/>
          <p:nvPr userDrawn="1"/>
        </p:nvSpPr>
        <p:spPr>
          <a:xfrm>
            <a:off x="611189" y="0"/>
            <a:ext cx="180000" cy="4140000"/>
          </a:xfrm>
          <a:prstGeom prst="roundRect">
            <a:avLst>
              <a:gd name="adj" fmla="val 0"/>
            </a:avLst>
          </a:prstGeom>
          <a:gradFill>
            <a:gsLst>
              <a:gs pos="100000">
                <a:schemeClr val="accent5">
                  <a:lumMod val="40000"/>
                  <a:lumOff val="60000"/>
                </a:schemeClr>
              </a:gs>
              <a:gs pos="7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4070243203"/>
      </p:ext>
    </p:extLst>
  </p:cSld>
  <p:clrMap bg1="lt1" tx1="dk1" bg2="lt2" tx2="dk2" accent1="accent1" accent2="accent2" accent3="accent3" accent4="accent4" accent5="accent5" accent6="accent6" hlink="hlink" folHlink="folHlink"/>
  <p:sldLayoutIdLst>
    <p:sldLayoutId id="2147483680"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角丸四角形 1"/>
          <p:cNvSpPr/>
          <p:nvPr userDrawn="1"/>
        </p:nvSpPr>
        <p:spPr>
          <a:xfrm>
            <a:off x="8257345" y="5305773"/>
            <a:ext cx="278578" cy="414051"/>
          </a:xfrm>
          <a:prstGeom prst="roundRect">
            <a:avLst>
              <a:gd name="adj" fmla="val 0"/>
            </a:avLst>
          </a:prstGeom>
          <a:gradFill>
            <a:gsLst>
              <a:gs pos="100000">
                <a:schemeClr val="accent5">
                  <a:lumMod val="40000"/>
                  <a:lumOff val="60000"/>
                </a:schemeClr>
              </a:gs>
              <a:gs pos="36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ja-JP" altLang="en-US" dirty="0" smtClean="0">
              <a:solidFill>
                <a:schemeClr val="bg1"/>
              </a:solidFill>
              <a:latin typeface="Arial" panose="020B0604020202020204" pitchFamily="34" charset="0"/>
            </a:endParaRPr>
          </a:p>
        </p:txBody>
      </p:sp>
      <p:sp>
        <p:nvSpPr>
          <p:cNvPr id="3" name="スライド番号プレースホルダー 3"/>
          <p:cNvSpPr txBox="1">
            <a:spLocks/>
          </p:cNvSpPr>
          <p:nvPr userDrawn="1"/>
        </p:nvSpPr>
        <p:spPr>
          <a:xfrm>
            <a:off x="8052535" y="5323508"/>
            <a:ext cx="688197" cy="30480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DBB7724-83A9-4087-8B02-796B3CA56CD2}" type="slidenum">
              <a:rPr lang="ja-JP" altLang="en-US" sz="1200" smtClean="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pPr algn="ctr"/>
              <a:t>‹#›</a:t>
            </a:fld>
            <a:endParaRPr lang="ja-JP" altLang="en-US" sz="105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
        <p:nvSpPr>
          <p:cNvPr id="4" name="角丸四角形 3"/>
          <p:cNvSpPr/>
          <p:nvPr userDrawn="1"/>
        </p:nvSpPr>
        <p:spPr>
          <a:xfrm>
            <a:off x="611189" y="0"/>
            <a:ext cx="180000" cy="648000"/>
          </a:xfrm>
          <a:prstGeom prst="roundRect">
            <a:avLst>
              <a:gd name="adj" fmla="val 0"/>
            </a:avLst>
          </a:prstGeom>
          <a:gradFill>
            <a:gsLst>
              <a:gs pos="100000">
                <a:schemeClr val="accent5">
                  <a:lumMod val="40000"/>
                  <a:lumOff val="60000"/>
                </a:schemeClr>
              </a:gs>
              <a:gs pos="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2538490831"/>
      </p:ext>
    </p:extLst>
  </p:cSld>
  <p:clrMap bg1="lt1" tx1="dk1" bg2="lt2" tx2="dk2" accent1="accent1" accent2="accent2" accent3="accent3" accent4="accent4" accent5="accent5" accent6="accent6" hlink="hlink" folHlink="folHlink"/>
  <p:sldLayoutIdLst>
    <p:sldLayoutId id="2147483678"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角丸四角形 1"/>
          <p:cNvSpPr/>
          <p:nvPr userDrawn="1"/>
        </p:nvSpPr>
        <p:spPr>
          <a:xfrm>
            <a:off x="8257345" y="5305773"/>
            <a:ext cx="278578" cy="414051"/>
          </a:xfrm>
          <a:prstGeom prst="roundRect">
            <a:avLst>
              <a:gd name="adj" fmla="val 0"/>
            </a:avLst>
          </a:prstGeom>
          <a:gradFill>
            <a:gsLst>
              <a:gs pos="100000">
                <a:schemeClr val="accent5">
                  <a:lumMod val="40000"/>
                  <a:lumOff val="60000"/>
                </a:schemeClr>
              </a:gs>
              <a:gs pos="36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ja-JP" altLang="en-US" dirty="0" smtClean="0">
              <a:solidFill>
                <a:schemeClr val="bg1"/>
              </a:solidFill>
              <a:latin typeface="Arial" panose="020B0604020202020204" pitchFamily="34" charset="0"/>
            </a:endParaRPr>
          </a:p>
        </p:txBody>
      </p:sp>
      <p:sp>
        <p:nvSpPr>
          <p:cNvPr id="3" name="スライド番号プレースホルダー 3"/>
          <p:cNvSpPr txBox="1">
            <a:spLocks/>
          </p:cNvSpPr>
          <p:nvPr userDrawn="1"/>
        </p:nvSpPr>
        <p:spPr>
          <a:xfrm>
            <a:off x="8052535" y="5323508"/>
            <a:ext cx="688197" cy="30480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DBB7724-83A9-4087-8B02-796B3CA56CD2}" type="slidenum">
              <a:rPr lang="ja-JP" altLang="en-US" sz="1200" smtClean="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pPr algn="ctr"/>
              <a:t>‹#›</a:t>
            </a:fld>
            <a:endParaRPr lang="ja-JP" altLang="en-US" sz="105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Tree>
    <p:extLst>
      <p:ext uri="{BB962C8B-B14F-4D97-AF65-F5344CB8AC3E}">
        <p14:creationId xmlns:p14="http://schemas.microsoft.com/office/powerpoint/2010/main" val="3019210246"/>
      </p:ext>
    </p:extLst>
  </p:cSld>
  <p:clrMap bg1="lt1" tx1="dk1" bg2="lt2" tx2="dk2" accent1="accent1" accent2="accent2" accent3="accent3" accent4="accent4" accent5="accent5" accent6="accent6" hlink="hlink" folHlink="folHlink"/>
  <p:sldLayoutIdLst>
    <p:sldLayoutId id="2147483684"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 name="図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52273" y="2641477"/>
            <a:ext cx="6891727" cy="3083970"/>
          </a:xfrm>
          <a:prstGeom prst="rect">
            <a:avLst/>
          </a:prstGeom>
        </p:spPr>
      </p:pic>
      <p:sp>
        <p:nvSpPr>
          <p:cNvPr id="6" name="正方形/長方形 5"/>
          <p:cNvSpPr/>
          <p:nvPr userDrawn="1"/>
        </p:nvSpPr>
        <p:spPr>
          <a:xfrm>
            <a:off x="1583160" y="1993405"/>
            <a:ext cx="7560840" cy="3732042"/>
          </a:xfrm>
          <a:prstGeom prst="rect">
            <a:avLst/>
          </a:prstGeom>
          <a:gradFill>
            <a:gsLst>
              <a:gs pos="72000">
                <a:schemeClr val="bg1">
                  <a:alpha val="60000"/>
                </a:schemeClr>
              </a:gs>
              <a:gs pos="0">
                <a:schemeClr val="bg1">
                  <a:alpha val="89000"/>
                </a:schemeClr>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sp>
        <p:nvSpPr>
          <p:cNvPr id="7" name="角丸四角形 6"/>
          <p:cNvSpPr/>
          <p:nvPr userDrawn="1"/>
        </p:nvSpPr>
        <p:spPr>
          <a:xfrm>
            <a:off x="8257345" y="5305773"/>
            <a:ext cx="278578" cy="414051"/>
          </a:xfrm>
          <a:prstGeom prst="roundRect">
            <a:avLst>
              <a:gd name="adj" fmla="val 0"/>
            </a:avLst>
          </a:prstGeom>
          <a:gradFill>
            <a:gsLst>
              <a:gs pos="100000">
                <a:schemeClr val="accent5">
                  <a:lumMod val="40000"/>
                  <a:lumOff val="60000"/>
                </a:schemeClr>
              </a:gs>
              <a:gs pos="36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ja-JP" altLang="en-US" dirty="0" smtClean="0">
              <a:solidFill>
                <a:schemeClr val="bg1"/>
              </a:solidFill>
              <a:latin typeface="Arial" panose="020B0604020202020204" pitchFamily="34" charset="0"/>
            </a:endParaRPr>
          </a:p>
        </p:txBody>
      </p:sp>
      <p:sp>
        <p:nvSpPr>
          <p:cNvPr id="8" name="スライド番号プレースホルダー 3"/>
          <p:cNvSpPr txBox="1">
            <a:spLocks/>
          </p:cNvSpPr>
          <p:nvPr userDrawn="1"/>
        </p:nvSpPr>
        <p:spPr>
          <a:xfrm>
            <a:off x="8052535" y="5323508"/>
            <a:ext cx="688197" cy="30480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DBB7724-83A9-4087-8B02-796B3CA56CD2}" type="slidenum">
              <a:rPr lang="ja-JP" altLang="en-US" sz="1200" smtClean="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pPr algn="ctr"/>
              <a:t>‹#›</a:t>
            </a:fld>
            <a:endParaRPr lang="ja-JP" altLang="en-US" sz="105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Tree>
    <p:extLst>
      <p:ext uri="{BB962C8B-B14F-4D97-AF65-F5344CB8AC3E}">
        <p14:creationId xmlns:p14="http://schemas.microsoft.com/office/powerpoint/2010/main" val="2497133861"/>
      </p:ext>
    </p:extLst>
  </p:cSld>
  <p:clrMap bg1="lt1" tx1="dk1" bg2="lt2" tx2="dk2" accent1="accent1" accent2="accent2" accent3="accent3" accent4="accent4" accent5="accent5" accent6="accent6" hlink="hlink" folHlink="folHlink"/>
  <p:sldLayoutIdLst>
    <p:sldLayoutId id="214748368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5.png"/><Relationship Id="rId7" Type="http://schemas.openxmlformats.org/officeDocument/2006/relationships/image" Target="../media/image26.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NULL"/><Relationship Id="rId5" Type="http://schemas.openxmlformats.org/officeDocument/2006/relationships/image" Target="NULL"/><Relationship Id="rId10" Type="http://schemas.openxmlformats.org/officeDocument/2006/relationships/image" Target="../media/image181.png"/><Relationship Id="rId9" Type="http://schemas.openxmlformats.org/officeDocument/2006/relationships/image" Target="../media/image7.png"/></Relationships>
</file>

<file path=ppt/slides/_rels/slide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0.png"/><Relationship Id="rId7" Type="http://schemas.openxmlformats.org/officeDocument/2006/relationships/image" Target="../media/image32.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8.png"/><Relationship Id="rId4" Type="http://schemas.openxmlformats.org/officeDocument/2006/relationships/image" Target="../media/image31.png"/><Relationship Id="rId9" Type="http://schemas.openxmlformats.org/officeDocument/2006/relationships/image" Target="../media/image181.png"/></Relationships>
</file>

<file path=ppt/slides/_rels/slide12.xml.rels><?xml version="1.0" encoding="UTF-8" standalone="yes"?>
<Relationships xmlns="http://schemas.openxmlformats.org/package/2006/relationships"><Relationship Id="rId8" Type="http://schemas.openxmlformats.org/officeDocument/2006/relationships/image" Target="../media/image36.png"/><Relationship Id="rId13" Type="http://schemas.openxmlformats.org/officeDocument/2006/relationships/image" Target="../media/image37.png"/><Relationship Id="rId3" Type="http://schemas.openxmlformats.org/officeDocument/2006/relationships/image" Target="../media/image30.png"/><Relationship Id="rId2" Type="http://schemas.openxmlformats.org/officeDocument/2006/relationships/notesSlide" Target="../notesSlides/notesSlide12.xml"/><Relationship Id="rId16" Type="http://schemas.openxmlformats.org/officeDocument/2006/relationships/image" Target="../media/image181.png"/><Relationship Id="rId1" Type="http://schemas.openxmlformats.org/officeDocument/2006/relationships/slideLayout" Target="../slideLayouts/slideLayout2.xml"/><Relationship Id="rId6" Type="http://schemas.openxmlformats.org/officeDocument/2006/relationships/image" Target="../media/image27.png"/><Relationship Id="rId11" Type="http://schemas.openxmlformats.org/officeDocument/2006/relationships/image" Target="../media/image34.png"/><Relationship Id="rId5" Type="http://schemas.openxmlformats.org/officeDocument/2006/relationships/image" Target="../media/image23.png"/><Relationship Id="rId15" Type="http://schemas.openxmlformats.org/officeDocument/2006/relationships/image" Target="../media/image240.png"/><Relationship Id="rId4" Type="http://schemas.openxmlformats.org/officeDocument/2006/relationships/image" Target="../media/image31.png"/><Relationship Id="rId9" Type="http://schemas.openxmlformats.org/officeDocument/2006/relationships/image" Target="../media/image35.png"/><Relationship Id="rId14" Type="http://schemas.openxmlformats.org/officeDocument/2006/relationships/image" Target="../media/image7.png"/></Relationships>
</file>

<file path=ppt/slides/_rels/slide13.xml.rels><?xml version="1.0" encoding="UTF-8" standalone="yes"?>
<Relationships xmlns="http://schemas.openxmlformats.org/package/2006/relationships"><Relationship Id="rId8" Type="http://schemas.openxmlformats.org/officeDocument/2006/relationships/image" Target="../media/image400.png"/><Relationship Id="rId13" Type="http://schemas.openxmlformats.org/officeDocument/2006/relationships/image" Target="../media/image7.png"/><Relationship Id="rId3" Type="http://schemas.openxmlformats.org/officeDocument/2006/relationships/image" Target="../media/image30.png"/><Relationship Id="rId12" Type="http://schemas.openxmlformats.org/officeDocument/2006/relationships/image" Target="../media/image33.png"/><Relationship Id="rId2" Type="http://schemas.openxmlformats.org/officeDocument/2006/relationships/notesSlide" Target="../notesSlides/notesSlide13.xml"/><Relationship Id="rId16" Type="http://schemas.openxmlformats.org/officeDocument/2006/relationships/image" Target="../media/image181.png"/><Relationship Id="rId1" Type="http://schemas.openxmlformats.org/officeDocument/2006/relationships/slideLayout" Target="../slideLayouts/slideLayout2.xml"/><Relationship Id="rId6" Type="http://schemas.openxmlformats.org/officeDocument/2006/relationships/image" Target="../media/image27.png"/><Relationship Id="rId11" Type="http://schemas.openxmlformats.org/officeDocument/2006/relationships/image" Target="../media/image29.png"/><Relationship Id="rId5" Type="http://schemas.openxmlformats.org/officeDocument/2006/relationships/image" Target="../media/image39.png"/><Relationship Id="rId15" Type="http://schemas.openxmlformats.org/officeDocument/2006/relationships/image" Target="../media/image38.png"/><Relationship Id="rId10" Type="http://schemas.openxmlformats.org/officeDocument/2006/relationships/image" Target="../media/image240.png"/><Relationship Id="rId4" Type="http://schemas.openxmlformats.org/officeDocument/2006/relationships/image" Target="../media/image31.png"/></Relationships>
</file>

<file path=ppt/slides/_rels/slide14.xml.rels><?xml version="1.0" encoding="UTF-8" standalone="yes"?>
<Relationships xmlns="http://schemas.openxmlformats.org/package/2006/relationships"><Relationship Id="rId3" Type="http://schemas.openxmlformats.org/officeDocument/2006/relationships/image" Target="../media/image40.png"/><Relationship Id="rId7" Type="http://schemas.openxmlformats.org/officeDocument/2006/relationships/image" Target="../media/image46.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44.png"/><Relationship Id="rId4" Type="http://schemas.openxmlformats.org/officeDocument/2006/relationships/image" Target="../media/image4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8" Type="http://schemas.openxmlformats.org/officeDocument/2006/relationships/image" Target="../media/image3.png"/><Relationship Id="rId13" Type="http://schemas.openxmlformats.org/officeDocument/2006/relationships/image" Target="../media/image9.png"/><Relationship Id="rId3" Type="http://schemas.openxmlformats.org/officeDocument/2006/relationships/notesSlide" Target="../notesSlides/notesSlide4.xml"/><Relationship Id="rId17" Type="http://schemas.openxmlformats.org/officeDocument/2006/relationships/image" Target="../media/image2.png"/><Relationship Id="rId12" Type="http://schemas.openxmlformats.org/officeDocument/2006/relationships/image" Target="../media/image8.png"/><Relationship Id="rId2" Type="http://schemas.openxmlformats.org/officeDocument/2006/relationships/slideLayout" Target="../slideLayouts/slideLayout2.xml"/><Relationship Id="rId16" Type="http://schemas.openxmlformats.org/officeDocument/2006/relationships/image" Target="../media/image11.png"/><Relationship Id="rId1" Type="http://schemas.openxmlformats.org/officeDocument/2006/relationships/tags" Target="../tags/tag1.xml"/><Relationship Id="rId15" Type="http://schemas.openxmlformats.org/officeDocument/2006/relationships/image" Target="../media/image10.png"/><Relationship Id="rId19" Type="http://schemas.openxmlformats.org/officeDocument/2006/relationships/image" Target="../media/image4.png"/><Relationship Id="rId1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image" Target="../media/image70.png"/><Relationship Id="rId3" Type="http://schemas.openxmlformats.org/officeDocument/2006/relationships/image" Target="../media/image71.png"/><Relationship Id="rId7"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20.png"/><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NULL"/><Relationship Id="rId7" Type="http://schemas.openxmlformats.org/officeDocument/2006/relationships/image" Target="../media/image180.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81.png"/><Relationship Id="rId5" Type="http://schemas.openxmlformats.org/officeDocument/2006/relationships/image" Target="../media/image19.png"/><Relationship Id="rId4" Type="http://schemas.openxmlformats.org/officeDocument/2006/relationships/image" Target="NULL"/></Relationships>
</file>

<file path=ppt/slides/_rels/slide9.xml.rels><?xml version="1.0" encoding="UTF-8" standalone="yes"?>
<Relationships xmlns="http://schemas.openxmlformats.org/package/2006/relationships"><Relationship Id="rId8" Type="http://schemas.openxmlformats.org/officeDocument/2006/relationships/image" Target="../media/image22.png"/><Relationship Id="rId13" Type="http://schemas.openxmlformats.org/officeDocument/2006/relationships/image" Target="../media/image21.png"/><Relationship Id="rId7" Type="http://schemas.openxmlformats.org/officeDocument/2006/relationships/image" Target="../media/image23.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NULL"/><Relationship Id="rId5" Type="http://schemas.openxmlformats.org/officeDocument/2006/relationships/image" Target="NULL"/><Relationship Id="rId10" Type="http://schemas.openxmlformats.org/officeDocument/2006/relationships/image" Target="../media/image7.png"/><Relationship Id="rId9" Type="http://schemas.openxmlformats.org/officeDocument/2006/relationships/image" Target="../media/image20.png"/><Relationship Id="rId14" Type="http://schemas.openxmlformats.org/officeDocument/2006/relationships/image" Target="../media/image18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サブタイトル 11"/>
          <p:cNvSpPr txBox="1">
            <a:spLocks/>
          </p:cNvSpPr>
          <p:nvPr/>
        </p:nvSpPr>
        <p:spPr>
          <a:xfrm>
            <a:off x="818390" y="2956377"/>
            <a:ext cx="6858000" cy="1198868"/>
          </a:xfrm>
          <a:prstGeom prst="rect">
            <a:avLst/>
          </a:prstGeom>
        </p:spPr>
        <p:txBody>
          <a:bodyPr anchor="ctr" anchorCtr="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80000"/>
              </a:lnSpc>
              <a:buNone/>
            </a:pPr>
            <a:r>
              <a:rPr lang="ja-JP" altLang="en-US" sz="2200" dirty="0" smtClean="0">
                <a:latin typeface="HGP創英角ｺﾞｼｯｸUB" panose="020B0900000000000000" pitchFamily="50" charset="-128"/>
                <a:ea typeface="HGP創英角ｺﾞｼｯｸUB" panose="020B0900000000000000" pitchFamily="50" charset="-128"/>
              </a:rPr>
              <a:t>京都大学</a:t>
            </a:r>
            <a:endParaRPr lang="en-US" altLang="ja-JP" sz="2200" dirty="0" smtClean="0">
              <a:latin typeface="HGP創英角ｺﾞｼｯｸUB" panose="020B0900000000000000" pitchFamily="50" charset="-128"/>
              <a:ea typeface="HGP創英角ｺﾞｼｯｸUB" panose="020B0900000000000000" pitchFamily="50" charset="-128"/>
            </a:endParaRPr>
          </a:p>
          <a:p>
            <a:pPr marL="0" indent="0">
              <a:lnSpc>
                <a:spcPct val="80000"/>
              </a:lnSpc>
              <a:buNone/>
            </a:pPr>
            <a:r>
              <a:rPr lang="ja-JP" altLang="en-US" sz="2200" dirty="0" smtClean="0">
                <a:latin typeface="HGP創英角ｺﾞｼｯｸUB" panose="020B0900000000000000" pitchFamily="50" charset="-128"/>
                <a:ea typeface="HGP創英角ｺﾞｼｯｸUB" panose="020B0900000000000000" pitchFamily="50" charset="-128"/>
              </a:rPr>
              <a:t>国際高等教育院附属</a:t>
            </a:r>
            <a:endParaRPr lang="en-US" altLang="ja-JP" sz="2200" dirty="0">
              <a:latin typeface="HGP創英角ｺﾞｼｯｸUB" panose="020B0900000000000000" pitchFamily="50" charset="-128"/>
              <a:ea typeface="HGP創英角ｺﾞｼｯｸUB" panose="020B0900000000000000" pitchFamily="50" charset="-128"/>
            </a:endParaRPr>
          </a:p>
          <a:p>
            <a:pPr marL="0" indent="0">
              <a:lnSpc>
                <a:spcPct val="80000"/>
              </a:lnSpc>
              <a:buNone/>
            </a:pPr>
            <a:r>
              <a:rPr lang="ja-JP" altLang="en-US" sz="2200" dirty="0" smtClean="0">
                <a:latin typeface="HGP創英角ｺﾞｼｯｸUB" panose="020B0900000000000000" pitchFamily="50" charset="-128"/>
                <a:ea typeface="HGP創英角ｺﾞｼｯｸUB" panose="020B0900000000000000" pitchFamily="50" charset="-128"/>
              </a:rPr>
              <a:t>データ科学イノベーション教育研究センター</a:t>
            </a:r>
            <a:endParaRPr lang="en-US" altLang="ja-JP" sz="2200" dirty="0" smtClean="0">
              <a:latin typeface="HGP創英角ｺﾞｼｯｸUB" panose="020B0900000000000000" pitchFamily="50" charset="-128"/>
              <a:ea typeface="HGP創英角ｺﾞｼｯｸUB" panose="020B0900000000000000" pitchFamily="50" charset="-128"/>
            </a:endParaRPr>
          </a:p>
        </p:txBody>
      </p:sp>
      <p:sp>
        <p:nvSpPr>
          <p:cNvPr id="4" name="タイトル 8"/>
          <p:cNvSpPr txBox="1">
            <a:spLocks/>
          </p:cNvSpPr>
          <p:nvPr/>
        </p:nvSpPr>
        <p:spPr>
          <a:xfrm>
            <a:off x="818390" y="1117814"/>
            <a:ext cx="6858000" cy="1323439"/>
          </a:xfrm>
          <a:prstGeom prst="rect">
            <a:avLst/>
          </a:prstGeom>
        </p:spPr>
        <p:txBody>
          <a:bodyPr anchor="ctr"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4000" dirty="0">
                <a:latin typeface="HGP創英角ｺﾞｼｯｸUB" panose="020B0900000000000000" pitchFamily="50" charset="-128"/>
                <a:ea typeface="HGP創英角ｺﾞｼｯｸUB" panose="020B0900000000000000" pitchFamily="50" charset="-128"/>
              </a:rPr>
              <a:t>「統計の入門</a:t>
            </a:r>
            <a:r>
              <a:rPr lang="ja-JP" altLang="en-US" sz="4000" dirty="0" smtClean="0">
                <a:latin typeface="HGP創英角ｺﾞｼｯｸUB" panose="020B0900000000000000" pitchFamily="50" charset="-128"/>
                <a:ea typeface="HGP創英角ｺﾞｼｯｸUB" panose="020B0900000000000000" pitchFamily="50" charset="-128"/>
              </a:rPr>
              <a:t>」 </a:t>
            </a:r>
            <a:r>
              <a:rPr lang="ja-JP" altLang="en-US" sz="2400" spc="-300" dirty="0" smtClean="0">
                <a:latin typeface="HGP創英角ｺﾞｼｯｸUB" panose="020B0900000000000000" pitchFamily="50" charset="-128"/>
                <a:ea typeface="HGP創英角ｺﾞｼｯｸUB" panose="020B0900000000000000" pitchFamily="50" charset="-128"/>
              </a:rPr>
              <a:t>＃</a:t>
            </a:r>
            <a:r>
              <a:rPr lang="en-US" altLang="ja-JP" sz="4000" spc="-300" dirty="0">
                <a:latin typeface="HGP創英角ｺﾞｼｯｸUB" panose="020B0900000000000000" pitchFamily="50" charset="-128"/>
                <a:ea typeface="HGP創英角ｺﾞｼｯｸUB" panose="020B0900000000000000" pitchFamily="50" charset="-128"/>
              </a:rPr>
              <a:t>5</a:t>
            </a:r>
            <a:r>
              <a:rPr lang="en-US" altLang="ja-JP" sz="4000" dirty="0">
                <a:latin typeface="HGP創英角ｺﾞｼｯｸUB" panose="020B0900000000000000" pitchFamily="50" charset="-128"/>
                <a:ea typeface="HGP創英角ｺﾞｼｯｸUB" panose="020B0900000000000000" pitchFamily="50" charset="-128"/>
              </a:rPr>
              <a:t/>
            </a:r>
            <a:br>
              <a:rPr lang="en-US" altLang="ja-JP" sz="4000" dirty="0">
                <a:latin typeface="HGP創英角ｺﾞｼｯｸUB" panose="020B0900000000000000" pitchFamily="50" charset="-128"/>
                <a:ea typeface="HGP創英角ｺﾞｼｯｸUB" panose="020B0900000000000000" pitchFamily="50" charset="-128"/>
              </a:rPr>
            </a:br>
            <a:r>
              <a:rPr lang="ja-JP" altLang="en-US" sz="4000" dirty="0">
                <a:latin typeface="HGP創英角ｺﾞｼｯｸUB" panose="020B0900000000000000" pitchFamily="50" charset="-128"/>
                <a:ea typeface="HGP創英角ｺﾞｼｯｸUB" panose="020B0900000000000000" pitchFamily="50" charset="-128"/>
              </a:rPr>
              <a:t>検定・推定</a:t>
            </a:r>
            <a:r>
              <a:rPr lang="en-US" altLang="ja-JP" sz="2400" dirty="0">
                <a:latin typeface="HGP創英角ｺﾞｼｯｸUB" panose="020B0900000000000000" pitchFamily="50" charset="-128"/>
                <a:ea typeface="HGP創英角ｺﾞｼｯｸUB" panose="020B0900000000000000" pitchFamily="50" charset="-128"/>
              </a:rPr>
              <a:t>(1/3)</a:t>
            </a:r>
            <a:endParaRPr lang="ja-JP" altLang="en-US" sz="400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162177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5046416" y="2589344"/>
            <a:ext cx="2538016" cy="2501124"/>
            <a:chOff x="4857752" y="3429000"/>
            <a:chExt cx="2538016" cy="2501124"/>
          </a:xfrm>
        </p:grpSpPr>
        <p:sp>
          <p:nvSpPr>
            <p:cNvPr id="3" name="正方形/長方形 2"/>
            <p:cNvSpPr/>
            <p:nvPr/>
          </p:nvSpPr>
          <p:spPr>
            <a:xfrm>
              <a:off x="6286512" y="3714752"/>
              <a:ext cx="252000" cy="1428760"/>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p:sp>
          <p:nvSpPr>
            <p:cNvPr id="4" name="正方形/長方形 3"/>
            <p:cNvSpPr/>
            <p:nvPr/>
          </p:nvSpPr>
          <p:spPr>
            <a:xfrm>
              <a:off x="6572264" y="4143380"/>
              <a:ext cx="252000" cy="1000132"/>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p:sp>
          <p:nvSpPr>
            <p:cNvPr id="5" name="正方形/長方形 4"/>
            <p:cNvSpPr/>
            <p:nvPr/>
          </p:nvSpPr>
          <p:spPr>
            <a:xfrm>
              <a:off x="6000760" y="3429000"/>
              <a:ext cx="252000" cy="1714512"/>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p:sp>
          <p:nvSpPr>
            <p:cNvPr id="6" name="正方形/長方形 5"/>
            <p:cNvSpPr/>
            <p:nvPr/>
          </p:nvSpPr>
          <p:spPr>
            <a:xfrm>
              <a:off x="6858016" y="4572008"/>
              <a:ext cx="252000" cy="571504"/>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p:sp>
          <p:nvSpPr>
            <p:cNvPr id="7" name="正方形/長方形 6"/>
            <p:cNvSpPr/>
            <p:nvPr/>
          </p:nvSpPr>
          <p:spPr>
            <a:xfrm>
              <a:off x="5143504" y="4572008"/>
              <a:ext cx="252000" cy="571504"/>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p:sp>
          <p:nvSpPr>
            <p:cNvPr id="8" name="正方形/長方形 7"/>
            <p:cNvSpPr/>
            <p:nvPr/>
          </p:nvSpPr>
          <p:spPr>
            <a:xfrm>
              <a:off x="5429256" y="4143380"/>
              <a:ext cx="252000" cy="1000132"/>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p:sp>
          <p:nvSpPr>
            <p:cNvPr id="9" name="正方形/長方形 8"/>
            <p:cNvSpPr/>
            <p:nvPr/>
          </p:nvSpPr>
          <p:spPr>
            <a:xfrm>
              <a:off x="7143768" y="4714884"/>
              <a:ext cx="252000" cy="428628"/>
            </a:xfrm>
            <a:prstGeom prst="rect">
              <a:avLst/>
            </a:prstGeom>
            <a:solidFill>
              <a:schemeClr val="bg1">
                <a:lumMod val="50000"/>
              </a:schemeClr>
            </a:solidFill>
            <a:ln w="25400" cap="flat" cmpd="sng" algn="ctr">
              <a:noFill/>
              <a:prstDash val="solid"/>
            </a:ln>
            <a:effectLst/>
          </p:spPr>
          <p:txBody>
            <a:bodyPr rtlCol="0" anchor="ctr"/>
            <a:lstStyle/>
            <a:p>
              <a:pPr algn="ctr"/>
              <a:endParaRPr kumimoji="0" lang="ja-JP" altLang="en-US" kern="0" dirty="0">
                <a:solidFill>
                  <a:prstClr val="white"/>
                </a:solidFill>
                <a:effectLst/>
                <a:latin typeface="HGP創英角ｺﾞｼｯｸUB" panose="020B0900000000000000" pitchFamily="50" charset="-128"/>
                <a:ea typeface="HGP創英角ｺﾞｼｯｸUB" panose="020B0900000000000000" pitchFamily="50" charset="-128"/>
              </a:endParaRPr>
            </a:p>
          </p:txBody>
        </p:sp>
        <p:sp>
          <p:nvSpPr>
            <p:cNvPr id="10" name="正方形/長方形 9"/>
            <p:cNvSpPr/>
            <p:nvPr/>
          </p:nvSpPr>
          <p:spPr>
            <a:xfrm>
              <a:off x="5715008" y="3786190"/>
              <a:ext cx="252000" cy="1357322"/>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p:sp>
          <p:nvSpPr>
            <p:cNvPr id="11" name="正方形/長方形 10"/>
            <p:cNvSpPr/>
            <p:nvPr/>
          </p:nvSpPr>
          <p:spPr>
            <a:xfrm>
              <a:off x="4857752" y="4714884"/>
              <a:ext cx="252000" cy="428628"/>
            </a:xfrm>
            <a:prstGeom prst="rect">
              <a:avLst/>
            </a:prstGeom>
            <a:solidFill>
              <a:schemeClr val="bg1">
                <a:lumMod val="50000"/>
              </a:schemeClr>
            </a:solidFill>
            <a:ln w="25400" cap="flat" cmpd="sng" algn="ctr">
              <a:noFill/>
              <a:prstDash val="solid"/>
            </a:ln>
            <a:effectLst/>
          </p:spPr>
          <p:txBody>
            <a:bodyPr rtlCol="0" anchor="ctr"/>
            <a:lstStyle/>
            <a:p>
              <a:pPr algn="ctr"/>
              <a:endParaRPr kumimoji="0" lang="ja-JP" altLang="en-US" kern="0" dirty="0">
                <a:solidFill>
                  <a:prstClr val="white"/>
                </a:solidFill>
                <a:effectLst/>
                <a:latin typeface="HGP創英角ｺﾞｼｯｸUB" panose="020B0900000000000000" pitchFamily="50" charset="-128"/>
                <a:ea typeface="HGP創英角ｺﾞｼｯｸUB" panose="020B0900000000000000" pitchFamily="50" charset="-128"/>
              </a:endParaRPr>
            </a:p>
          </p:txBody>
        </p:sp>
        <p:cxnSp>
          <p:nvCxnSpPr>
            <p:cNvPr id="22" name="直線コネクタ 21"/>
            <p:cNvCxnSpPr/>
            <p:nvPr/>
          </p:nvCxnSpPr>
          <p:spPr>
            <a:xfrm rot="5400000">
              <a:off x="6751653" y="5536421"/>
              <a:ext cx="785818" cy="1588"/>
            </a:xfrm>
            <a:prstGeom prst="line">
              <a:avLst/>
            </a:prstGeom>
            <a:noFill/>
            <a:ln w="28575" cap="flat" cmpd="sng" algn="ctr">
              <a:solidFill>
                <a:schemeClr val="bg1">
                  <a:lumMod val="75000"/>
                </a:schemeClr>
              </a:solidFill>
              <a:prstDash val="solid"/>
            </a:ln>
            <a:effectLst/>
          </p:spPr>
        </p:cxnSp>
        <p:cxnSp>
          <p:nvCxnSpPr>
            <p:cNvPr id="23" name="直線コネクタ 22"/>
            <p:cNvCxnSpPr/>
            <p:nvPr/>
          </p:nvCxnSpPr>
          <p:spPr>
            <a:xfrm rot="5400000">
              <a:off x="4751389" y="5536421"/>
              <a:ext cx="785818" cy="1588"/>
            </a:xfrm>
            <a:prstGeom prst="line">
              <a:avLst/>
            </a:prstGeom>
            <a:noFill/>
            <a:ln w="28575" cap="flat" cmpd="sng" algn="ctr">
              <a:solidFill>
                <a:schemeClr val="bg1">
                  <a:lumMod val="75000"/>
                </a:schemeClr>
              </a:solidFill>
              <a:prstDash val="solid"/>
            </a:ln>
            <a:effectLst/>
          </p:spPr>
        </p:cxnSp>
        <mc:AlternateContent xmlns:mc="http://schemas.openxmlformats.org/markup-compatibility/2006" xmlns:a14="http://schemas.microsoft.com/office/drawing/2010/main">
          <mc:Choice Requires="a14">
            <p:sp>
              <p:nvSpPr>
                <p:cNvPr id="24" name="テキスト ボックス 23"/>
                <p:cNvSpPr txBox="1"/>
                <p:nvPr/>
              </p:nvSpPr>
              <p:spPr>
                <a:xfrm>
                  <a:off x="5291449" y="5572140"/>
                  <a:ext cx="756809" cy="307777"/>
                </a:xfrm>
                <a:prstGeom prst="rect">
                  <a:avLst/>
                </a:prstGeom>
                <a:noFill/>
              </p:spPr>
              <p:txBody>
                <a:bodyPr wrap="none" rtlCol="0">
                  <a:spAutoFit/>
                </a:bodyPr>
                <a:lstStyle/>
                <a:p>
                  <a:pPr algn="ctr">
                    <a:defRPr/>
                  </a:pPr>
                  <a14:m>
                    <m:oMathPara xmlns:m="http://schemas.openxmlformats.org/officeDocument/2006/math">
                      <m:oMathParaPr>
                        <m:jc m:val="centerGroup"/>
                      </m:oMathParaPr>
                      <m:oMath xmlns:m="http://schemas.openxmlformats.org/officeDocument/2006/math">
                        <m:r>
                          <a:rPr kumimoji="0" lang="en-US" altLang="ja-JP" sz="1400" b="0" i="1" kern="0" smtClean="0">
                            <a:solidFill>
                              <a:prstClr val="black"/>
                            </a:solidFill>
                            <a:effectLst/>
                            <a:latin typeface="Cambria Math" panose="02040503050406030204" pitchFamily="18" charset="0"/>
                          </a:rPr>
                          <m:t>−7[</m:t>
                        </m:r>
                        <m:r>
                          <a:rPr kumimoji="0" lang="en-US" altLang="ja-JP" sz="1400" b="0" i="1" kern="0" smtClean="0">
                            <a:solidFill>
                              <a:prstClr val="black"/>
                            </a:solidFill>
                            <a:effectLst/>
                            <a:latin typeface="Cambria Math" panose="02040503050406030204" pitchFamily="18" charset="0"/>
                          </a:rPr>
                          <m:t>𝑚</m:t>
                        </m:r>
                        <m:r>
                          <a:rPr kumimoji="0" lang="en-US" altLang="ja-JP" sz="1400" b="0" i="1" kern="0" smtClean="0">
                            <a:solidFill>
                              <a:prstClr val="black"/>
                            </a:solidFill>
                            <a:effectLst/>
                            <a:latin typeface="Cambria Math" panose="02040503050406030204" pitchFamily="18" charset="0"/>
                          </a:rPr>
                          <m:t>]</m:t>
                        </m:r>
                      </m:oMath>
                    </m:oMathPara>
                  </a14:m>
                  <a:endParaRPr kumimoji="0" lang="ja-JP" altLang="en-US" sz="1400" kern="0" dirty="0">
                    <a:solidFill>
                      <a:prstClr val="black"/>
                    </a:solidFill>
                    <a:effectLst/>
                    <a:latin typeface="HGP創英角ｺﾞｼｯｸUB" panose="020B0900000000000000" pitchFamily="50" charset="-128"/>
                    <a:ea typeface="HGP創英角ｺﾞｼｯｸUB" panose="020B0900000000000000" pitchFamily="50" charset="-128"/>
                  </a:endParaRPr>
                </a:p>
              </p:txBody>
            </p:sp>
          </mc:Choice>
          <mc:Fallback xmlns="">
            <p:sp>
              <p:nvSpPr>
                <p:cNvPr id="172" name="テキスト ボックス 171"/>
                <p:cNvSpPr txBox="1">
                  <a:spLocks noRot="1" noChangeAspect="1" noMove="1" noResize="1" noEditPoints="1" noAdjustHandles="1" noChangeArrowheads="1" noChangeShapeType="1" noTextEdit="1"/>
                </p:cNvSpPr>
                <p:nvPr/>
              </p:nvSpPr>
              <p:spPr>
                <a:xfrm>
                  <a:off x="5301066" y="5572140"/>
                  <a:ext cx="737574" cy="307777"/>
                </a:xfrm>
                <a:prstGeom prst="rect">
                  <a:avLst/>
                </a:prstGeom>
                <a:blipFill rotWithShape="0">
                  <a:blip r:embed="rId5"/>
                  <a:stretch>
                    <a:fillRect b="-784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5" name="テキスト ボックス 24"/>
                <p:cNvSpPr txBox="1"/>
                <p:nvPr/>
              </p:nvSpPr>
              <p:spPr>
                <a:xfrm>
                  <a:off x="6286065" y="5572140"/>
                  <a:ext cx="756809" cy="307777"/>
                </a:xfrm>
                <a:prstGeom prst="rect">
                  <a:avLst/>
                </a:prstGeom>
                <a:noFill/>
              </p:spPr>
              <p:txBody>
                <a:bodyPr wrap="none" rtlCol="0">
                  <a:spAutoFit/>
                </a:bodyPr>
                <a:lstStyle/>
                <a:p>
                  <a:pPr algn="ctr">
                    <a:defRPr/>
                  </a:pPr>
                  <a14:m>
                    <m:oMathPara xmlns:m="http://schemas.openxmlformats.org/officeDocument/2006/math">
                      <m:oMathParaPr>
                        <m:jc m:val="centerGroup"/>
                      </m:oMathParaPr>
                      <m:oMath xmlns:m="http://schemas.openxmlformats.org/officeDocument/2006/math">
                        <m:r>
                          <a:rPr kumimoji="0" lang="en-US" altLang="ja-JP" sz="1400" b="0" i="1" kern="0" smtClean="0">
                            <a:solidFill>
                              <a:prstClr val="black"/>
                            </a:solidFill>
                            <a:effectLst/>
                            <a:latin typeface="Cambria Math" panose="02040503050406030204" pitchFamily="18" charset="0"/>
                          </a:rPr>
                          <m:t>+7[</m:t>
                        </m:r>
                        <m:r>
                          <a:rPr kumimoji="0" lang="en-US" altLang="ja-JP" sz="1400" b="0" i="1" kern="0" smtClean="0">
                            <a:solidFill>
                              <a:prstClr val="black"/>
                            </a:solidFill>
                            <a:effectLst/>
                            <a:latin typeface="Cambria Math" panose="02040503050406030204" pitchFamily="18" charset="0"/>
                          </a:rPr>
                          <m:t>𝑚</m:t>
                        </m:r>
                        <m:r>
                          <a:rPr kumimoji="0" lang="en-US" altLang="ja-JP" sz="1400" b="0" i="1" kern="0" smtClean="0">
                            <a:solidFill>
                              <a:prstClr val="black"/>
                            </a:solidFill>
                            <a:effectLst/>
                            <a:latin typeface="Cambria Math" panose="02040503050406030204" pitchFamily="18" charset="0"/>
                          </a:rPr>
                          <m:t>]</m:t>
                        </m:r>
                      </m:oMath>
                    </m:oMathPara>
                  </a14:m>
                  <a:endParaRPr kumimoji="0" lang="ja-JP" altLang="en-US" sz="1400" kern="0" dirty="0">
                    <a:solidFill>
                      <a:prstClr val="black"/>
                    </a:solidFill>
                    <a:effectLst/>
                    <a:latin typeface="HGP創英角ｺﾞｼｯｸUB" panose="020B0900000000000000" pitchFamily="50" charset="-128"/>
                    <a:ea typeface="HGP創英角ｺﾞｼｯｸUB" panose="020B0900000000000000" pitchFamily="50" charset="-128"/>
                  </a:endParaRPr>
                </a:p>
              </p:txBody>
            </p:sp>
          </mc:Choice>
          <mc:Fallback xmlns="">
            <p:sp>
              <p:nvSpPr>
                <p:cNvPr id="173" name="テキスト ボックス 172"/>
                <p:cNvSpPr txBox="1">
                  <a:spLocks noRot="1" noChangeAspect="1" noMove="1" noResize="1" noEditPoints="1" noAdjustHandles="1" noChangeArrowheads="1" noChangeShapeType="1" noTextEdit="1"/>
                </p:cNvSpPr>
                <p:nvPr/>
              </p:nvSpPr>
              <p:spPr>
                <a:xfrm>
                  <a:off x="6295682" y="5572140"/>
                  <a:ext cx="737574" cy="307777"/>
                </a:xfrm>
                <a:prstGeom prst="rect">
                  <a:avLst/>
                </a:prstGeom>
                <a:blipFill rotWithShape="0">
                  <a:blip r:embed="rId6"/>
                  <a:stretch>
                    <a:fillRect b="-7843"/>
                  </a:stretch>
                </a:blipFill>
              </p:spPr>
              <p:txBody>
                <a:bodyPr/>
                <a:lstStyle/>
                <a:p>
                  <a:r>
                    <a:rPr lang="ja-JP" altLang="en-US">
                      <a:noFill/>
                    </a:rPr>
                    <a:t> </a:t>
                  </a:r>
                </a:p>
              </p:txBody>
            </p:sp>
          </mc:Fallback>
        </mc:AlternateContent>
        <p:cxnSp>
          <p:nvCxnSpPr>
            <p:cNvPr id="26" name="直線矢印コネクタ 25"/>
            <p:cNvCxnSpPr/>
            <p:nvPr/>
          </p:nvCxnSpPr>
          <p:spPr>
            <a:xfrm>
              <a:off x="5143504" y="5572140"/>
              <a:ext cx="1000132" cy="1588"/>
            </a:xfrm>
            <a:prstGeom prst="straightConnector1">
              <a:avLst/>
            </a:prstGeom>
            <a:noFill/>
            <a:ln w="12700" cap="flat" cmpd="sng" algn="ctr">
              <a:solidFill>
                <a:schemeClr val="tx1"/>
              </a:solidFill>
              <a:prstDash val="solid"/>
              <a:headEnd type="arrow"/>
              <a:tailEnd type="arrow"/>
            </a:ln>
            <a:effectLst/>
          </p:spPr>
        </p:cxnSp>
        <p:cxnSp>
          <p:nvCxnSpPr>
            <p:cNvPr id="27" name="直線矢印コネクタ 26"/>
            <p:cNvCxnSpPr/>
            <p:nvPr/>
          </p:nvCxnSpPr>
          <p:spPr>
            <a:xfrm>
              <a:off x="6143636" y="5572140"/>
              <a:ext cx="1000132" cy="1588"/>
            </a:xfrm>
            <a:prstGeom prst="straightConnector1">
              <a:avLst/>
            </a:prstGeom>
            <a:noFill/>
            <a:ln w="12700" cap="flat" cmpd="sng" algn="ctr">
              <a:solidFill>
                <a:schemeClr val="tx1"/>
              </a:solidFill>
              <a:prstDash val="solid"/>
              <a:headEnd type="arrow"/>
              <a:tailEnd type="arrow"/>
            </a:ln>
            <a:effectLst/>
          </p:spPr>
        </p:cxnSp>
      </p:grpSp>
      <mc:AlternateContent xmlns:mc="http://schemas.openxmlformats.org/markup-compatibility/2006" xmlns:a14="http://schemas.microsoft.com/office/drawing/2010/main">
        <mc:Choice Requires="a14">
          <p:sp>
            <p:nvSpPr>
              <p:cNvPr id="32" name="テキスト ボックス 31"/>
              <p:cNvSpPr txBox="1"/>
              <p:nvPr/>
            </p:nvSpPr>
            <p:spPr>
              <a:xfrm>
                <a:off x="4738978" y="4402929"/>
                <a:ext cx="642548"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1400" b="0" i="1" smtClean="0">
                          <a:solidFill>
                            <a:srgbClr val="0000FF"/>
                          </a:solidFill>
                          <a:effectLst/>
                          <a:latin typeface="Cambria Math" panose="02040503050406030204" pitchFamily="18" charset="0"/>
                        </a:rPr>
                        <m:t>𝑋</m:t>
                      </m:r>
                      <m:r>
                        <a:rPr kumimoji="1" lang="en-US" altLang="ja-JP" sz="1400" b="0" i="1" smtClean="0">
                          <a:effectLst/>
                          <a:latin typeface="Cambria Math" panose="02040503050406030204" pitchFamily="18" charset="0"/>
                        </a:rPr>
                        <m:t>[</m:t>
                      </m:r>
                      <m:r>
                        <a:rPr kumimoji="1" lang="en-US" altLang="ja-JP" sz="1400" b="0" i="1" smtClean="0">
                          <a:effectLst/>
                          <a:latin typeface="Cambria Math" panose="02040503050406030204" pitchFamily="18" charset="0"/>
                        </a:rPr>
                        <m:t>𝑚</m:t>
                      </m:r>
                      <m:r>
                        <a:rPr kumimoji="1" lang="en-US" altLang="ja-JP" sz="1400" b="0" i="1" smtClean="0">
                          <a:effectLst/>
                          <a:latin typeface="Cambria Math" panose="02040503050406030204" pitchFamily="18" charset="0"/>
                        </a:rPr>
                        <m:t>]</m:t>
                      </m:r>
                    </m:oMath>
                  </m:oMathPara>
                </a14:m>
                <a:endParaRPr kumimoji="1" lang="ja-JP" altLang="en-US" sz="1400" dirty="0">
                  <a:effectLst/>
                  <a:latin typeface="HGP創英角ｺﾞｼｯｸUB" panose="020B0900000000000000" pitchFamily="50" charset="-128"/>
                  <a:ea typeface="HGP創英角ｺﾞｼｯｸUB" panose="020B0900000000000000" pitchFamily="50" charset="-128"/>
                </a:endParaRPr>
              </a:p>
            </p:txBody>
          </p:sp>
        </mc:Choice>
        <mc:Fallback xmlns="">
          <p:sp>
            <p:nvSpPr>
              <p:cNvPr id="32" name="テキスト ボックス 31"/>
              <p:cNvSpPr txBox="1">
                <a:spLocks noRot="1" noChangeAspect="1" noMove="1" noResize="1" noEditPoints="1" noAdjustHandles="1" noChangeArrowheads="1" noChangeShapeType="1" noTextEdit="1"/>
              </p:cNvSpPr>
              <p:nvPr/>
            </p:nvSpPr>
            <p:spPr>
              <a:xfrm>
                <a:off x="4738978" y="4402929"/>
                <a:ext cx="642548" cy="307777"/>
              </a:xfrm>
              <a:prstGeom prst="rect">
                <a:avLst/>
              </a:prstGeom>
              <a:blipFill rotWithShape="1">
                <a:blip r:embed="rId7"/>
                <a:stretch>
                  <a:fillRect b="-9804"/>
                </a:stretch>
              </a:blipFill>
            </p:spPr>
            <p:txBody>
              <a:bodyPr/>
              <a:lstStyle/>
              <a:p>
                <a:r>
                  <a:rPr lang="ja-JP" altLang="en-US">
                    <a:noFill/>
                  </a:rPr>
                  <a:t> </a:t>
                </a:r>
              </a:p>
            </p:txBody>
          </p:sp>
        </mc:Fallback>
      </mc:AlternateContent>
      <p:cxnSp>
        <p:nvCxnSpPr>
          <p:cNvPr id="33" name="直線コネクタ 32"/>
          <p:cNvCxnSpPr/>
          <p:nvPr/>
        </p:nvCxnSpPr>
        <p:spPr>
          <a:xfrm>
            <a:off x="1331640" y="4298324"/>
            <a:ext cx="6429420" cy="1701"/>
          </a:xfrm>
          <a:prstGeom prst="line">
            <a:avLst/>
          </a:prstGeom>
          <a:noFill/>
          <a:ln w="28575" cap="flat" cmpd="sng" algn="ctr">
            <a:solidFill>
              <a:schemeClr val="tx1">
                <a:lumMod val="50000"/>
                <a:lumOff val="50000"/>
              </a:schemeClr>
            </a:solidFill>
            <a:prstDash val="solid"/>
          </a:ln>
          <a:effectLst/>
        </p:spPr>
      </p:cxnSp>
      <p:sp>
        <p:nvSpPr>
          <p:cNvPr id="34" name="乗算記号 33"/>
          <p:cNvSpPr/>
          <p:nvPr/>
        </p:nvSpPr>
        <p:spPr>
          <a:xfrm>
            <a:off x="4908920" y="4174852"/>
            <a:ext cx="285752" cy="285752"/>
          </a:xfrm>
          <a:prstGeom prst="mathMultiply">
            <a:avLst/>
          </a:prstGeom>
          <a:solidFill>
            <a:schemeClr val="accent2"/>
          </a:solidFill>
          <a:ln w="25400" cap="flat" cmpd="sng" algn="ctr">
            <a:noFill/>
            <a:prstDash val="solid"/>
          </a:ln>
          <a:effectLst/>
        </p:spPr>
        <p:txBody>
          <a:bodyPr rtlCol="0" anchor="ctr"/>
          <a:lstStyle/>
          <a:p>
            <a:pPr algn="ctr">
              <a:defRPr/>
            </a:pPr>
            <a:endParaRPr kumimoji="0" lang="ja-JP" altLang="en-US" kern="0" dirty="0">
              <a:solidFill>
                <a:prstClr val="white"/>
              </a:solidFill>
              <a:effectLst/>
              <a:latin typeface="HGP創英角ｺﾞｼｯｸUB" panose="020B0900000000000000" pitchFamily="50" charset="-128"/>
              <a:ea typeface="HGP創英角ｺﾞｼｯｸUB" panose="020B0900000000000000" pitchFamily="50" charset="-128"/>
            </a:endParaRPr>
          </a:p>
        </p:txBody>
      </p:sp>
      <p:sp>
        <p:nvSpPr>
          <p:cNvPr id="36" name="タイトル 8">
            <a:extLst>
              <a:ext uri="{FF2B5EF4-FFF2-40B4-BE49-F238E27FC236}">
                <a16:creationId xmlns="" xmlns:a16="http://schemas.microsoft.com/office/drawing/2014/main" id="{30AD3D40-8F96-4560-97B8-A0459F5DE9E8}"/>
              </a:ext>
            </a:extLst>
          </p:cNvPr>
          <p:cNvSpPr txBox="1">
            <a:spLocks/>
          </p:cNvSpPr>
          <p:nvPr/>
        </p:nvSpPr>
        <p:spPr>
          <a:xfrm>
            <a:off x="810344" y="730444"/>
            <a:ext cx="6598818"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en-US" altLang="ja-JP" sz="2400" dirty="0">
                <a:effectLst/>
                <a:latin typeface="Cambria Math" panose="02040503050406030204" pitchFamily="18" charset="0"/>
              </a:rPr>
              <a:t>−7[𝑚]</a:t>
            </a:r>
            <a:r>
              <a:rPr lang="ja-JP" altLang="en-US" sz="2200" dirty="0">
                <a:effectLst/>
                <a:latin typeface="HGP創英角ｺﾞｼｯｸUB" panose="020B0900000000000000" pitchFamily="50" charset="-128"/>
                <a:ea typeface="HGP創英角ｺﾞｼｯｸUB" panose="020B0900000000000000" pitchFamily="50" charset="-128"/>
              </a:rPr>
              <a:t>より手前に落ちることもある</a:t>
            </a:r>
          </a:p>
        </p:txBody>
      </p:sp>
      <p:grpSp>
        <p:nvGrpSpPr>
          <p:cNvPr id="38" name="グループ化 37">
            <a:extLst>
              <a:ext uri="{FF2B5EF4-FFF2-40B4-BE49-F238E27FC236}">
                <a16:creationId xmlns="" xmlns:a16="http://schemas.microsoft.com/office/drawing/2014/main" id="{A02A8999-3B75-40F5-93AE-BA9C2FB3A35B}"/>
              </a:ext>
            </a:extLst>
          </p:cNvPr>
          <p:cNvGrpSpPr/>
          <p:nvPr/>
        </p:nvGrpSpPr>
        <p:grpSpPr>
          <a:xfrm flipV="1">
            <a:off x="1974196" y="1345328"/>
            <a:ext cx="3353665" cy="1390728"/>
            <a:chOff x="3457443" y="3927758"/>
            <a:chExt cx="3353665" cy="1390728"/>
          </a:xfrm>
        </p:grpSpPr>
        <p:sp>
          <p:nvSpPr>
            <p:cNvPr id="39" name="角丸四角形 66">
              <a:extLst>
                <a:ext uri="{FF2B5EF4-FFF2-40B4-BE49-F238E27FC236}">
                  <a16:creationId xmlns="" xmlns:a16="http://schemas.microsoft.com/office/drawing/2014/main" id="{7599B3A4-0811-4C05-A96C-E342467FB8E1}"/>
                </a:ext>
              </a:extLst>
            </p:cNvPr>
            <p:cNvSpPr/>
            <p:nvPr/>
          </p:nvSpPr>
          <p:spPr>
            <a:xfrm rot="5400000">
              <a:off x="4586464" y="3093841"/>
              <a:ext cx="1095624" cy="3353665"/>
            </a:xfrm>
            <a:prstGeom prst="roundRect">
              <a:avLst>
                <a:gd name="adj" fmla="val 0"/>
              </a:avLst>
            </a:prstGeom>
            <a:gradFill flip="none" rotWithShape="1">
              <a:gsLst>
                <a:gs pos="86000">
                  <a:schemeClr val="accent5">
                    <a:lumMod val="40000"/>
                    <a:lumOff val="60000"/>
                  </a:schemeClr>
                </a:gs>
                <a:gs pos="0">
                  <a:schemeClr val="accent5">
                    <a:lumMod val="40000"/>
                    <a:lumOff val="60000"/>
                    <a:alpha val="26000"/>
                  </a:schemeClr>
                </a:gs>
              </a:gsLst>
              <a:lin ang="108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effectLst/>
                <a:latin typeface="HGP創英角ｺﾞｼｯｸUB" panose="020B0900000000000000" pitchFamily="50" charset="-128"/>
                <a:ea typeface="HGP創英角ｺﾞｼｯｸUB" panose="020B0900000000000000" pitchFamily="50" charset="-128"/>
              </a:endParaRPr>
            </a:p>
          </p:txBody>
        </p:sp>
        <p:sp>
          <p:nvSpPr>
            <p:cNvPr id="40" name="二等辺三角形 39">
              <a:extLst>
                <a:ext uri="{FF2B5EF4-FFF2-40B4-BE49-F238E27FC236}">
                  <a16:creationId xmlns="" xmlns:a16="http://schemas.microsoft.com/office/drawing/2014/main" id="{56B055DC-B983-4877-AFC2-06BEDEE433A2}"/>
                </a:ext>
              </a:extLst>
            </p:cNvPr>
            <p:cNvSpPr/>
            <p:nvPr/>
          </p:nvSpPr>
          <p:spPr>
            <a:xfrm flipH="1">
              <a:off x="5030874" y="3927758"/>
              <a:ext cx="206806" cy="301840"/>
            </a:xfrm>
            <a:prstGeom prst="triangle">
              <a:avLst/>
            </a:prstGeom>
            <a:solidFill>
              <a:schemeClr val="accent5">
                <a:lumMod val="40000"/>
                <a:lumOff val="6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mc:AlternateContent xmlns:mc="http://schemas.openxmlformats.org/markup-compatibility/2006" xmlns:a14="http://schemas.microsoft.com/office/drawing/2010/main">
          <mc:Choice Requires="a14">
            <p:sp>
              <p:nvSpPr>
                <p:cNvPr id="41" name="タイトル 8">
                  <a:extLst>
                    <a:ext uri="{FF2B5EF4-FFF2-40B4-BE49-F238E27FC236}">
                      <a16:creationId xmlns="" xmlns:a16="http://schemas.microsoft.com/office/drawing/2014/main" id="{AF88962A-ACB9-430F-AF5F-F95B7417F293}"/>
                    </a:ext>
                  </a:extLst>
                </p:cNvPr>
                <p:cNvSpPr txBox="1">
                  <a:spLocks/>
                </p:cNvSpPr>
                <p:nvPr/>
              </p:nvSpPr>
              <p:spPr>
                <a:xfrm flipV="1">
                  <a:off x="3507865" y="4281734"/>
                  <a:ext cx="3286284" cy="954107"/>
                </a:xfrm>
                <a:prstGeom prst="rect">
                  <a:avLst/>
                </a:prstGeom>
                <a:noFill/>
              </p:spPr>
              <p:txBody>
                <a:bodyPr wrap="non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r>
                    <a:rPr lang="ja-JP" altLang="en-US" dirty="0"/>
                    <a:t>手前側に落ちて</a:t>
                  </a:r>
                </a:p>
                <a:p>
                  <a:pPr/>
                  <a14:m>
                    <m:oMathPara xmlns:m="http://schemas.openxmlformats.org/officeDocument/2006/math">
                      <m:oMathParaPr>
                        <m:jc m:val="centerGroup"/>
                      </m:oMathParaPr>
                      <m:oMath xmlns:m="http://schemas.openxmlformats.org/officeDocument/2006/math">
                        <m:r>
                          <a:rPr kumimoji="0" lang="en-US" altLang="ja-JP" i="1" kern="0" smtClean="0">
                            <a:solidFill>
                              <a:srgbClr val="0000FF"/>
                            </a:solidFill>
                            <a:latin typeface="Cambria Math" panose="02040503050406030204" pitchFamily="18" charset="0"/>
                          </a:rPr>
                          <m:t>𝑋</m:t>
                        </m:r>
                        <m:r>
                          <a:rPr kumimoji="0" lang="en-US" altLang="ja-JP" i="1" kern="0">
                            <a:latin typeface="Cambria Math" panose="02040503050406030204" pitchFamily="18" charset="0"/>
                          </a:rPr>
                          <m:t>−7 </m:t>
                        </m:r>
                        <m:d>
                          <m:dPr>
                            <m:begChr m:val="["/>
                            <m:endChr m:val="]"/>
                            <m:ctrlPr>
                              <a:rPr kumimoji="0" lang="en-US" altLang="ja-JP" i="1" kern="0">
                                <a:latin typeface="Cambria Math"/>
                              </a:rPr>
                            </m:ctrlPr>
                          </m:dPr>
                          <m:e>
                            <m:r>
                              <a:rPr kumimoji="0" lang="en-US" altLang="ja-JP" i="1" kern="0">
                                <a:latin typeface="Cambria Math" panose="02040503050406030204" pitchFamily="18" charset="0"/>
                              </a:rPr>
                              <m:t>𝑚</m:t>
                            </m:r>
                          </m:e>
                        </m:d>
                        <m:r>
                          <a:rPr kumimoji="0" lang="en-US" altLang="ja-JP" i="1" kern="0">
                            <a:latin typeface="Cambria Math" panose="02040503050406030204" pitchFamily="18" charset="0"/>
                          </a:rPr>
                          <m:t>≤ </m:t>
                        </m:r>
                        <m:r>
                          <a:rPr kumimoji="0" lang="en-US" altLang="ja-JP" i="1" kern="0" smtClean="0">
                            <a:solidFill>
                              <a:srgbClr val="FF0000"/>
                            </a:solidFill>
                            <a:latin typeface="Cambria Math" panose="02040503050406030204" pitchFamily="18" charset="0"/>
                          </a:rPr>
                          <m:t>?</m:t>
                        </m:r>
                        <m:d>
                          <m:dPr>
                            <m:begChr m:val="["/>
                            <m:endChr m:val="]"/>
                            <m:ctrlPr>
                              <a:rPr kumimoji="0" lang="en-US" altLang="ja-JP" i="1" kern="0">
                                <a:latin typeface="Cambria Math"/>
                              </a:rPr>
                            </m:ctrlPr>
                          </m:dPr>
                          <m:e>
                            <m:r>
                              <a:rPr kumimoji="0" lang="en-US" altLang="ja-JP" i="1" kern="0">
                                <a:latin typeface="Cambria Math" panose="02040503050406030204" pitchFamily="18" charset="0"/>
                              </a:rPr>
                              <m:t>𝑚</m:t>
                            </m:r>
                          </m:e>
                        </m:d>
                        <m:r>
                          <a:rPr kumimoji="0" lang="en-US" altLang="ja-JP" i="1" kern="0">
                            <a:latin typeface="Cambria Math" panose="02040503050406030204" pitchFamily="18" charset="0"/>
                          </a:rPr>
                          <m:t>≤</m:t>
                        </m:r>
                        <m:r>
                          <a:rPr kumimoji="0" lang="en-US" altLang="ja-JP" i="1" kern="0" smtClean="0">
                            <a:solidFill>
                              <a:srgbClr val="0000FF"/>
                            </a:solidFill>
                            <a:latin typeface="Cambria Math" panose="02040503050406030204" pitchFamily="18" charset="0"/>
                          </a:rPr>
                          <m:t>𝑋</m:t>
                        </m:r>
                        <m:r>
                          <a:rPr kumimoji="0" lang="en-US" altLang="ja-JP" i="1" kern="0">
                            <a:latin typeface="Cambria Math" panose="02040503050406030204" pitchFamily="18" charset="0"/>
                          </a:rPr>
                          <m:t>+7 </m:t>
                        </m:r>
                        <m:d>
                          <m:dPr>
                            <m:begChr m:val="["/>
                            <m:endChr m:val="]"/>
                            <m:ctrlPr>
                              <a:rPr kumimoji="0" lang="en-US" altLang="ja-JP" i="1" kern="0">
                                <a:latin typeface="Cambria Math"/>
                              </a:rPr>
                            </m:ctrlPr>
                          </m:dPr>
                          <m:e>
                            <m:r>
                              <a:rPr kumimoji="0" lang="en-US" altLang="ja-JP" i="1" kern="0">
                                <a:latin typeface="Cambria Math" panose="02040503050406030204" pitchFamily="18" charset="0"/>
                              </a:rPr>
                              <m:t>𝑚</m:t>
                            </m:r>
                          </m:e>
                        </m:d>
                      </m:oMath>
                    </m:oMathPara>
                  </a14:m>
                  <a:endParaRPr kumimoji="0" lang="en-US" altLang="ja-JP" kern="0" dirty="0"/>
                </a:p>
                <a:p>
                  <a:r>
                    <a:rPr kumimoji="0" lang="ja-JP" altLang="en-US" kern="0" dirty="0"/>
                    <a:t>が成立しない確率は</a:t>
                  </a:r>
                  <a14:m>
                    <m:oMath xmlns:m="http://schemas.openxmlformats.org/officeDocument/2006/math">
                      <m:r>
                        <a:rPr kumimoji="0" lang="en-US" altLang="ja-JP" i="1" kern="0">
                          <a:latin typeface="Cambria Math" panose="02040503050406030204" pitchFamily="18" charset="0"/>
                        </a:rPr>
                        <m:t>5%</m:t>
                      </m:r>
                    </m:oMath>
                  </a14:m>
                  <a:endParaRPr kumimoji="0" lang="en-US" altLang="ja-JP" kern="0" dirty="0"/>
                </a:p>
              </p:txBody>
            </p:sp>
          </mc:Choice>
          <mc:Fallback xmlns="">
            <p:sp>
              <p:nvSpPr>
                <p:cNvPr id="41" name="タイトル 8">
                  <a:extLst>
                    <a:ext uri="{FF2B5EF4-FFF2-40B4-BE49-F238E27FC236}">
                      <a16:creationId xmlns="" xmlns:a16="http://schemas.microsoft.com/office/drawing/2014/main" xmlns:a14="http://schemas.microsoft.com/office/drawing/2010/main" id="{AF88962A-ACB9-430F-AF5F-F95B7417F293}"/>
                    </a:ext>
                  </a:extLst>
                </p:cNvPr>
                <p:cNvSpPr txBox="1">
                  <a:spLocks noRot="1" noChangeAspect="1" noMove="1" noResize="1" noEditPoints="1" noAdjustHandles="1" noChangeArrowheads="1" noChangeShapeType="1" noTextEdit="1"/>
                </p:cNvSpPr>
                <p:nvPr/>
              </p:nvSpPr>
              <p:spPr>
                <a:xfrm flipV="1">
                  <a:off x="3507865" y="4281734"/>
                  <a:ext cx="3286284" cy="954107"/>
                </a:xfrm>
                <a:prstGeom prst="rect">
                  <a:avLst/>
                </a:prstGeom>
                <a:blipFill rotWithShape="1">
                  <a:blip r:embed="rId8"/>
                  <a:stretch>
                    <a:fillRect t="-5096" b="-10828"/>
                  </a:stretch>
                </a:blipFill>
              </p:spPr>
              <p:txBody>
                <a:bodyPr/>
                <a:lstStyle/>
                <a:p>
                  <a:r>
                    <a:rPr lang="ja-JP" altLang="en-US">
                      <a:noFill/>
                    </a:rPr>
                    <a:t> </a:t>
                  </a:r>
                </a:p>
              </p:txBody>
            </p:sp>
          </mc:Fallback>
        </mc:AlternateContent>
      </p:grpSp>
      <p:pic>
        <p:nvPicPr>
          <p:cNvPr id="43" name="図 4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485283" y="3116369"/>
            <a:ext cx="588119" cy="1188000"/>
          </a:xfrm>
          <a:prstGeom prst="rect">
            <a:avLst/>
          </a:prstGeom>
        </p:spPr>
      </p:pic>
      <p:sp>
        <p:nvSpPr>
          <p:cNvPr id="44" name="タイトル 8"/>
          <p:cNvSpPr txBox="1">
            <a:spLocks/>
          </p:cNvSpPr>
          <p:nvPr/>
        </p:nvSpPr>
        <p:spPr>
          <a:xfrm>
            <a:off x="810344" y="61200"/>
            <a:ext cx="8310335" cy="615553"/>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区間推定の考え方 </a:t>
            </a:r>
            <a:r>
              <a:rPr lang="en-US" altLang="ja-JP" sz="2800" dirty="0"/>
              <a:t>(</a:t>
            </a:r>
            <a:r>
              <a:rPr lang="ja-JP" altLang="en-US" dirty="0">
                <a:effectLst/>
                <a:latin typeface="Cambria Math" panose="02040503050406030204" pitchFamily="18" charset="0"/>
              </a:rPr>
              <a:t>𝑛</a:t>
            </a:r>
            <a:r>
              <a:rPr lang="en-US" altLang="ja-JP" dirty="0">
                <a:effectLst/>
                <a:latin typeface="Cambria Math" panose="02040503050406030204" pitchFamily="18" charset="0"/>
              </a:rPr>
              <a:t>=1</a:t>
            </a:r>
            <a:r>
              <a:rPr lang="ja-JP" altLang="en-US" sz="2800" dirty="0"/>
              <a:t>の場合</a:t>
            </a:r>
            <a:r>
              <a:rPr lang="en-US" altLang="ja-JP" sz="2800" dirty="0"/>
              <a:t>)</a:t>
            </a:r>
          </a:p>
        </p:txBody>
      </p:sp>
      <p:grpSp>
        <p:nvGrpSpPr>
          <p:cNvPr id="45" name="グループ化 44">
            <a:extLst>
              <a:ext uri="{FF2B5EF4-FFF2-40B4-BE49-F238E27FC236}">
                <a16:creationId xmlns="" xmlns:a16="http://schemas.microsoft.com/office/drawing/2014/main" id="{F063013E-D9DE-44B7-9239-DA6A8EDEA781}"/>
              </a:ext>
            </a:extLst>
          </p:cNvPr>
          <p:cNvGrpSpPr/>
          <p:nvPr/>
        </p:nvGrpSpPr>
        <p:grpSpPr>
          <a:xfrm>
            <a:off x="6331914" y="3453929"/>
            <a:ext cx="333111" cy="1613594"/>
            <a:chOff x="6134404" y="4286256"/>
            <a:chExt cx="366422" cy="1613594"/>
          </a:xfrm>
          <a:solidFill>
            <a:srgbClr val="FF0000"/>
          </a:solidFill>
        </p:grpSpPr>
        <p:cxnSp>
          <p:nvCxnSpPr>
            <p:cNvPr id="46" name="直線コネクタ 45">
              <a:extLst>
                <a:ext uri="{FF2B5EF4-FFF2-40B4-BE49-F238E27FC236}">
                  <a16:creationId xmlns="" xmlns:a16="http://schemas.microsoft.com/office/drawing/2014/main" id="{F984723A-D2CC-4EDD-9424-D5DA5E72331F}"/>
                </a:ext>
              </a:extLst>
            </p:cNvPr>
            <p:cNvCxnSpPr/>
            <p:nvPr/>
          </p:nvCxnSpPr>
          <p:spPr>
            <a:xfrm rot="5400000">
              <a:off x="5328798" y="5092656"/>
              <a:ext cx="1612800" cy="1588"/>
            </a:xfrm>
            <a:prstGeom prst="line">
              <a:avLst/>
            </a:prstGeom>
            <a:grpFill/>
            <a:ln w="38100" cap="flat" cmpd="sng" algn="ctr">
              <a:solidFill>
                <a:srgbClr val="FF0000"/>
              </a:solidFill>
              <a:prstDash val="solid"/>
            </a:ln>
            <a:effectLst/>
          </p:spPr>
        </p:cxnSp>
        <p:sp>
          <p:nvSpPr>
            <p:cNvPr id="47" name="二等辺三角形 46">
              <a:extLst>
                <a:ext uri="{FF2B5EF4-FFF2-40B4-BE49-F238E27FC236}">
                  <a16:creationId xmlns="" xmlns:a16="http://schemas.microsoft.com/office/drawing/2014/main" id="{142ACE8C-E2D0-4953-8DDE-1C10F9016685}"/>
                </a:ext>
              </a:extLst>
            </p:cNvPr>
            <p:cNvSpPr/>
            <p:nvPr/>
          </p:nvSpPr>
          <p:spPr>
            <a:xfrm rot="5400000">
              <a:off x="6143636" y="4286256"/>
              <a:ext cx="357190" cy="357190"/>
            </a:xfrm>
            <a:prstGeom prst="triangle">
              <a:avLst/>
            </a:prstGeom>
            <a:solidFill>
              <a:srgbClr val="FF0000"/>
            </a:solidFill>
            <a:ln w="25400" cap="flat" cmpd="sng" algn="ctr">
              <a:noFill/>
              <a:prstDash val="solid"/>
            </a:ln>
            <a:effectLst/>
          </p:spPr>
          <p:txBody>
            <a:bodyPr rtlCol="0" anchor="ctr"/>
            <a:lstStyle/>
            <a:p>
              <a:pPr algn="ctr">
                <a:defRPr/>
              </a:pPr>
              <a:endParaRPr kumimoji="0" lang="ja-JP" altLang="en-US" kern="0" dirty="0">
                <a:solidFill>
                  <a:prstClr val="white"/>
                </a:solidFill>
                <a:effectLst/>
                <a:latin typeface="+mn-ea"/>
              </a:endParaRPr>
            </a:p>
          </p:txBody>
        </p:sp>
      </p:grpSp>
      <mc:AlternateContent xmlns:mc="http://schemas.openxmlformats.org/markup-compatibility/2006" xmlns:a14="http://schemas.microsoft.com/office/drawing/2010/main">
        <mc:Choice Requires="a14">
          <p:sp>
            <p:nvSpPr>
              <p:cNvPr id="48" name="テキスト ボックス 47"/>
              <p:cNvSpPr txBox="1"/>
              <p:nvPr/>
            </p:nvSpPr>
            <p:spPr>
              <a:xfrm>
                <a:off x="5866008" y="5094000"/>
                <a:ext cx="927819" cy="307777"/>
              </a:xfrm>
              <a:prstGeom prst="rect">
                <a:avLst/>
              </a:prstGeom>
              <a:noFill/>
            </p:spPr>
            <p:txBody>
              <a:bodyPr wrap="none" rtlCol="0">
                <a:spAutoFit/>
              </a:bodyPr>
              <a:lstStyle/>
              <a:p>
                <a:pPr algn="ctr"/>
                <a14:m>
                  <m:oMath xmlns:m="http://schemas.openxmlformats.org/officeDocument/2006/math">
                    <m:r>
                      <a:rPr lang="en-US" altLang="ja-JP" sz="1400" b="0" i="1" smtClean="0">
                        <a:solidFill>
                          <a:srgbClr val="FF0000"/>
                        </a:solidFill>
                        <a:effectLst/>
                        <a:latin typeface="Cambria Math" panose="02040503050406030204" pitchFamily="18" charset="0"/>
                      </a:rPr>
                      <m:t>?</m:t>
                    </m:r>
                    <m:r>
                      <a:rPr lang="en-US" altLang="ja-JP" sz="1400" b="0" i="1" smtClean="0">
                        <a:effectLst/>
                        <a:latin typeface="Cambria Math" panose="02040503050406030204" pitchFamily="18" charset="0"/>
                      </a:rPr>
                      <m:t>[</m:t>
                    </m:r>
                    <m:r>
                      <a:rPr lang="en-US" altLang="ja-JP" sz="1400" b="0" i="1" smtClean="0">
                        <a:effectLst/>
                        <a:latin typeface="Cambria Math" panose="02040503050406030204" pitchFamily="18" charset="0"/>
                      </a:rPr>
                      <m:t>𝑚</m:t>
                    </m:r>
                    <m:r>
                      <a:rPr lang="en-US" altLang="ja-JP" sz="1400" b="0" i="1" smtClean="0">
                        <a:effectLst/>
                        <a:latin typeface="Cambria Math" panose="02040503050406030204" pitchFamily="18" charset="0"/>
                      </a:rPr>
                      <m:t>]</m:t>
                    </m:r>
                  </m:oMath>
                </a14:m>
                <a:r>
                  <a:rPr lang="ja-JP" altLang="en-US" sz="1400" dirty="0">
                    <a:effectLst/>
                    <a:latin typeface="HGP創英角ｺﾞｼｯｸUB" panose="020B0900000000000000" pitchFamily="50" charset="-128"/>
                    <a:ea typeface="HGP創英角ｺﾞｼｯｸUB" panose="020B0900000000000000" pitchFamily="50" charset="-128"/>
                  </a:rPr>
                  <a:t>地点</a:t>
                </a:r>
              </a:p>
            </p:txBody>
          </p:sp>
        </mc:Choice>
        <mc:Fallback xmlns="">
          <p:sp>
            <p:nvSpPr>
              <p:cNvPr id="48" name="テキスト ボックス 47"/>
              <p:cNvSpPr txBox="1">
                <a:spLocks noRot="1" noChangeAspect="1" noMove="1" noResize="1" noEditPoints="1" noAdjustHandles="1" noChangeArrowheads="1" noChangeShapeType="1" noTextEdit="1"/>
              </p:cNvSpPr>
              <p:nvPr/>
            </p:nvSpPr>
            <p:spPr>
              <a:xfrm>
                <a:off x="5866008" y="5094000"/>
                <a:ext cx="927819" cy="307777"/>
              </a:xfrm>
              <a:prstGeom prst="rect">
                <a:avLst/>
              </a:prstGeom>
              <a:blipFill rotWithShape="1">
                <a:blip r:embed="rId10"/>
                <a:stretch>
                  <a:fillRect t="-4000" r="-1974" b="-18000"/>
                </a:stretch>
              </a:blipFill>
            </p:spPr>
            <p:txBody>
              <a:bodyPr/>
              <a:lstStyle/>
              <a:p>
                <a:r>
                  <a:rPr lang="ja-JP" altLang="en-US">
                    <a:noFill/>
                  </a:rPr>
                  <a:t> </a:t>
                </a:r>
              </a:p>
            </p:txBody>
          </p:sp>
        </mc:Fallback>
      </mc:AlternateContent>
      <p:sp>
        <p:nvSpPr>
          <p:cNvPr id="54" name="正方形/長方形 53">
            <a:extLst>
              <a:ext uri="{FF2B5EF4-FFF2-40B4-BE49-F238E27FC236}">
                <a16:creationId xmlns="" xmlns:a16="http://schemas.microsoft.com/office/drawing/2014/main" id="{F5663984-3687-43AF-8200-56FF7B06CA65}"/>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sp>
        <p:nvSpPr>
          <p:cNvPr id="49" name="テキスト ボックス 48"/>
          <p:cNvSpPr txBox="1"/>
          <p:nvPr/>
        </p:nvSpPr>
        <p:spPr>
          <a:xfrm>
            <a:off x="6048658" y="2301579"/>
            <a:ext cx="530915"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20</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50" name="テキスト ボックス 49"/>
          <p:cNvSpPr txBox="1"/>
          <p:nvPr/>
        </p:nvSpPr>
        <p:spPr>
          <a:xfrm>
            <a:off x="6363532" y="2596624"/>
            <a:ext cx="530915"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17</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51" name="テキスト ボックス 50"/>
          <p:cNvSpPr txBox="1"/>
          <p:nvPr/>
        </p:nvSpPr>
        <p:spPr>
          <a:xfrm>
            <a:off x="6649074" y="3024838"/>
            <a:ext cx="530915"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12</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52" name="テキスト ボックス 51"/>
          <p:cNvSpPr txBox="1"/>
          <p:nvPr/>
        </p:nvSpPr>
        <p:spPr>
          <a:xfrm>
            <a:off x="5263390" y="3426832"/>
            <a:ext cx="434734"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7</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53" name="テキスト ボックス 52"/>
          <p:cNvSpPr txBox="1"/>
          <p:nvPr/>
        </p:nvSpPr>
        <p:spPr>
          <a:xfrm>
            <a:off x="7246612" y="3587878"/>
            <a:ext cx="434734"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5</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55" name="テキスト ボックス 54"/>
          <p:cNvSpPr txBox="1"/>
          <p:nvPr/>
        </p:nvSpPr>
        <p:spPr>
          <a:xfrm>
            <a:off x="5753785" y="2664605"/>
            <a:ext cx="530915"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15</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56" name="テキスト ボックス 55"/>
          <p:cNvSpPr txBox="1"/>
          <p:nvPr/>
        </p:nvSpPr>
        <p:spPr>
          <a:xfrm>
            <a:off x="5463909" y="3024838"/>
            <a:ext cx="530915"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11</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57" name="テキスト ボックス 56"/>
          <p:cNvSpPr txBox="1"/>
          <p:nvPr/>
        </p:nvSpPr>
        <p:spPr>
          <a:xfrm>
            <a:off x="6940498" y="3426832"/>
            <a:ext cx="434734"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7</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58" name="テキスト ボックス 57"/>
          <p:cNvSpPr txBox="1"/>
          <p:nvPr/>
        </p:nvSpPr>
        <p:spPr>
          <a:xfrm>
            <a:off x="4968760" y="3587878"/>
            <a:ext cx="434734"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5</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28" name="円弧 27"/>
          <p:cNvSpPr/>
          <p:nvPr/>
        </p:nvSpPr>
        <p:spPr>
          <a:xfrm>
            <a:off x="2047240" y="2844800"/>
            <a:ext cx="3068497" cy="4143380"/>
          </a:xfrm>
          <a:prstGeom prst="arc">
            <a:avLst>
              <a:gd name="adj1" fmla="val 12201282"/>
              <a:gd name="adj2" fmla="val 20165636"/>
            </a:avLst>
          </a:prstGeom>
          <a:noFill/>
          <a:ln w="28575" cap="rnd" cmpd="sng" algn="ctr">
            <a:solidFill>
              <a:schemeClr val="accent2"/>
            </a:solidFill>
            <a:prstDash val="sysDot"/>
          </a:ln>
          <a:effectLst/>
        </p:spPr>
        <p:txBody>
          <a:bodyPr rtlCol="0" anchor="ctr"/>
          <a:lstStyle/>
          <a:p>
            <a:pPr algn="ctr">
              <a:defRPr/>
            </a:pPr>
            <a:endParaRPr kumimoji="0" lang="ja-JP" altLang="en-US" kern="0" dirty="0">
              <a:solidFill>
                <a:prstClr val="black"/>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3991176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1000"/>
                                        <p:tgtEl>
                                          <p:spTgt spid="28"/>
                                        </p:tgtEl>
                                      </p:cBhvr>
                                    </p:animEffect>
                                  </p:childTnLst>
                                </p:cTn>
                              </p:par>
                            </p:childTnLst>
                          </p:cTn>
                        </p:par>
                        <p:par>
                          <p:cTn id="8" fill="hold">
                            <p:stCondLst>
                              <p:cond delay="1000"/>
                            </p:stCondLst>
                            <p:childTnLst>
                              <p:par>
                                <p:cTn id="9" presetID="1" presetClass="entr" presetSubtype="0"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32"/>
                                        </p:tgtEl>
                                        <p:attrNameLst>
                                          <p:attrName>style.visibility</p:attrName>
                                        </p:attrNameLst>
                                      </p:cBhvr>
                                      <p:to>
                                        <p:strVal val="visible"/>
                                      </p:to>
                                    </p:set>
                                    <p:animEffect transition="in" filter="fade">
                                      <p:cBhvr>
                                        <p:cTn id="14" dur="500"/>
                                        <p:tgtEl>
                                          <p:spTgt spid="32"/>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barn(outVertical)">
                                      <p:cBhvr>
                                        <p:cTn id="19"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4" grpId="0" animBg="1"/>
      <p:bldP spid="2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a:extLst>
              <a:ext uri="{FF2B5EF4-FFF2-40B4-BE49-F238E27FC236}">
                <a16:creationId xmlns="" xmlns:a16="http://schemas.microsoft.com/office/drawing/2014/main" id="{0C6250FA-1412-40BF-B423-49CD55843833}"/>
              </a:ext>
            </a:extLst>
          </p:cNvPr>
          <p:cNvGrpSpPr/>
          <p:nvPr/>
        </p:nvGrpSpPr>
        <p:grpSpPr>
          <a:xfrm>
            <a:off x="5046416" y="2589344"/>
            <a:ext cx="2538016" cy="2501124"/>
            <a:chOff x="5046416" y="2589344"/>
            <a:chExt cx="2538016" cy="2501124"/>
          </a:xfrm>
        </p:grpSpPr>
        <p:sp>
          <p:nvSpPr>
            <p:cNvPr id="3" name="正方形/長方形 2"/>
            <p:cNvSpPr/>
            <p:nvPr/>
          </p:nvSpPr>
          <p:spPr>
            <a:xfrm>
              <a:off x="6475176" y="2875096"/>
              <a:ext cx="252000" cy="1428760"/>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HGP創英角ｺﾞｼｯｸUB" panose="020B0900000000000000" pitchFamily="50" charset="-128"/>
                <a:ea typeface="HGP創英角ｺﾞｼｯｸUB" panose="020B0900000000000000" pitchFamily="50" charset="-128"/>
              </a:endParaRPr>
            </a:p>
          </p:txBody>
        </p:sp>
        <p:sp>
          <p:nvSpPr>
            <p:cNvPr id="4" name="正方形/長方形 3"/>
            <p:cNvSpPr/>
            <p:nvPr/>
          </p:nvSpPr>
          <p:spPr>
            <a:xfrm>
              <a:off x="6760928" y="3303724"/>
              <a:ext cx="252000" cy="1000132"/>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HGP創英角ｺﾞｼｯｸUB" panose="020B0900000000000000" pitchFamily="50" charset="-128"/>
                <a:ea typeface="HGP創英角ｺﾞｼｯｸUB" panose="020B0900000000000000" pitchFamily="50" charset="-128"/>
              </a:endParaRPr>
            </a:p>
          </p:txBody>
        </p:sp>
        <p:sp>
          <p:nvSpPr>
            <p:cNvPr id="5" name="正方形/長方形 4"/>
            <p:cNvSpPr/>
            <p:nvPr/>
          </p:nvSpPr>
          <p:spPr>
            <a:xfrm>
              <a:off x="6189424" y="2589344"/>
              <a:ext cx="252000" cy="1714512"/>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HGP創英角ｺﾞｼｯｸUB" panose="020B0900000000000000" pitchFamily="50" charset="-128"/>
                <a:ea typeface="HGP創英角ｺﾞｼｯｸUB" panose="020B0900000000000000" pitchFamily="50" charset="-128"/>
              </a:endParaRPr>
            </a:p>
          </p:txBody>
        </p:sp>
        <p:sp>
          <p:nvSpPr>
            <p:cNvPr id="6" name="正方形/長方形 5"/>
            <p:cNvSpPr/>
            <p:nvPr/>
          </p:nvSpPr>
          <p:spPr>
            <a:xfrm>
              <a:off x="7046680" y="3732352"/>
              <a:ext cx="252000" cy="571504"/>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HGP創英角ｺﾞｼｯｸUB" panose="020B0900000000000000" pitchFamily="50" charset="-128"/>
                <a:ea typeface="HGP創英角ｺﾞｼｯｸUB" panose="020B0900000000000000" pitchFamily="50" charset="-128"/>
              </a:endParaRPr>
            </a:p>
          </p:txBody>
        </p:sp>
        <p:sp>
          <p:nvSpPr>
            <p:cNvPr id="7" name="正方形/長方形 6"/>
            <p:cNvSpPr/>
            <p:nvPr/>
          </p:nvSpPr>
          <p:spPr>
            <a:xfrm>
              <a:off x="5332168" y="3732352"/>
              <a:ext cx="252000" cy="571504"/>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HGP創英角ｺﾞｼｯｸUB" panose="020B0900000000000000" pitchFamily="50" charset="-128"/>
                <a:ea typeface="HGP創英角ｺﾞｼｯｸUB" panose="020B0900000000000000" pitchFamily="50" charset="-128"/>
              </a:endParaRPr>
            </a:p>
          </p:txBody>
        </p:sp>
        <p:sp>
          <p:nvSpPr>
            <p:cNvPr id="8" name="正方形/長方形 7"/>
            <p:cNvSpPr/>
            <p:nvPr/>
          </p:nvSpPr>
          <p:spPr>
            <a:xfrm>
              <a:off x="5617920" y="3303724"/>
              <a:ext cx="252000" cy="1000132"/>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HGP創英角ｺﾞｼｯｸUB" panose="020B0900000000000000" pitchFamily="50" charset="-128"/>
                <a:ea typeface="HGP創英角ｺﾞｼｯｸUB" panose="020B0900000000000000" pitchFamily="50" charset="-128"/>
              </a:endParaRPr>
            </a:p>
          </p:txBody>
        </p:sp>
        <p:sp>
          <p:nvSpPr>
            <p:cNvPr id="9" name="正方形/長方形 8"/>
            <p:cNvSpPr/>
            <p:nvPr/>
          </p:nvSpPr>
          <p:spPr>
            <a:xfrm>
              <a:off x="7332432" y="3875228"/>
              <a:ext cx="252000" cy="428628"/>
            </a:xfrm>
            <a:prstGeom prst="rect">
              <a:avLst/>
            </a:prstGeom>
            <a:solidFill>
              <a:schemeClr val="bg1">
                <a:lumMod val="50000"/>
              </a:schemeClr>
            </a:solidFill>
            <a:ln w="25400" cap="flat" cmpd="sng" algn="ctr">
              <a:noFill/>
              <a:prstDash val="solid"/>
            </a:ln>
            <a:effectLst/>
          </p:spPr>
          <p:txBody>
            <a:bodyPr rtlCol="0" anchor="ctr"/>
            <a:lstStyle/>
            <a:p>
              <a:pPr algn="ctr"/>
              <a:endParaRPr kumimoji="0" lang="ja-JP" altLang="en-US" kern="0" dirty="0">
                <a:solidFill>
                  <a:prstClr val="white"/>
                </a:solidFill>
                <a:effectLst/>
                <a:latin typeface="HGP創英角ｺﾞｼｯｸUB" panose="020B0900000000000000" pitchFamily="50" charset="-128"/>
                <a:ea typeface="HGP創英角ｺﾞｼｯｸUB" panose="020B0900000000000000" pitchFamily="50" charset="-128"/>
              </a:endParaRPr>
            </a:p>
          </p:txBody>
        </p:sp>
        <p:sp>
          <p:nvSpPr>
            <p:cNvPr id="10" name="正方形/長方形 9"/>
            <p:cNvSpPr/>
            <p:nvPr/>
          </p:nvSpPr>
          <p:spPr>
            <a:xfrm>
              <a:off x="5903672" y="2946534"/>
              <a:ext cx="252000" cy="1357322"/>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HGP創英角ｺﾞｼｯｸUB" panose="020B0900000000000000" pitchFamily="50" charset="-128"/>
                <a:ea typeface="HGP創英角ｺﾞｼｯｸUB" panose="020B0900000000000000" pitchFamily="50" charset="-128"/>
              </a:endParaRPr>
            </a:p>
          </p:txBody>
        </p:sp>
        <p:sp>
          <p:nvSpPr>
            <p:cNvPr id="11" name="正方形/長方形 10"/>
            <p:cNvSpPr/>
            <p:nvPr/>
          </p:nvSpPr>
          <p:spPr>
            <a:xfrm>
              <a:off x="5046416" y="3875228"/>
              <a:ext cx="252000" cy="428628"/>
            </a:xfrm>
            <a:prstGeom prst="rect">
              <a:avLst/>
            </a:prstGeom>
            <a:solidFill>
              <a:schemeClr val="bg1">
                <a:lumMod val="50000"/>
              </a:schemeClr>
            </a:solidFill>
            <a:ln w="25400" cap="flat" cmpd="sng" algn="ctr">
              <a:noFill/>
              <a:prstDash val="solid"/>
            </a:ln>
            <a:effectLst/>
          </p:spPr>
          <p:txBody>
            <a:bodyPr rtlCol="0" anchor="ctr"/>
            <a:lstStyle/>
            <a:p>
              <a:pPr algn="ctr"/>
              <a:endParaRPr kumimoji="0" lang="ja-JP" altLang="en-US" kern="0" dirty="0">
                <a:solidFill>
                  <a:prstClr val="white"/>
                </a:solidFill>
                <a:effectLst/>
                <a:latin typeface="HGP創英角ｺﾞｼｯｸUB" panose="020B0900000000000000" pitchFamily="50" charset="-128"/>
                <a:ea typeface="HGP創英角ｺﾞｼｯｸUB" panose="020B0900000000000000" pitchFamily="50" charset="-128"/>
              </a:endParaRPr>
            </a:p>
          </p:txBody>
        </p:sp>
        <p:cxnSp>
          <p:nvCxnSpPr>
            <p:cNvPr id="22" name="直線コネクタ 21"/>
            <p:cNvCxnSpPr/>
            <p:nvPr/>
          </p:nvCxnSpPr>
          <p:spPr>
            <a:xfrm rot="5400000">
              <a:off x="6940317" y="4696765"/>
              <a:ext cx="785818" cy="1588"/>
            </a:xfrm>
            <a:prstGeom prst="line">
              <a:avLst/>
            </a:prstGeom>
            <a:noFill/>
            <a:ln w="28575" cap="flat" cmpd="sng" algn="ctr">
              <a:solidFill>
                <a:schemeClr val="bg1">
                  <a:lumMod val="75000"/>
                </a:schemeClr>
              </a:solidFill>
              <a:prstDash val="solid"/>
            </a:ln>
            <a:effectLst/>
          </p:spPr>
        </p:cxnSp>
        <p:cxnSp>
          <p:nvCxnSpPr>
            <p:cNvPr id="23" name="直線矢印コネクタ 22"/>
            <p:cNvCxnSpPr/>
            <p:nvPr/>
          </p:nvCxnSpPr>
          <p:spPr>
            <a:xfrm>
              <a:off x="5332168" y="4732484"/>
              <a:ext cx="1000132" cy="1588"/>
            </a:xfrm>
            <a:prstGeom prst="straightConnector1">
              <a:avLst/>
            </a:prstGeom>
            <a:noFill/>
            <a:ln w="12700" cap="flat" cmpd="sng" algn="ctr">
              <a:solidFill>
                <a:schemeClr val="tx1"/>
              </a:solidFill>
              <a:prstDash val="solid"/>
              <a:headEnd type="arrow"/>
              <a:tailEnd type="arrow"/>
            </a:ln>
            <a:effectLst/>
          </p:spPr>
        </p:cxnSp>
        <p:cxnSp>
          <p:nvCxnSpPr>
            <p:cNvPr id="24" name="直線コネクタ 23"/>
            <p:cNvCxnSpPr/>
            <p:nvPr/>
          </p:nvCxnSpPr>
          <p:spPr>
            <a:xfrm rot="5400000">
              <a:off x="4940053" y="4696765"/>
              <a:ext cx="785818" cy="1588"/>
            </a:xfrm>
            <a:prstGeom prst="line">
              <a:avLst/>
            </a:prstGeom>
            <a:noFill/>
            <a:ln w="28575" cap="flat" cmpd="sng" algn="ctr">
              <a:solidFill>
                <a:schemeClr val="bg1">
                  <a:lumMod val="75000"/>
                </a:schemeClr>
              </a:solidFill>
              <a:prstDash val="solid"/>
            </a:ln>
            <a:effectLst/>
          </p:spPr>
        </p:cxnSp>
        <p:cxnSp>
          <p:nvCxnSpPr>
            <p:cNvPr id="25" name="直線矢印コネクタ 24"/>
            <p:cNvCxnSpPr/>
            <p:nvPr/>
          </p:nvCxnSpPr>
          <p:spPr>
            <a:xfrm>
              <a:off x="6332300" y="4732484"/>
              <a:ext cx="1000132" cy="1588"/>
            </a:xfrm>
            <a:prstGeom prst="straightConnector1">
              <a:avLst/>
            </a:prstGeom>
            <a:noFill/>
            <a:ln w="12700" cap="flat" cmpd="sng" algn="ctr">
              <a:solidFill>
                <a:schemeClr val="tx1"/>
              </a:solidFill>
              <a:prstDash val="solid"/>
              <a:headEnd type="arrow"/>
              <a:tailEnd type="arrow"/>
            </a:ln>
            <a:effectLst/>
          </p:spPr>
        </p:cxnSp>
        <mc:AlternateContent xmlns:mc="http://schemas.openxmlformats.org/markup-compatibility/2006" xmlns:a14="http://schemas.microsoft.com/office/drawing/2010/main">
          <mc:Choice Requires="a14">
            <p:sp>
              <p:nvSpPr>
                <p:cNvPr id="26" name="テキスト ボックス 25">
                  <a:extLst>
                    <a:ext uri="{FF2B5EF4-FFF2-40B4-BE49-F238E27FC236}">
                      <a16:creationId xmlns="" xmlns:a16="http://schemas.microsoft.com/office/drawing/2014/main" id="{D796D8AA-F84E-42E8-BCB2-CF8F8E6B826F}"/>
                    </a:ext>
                  </a:extLst>
                </p:cNvPr>
                <p:cNvSpPr txBox="1"/>
                <p:nvPr/>
              </p:nvSpPr>
              <p:spPr>
                <a:xfrm>
                  <a:off x="5480113" y="4732484"/>
                  <a:ext cx="756809" cy="307777"/>
                </a:xfrm>
                <a:prstGeom prst="rect">
                  <a:avLst/>
                </a:prstGeom>
                <a:noFill/>
              </p:spPr>
              <p:txBody>
                <a:bodyPr wrap="none" rtlCol="0">
                  <a:spAutoFit/>
                </a:bodyPr>
                <a:lstStyle/>
                <a:p>
                  <a:pPr algn="ctr">
                    <a:defRPr/>
                  </a:pPr>
                  <a14:m>
                    <m:oMathPara xmlns:m="http://schemas.openxmlformats.org/officeDocument/2006/math">
                      <m:oMathParaPr>
                        <m:jc m:val="centerGroup"/>
                      </m:oMathParaPr>
                      <m:oMath xmlns:m="http://schemas.openxmlformats.org/officeDocument/2006/math">
                        <m:r>
                          <a:rPr kumimoji="0" lang="en-US" altLang="ja-JP" sz="1400" b="0" i="1" kern="0" smtClean="0">
                            <a:solidFill>
                              <a:prstClr val="black"/>
                            </a:solidFill>
                            <a:effectLst/>
                            <a:latin typeface="Cambria Math" panose="02040503050406030204" pitchFamily="18" charset="0"/>
                          </a:rPr>
                          <m:t>−7[</m:t>
                        </m:r>
                        <m:r>
                          <a:rPr kumimoji="0" lang="en-US" altLang="ja-JP" sz="1400" b="0" i="1" kern="0" smtClean="0">
                            <a:solidFill>
                              <a:prstClr val="black"/>
                            </a:solidFill>
                            <a:effectLst/>
                            <a:latin typeface="Cambria Math" panose="02040503050406030204" pitchFamily="18" charset="0"/>
                          </a:rPr>
                          <m:t>𝑚</m:t>
                        </m:r>
                        <m:r>
                          <a:rPr kumimoji="0" lang="en-US" altLang="ja-JP" sz="1400" b="0" i="1" kern="0" smtClean="0">
                            <a:solidFill>
                              <a:prstClr val="black"/>
                            </a:solidFill>
                            <a:effectLst/>
                            <a:latin typeface="Cambria Math" panose="02040503050406030204" pitchFamily="18" charset="0"/>
                          </a:rPr>
                          <m:t>]</m:t>
                        </m:r>
                      </m:oMath>
                    </m:oMathPara>
                  </a14:m>
                  <a:endParaRPr kumimoji="0" lang="ja-JP" altLang="en-US" sz="1400" kern="0" dirty="0">
                    <a:solidFill>
                      <a:prstClr val="black"/>
                    </a:solidFill>
                    <a:effectLst/>
                    <a:latin typeface="HGP創英角ｺﾞｼｯｸUB" panose="020B0900000000000000" pitchFamily="50" charset="-128"/>
                    <a:ea typeface="HGP創英角ｺﾞｼｯｸUB" panose="020B0900000000000000" pitchFamily="50" charset="-128"/>
                  </a:endParaRPr>
                </a:p>
              </p:txBody>
            </p:sp>
          </mc:Choice>
          <mc:Fallback xmlns="">
            <p:sp>
              <p:nvSpPr>
                <p:cNvPr id="51" name="テキスト ボックス 50">
                  <a:extLst>
                    <a:ext uri="{FF2B5EF4-FFF2-40B4-BE49-F238E27FC236}">
                      <a16:creationId xmlns:a16="http://schemas.microsoft.com/office/drawing/2014/main" id="{D796D8AA-F84E-42E8-BCB2-CF8F8E6B826F}"/>
                    </a:ext>
                  </a:extLst>
                </p:cNvPr>
                <p:cNvSpPr txBox="1">
                  <a:spLocks noRot="1" noChangeAspect="1" noMove="1" noResize="1" noEditPoints="1" noAdjustHandles="1" noChangeArrowheads="1" noChangeShapeType="1" noTextEdit="1"/>
                </p:cNvSpPr>
                <p:nvPr/>
              </p:nvSpPr>
              <p:spPr>
                <a:xfrm>
                  <a:off x="5480113" y="4732484"/>
                  <a:ext cx="756809" cy="307777"/>
                </a:xfrm>
                <a:prstGeom prst="rect">
                  <a:avLst/>
                </a:prstGeom>
                <a:blipFill>
                  <a:blip r:embed="rId3"/>
                  <a:stretch>
                    <a:fillRect b="-1176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7" name="テキスト ボックス 26">
                  <a:extLst>
                    <a:ext uri="{FF2B5EF4-FFF2-40B4-BE49-F238E27FC236}">
                      <a16:creationId xmlns="" xmlns:a16="http://schemas.microsoft.com/office/drawing/2014/main" id="{E2C10D16-E13D-4C8E-AAEC-729B013DE846}"/>
                    </a:ext>
                  </a:extLst>
                </p:cNvPr>
                <p:cNvSpPr txBox="1"/>
                <p:nvPr/>
              </p:nvSpPr>
              <p:spPr>
                <a:xfrm>
                  <a:off x="6474729" y="4732484"/>
                  <a:ext cx="756809" cy="307777"/>
                </a:xfrm>
                <a:prstGeom prst="rect">
                  <a:avLst/>
                </a:prstGeom>
                <a:noFill/>
              </p:spPr>
              <p:txBody>
                <a:bodyPr wrap="none" rtlCol="0">
                  <a:spAutoFit/>
                </a:bodyPr>
                <a:lstStyle/>
                <a:p>
                  <a:pPr algn="ctr">
                    <a:defRPr/>
                  </a:pPr>
                  <a14:m>
                    <m:oMathPara xmlns:m="http://schemas.openxmlformats.org/officeDocument/2006/math">
                      <m:oMathParaPr>
                        <m:jc m:val="centerGroup"/>
                      </m:oMathParaPr>
                      <m:oMath xmlns:m="http://schemas.openxmlformats.org/officeDocument/2006/math">
                        <m:r>
                          <a:rPr kumimoji="0" lang="en-US" altLang="ja-JP" sz="1400" b="0" i="1" kern="0" smtClean="0">
                            <a:solidFill>
                              <a:prstClr val="black"/>
                            </a:solidFill>
                            <a:effectLst/>
                            <a:latin typeface="Cambria Math" panose="02040503050406030204" pitchFamily="18" charset="0"/>
                          </a:rPr>
                          <m:t>+7[</m:t>
                        </m:r>
                        <m:r>
                          <a:rPr kumimoji="0" lang="en-US" altLang="ja-JP" sz="1400" b="0" i="1" kern="0" smtClean="0">
                            <a:solidFill>
                              <a:prstClr val="black"/>
                            </a:solidFill>
                            <a:effectLst/>
                            <a:latin typeface="Cambria Math" panose="02040503050406030204" pitchFamily="18" charset="0"/>
                          </a:rPr>
                          <m:t>𝑚</m:t>
                        </m:r>
                        <m:r>
                          <a:rPr kumimoji="0" lang="en-US" altLang="ja-JP" sz="1400" b="0" i="1" kern="0" smtClean="0">
                            <a:solidFill>
                              <a:prstClr val="black"/>
                            </a:solidFill>
                            <a:effectLst/>
                            <a:latin typeface="Cambria Math" panose="02040503050406030204" pitchFamily="18" charset="0"/>
                          </a:rPr>
                          <m:t>]</m:t>
                        </m:r>
                      </m:oMath>
                    </m:oMathPara>
                  </a14:m>
                  <a:endParaRPr kumimoji="0" lang="ja-JP" altLang="en-US" sz="1400" kern="0" dirty="0">
                    <a:solidFill>
                      <a:prstClr val="black"/>
                    </a:solidFill>
                    <a:effectLst/>
                    <a:latin typeface="HGP創英角ｺﾞｼｯｸUB" panose="020B0900000000000000" pitchFamily="50" charset="-128"/>
                    <a:ea typeface="HGP創英角ｺﾞｼｯｸUB" panose="020B0900000000000000" pitchFamily="50" charset="-128"/>
                  </a:endParaRPr>
                </a:p>
              </p:txBody>
            </p:sp>
          </mc:Choice>
          <mc:Fallback xmlns="">
            <p:sp>
              <p:nvSpPr>
                <p:cNvPr id="52" name="テキスト ボックス 51">
                  <a:extLst>
                    <a:ext uri="{FF2B5EF4-FFF2-40B4-BE49-F238E27FC236}">
                      <a16:creationId xmlns:a16="http://schemas.microsoft.com/office/drawing/2014/main" id="{E2C10D16-E13D-4C8E-AAEC-729B013DE846}"/>
                    </a:ext>
                  </a:extLst>
                </p:cNvPr>
                <p:cNvSpPr txBox="1">
                  <a:spLocks noRot="1" noChangeAspect="1" noMove="1" noResize="1" noEditPoints="1" noAdjustHandles="1" noChangeArrowheads="1" noChangeShapeType="1" noTextEdit="1"/>
                </p:cNvSpPr>
                <p:nvPr/>
              </p:nvSpPr>
              <p:spPr>
                <a:xfrm>
                  <a:off x="6474729" y="4732484"/>
                  <a:ext cx="756809" cy="307777"/>
                </a:xfrm>
                <a:prstGeom prst="rect">
                  <a:avLst/>
                </a:prstGeom>
                <a:blipFill>
                  <a:blip r:embed="rId4"/>
                  <a:stretch>
                    <a:fillRect b="-11765"/>
                  </a:stretch>
                </a:blipFill>
              </p:spPr>
              <p:txBody>
                <a:bodyPr/>
                <a:lstStyle/>
                <a:p>
                  <a:r>
                    <a:rPr lang="ja-JP" altLang="en-US">
                      <a:noFill/>
                    </a:rPr>
                    <a:t> </a:t>
                  </a:r>
                </a:p>
              </p:txBody>
            </p:sp>
          </mc:Fallback>
        </mc:AlternateContent>
      </p:grpSp>
      <mc:AlternateContent xmlns:mc="http://schemas.openxmlformats.org/markup-compatibility/2006" xmlns:a14="http://schemas.microsoft.com/office/drawing/2010/main">
        <mc:Choice Requires="a14">
          <p:sp>
            <p:nvSpPr>
              <p:cNvPr id="28" name="テキスト ボックス 27"/>
              <p:cNvSpPr txBox="1"/>
              <p:nvPr/>
            </p:nvSpPr>
            <p:spPr>
              <a:xfrm>
                <a:off x="7477081" y="4402929"/>
                <a:ext cx="642548"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1400" b="0" i="1" smtClean="0">
                          <a:solidFill>
                            <a:srgbClr val="0000FF"/>
                          </a:solidFill>
                          <a:latin typeface="Cambria Math" panose="02040503050406030204" pitchFamily="18" charset="0"/>
                        </a:rPr>
                        <m:t>𝑋</m:t>
                      </m:r>
                      <m:r>
                        <a:rPr kumimoji="1" lang="en-US" altLang="ja-JP" sz="1400" b="0" i="1" smtClean="0">
                          <a:latin typeface="Cambria Math" panose="02040503050406030204" pitchFamily="18" charset="0"/>
                        </a:rPr>
                        <m:t>[</m:t>
                      </m:r>
                      <m:r>
                        <a:rPr kumimoji="1" lang="en-US" altLang="ja-JP" sz="1400" b="0" i="1" smtClean="0">
                          <a:latin typeface="Cambria Math" panose="02040503050406030204" pitchFamily="18" charset="0"/>
                        </a:rPr>
                        <m:t>𝑚</m:t>
                      </m:r>
                      <m:r>
                        <a:rPr kumimoji="1" lang="en-US" altLang="ja-JP" sz="1400" b="0" i="1" smtClean="0">
                          <a:latin typeface="Cambria Math" panose="02040503050406030204" pitchFamily="18" charset="0"/>
                        </a:rPr>
                        <m:t>]</m:t>
                      </m:r>
                    </m:oMath>
                  </m:oMathPara>
                </a14:m>
                <a:endParaRPr kumimoji="1" lang="ja-JP" altLang="en-US" sz="1400" dirty="0">
                  <a:latin typeface="HGP創英角ｺﾞｼｯｸUB" panose="020B0900000000000000" pitchFamily="50" charset="-128"/>
                  <a:ea typeface="HGP創英角ｺﾞｼｯｸUB" panose="020B0900000000000000" pitchFamily="50" charset="-128"/>
                </a:endParaRPr>
              </a:p>
            </p:txBody>
          </p:sp>
        </mc:Choice>
        <mc:Fallback xmlns="">
          <p:sp>
            <p:nvSpPr>
              <p:cNvPr id="28" name="テキスト ボックス 27"/>
              <p:cNvSpPr txBox="1">
                <a:spLocks noRot="1" noChangeAspect="1" noMove="1" noResize="1" noEditPoints="1" noAdjustHandles="1" noChangeArrowheads="1" noChangeShapeType="1" noTextEdit="1"/>
              </p:cNvSpPr>
              <p:nvPr/>
            </p:nvSpPr>
            <p:spPr>
              <a:xfrm>
                <a:off x="7477081" y="4402929"/>
                <a:ext cx="642548" cy="307777"/>
              </a:xfrm>
              <a:prstGeom prst="rect">
                <a:avLst/>
              </a:prstGeom>
              <a:blipFill rotWithShape="1">
                <a:blip r:embed="rId5"/>
                <a:stretch>
                  <a:fillRect b="-980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1" name="タイトル 8">
                <a:extLst>
                  <a:ext uri="{FF2B5EF4-FFF2-40B4-BE49-F238E27FC236}">
                    <a16:creationId xmlns="" xmlns:a16="http://schemas.microsoft.com/office/drawing/2014/main" id="{B298AB90-E74E-4DE0-80B1-F6E85E786E53}"/>
                  </a:ext>
                </a:extLst>
              </p:cNvPr>
              <p:cNvSpPr txBox="1">
                <a:spLocks/>
              </p:cNvSpPr>
              <p:nvPr/>
            </p:nvSpPr>
            <p:spPr>
              <a:xfrm>
                <a:off x="802394" y="730444"/>
                <a:ext cx="6598818"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14:m>
                  <m:oMath xmlns:m="http://schemas.openxmlformats.org/officeDocument/2006/math">
                    <m:r>
                      <a:rPr lang="en-US" altLang="ja-JP" sz="2400" i="1">
                        <a:latin typeface="Cambria Math" panose="02040503050406030204" pitchFamily="18" charset="0"/>
                      </a:rPr>
                      <m:t>+7[</m:t>
                    </m:r>
                    <m:r>
                      <a:rPr lang="en-US" altLang="ja-JP" sz="2400" i="1">
                        <a:latin typeface="Cambria Math" panose="02040503050406030204" pitchFamily="18" charset="0"/>
                      </a:rPr>
                      <m:t>𝑚</m:t>
                    </m:r>
                    <m:r>
                      <a:rPr lang="en-US" altLang="ja-JP" sz="2400" i="1">
                        <a:latin typeface="Cambria Math" panose="02040503050406030204" pitchFamily="18" charset="0"/>
                      </a:rPr>
                      <m:t>]</m:t>
                    </m:r>
                  </m:oMath>
                </a14:m>
                <a:r>
                  <a:rPr lang="ja-JP" altLang="en-US" sz="2200" dirty="0">
                    <a:effectLst/>
                    <a:latin typeface="HGP創英角ｺﾞｼｯｸUB" panose="020B0900000000000000" pitchFamily="50" charset="-128"/>
                    <a:ea typeface="HGP創英角ｺﾞｼｯｸUB" panose="020B0900000000000000" pitchFamily="50" charset="-128"/>
                  </a:rPr>
                  <a:t>より向こうに落ちることもある</a:t>
                </a:r>
              </a:p>
            </p:txBody>
          </p:sp>
        </mc:Choice>
        <mc:Fallback xmlns="">
          <p:sp>
            <p:nvSpPr>
              <p:cNvPr id="31" name="タイトル 8">
                <a:extLst>
                  <a:ext uri="{FF2B5EF4-FFF2-40B4-BE49-F238E27FC236}">
                    <a16:creationId xmlns="" xmlns:a16="http://schemas.microsoft.com/office/drawing/2014/main" xmlns:a14="http://schemas.microsoft.com/office/drawing/2010/main" id="{B298AB90-E74E-4DE0-80B1-F6E85E786E53}"/>
                  </a:ext>
                </a:extLst>
              </p:cNvPr>
              <p:cNvSpPr txBox="1">
                <a:spLocks noRot="1" noChangeAspect="1" noMove="1" noResize="1" noEditPoints="1" noAdjustHandles="1" noChangeArrowheads="1" noChangeShapeType="1" noTextEdit="1"/>
              </p:cNvSpPr>
              <p:nvPr/>
            </p:nvSpPr>
            <p:spPr>
              <a:xfrm>
                <a:off x="802394" y="730444"/>
                <a:ext cx="6598818" cy="506009"/>
              </a:xfrm>
              <a:prstGeom prst="rect">
                <a:avLst/>
              </a:prstGeom>
              <a:blipFill rotWithShape="1">
                <a:blip r:embed="rId6"/>
                <a:stretch>
                  <a:fillRect l="-92" t="-1205" b="-14458"/>
                </a:stretch>
              </a:blipFill>
            </p:spPr>
            <p:txBody>
              <a:bodyPr/>
              <a:lstStyle/>
              <a:p>
                <a:r>
                  <a:rPr lang="ja-JP" altLang="en-US">
                    <a:noFill/>
                  </a:rPr>
                  <a:t> </a:t>
                </a:r>
              </a:p>
            </p:txBody>
          </p:sp>
        </mc:Fallback>
      </mc:AlternateContent>
      <p:grpSp>
        <p:nvGrpSpPr>
          <p:cNvPr id="33" name="グループ化 32">
            <a:extLst>
              <a:ext uri="{FF2B5EF4-FFF2-40B4-BE49-F238E27FC236}">
                <a16:creationId xmlns="" xmlns:a16="http://schemas.microsoft.com/office/drawing/2014/main" id="{27D5DD77-E0A1-4FEA-B365-4E3044D731FD}"/>
              </a:ext>
            </a:extLst>
          </p:cNvPr>
          <p:cNvGrpSpPr/>
          <p:nvPr/>
        </p:nvGrpSpPr>
        <p:grpSpPr>
          <a:xfrm flipV="1">
            <a:off x="611560" y="1345328"/>
            <a:ext cx="3301138" cy="1389501"/>
            <a:chOff x="3514277" y="3927758"/>
            <a:chExt cx="3301138" cy="1389501"/>
          </a:xfrm>
        </p:grpSpPr>
        <p:sp>
          <p:nvSpPr>
            <p:cNvPr id="34" name="角丸四角形 66">
              <a:extLst>
                <a:ext uri="{FF2B5EF4-FFF2-40B4-BE49-F238E27FC236}">
                  <a16:creationId xmlns="" xmlns:a16="http://schemas.microsoft.com/office/drawing/2014/main" id="{E71C7FF6-13AA-422B-9B23-9591BEB8E3DF}"/>
                </a:ext>
              </a:extLst>
            </p:cNvPr>
            <p:cNvSpPr/>
            <p:nvPr/>
          </p:nvSpPr>
          <p:spPr>
            <a:xfrm rot="5400000">
              <a:off x="4617646" y="3119490"/>
              <a:ext cx="1094400" cy="3301138"/>
            </a:xfrm>
            <a:prstGeom prst="roundRect">
              <a:avLst>
                <a:gd name="adj" fmla="val 0"/>
              </a:avLst>
            </a:prstGeom>
            <a:gradFill flip="none" rotWithShape="1">
              <a:gsLst>
                <a:gs pos="86000">
                  <a:schemeClr val="accent5">
                    <a:lumMod val="40000"/>
                    <a:lumOff val="60000"/>
                  </a:schemeClr>
                </a:gs>
                <a:gs pos="0">
                  <a:schemeClr val="accent5">
                    <a:lumMod val="40000"/>
                    <a:lumOff val="60000"/>
                    <a:alpha val="26000"/>
                  </a:schemeClr>
                </a:gs>
              </a:gsLst>
              <a:lin ang="108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effectLst/>
                <a:latin typeface="HGP創英角ｺﾞｼｯｸUB" panose="020B0900000000000000" pitchFamily="50" charset="-128"/>
                <a:ea typeface="HGP創英角ｺﾞｼｯｸUB" panose="020B0900000000000000" pitchFamily="50" charset="-128"/>
              </a:endParaRPr>
            </a:p>
          </p:txBody>
        </p:sp>
        <p:sp>
          <p:nvSpPr>
            <p:cNvPr id="35" name="二等辺三角形 34">
              <a:extLst>
                <a:ext uri="{FF2B5EF4-FFF2-40B4-BE49-F238E27FC236}">
                  <a16:creationId xmlns="" xmlns:a16="http://schemas.microsoft.com/office/drawing/2014/main" id="{7B31B258-BD93-4E9D-83FC-D1624F8CE162}"/>
                </a:ext>
              </a:extLst>
            </p:cNvPr>
            <p:cNvSpPr/>
            <p:nvPr/>
          </p:nvSpPr>
          <p:spPr>
            <a:xfrm flipH="1">
              <a:off x="5530501" y="3927758"/>
              <a:ext cx="206806" cy="301840"/>
            </a:xfrm>
            <a:prstGeom prst="triangle">
              <a:avLst/>
            </a:prstGeom>
            <a:solidFill>
              <a:schemeClr val="accent5">
                <a:lumMod val="40000"/>
                <a:lumOff val="6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mc:AlternateContent xmlns:mc="http://schemas.openxmlformats.org/markup-compatibility/2006" xmlns:a14="http://schemas.microsoft.com/office/drawing/2010/main">
          <mc:Choice Requires="a14">
            <p:sp>
              <p:nvSpPr>
                <p:cNvPr id="36" name="タイトル 8">
                  <a:extLst>
                    <a:ext uri="{FF2B5EF4-FFF2-40B4-BE49-F238E27FC236}">
                      <a16:creationId xmlns="" xmlns:a16="http://schemas.microsoft.com/office/drawing/2014/main" id="{A8BAF36F-4603-4ACE-89A3-8C549BD6B0FC}"/>
                    </a:ext>
                  </a:extLst>
                </p:cNvPr>
                <p:cNvSpPr txBox="1">
                  <a:spLocks/>
                </p:cNvSpPr>
                <p:nvPr/>
              </p:nvSpPr>
              <p:spPr>
                <a:xfrm flipV="1">
                  <a:off x="3529131" y="4315154"/>
                  <a:ext cx="3286284" cy="923330"/>
                </a:xfrm>
                <a:prstGeom prst="rect">
                  <a:avLst/>
                </a:prstGeom>
                <a:noFill/>
              </p:spPr>
              <p:txBody>
                <a:bodyPr wrap="non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r>
                    <a:rPr lang="ja-JP" altLang="en-US" dirty="0"/>
                    <a:t>向こう側に落ちて</a:t>
                  </a:r>
                </a:p>
                <a:p>
                  <a:pPr/>
                  <a14:m>
                    <m:oMathPara xmlns:m="http://schemas.openxmlformats.org/officeDocument/2006/math">
                      <m:oMathParaPr>
                        <m:jc m:val="centerGroup"/>
                      </m:oMathParaPr>
                      <m:oMath xmlns:m="http://schemas.openxmlformats.org/officeDocument/2006/math">
                        <m:r>
                          <a:rPr kumimoji="0" lang="en-US" altLang="ja-JP" i="1" kern="0" smtClean="0">
                            <a:solidFill>
                              <a:srgbClr val="0000FF"/>
                            </a:solidFill>
                            <a:latin typeface="Cambria Math" panose="02040503050406030204" pitchFamily="18" charset="0"/>
                          </a:rPr>
                          <m:t>𝑋</m:t>
                        </m:r>
                        <m:r>
                          <a:rPr kumimoji="0" lang="en-US" altLang="ja-JP" i="1" kern="0">
                            <a:latin typeface="Cambria Math" panose="02040503050406030204" pitchFamily="18" charset="0"/>
                          </a:rPr>
                          <m:t>−7 </m:t>
                        </m:r>
                        <m:d>
                          <m:dPr>
                            <m:begChr m:val="["/>
                            <m:endChr m:val="]"/>
                            <m:ctrlPr>
                              <a:rPr kumimoji="0" lang="en-US" altLang="ja-JP" i="1" kern="0">
                                <a:latin typeface="Cambria Math"/>
                              </a:rPr>
                            </m:ctrlPr>
                          </m:dPr>
                          <m:e>
                            <m:r>
                              <a:rPr kumimoji="0" lang="en-US" altLang="ja-JP" i="1" kern="0">
                                <a:latin typeface="Cambria Math" panose="02040503050406030204" pitchFamily="18" charset="0"/>
                              </a:rPr>
                              <m:t>𝑚</m:t>
                            </m:r>
                          </m:e>
                        </m:d>
                        <m:r>
                          <a:rPr kumimoji="0" lang="en-US" altLang="ja-JP" i="1" kern="0">
                            <a:latin typeface="Cambria Math" panose="02040503050406030204" pitchFamily="18" charset="0"/>
                          </a:rPr>
                          <m:t>≤ </m:t>
                        </m:r>
                        <m:r>
                          <a:rPr kumimoji="0" lang="en-US" altLang="ja-JP" i="1" kern="0" smtClean="0">
                            <a:solidFill>
                              <a:srgbClr val="FF0000"/>
                            </a:solidFill>
                            <a:latin typeface="Cambria Math" panose="02040503050406030204" pitchFamily="18" charset="0"/>
                          </a:rPr>
                          <m:t>?</m:t>
                        </m:r>
                        <m:d>
                          <m:dPr>
                            <m:begChr m:val="["/>
                            <m:endChr m:val="]"/>
                            <m:ctrlPr>
                              <a:rPr kumimoji="0" lang="en-US" altLang="ja-JP" i="1" kern="0">
                                <a:latin typeface="Cambria Math"/>
                              </a:rPr>
                            </m:ctrlPr>
                          </m:dPr>
                          <m:e>
                            <m:r>
                              <a:rPr kumimoji="0" lang="en-US" altLang="ja-JP" i="1" kern="0">
                                <a:latin typeface="Cambria Math" panose="02040503050406030204" pitchFamily="18" charset="0"/>
                              </a:rPr>
                              <m:t>𝑚</m:t>
                            </m:r>
                          </m:e>
                        </m:d>
                        <m:r>
                          <a:rPr kumimoji="0" lang="en-US" altLang="ja-JP" i="1" kern="0">
                            <a:latin typeface="Cambria Math" panose="02040503050406030204" pitchFamily="18" charset="0"/>
                          </a:rPr>
                          <m:t>≤</m:t>
                        </m:r>
                        <m:r>
                          <a:rPr kumimoji="0" lang="en-US" altLang="ja-JP" i="1" kern="0" smtClean="0">
                            <a:solidFill>
                              <a:srgbClr val="0000FF"/>
                            </a:solidFill>
                            <a:latin typeface="Cambria Math" panose="02040503050406030204" pitchFamily="18" charset="0"/>
                          </a:rPr>
                          <m:t>𝑋</m:t>
                        </m:r>
                        <m:r>
                          <a:rPr kumimoji="0" lang="en-US" altLang="ja-JP" i="1" kern="0">
                            <a:latin typeface="Cambria Math" panose="02040503050406030204" pitchFamily="18" charset="0"/>
                          </a:rPr>
                          <m:t>+7 </m:t>
                        </m:r>
                        <m:d>
                          <m:dPr>
                            <m:begChr m:val="["/>
                            <m:endChr m:val="]"/>
                            <m:ctrlPr>
                              <a:rPr kumimoji="0" lang="en-US" altLang="ja-JP" i="1" kern="0">
                                <a:latin typeface="Cambria Math"/>
                              </a:rPr>
                            </m:ctrlPr>
                          </m:dPr>
                          <m:e>
                            <m:r>
                              <a:rPr kumimoji="0" lang="en-US" altLang="ja-JP" i="1" kern="0">
                                <a:latin typeface="Cambria Math" panose="02040503050406030204" pitchFamily="18" charset="0"/>
                              </a:rPr>
                              <m:t>𝑚</m:t>
                            </m:r>
                          </m:e>
                        </m:d>
                      </m:oMath>
                    </m:oMathPara>
                  </a14:m>
                  <a:endParaRPr kumimoji="0" lang="en-US" altLang="ja-JP" kern="0" dirty="0"/>
                </a:p>
                <a:p>
                  <a:r>
                    <a:rPr kumimoji="0" lang="ja-JP" altLang="en-US" kern="0" dirty="0"/>
                    <a:t>が成立しない確率は</a:t>
                  </a:r>
                  <a14:m>
                    <m:oMath xmlns:m="http://schemas.openxmlformats.org/officeDocument/2006/math">
                      <m:r>
                        <a:rPr kumimoji="0" lang="en-US" altLang="ja-JP" i="1" kern="0">
                          <a:latin typeface="Cambria Math" panose="02040503050406030204" pitchFamily="18" charset="0"/>
                        </a:rPr>
                        <m:t>5%</m:t>
                      </m:r>
                    </m:oMath>
                  </a14:m>
                  <a:endParaRPr kumimoji="0" lang="en-US" altLang="ja-JP" kern="0" dirty="0"/>
                </a:p>
              </p:txBody>
            </p:sp>
          </mc:Choice>
          <mc:Fallback xmlns="">
            <p:sp>
              <p:nvSpPr>
                <p:cNvPr id="36" name="タイトル 8">
                  <a:extLst>
                    <a:ext uri="{FF2B5EF4-FFF2-40B4-BE49-F238E27FC236}">
                      <a16:creationId xmlns="" xmlns:a16="http://schemas.microsoft.com/office/drawing/2014/main" xmlns:a14="http://schemas.microsoft.com/office/drawing/2010/main" id="{A8BAF36F-4603-4ACE-89A3-8C549BD6B0FC}"/>
                    </a:ext>
                  </a:extLst>
                </p:cNvPr>
                <p:cNvSpPr txBox="1">
                  <a:spLocks noRot="1" noChangeAspect="1" noMove="1" noResize="1" noEditPoints="1" noAdjustHandles="1" noChangeArrowheads="1" noChangeShapeType="1" noTextEdit="1"/>
                </p:cNvSpPr>
                <p:nvPr/>
              </p:nvSpPr>
              <p:spPr>
                <a:xfrm flipV="1">
                  <a:off x="3529131" y="4315154"/>
                  <a:ext cx="3286284" cy="923330"/>
                </a:xfrm>
                <a:prstGeom prst="rect">
                  <a:avLst/>
                </a:prstGeom>
                <a:blipFill rotWithShape="1">
                  <a:blip r:embed="rId7"/>
                  <a:stretch>
                    <a:fillRect t="-7285" b="-12583"/>
                  </a:stretch>
                </a:blipFill>
              </p:spPr>
              <p:txBody>
                <a:bodyPr/>
                <a:lstStyle/>
                <a:p>
                  <a:r>
                    <a:rPr lang="ja-JP" altLang="en-US">
                      <a:noFill/>
                    </a:rPr>
                    <a:t> </a:t>
                  </a:r>
                </a:p>
              </p:txBody>
            </p:sp>
          </mc:Fallback>
        </mc:AlternateContent>
      </p:grpSp>
      <p:cxnSp>
        <p:nvCxnSpPr>
          <p:cNvPr id="40" name="直線コネクタ 39"/>
          <p:cNvCxnSpPr/>
          <p:nvPr/>
        </p:nvCxnSpPr>
        <p:spPr>
          <a:xfrm>
            <a:off x="1331640" y="4298324"/>
            <a:ext cx="6429420" cy="1701"/>
          </a:xfrm>
          <a:prstGeom prst="line">
            <a:avLst/>
          </a:prstGeom>
          <a:noFill/>
          <a:ln w="28575" cap="flat" cmpd="sng" algn="ctr">
            <a:solidFill>
              <a:schemeClr val="tx1">
                <a:lumMod val="50000"/>
                <a:lumOff val="50000"/>
              </a:schemeClr>
            </a:solidFill>
            <a:prstDash val="solid"/>
          </a:ln>
          <a:effectLst/>
        </p:spPr>
      </p:cxnSp>
      <p:sp>
        <p:nvSpPr>
          <p:cNvPr id="41" name="乗算記号 40"/>
          <p:cNvSpPr/>
          <p:nvPr/>
        </p:nvSpPr>
        <p:spPr>
          <a:xfrm>
            <a:off x="7647023" y="4174852"/>
            <a:ext cx="285752" cy="285752"/>
          </a:xfrm>
          <a:prstGeom prst="mathMultiply">
            <a:avLst/>
          </a:prstGeom>
          <a:solidFill>
            <a:schemeClr val="accent2"/>
          </a:solidFill>
          <a:ln w="25400" cap="flat" cmpd="sng" algn="ctr">
            <a:noFill/>
            <a:prstDash val="solid"/>
          </a:ln>
          <a:effectLst/>
        </p:spPr>
        <p:txBody>
          <a:bodyPr rtlCol="0" anchor="ctr"/>
          <a:lstStyle/>
          <a:p>
            <a:pPr algn="ctr">
              <a:defRPr/>
            </a:pPr>
            <a:endParaRPr kumimoji="0" lang="ja-JP" altLang="en-US" kern="0" dirty="0">
              <a:solidFill>
                <a:prstClr val="white"/>
              </a:solidFill>
              <a:latin typeface="HGP創英角ｺﾞｼｯｸUB" panose="020B0900000000000000" pitchFamily="50" charset="-128"/>
              <a:ea typeface="HGP創英角ｺﾞｼｯｸUB" panose="020B0900000000000000" pitchFamily="50" charset="-128"/>
            </a:endParaRPr>
          </a:p>
        </p:txBody>
      </p:sp>
      <p:pic>
        <p:nvPicPr>
          <p:cNvPr id="43" name="図 4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485283" y="3116369"/>
            <a:ext cx="588119" cy="1188000"/>
          </a:xfrm>
          <a:prstGeom prst="rect">
            <a:avLst/>
          </a:prstGeom>
        </p:spPr>
      </p:pic>
      <p:sp>
        <p:nvSpPr>
          <p:cNvPr id="44" name="タイトル 8"/>
          <p:cNvSpPr txBox="1">
            <a:spLocks/>
          </p:cNvSpPr>
          <p:nvPr/>
        </p:nvSpPr>
        <p:spPr>
          <a:xfrm>
            <a:off x="810344" y="61200"/>
            <a:ext cx="8310335" cy="615553"/>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区間推定の考え方 </a:t>
            </a:r>
            <a:r>
              <a:rPr lang="en-US" altLang="ja-JP" sz="2800" dirty="0"/>
              <a:t>(</a:t>
            </a:r>
            <a:r>
              <a:rPr lang="ja-JP" altLang="en-US" dirty="0"/>
              <a:t>𝑛</a:t>
            </a:r>
            <a:r>
              <a:rPr lang="en-US" altLang="ja-JP" dirty="0">
                <a:effectLst/>
                <a:latin typeface="Cambria Math" panose="02040503050406030204" pitchFamily="18" charset="0"/>
              </a:rPr>
              <a:t>=1</a:t>
            </a:r>
            <a:r>
              <a:rPr lang="ja-JP" altLang="en-US" sz="2800" dirty="0"/>
              <a:t>の場合</a:t>
            </a:r>
            <a:r>
              <a:rPr lang="en-US" altLang="ja-JP" sz="2800" dirty="0"/>
              <a:t>)</a:t>
            </a:r>
          </a:p>
        </p:txBody>
      </p:sp>
      <p:grpSp>
        <p:nvGrpSpPr>
          <p:cNvPr id="45" name="グループ化 44">
            <a:extLst>
              <a:ext uri="{FF2B5EF4-FFF2-40B4-BE49-F238E27FC236}">
                <a16:creationId xmlns="" xmlns:a16="http://schemas.microsoft.com/office/drawing/2014/main" id="{F063013E-D9DE-44B7-9239-DA6A8EDEA781}"/>
              </a:ext>
            </a:extLst>
          </p:cNvPr>
          <p:cNvGrpSpPr/>
          <p:nvPr/>
        </p:nvGrpSpPr>
        <p:grpSpPr>
          <a:xfrm>
            <a:off x="6331914" y="3453929"/>
            <a:ext cx="333111" cy="1613594"/>
            <a:chOff x="6134404" y="4286256"/>
            <a:chExt cx="366422" cy="1613594"/>
          </a:xfrm>
          <a:solidFill>
            <a:srgbClr val="FF0000"/>
          </a:solidFill>
        </p:grpSpPr>
        <p:cxnSp>
          <p:nvCxnSpPr>
            <p:cNvPr id="46" name="直線コネクタ 45">
              <a:extLst>
                <a:ext uri="{FF2B5EF4-FFF2-40B4-BE49-F238E27FC236}">
                  <a16:creationId xmlns="" xmlns:a16="http://schemas.microsoft.com/office/drawing/2014/main" id="{F984723A-D2CC-4EDD-9424-D5DA5E72331F}"/>
                </a:ext>
              </a:extLst>
            </p:cNvPr>
            <p:cNvCxnSpPr/>
            <p:nvPr/>
          </p:nvCxnSpPr>
          <p:spPr>
            <a:xfrm rot="5400000">
              <a:off x="5328798" y="5092656"/>
              <a:ext cx="1612800" cy="1588"/>
            </a:xfrm>
            <a:prstGeom prst="line">
              <a:avLst/>
            </a:prstGeom>
            <a:grpFill/>
            <a:ln w="38100" cap="flat" cmpd="sng" algn="ctr">
              <a:solidFill>
                <a:srgbClr val="FF0000"/>
              </a:solidFill>
              <a:prstDash val="solid"/>
            </a:ln>
            <a:effectLst/>
          </p:spPr>
        </p:cxnSp>
        <p:sp>
          <p:nvSpPr>
            <p:cNvPr id="47" name="二等辺三角形 46">
              <a:extLst>
                <a:ext uri="{FF2B5EF4-FFF2-40B4-BE49-F238E27FC236}">
                  <a16:creationId xmlns="" xmlns:a16="http://schemas.microsoft.com/office/drawing/2014/main" id="{142ACE8C-E2D0-4953-8DDE-1C10F9016685}"/>
                </a:ext>
              </a:extLst>
            </p:cNvPr>
            <p:cNvSpPr/>
            <p:nvPr/>
          </p:nvSpPr>
          <p:spPr>
            <a:xfrm rot="5400000">
              <a:off x="6143636" y="4286256"/>
              <a:ext cx="357190" cy="357190"/>
            </a:xfrm>
            <a:prstGeom prst="triangle">
              <a:avLst/>
            </a:prstGeom>
            <a:solidFill>
              <a:srgbClr val="FF0000"/>
            </a:solidFill>
            <a:ln w="25400" cap="flat" cmpd="sng" algn="ctr">
              <a:noFill/>
              <a:prstDash val="solid"/>
            </a:ln>
            <a:effectLst/>
          </p:spPr>
          <p:txBody>
            <a:bodyPr rtlCol="0" anchor="ctr"/>
            <a:lstStyle/>
            <a:p>
              <a:pPr algn="ctr">
                <a:defRPr/>
              </a:pPr>
              <a:endParaRPr kumimoji="0" lang="ja-JP" altLang="en-US" kern="0" dirty="0">
                <a:solidFill>
                  <a:prstClr val="white"/>
                </a:solidFill>
                <a:effectLst/>
                <a:latin typeface="+mn-ea"/>
              </a:endParaRPr>
            </a:p>
          </p:txBody>
        </p:sp>
      </p:grpSp>
      <mc:AlternateContent xmlns:mc="http://schemas.openxmlformats.org/markup-compatibility/2006" xmlns:a14="http://schemas.microsoft.com/office/drawing/2010/main">
        <mc:Choice Requires="a14">
          <p:sp>
            <p:nvSpPr>
              <p:cNvPr id="48" name="テキスト ボックス 47"/>
              <p:cNvSpPr txBox="1"/>
              <p:nvPr/>
            </p:nvSpPr>
            <p:spPr>
              <a:xfrm>
                <a:off x="5866008" y="5094000"/>
                <a:ext cx="927819" cy="307777"/>
              </a:xfrm>
              <a:prstGeom prst="rect">
                <a:avLst/>
              </a:prstGeom>
              <a:noFill/>
            </p:spPr>
            <p:txBody>
              <a:bodyPr wrap="none" rtlCol="0">
                <a:spAutoFit/>
              </a:bodyPr>
              <a:lstStyle/>
              <a:p>
                <a:pPr algn="ctr"/>
                <a14:m>
                  <m:oMath xmlns:m="http://schemas.openxmlformats.org/officeDocument/2006/math">
                    <m:r>
                      <a:rPr lang="en-US" altLang="ja-JP" sz="1400" b="0" i="1" smtClean="0">
                        <a:solidFill>
                          <a:srgbClr val="FF0000"/>
                        </a:solidFill>
                        <a:effectLst/>
                        <a:latin typeface="Cambria Math" panose="02040503050406030204" pitchFamily="18" charset="0"/>
                      </a:rPr>
                      <m:t>?</m:t>
                    </m:r>
                    <m:r>
                      <a:rPr lang="en-US" altLang="ja-JP" sz="1400" b="0" i="1" smtClean="0">
                        <a:effectLst/>
                        <a:latin typeface="Cambria Math" panose="02040503050406030204" pitchFamily="18" charset="0"/>
                      </a:rPr>
                      <m:t>[</m:t>
                    </m:r>
                    <m:r>
                      <a:rPr lang="en-US" altLang="ja-JP" sz="1400" b="0" i="1" smtClean="0">
                        <a:effectLst/>
                        <a:latin typeface="Cambria Math" panose="02040503050406030204" pitchFamily="18" charset="0"/>
                      </a:rPr>
                      <m:t>𝑚</m:t>
                    </m:r>
                    <m:r>
                      <a:rPr lang="en-US" altLang="ja-JP" sz="1400" b="0" i="1" smtClean="0">
                        <a:effectLst/>
                        <a:latin typeface="Cambria Math" panose="02040503050406030204" pitchFamily="18" charset="0"/>
                      </a:rPr>
                      <m:t>]</m:t>
                    </m:r>
                  </m:oMath>
                </a14:m>
                <a:r>
                  <a:rPr lang="ja-JP" altLang="en-US" sz="1400" dirty="0">
                    <a:effectLst/>
                    <a:latin typeface="HGP創英角ｺﾞｼｯｸUB" panose="020B0900000000000000" pitchFamily="50" charset="-128"/>
                    <a:ea typeface="HGP創英角ｺﾞｼｯｸUB" panose="020B0900000000000000" pitchFamily="50" charset="-128"/>
                  </a:rPr>
                  <a:t>地点</a:t>
                </a:r>
              </a:p>
            </p:txBody>
          </p:sp>
        </mc:Choice>
        <mc:Fallback xmlns="">
          <p:sp>
            <p:nvSpPr>
              <p:cNvPr id="48" name="テキスト ボックス 47"/>
              <p:cNvSpPr txBox="1">
                <a:spLocks noRot="1" noChangeAspect="1" noMove="1" noResize="1" noEditPoints="1" noAdjustHandles="1" noChangeArrowheads="1" noChangeShapeType="1" noTextEdit="1"/>
              </p:cNvSpPr>
              <p:nvPr/>
            </p:nvSpPr>
            <p:spPr>
              <a:xfrm>
                <a:off x="5866008" y="5094000"/>
                <a:ext cx="927819" cy="307777"/>
              </a:xfrm>
              <a:prstGeom prst="rect">
                <a:avLst/>
              </a:prstGeom>
              <a:blipFill rotWithShape="1">
                <a:blip r:embed="rId9"/>
                <a:stretch>
                  <a:fillRect t="-4000" r="-1974" b="-18000"/>
                </a:stretch>
              </a:blipFill>
            </p:spPr>
            <p:txBody>
              <a:bodyPr/>
              <a:lstStyle/>
              <a:p>
                <a:r>
                  <a:rPr lang="ja-JP" altLang="en-US">
                    <a:noFill/>
                  </a:rPr>
                  <a:t> </a:t>
                </a:r>
              </a:p>
            </p:txBody>
          </p:sp>
        </mc:Fallback>
      </mc:AlternateContent>
      <p:sp>
        <p:nvSpPr>
          <p:cNvPr id="54" name="正方形/長方形 53">
            <a:extLst>
              <a:ext uri="{FF2B5EF4-FFF2-40B4-BE49-F238E27FC236}">
                <a16:creationId xmlns="" xmlns:a16="http://schemas.microsoft.com/office/drawing/2014/main" id="{F5663984-3687-43AF-8200-56FF7B06CA65}"/>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sp>
        <p:nvSpPr>
          <p:cNvPr id="49" name="テキスト ボックス 48"/>
          <p:cNvSpPr txBox="1"/>
          <p:nvPr/>
        </p:nvSpPr>
        <p:spPr>
          <a:xfrm>
            <a:off x="6048658" y="2301579"/>
            <a:ext cx="530915"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20</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50" name="テキスト ボックス 49"/>
          <p:cNvSpPr txBox="1"/>
          <p:nvPr/>
        </p:nvSpPr>
        <p:spPr>
          <a:xfrm>
            <a:off x="6363532" y="2596624"/>
            <a:ext cx="530915"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17</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51" name="テキスト ボックス 50"/>
          <p:cNvSpPr txBox="1"/>
          <p:nvPr/>
        </p:nvSpPr>
        <p:spPr>
          <a:xfrm>
            <a:off x="6649074" y="3024838"/>
            <a:ext cx="530915"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12</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52" name="テキスト ボックス 51"/>
          <p:cNvSpPr txBox="1"/>
          <p:nvPr/>
        </p:nvSpPr>
        <p:spPr>
          <a:xfrm>
            <a:off x="5263390" y="3426832"/>
            <a:ext cx="434734"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7</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53" name="テキスト ボックス 52"/>
          <p:cNvSpPr txBox="1"/>
          <p:nvPr/>
        </p:nvSpPr>
        <p:spPr>
          <a:xfrm>
            <a:off x="7246612" y="3587878"/>
            <a:ext cx="434734"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5</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55" name="テキスト ボックス 54"/>
          <p:cNvSpPr txBox="1"/>
          <p:nvPr/>
        </p:nvSpPr>
        <p:spPr>
          <a:xfrm>
            <a:off x="5753785" y="2664605"/>
            <a:ext cx="530915"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15</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56" name="テキスト ボックス 55"/>
          <p:cNvSpPr txBox="1"/>
          <p:nvPr/>
        </p:nvSpPr>
        <p:spPr>
          <a:xfrm>
            <a:off x="5463909" y="3024838"/>
            <a:ext cx="530915"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11</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57" name="テキスト ボックス 56"/>
          <p:cNvSpPr txBox="1"/>
          <p:nvPr/>
        </p:nvSpPr>
        <p:spPr>
          <a:xfrm>
            <a:off x="6940498" y="3426832"/>
            <a:ext cx="434734"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7</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58" name="テキスト ボックス 57"/>
          <p:cNvSpPr txBox="1"/>
          <p:nvPr/>
        </p:nvSpPr>
        <p:spPr>
          <a:xfrm>
            <a:off x="4968760" y="3587878"/>
            <a:ext cx="434734"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5</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29" name="円弧 28"/>
          <p:cNvSpPr/>
          <p:nvPr/>
        </p:nvSpPr>
        <p:spPr>
          <a:xfrm>
            <a:off x="2148840" y="2336800"/>
            <a:ext cx="5648960" cy="4275460"/>
          </a:xfrm>
          <a:prstGeom prst="arc">
            <a:avLst>
              <a:gd name="adj1" fmla="val 11025105"/>
              <a:gd name="adj2" fmla="val 21369354"/>
            </a:avLst>
          </a:prstGeom>
          <a:noFill/>
          <a:ln w="28575" cap="rnd" cmpd="sng" algn="ctr">
            <a:solidFill>
              <a:schemeClr val="accent2"/>
            </a:solidFill>
            <a:prstDash val="sysDot"/>
          </a:ln>
          <a:effectLst/>
        </p:spPr>
        <p:txBody>
          <a:bodyPr rtlCol="0" anchor="ctr"/>
          <a:lstStyle/>
          <a:p>
            <a:pPr algn="ctr">
              <a:defRPr/>
            </a:pPr>
            <a:endParaRPr kumimoji="0" lang="ja-JP" altLang="en-US" kern="0" dirty="0">
              <a:solidFill>
                <a:prstClr val="black"/>
              </a:solidFill>
              <a:latin typeface="Calibri"/>
              <a:ea typeface="メイリオ"/>
            </a:endParaRPr>
          </a:p>
        </p:txBody>
      </p:sp>
    </p:spTree>
    <p:extLst>
      <p:ext uri="{BB962C8B-B14F-4D97-AF65-F5344CB8AC3E}">
        <p14:creationId xmlns:p14="http://schemas.microsoft.com/office/powerpoint/2010/main" val="778444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1000"/>
                                        <p:tgtEl>
                                          <p:spTgt spid="29"/>
                                        </p:tgtEl>
                                      </p:cBhvr>
                                    </p:animEffect>
                                  </p:childTnLst>
                                </p:cTn>
                              </p:par>
                            </p:childTnLst>
                          </p:cTn>
                        </p:par>
                        <p:par>
                          <p:cTn id="8" fill="hold">
                            <p:stCondLst>
                              <p:cond delay="1000"/>
                            </p:stCondLst>
                            <p:childTnLst>
                              <p:par>
                                <p:cTn id="9" presetID="1" presetClass="entr" presetSubtype="0"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par>
                                <p:cTn id="11" presetID="10" presetClass="entr" presetSubtype="0"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fade">
                                      <p:cBhvr>
                                        <p:cTn id="13" dur="500"/>
                                        <p:tgtEl>
                                          <p:spTgt spid="28"/>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37" fill="hold" nodeType="clickEffect">
                                  <p:stCondLst>
                                    <p:cond delay="0"/>
                                  </p:stCondLst>
                                  <p:childTnLst>
                                    <p:set>
                                      <p:cBhvr>
                                        <p:cTn id="17" dur="1" fill="hold">
                                          <p:stCondLst>
                                            <p:cond delay="0"/>
                                          </p:stCondLst>
                                        </p:cTn>
                                        <p:tgtEl>
                                          <p:spTgt spid="33"/>
                                        </p:tgtEl>
                                        <p:attrNameLst>
                                          <p:attrName>style.visibility</p:attrName>
                                        </p:attrNameLst>
                                      </p:cBhvr>
                                      <p:to>
                                        <p:strVal val="visible"/>
                                      </p:to>
                                    </p:set>
                                    <p:animEffect transition="in" filter="barn(outVertical)">
                                      <p:cBhvr>
                                        <p:cTn id="18"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41" grpId="0" animBg="1"/>
      <p:bldP spid="2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5046416" y="2589344"/>
            <a:ext cx="2538016" cy="2501124"/>
            <a:chOff x="4857752" y="3429000"/>
            <a:chExt cx="2538016" cy="2501124"/>
          </a:xfrm>
        </p:grpSpPr>
        <p:sp>
          <p:nvSpPr>
            <p:cNvPr id="3" name="正方形/長方形 2"/>
            <p:cNvSpPr/>
            <p:nvPr/>
          </p:nvSpPr>
          <p:spPr>
            <a:xfrm>
              <a:off x="6286512" y="3714752"/>
              <a:ext cx="252000" cy="1428760"/>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HGP創英角ｺﾞｼｯｸUB" panose="020B0900000000000000" pitchFamily="50" charset="-128"/>
                <a:ea typeface="HGP創英角ｺﾞｼｯｸUB" panose="020B0900000000000000" pitchFamily="50" charset="-128"/>
              </a:endParaRPr>
            </a:p>
          </p:txBody>
        </p:sp>
        <p:sp>
          <p:nvSpPr>
            <p:cNvPr id="4" name="正方形/長方形 3"/>
            <p:cNvSpPr/>
            <p:nvPr/>
          </p:nvSpPr>
          <p:spPr>
            <a:xfrm>
              <a:off x="6572264" y="4143380"/>
              <a:ext cx="252000" cy="1000132"/>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HGP創英角ｺﾞｼｯｸUB" panose="020B0900000000000000" pitchFamily="50" charset="-128"/>
                <a:ea typeface="HGP創英角ｺﾞｼｯｸUB" panose="020B0900000000000000" pitchFamily="50" charset="-128"/>
              </a:endParaRPr>
            </a:p>
          </p:txBody>
        </p:sp>
        <p:sp>
          <p:nvSpPr>
            <p:cNvPr id="5" name="正方形/長方形 4"/>
            <p:cNvSpPr/>
            <p:nvPr/>
          </p:nvSpPr>
          <p:spPr>
            <a:xfrm>
              <a:off x="6000760" y="3429000"/>
              <a:ext cx="252000" cy="1714512"/>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HGP創英角ｺﾞｼｯｸUB" panose="020B0900000000000000" pitchFamily="50" charset="-128"/>
                <a:ea typeface="HGP創英角ｺﾞｼｯｸUB" panose="020B0900000000000000" pitchFamily="50" charset="-128"/>
              </a:endParaRPr>
            </a:p>
          </p:txBody>
        </p:sp>
        <p:sp>
          <p:nvSpPr>
            <p:cNvPr id="6" name="正方形/長方形 5"/>
            <p:cNvSpPr/>
            <p:nvPr/>
          </p:nvSpPr>
          <p:spPr>
            <a:xfrm>
              <a:off x="6858016" y="4572008"/>
              <a:ext cx="252000" cy="571504"/>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HGP創英角ｺﾞｼｯｸUB" panose="020B0900000000000000" pitchFamily="50" charset="-128"/>
                <a:ea typeface="HGP創英角ｺﾞｼｯｸUB" panose="020B0900000000000000" pitchFamily="50" charset="-128"/>
              </a:endParaRPr>
            </a:p>
          </p:txBody>
        </p:sp>
        <p:sp>
          <p:nvSpPr>
            <p:cNvPr id="7" name="正方形/長方形 6"/>
            <p:cNvSpPr/>
            <p:nvPr/>
          </p:nvSpPr>
          <p:spPr>
            <a:xfrm>
              <a:off x="5143504" y="4572008"/>
              <a:ext cx="252000" cy="571504"/>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HGP創英角ｺﾞｼｯｸUB" panose="020B0900000000000000" pitchFamily="50" charset="-128"/>
                <a:ea typeface="HGP創英角ｺﾞｼｯｸUB" panose="020B0900000000000000" pitchFamily="50" charset="-128"/>
              </a:endParaRPr>
            </a:p>
          </p:txBody>
        </p:sp>
        <p:sp>
          <p:nvSpPr>
            <p:cNvPr id="8" name="正方形/長方形 7"/>
            <p:cNvSpPr/>
            <p:nvPr/>
          </p:nvSpPr>
          <p:spPr>
            <a:xfrm>
              <a:off x="5429256" y="4143380"/>
              <a:ext cx="252000" cy="1000132"/>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HGP創英角ｺﾞｼｯｸUB" panose="020B0900000000000000" pitchFamily="50" charset="-128"/>
                <a:ea typeface="HGP創英角ｺﾞｼｯｸUB" panose="020B0900000000000000" pitchFamily="50" charset="-128"/>
              </a:endParaRPr>
            </a:p>
          </p:txBody>
        </p:sp>
        <p:sp>
          <p:nvSpPr>
            <p:cNvPr id="9" name="正方形/長方形 8"/>
            <p:cNvSpPr/>
            <p:nvPr/>
          </p:nvSpPr>
          <p:spPr>
            <a:xfrm>
              <a:off x="7143768" y="4714884"/>
              <a:ext cx="252000" cy="428628"/>
            </a:xfrm>
            <a:prstGeom prst="rect">
              <a:avLst/>
            </a:prstGeom>
            <a:solidFill>
              <a:schemeClr val="bg1">
                <a:lumMod val="50000"/>
              </a:schemeClr>
            </a:solidFill>
            <a:ln w="25400" cap="flat" cmpd="sng" algn="ctr">
              <a:noFill/>
              <a:prstDash val="solid"/>
            </a:ln>
            <a:effectLst/>
          </p:spPr>
          <p:txBody>
            <a:bodyPr rtlCol="0" anchor="ctr"/>
            <a:lstStyle/>
            <a:p>
              <a:pPr algn="ctr"/>
              <a:endParaRPr kumimoji="0" lang="ja-JP" altLang="en-US" kern="0" dirty="0">
                <a:solidFill>
                  <a:prstClr val="white"/>
                </a:solidFill>
                <a:effectLst/>
                <a:latin typeface="HGP創英角ｺﾞｼｯｸUB" panose="020B0900000000000000" pitchFamily="50" charset="-128"/>
                <a:ea typeface="HGP創英角ｺﾞｼｯｸUB" panose="020B0900000000000000" pitchFamily="50" charset="-128"/>
              </a:endParaRPr>
            </a:p>
          </p:txBody>
        </p:sp>
        <p:sp>
          <p:nvSpPr>
            <p:cNvPr id="10" name="正方形/長方形 9"/>
            <p:cNvSpPr/>
            <p:nvPr/>
          </p:nvSpPr>
          <p:spPr>
            <a:xfrm>
              <a:off x="5715008" y="3786190"/>
              <a:ext cx="252000" cy="1357322"/>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HGP創英角ｺﾞｼｯｸUB" panose="020B0900000000000000" pitchFamily="50" charset="-128"/>
                <a:ea typeface="HGP創英角ｺﾞｼｯｸUB" panose="020B0900000000000000" pitchFamily="50" charset="-128"/>
              </a:endParaRPr>
            </a:p>
          </p:txBody>
        </p:sp>
        <p:sp>
          <p:nvSpPr>
            <p:cNvPr id="11" name="正方形/長方形 10"/>
            <p:cNvSpPr/>
            <p:nvPr/>
          </p:nvSpPr>
          <p:spPr>
            <a:xfrm>
              <a:off x="4857752" y="4714884"/>
              <a:ext cx="252000" cy="428628"/>
            </a:xfrm>
            <a:prstGeom prst="rect">
              <a:avLst/>
            </a:prstGeom>
            <a:solidFill>
              <a:schemeClr val="bg1">
                <a:lumMod val="50000"/>
              </a:schemeClr>
            </a:solidFill>
            <a:ln w="25400" cap="flat" cmpd="sng" algn="ctr">
              <a:noFill/>
              <a:prstDash val="solid"/>
            </a:ln>
            <a:effectLst/>
          </p:spPr>
          <p:txBody>
            <a:bodyPr rtlCol="0" anchor="ctr"/>
            <a:lstStyle/>
            <a:p>
              <a:pPr algn="ctr"/>
              <a:endParaRPr kumimoji="0" lang="ja-JP" altLang="en-US" kern="0" dirty="0">
                <a:solidFill>
                  <a:prstClr val="white"/>
                </a:solidFill>
                <a:effectLst/>
                <a:latin typeface="HGP創英角ｺﾞｼｯｸUB" panose="020B0900000000000000" pitchFamily="50" charset="-128"/>
                <a:ea typeface="HGP創英角ｺﾞｼｯｸUB" panose="020B0900000000000000" pitchFamily="50" charset="-128"/>
              </a:endParaRPr>
            </a:p>
          </p:txBody>
        </p:sp>
        <p:cxnSp>
          <p:nvCxnSpPr>
            <p:cNvPr id="22" name="直線コネクタ 21"/>
            <p:cNvCxnSpPr/>
            <p:nvPr/>
          </p:nvCxnSpPr>
          <p:spPr>
            <a:xfrm rot="5400000">
              <a:off x="6751653" y="5536421"/>
              <a:ext cx="785818" cy="1588"/>
            </a:xfrm>
            <a:prstGeom prst="line">
              <a:avLst/>
            </a:prstGeom>
            <a:noFill/>
            <a:ln w="28575" cap="flat" cmpd="sng" algn="ctr">
              <a:solidFill>
                <a:schemeClr val="bg1">
                  <a:lumMod val="75000"/>
                </a:schemeClr>
              </a:solidFill>
              <a:prstDash val="solid"/>
            </a:ln>
            <a:effectLst/>
          </p:spPr>
        </p:cxnSp>
        <p:cxnSp>
          <p:nvCxnSpPr>
            <p:cNvPr id="23" name="直線矢印コネクタ 22"/>
            <p:cNvCxnSpPr/>
            <p:nvPr/>
          </p:nvCxnSpPr>
          <p:spPr>
            <a:xfrm>
              <a:off x="5143504" y="5572140"/>
              <a:ext cx="1000132" cy="1588"/>
            </a:xfrm>
            <a:prstGeom prst="straightConnector1">
              <a:avLst/>
            </a:prstGeom>
            <a:noFill/>
            <a:ln w="12700" cap="flat" cmpd="sng" algn="ctr">
              <a:solidFill>
                <a:schemeClr val="tx1"/>
              </a:solidFill>
              <a:prstDash val="solid"/>
              <a:headEnd type="arrow"/>
              <a:tailEnd type="arrow"/>
            </a:ln>
            <a:effectLst/>
          </p:spPr>
        </p:cxnSp>
        <p:cxnSp>
          <p:nvCxnSpPr>
            <p:cNvPr id="24" name="直線コネクタ 23"/>
            <p:cNvCxnSpPr/>
            <p:nvPr/>
          </p:nvCxnSpPr>
          <p:spPr>
            <a:xfrm rot="5400000">
              <a:off x="4751389" y="5536421"/>
              <a:ext cx="785818" cy="1588"/>
            </a:xfrm>
            <a:prstGeom prst="line">
              <a:avLst/>
            </a:prstGeom>
            <a:noFill/>
            <a:ln w="28575" cap="flat" cmpd="sng" algn="ctr">
              <a:solidFill>
                <a:schemeClr val="bg1">
                  <a:lumMod val="75000"/>
                </a:schemeClr>
              </a:solidFill>
              <a:prstDash val="solid"/>
            </a:ln>
            <a:effectLst/>
          </p:spPr>
        </p:cxnSp>
        <p:cxnSp>
          <p:nvCxnSpPr>
            <p:cNvPr id="25" name="直線矢印コネクタ 24"/>
            <p:cNvCxnSpPr/>
            <p:nvPr/>
          </p:nvCxnSpPr>
          <p:spPr>
            <a:xfrm>
              <a:off x="6143636" y="5572140"/>
              <a:ext cx="1000132" cy="1588"/>
            </a:xfrm>
            <a:prstGeom prst="straightConnector1">
              <a:avLst/>
            </a:prstGeom>
            <a:noFill/>
            <a:ln w="12700" cap="flat" cmpd="sng" algn="ctr">
              <a:solidFill>
                <a:schemeClr val="tx1"/>
              </a:solidFill>
              <a:prstDash val="solid"/>
              <a:headEnd type="arrow"/>
              <a:tailEnd type="arrow"/>
            </a:ln>
            <a:effectLst/>
          </p:spPr>
        </p:cxnSp>
        <mc:AlternateContent xmlns:mc="http://schemas.openxmlformats.org/markup-compatibility/2006" xmlns:a14="http://schemas.microsoft.com/office/drawing/2010/main">
          <mc:Choice Requires="a14">
            <p:sp>
              <p:nvSpPr>
                <p:cNvPr id="26" name="テキスト ボックス 25"/>
                <p:cNvSpPr txBox="1"/>
                <p:nvPr/>
              </p:nvSpPr>
              <p:spPr>
                <a:xfrm>
                  <a:off x="5291449" y="5572140"/>
                  <a:ext cx="756809" cy="307777"/>
                </a:xfrm>
                <a:prstGeom prst="rect">
                  <a:avLst/>
                </a:prstGeom>
                <a:noFill/>
              </p:spPr>
              <p:txBody>
                <a:bodyPr wrap="none" rtlCol="0">
                  <a:spAutoFit/>
                </a:bodyPr>
                <a:lstStyle/>
                <a:p>
                  <a:pPr algn="ctr">
                    <a:defRPr/>
                  </a:pPr>
                  <a14:m>
                    <m:oMathPara xmlns:m="http://schemas.openxmlformats.org/officeDocument/2006/math">
                      <m:oMathParaPr>
                        <m:jc m:val="centerGroup"/>
                      </m:oMathParaPr>
                      <m:oMath xmlns:m="http://schemas.openxmlformats.org/officeDocument/2006/math">
                        <m:r>
                          <a:rPr kumimoji="0" lang="en-US" altLang="ja-JP" sz="1400" b="0" i="1" kern="0" smtClean="0">
                            <a:solidFill>
                              <a:prstClr val="black"/>
                            </a:solidFill>
                            <a:latin typeface="Cambria Math" panose="02040503050406030204" pitchFamily="18" charset="0"/>
                          </a:rPr>
                          <m:t>−7[</m:t>
                        </m:r>
                        <m:r>
                          <a:rPr kumimoji="0" lang="en-US" altLang="ja-JP" sz="1400" b="0" i="1" kern="0" smtClean="0">
                            <a:solidFill>
                              <a:prstClr val="black"/>
                            </a:solidFill>
                            <a:latin typeface="Cambria Math" panose="02040503050406030204" pitchFamily="18" charset="0"/>
                          </a:rPr>
                          <m:t>𝑚</m:t>
                        </m:r>
                        <m:r>
                          <a:rPr kumimoji="0" lang="en-US" altLang="ja-JP" sz="1400" b="0" i="1" kern="0" smtClean="0">
                            <a:solidFill>
                              <a:prstClr val="black"/>
                            </a:solidFill>
                            <a:latin typeface="Cambria Math" panose="02040503050406030204" pitchFamily="18" charset="0"/>
                          </a:rPr>
                          <m:t>]</m:t>
                        </m:r>
                      </m:oMath>
                    </m:oMathPara>
                  </a14:m>
                  <a:endParaRPr kumimoji="0" lang="ja-JP" altLang="en-US" sz="1400" kern="0" dirty="0">
                    <a:solidFill>
                      <a:prstClr val="black"/>
                    </a:solidFill>
                    <a:latin typeface="HGP創英角ｺﾞｼｯｸUB" panose="020B0900000000000000" pitchFamily="50" charset="-128"/>
                    <a:ea typeface="HGP創英角ｺﾞｼｯｸUB" panose="020B0900000000000000" pitchFamily="50" charset="-128"/>
                  </a:endParaRPr>
                </a:p>
              </p:txBody>
            </p:sp>
          </mc:Choice>
          <mc:Fallback xmlns="">
            <p:sp>
              <p:nvSpPr>
                <p:cNvPr id="109" name="テキスト ボックス 108"/>
                <p:cNvSpPr txBox="1">
                  <a:spLocks noRot="1" noChangeAspect="1" noMove="1" noResize="1" noEditPoints="1" noAdjustHandles="1" noChangeArrowheads="1" noChangeShapeType="1" noTextEdit="1"/>
                </p:cNvSpPr>
                <p:nvPr/>
              </p:nvSpPr>
              <p:spPr>
                <a:xfrm>
                  <a:off x="5291449" y="5572140"/>
                  <a:ext cx="756809" cy="307777"/>
                </a:xfrm>
                <a:prstGeom prst="rect">
                  <a:avLst/>
                </a:prstGeom>
                <a:blipFill>
                  <a:blip r:embed="rId3"/>
                  <a:stretch>
                    <a:fillRect b="-1176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7" name="テキスト ボックス 26"/>
                <p:cNvSpPr txBox="1"/>
                <p:nvPr/>
              </p:nvSpPr>
              <p:spPr>
                <a:xfrm>
                  <a:off x="6286065" y="5572140"/>
                  <a:ext cx="756809" cy="307777"/>
                </a:xfrm>
                <a:prstGeom prst="rect">
                  <a:avLst/>
                </a:prstGeom>
                <a:noFill/>
              </p:spPr>
              <p:txBody>
                <a:bodyPr wrap="none" rtlCol="0">
                  <a:spAutoFit/>
                </a:bodyPr>
                <a:lstStyle/>
                <a:p>
                  <a:pPr algn="ctr">
                    <a:defRPr/>
                  </a:pPr>
                  <a14:m>
                    <m:oMathPara xmlns:m="http://schemas.openxmlformats.org/officeDocument/2006/math">
                      <m:oMathParaPr>
                        <m:jc m:val="centerGroup"/>
                      </m:oMathParaPr>
                      <m:oMath xmlns:m="http://schemas.openxmlformats.org/officeDocument/2006/math">
                        <m:r>
                          <a:rPr kumimoji="0" lang="en-US" altLang="ja-JP" sz="1400" b="0" i="1" kern="0" smtClean="0">
                            <a:solidFill>
                              <a:prstClr val="black"/>
                            </a:solidFill>
                            <a:latin typeface="Cambria Math" panose="02040503050406030204" pitchFamily="18" charset="0"/>
                          </a:rPr>
                          <m:t>+7[</m:t>
                        </m:r>
                        <m:r>
                          <a:rPr kumimoji="0" lang="en-US" altLang="ja-JP" sz="1400" b="0" i="1" kern="0" smtClean="0">
                            <a:solidFill>
                              <a:prstClr val="black"/>
                            </a:solidFill>
                            <a:latin typeface="Cambria Math" panose="02040503050406030204" pitchFamily="18" charset="0"/>
                          </a:rPr>
                          <m:t>𝑚</m:t>
                        </m:r>
                        <m:r>
                          <a:rPr kumimoji="0" lang="en-US" altLang="ja-JP" sz="1400" b="0" i="1" kern="0" smtClean="0">
                            <a:solidFill>
                              <a:prstClr val="black"/>
                            </a:solidFill>
                            <a:latin typeface="Cambria Math" panose="02040503050406030204" pitchFamily="18" charset="0"/>
                          </a:rPr>
                          <m:t>]</m:t>
                        </m:r>
                      </m:oMath>
                    </m:oMathPara>
                  </a14:m>
                  <a:endParaRPr kumimoji="0" lang="ja-JP" altLang="en-US" sz="1400" kern="0" dirty="0">
                    <a:solidFill>
                      <a:prstClr val="black"/>
                    </a:solidFill>
                    <a:latin typeface="HGP創英角ｺﾞｼｯｸUB" panose="020B0900000000000000" pitchFamily="50" charset="-128"/>
                    <a:ea typeface="HGP創英角ｺﾞｼｯｸUB" panose="020B0900000000000000" pitchFamily="50" charset="-128"/>
                  </a:endParaRPr>
                </a:p>
              </p:txBody>
            </p:sp>
          </mc:Choice>
          <mc:Fallback xmlns="">
            <p:sp>
              <p:nvSpPr>
                <p:cNvPr id="110" name="テキスト ボックス 109"/>
                <p:cNvSpPr txBox="1">
                  <a:spLocks noRot="1" noChangeAspect="1" noMove="1" noResize="1" noEditPoints="1" noAdjustHandles="1" noChangeArrowheads="1" noChangeShapeType="1" noTextEdit="1"/>
                </p:cNvSpPr>
                <p:nvPr/>
              </p:nvSpPr>
              <p:spPr>
                <a:xfrm>
                  <a:off x="6286065" y="5572140"/>
                  <a:ext cx="756809" cy="307777"/>
                </a:xfrm>
                <a:prstGeom prst="rect">
                  <a:avLst/>
                </a:prstGeom>
                <a:blipFill>
                  <a:blip r:embed="rId4"/>
                  <a:stretch>
                    <a:fillRect b="-11765"/>
                  </a:stretch>
                </a:blipFill>
              </p:spPr>
              <p:txBody>
                <a:bodyPr/>
                <a:lstStyle/>
                <a:p>
                  <a:r>
                    <a:rPr lang="ja-JP" altLang="en-US">
                      <a:noFill/>
                    </a:rPr>
                    <a:t> </a:t>
                  </a:r>
                </a:p>
              </p:txBody>
            </p:sp>
          </mc:Fallback>
        </mc:AlternateContent>
      </p:grpSp>
      <mc:AlternateContent xmlns:mc="http://schemas.openxmlformats.org/markup-compatibility/2006" xmlns:a14="http://schemas.microsoft.com/office/drawing/2010/main">
        <mc:Choice Requires="a14">
          <p:sp>
            <p:nvSpPr>
              <p:cNvPr id="29" name="テキスト ボックス 28"/>
              <p:cNvSpPr txBox="1"/>
              <p:nvPr/>
            </p:nvSpPr>
            <p:spPr>
              <a:xfrm>
                <a:off x="5388836" y="4396384"/>
                <a:ext cx="942309" cy="307777"/>
              </a:xfrm>
              <a:prstGeom prst="rect">
                <a:avLst/>
              </a:prstGeom>
              <a:noFill/>
            </p:spPr>
            <p:txBody>
              <a:bodyPr wrap="none" rtlCol="0">
                <a:spAutoFit/>
              </a:bodyPr>
              <a:lstStyle/>
              <a:p>
                <a:pPr algn="ctr">
                  <a:defRPr/>
                </a:pPr>
                <a14:m>
                  <m:oMath xmlns:m="http://schemas.openxmlformats.org/officeDocument/2006/math">
                    <m:r>
                      <a:rPr kumimoji="0" lang="en-US" altLang="ja-JP" sz="1400" b="0" i="1" kern="0" smtClean="0">
                        <a:solidFill>
                          <a:srgbClr val="0000FF"/>
                        </a:solidFill>
                        <a:latin typeface="Cambria Math" panose="02040503050406030204" pitchFamily="18" charset="0"/>
                      </a:rPr>
                      <m:t>𝑋</m:t>
                    </m:r>
                    <m:r>
                      <a:rPr kumimoji="0" lang="en-US" altLang="ja-JP" sz="1400" b="0" i="1" kern="0" smtClean="0">
                        <a:solidFill>
                          <a:prstClr val="black"/>
                        </a:solidFill>
                        <a:latin typeface="Cambria Math" panose="02040503050406030204" pitchFamily="18" charset="0"/>
                      </a:rPr>
                      <m:t>[</m:t>
                    </m:r>
                    <m:r>
                      <a:rPr kumimoji="0" lang="en-US" altLang="ja-JP" sz="1400" b="0" i="1" kern="0" smtClean="0">
                        <a:solidFill>
                          <a:prstClr val="black"/>
                        </a:solidFill>
                        <a:latin typeface="Cambria Math" panose="02040503050406030204" pitchFamily="18" charset="0"/>
                      </a:rPr>
                      <m:t>𝑚</m:t>
                    </m:r>
                    <m:r>
                      <a:rPr kumimoji="0" lang="en-US" altLang="ja-JP" sz="1400" b="0" i="1" kern="0" smtClean="0">
                        <a:solidFill>
                          <a:prstClr val="black"/>
                        </a:solidFill>
                        <a:latin typeface="Cambria Math" panose="02040503050406030204" pitchFamily="18" charset="0"/>
                      </a:rPr>
                      <m:t>]</m:t>
                    </m:r>
                  </m:oMath>
                </a14:m>
                <a:r>
                  <a:rPr kumimoji="0" lang="ja-JP" altLang="en-US" sz="1400" kern="0" dirty="0">
                    <a:solidFill>
                      <a:prstClr val="black"/>
                    </a:solidFill>
                    <a:latin typeface="HGP創英角ｺﾞｼｯｸUB" panose="020B0900000000000000" pitchFamily="50" charset="-128"/>
                    <a:ea typeface="HGP創英角ｺﾞｼｯｸUB" panose="020B0900000000000000" pitchFamily="50" charset="-128"/>
                  </a:rPr>
                  <a:t>地点</a:t>
                </a:r>
              </a:p>
            </p:txBody>
          </p:sp>
        </mc:Choice>
        <mc:Fallback xmlns="">
          <p:sp>
            <p:nvSpPr>
              <p:cNvPr id="29" name="テキスト ボックス 28"/>
              <p:cNvSpPr txBox="1">
                <a:spLocks noRot="1" noChangeAspect="1" noMove="1" noResize="1" noEditPoints="1" noAdjustHandles="1" noChangeArrowheads="1" noChangeShapeType="1" noTextEdit="1"/>
              </p:cNvSpPr>
              <p:nvPr/>
            </p:nvSpPr>
            <p:spPr>
              <a:xfrm>
                <a:off x="5388836" y="4396384"/>
                <a:ext cx="942309" cy="307777"/>
              </a:xfrm>
              <a:prstGeom prst="rect">
                <a:avLst/>
              </a:prstGeom>
              <a:blipFill rotWithShape="1">
                <a:blip r:embed="rId5"/>
                <a:stretch>
                  <a:fillRect t="-3922" r="-1290" b="-15686"/>
                </a:stretch>
              </a:blipFill>
            </p:spPr>
            <p:txBody>
              <a:bodyPr/>
              <a:lstStyle/>
              <a:p>
                <a:r>
                  <a:rPr lang="ja-JP" altLang="en-US">
                    <a:noFill/>
                  </a:rPr>
                  <a:t> </a:t>
                </a:r>
              </a:p>
            </p:txBody>
          </p:sp>
        </mc:Fallback>
      </mc:AlternateContent>
      <p:cxnSp>
        <p:nvCxnSpPr>
          <p:cNvPr id="33" name="直線コネクタ 32"/>
          <p:cNvCxnSpPr/>
          <p:nvPr/>
        </p:nvCxnSpPr>
        <p:spPr>
          <a:xfrm>
            <a:off x="1331640" y="4298324"/>
            <a:ext cx="6429420" cy="1701"/>
          </a:xfrm>
          <a:prstGeom prst="line">
            <a:avLst/>
          </a:prstGeom>
          <a:noFill/>
          <a:ln w="28575" cap="flat" cmpd="sng" algn="ctr">
            <a:solidFill>
              <a:schemeClr val="tx1">
                <a:lumMod val="50000"/>
                <a:lumOff val="50000"/>
              </a:schemeClr>
            </a:solidFill>
            <a:prstDash val="solid"/>
          </a:ln>
          <a:effectLst/>
        </p:spPr>
      </p:cxnSp>
      <p:pic>
        <p:nvPicPr>
          <p:cNvPr id="34" name="Picture 2" descr="C:\Users\yoshii\Desktop\golf.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03648" y="3059786"/>
            <a:ext cx="720080" cy="1238537"/>
          </a:xfrm>
          <a:prstGeom prst="rect">
            <a:avLst/>
          </a:prstGeom>
          <a:noFill/>
          <a:extLst>
            <a:ext uri="{909E8E84-426E-40DD-AFC4-6F175D3DCCD1}">
              <a14:hiddenFill xmlns:a14="http://schemas.microsoft.com/office/drawing/2010/main">
                <a:solidFill>
                  <a:srgbClr val="FFFFFF"/>
                </a:solidFill>
              </a14:hiddenFill>
            </a:ext>
          </a:extLst>
        </p:spPr>
      </p:pic>
      <p:sp>
        <p:nvSpPr>
          <p:cNvPr id="39" name="乗算記号 38"/>
          <p:cNvSpPr/>
          <p:nvPr/>
        </p:nvSpPr>
        <p:spPr>
          <a:xfrm>
            <a:off x="5480174" y="4194039"/>
            <a:ext cx="285752" cy="285752"/>
          </a:xfrm>
          <a:prstGeom prst="mathMultiply">
            <a:avLst/>
          </a:prstGeom>
          <a:solidFill>
            <a:schemeClr val="accent2"/>
          </a:solidFill>
          <a:ln w="25400" cap="flat" cmpd="sng" algn="ctr">
            <a:noFill/>
            <a:prstDash val="solid"/>
          </a:ln>
          <a:effectLst/>
        </p:spPr>
        <p:txBody>
          <a:bodyPr rtlCol="0" anchor="ctr"/>
          <a:lstStyle/>
          <a:p>
            <a:pPr algn="ctr">
              <a:defRPr/>
            </a:pPr>
            <a:endParaRPr kumimoji="0" lang="ja-JP" altLang="en-US" kern="0" dirty="0">
              <a:solidFill>
                <a:prstClr val="white"/>
              </a:solidFill>
              <a:latin typeface="+mn-ea"/>
            </a:endParaRPr>
          </a:p>
        </p:txBody>
      </p:sp>
      <p:grpSp>
        <p:nvGrpSpPr>
          <p:cNvPr id="41" name="グループ化 40">
            <a:extLst>
              <a:ext uri="{FF2B5EF4-FFF2-40B4-BE49-F238E27FC236}">
                <a16:creationId xmlns="" xmlns:a16="http://schemas.microsoft.com/office/drawing/2014/main" id="{8FDED9C3-0F38-40E2-B37E-D2C9C82B6466}"/>
              </a:ext>
            </a:extLst>
          </p:cNvPr>
          <p:cNvGrpSpPr/>
          <p:nvPr/>
        </p:nvGrpSpPr>
        <p:grpSpPr>
          <a:xfrm flipV="1">
            <a:off x="1160536" y="1936237"/>
            <a:ext cx="3240000" cy="1072240"/>
            <a:chOff x="3514278" y="4256710"/>
            <a:chExt cx="3240000" cy="1072240"/>
          </a:xfrm>
        </p:grpSpPr>
        <p:sp>
          <p:nvSpPr>
            <p:cNvPr id="42" name="角丸四角形 66">
              <a:extLst>
                <a:ext uri="{FF2B5EF4-FFF2-40B4-BE49-F238E27FC236}">
                  <a16:creationId xmlns="" xmlns:a16="http://schemas.microsoft.com/office/drawing/2014/main" id="{F2374364-E49D-4165-9871-BBB1241F844A}"/>
                </a:ext>
              </a:extLst>
            </p:cNvPr>
            <p:cNvSpPr/>
            <p:nvPr/>
          </p:nvSpPr>
          <p:spPr>
            <a:xfrm rot="5400000">
              <a:off x="4749078" y="3314728"/>
              <a:ext cx="770400" cy="3240000"/>
            </a:xfrm>
            <a:prstGeom prst="roundRect">
              <a:avLst>
                <a:gd name="adj" fmla="val 0"/>
              </a:avLst>
            </a:prstGeom>
            <a:gradFill flip="none" rotWithShape="1">
              <a:gsLst>
                <a:gs pos="86000">
                  <a:schemeClr val="accent5">
                    <a:lumMod val="40000"/>
                    <a:lumOff val="60000"/>
                  </a:schemeClr>
                </a:gs>
                <a:gs pos="0">
                  <a:schemeClr val="accent5">
                    <a:lumMod val="40000"/>
                    <a:lumOff val="60000"/>
                    <a:alpha val="26000"/>
                  </a:schemeClr>
                </a:gs>
              </a:gsLst>
              <a:lin ang="108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effectLst/>
                <a:latin typeface="HGP創英角ｺﾞｼｯｸUB" panose="020B0900000000000000" pitchFamily="50" charset="-128"/>
                <a:ea typeface="HGP創英角ｺﾞｼｯｸUB" panose="020B0900000000000000" pitchFamily="50" charset="-128"/>
              </a:endParaRPr>
            </a:p>
          </p:txBody>
        </p:sp>
        <p:sp>
          <p:nvSpPr>
            <p:cNvPr id="43" name="二等辺三角形 42">
              <a:extLst>
                <a:ext uri="{FF2B5EF4-FFF2-40B4-BE49-F238E27FC236}">
                  <a16:creationId xmlns="" xmlns:a16="http://schemas.microsoft.com/office/drawing/2014/main" id="{F7FFB753-CE80-46DC-AFAA-FCA3183A1238}"/>
                </a:ext>
              </a:extLst>
            </p:cNvPr>
            <p:cNvSpPr/>
            <p:nvPr/>
          </p:nvSpPr>
          <p:spPr>
            <a:xfrm flipH="1">
              <a:off x="5030874" y="4256710"/>
              <a:ext cx="206806" cy="301840"/>
            </a:xfrm>
            <a:prstGeom prst="triangle">
              <a:avLst/>
            </a:prstGeom>
            <a:solidFill>
              <a:schemeClr val="accent5">
                <a:lumMod val="40000"/>
                <a:lumOff val="6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mc:AlternateContent xmlns:mc="http://schemas.openxmlformats.org/markup-compatibility/2006" xmlns:a14="http://schemas.microsoft.com/office/drawing/2010/main">
          <mc:Choice Requires="a14">
            <p:sp>
              <p:nvSpPr>
                <p:cNvPr id="44" name="タイトル 8">
                  <a:extLst>
                    <a:ext uri="{FF2B5EF4-FFF2-40B4-BE49-F238E27FC236}">
                      <a16:creationId xmlns="" xmlns:a16="http://schemas.microsoft.com/office/drawing/2014/main" id="{24062F27-DD64-43CE-BDB0-771AF4CAD75D}"/>
                    </a:ext>
                  </a:extLst>
                </p:cNvPr>
                <p:cNvSpPr txBox="1">
                  <a:spLocks/>
                </p:cNvSpPr>
                <p:nvPr/>
              </p:nvSpPr>
              <p:spPr>
                <a:xfrm flipV="1">
                  <a:off x="3597817" y="4558550"/>
                  <a:ext cx="3113929" cy="770400"/>
                </a:xfrm>
                <a:prstGeom prst="rect">
                  <a:avLst/>
                </a:prstGeom>
                <a:noFill/>
              </p:spPr>
              <p:txBody>
                <a:bodyPr wrap="non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14:m>
                    <m:oMath xmlns:m="http://schemas.openxmlformats.org/officeDocument/2006/math">
                      <m:r>
                        <a:rPr kumimoji="0" lang="en-US" altLang="ja-JP" i="1" kern="0">
                          <a:latin typeface="Cambria Math" panose="02040503050406030204" pitchFamily="18" charset="0"/>
                        </a:rPr>
                        <m:t>90%</m:t>
                      </m:r>
                    </m:oMath>
                  </a14:m>
                  <a:r>
                    <a:rPr lang="ja-JP" altLang="en-US" dirty="0"/>
                    <a:t>の確率で</a:t>
                  </a:r>
                </a:p>
                <a:p>
                  <a:pPr>
                    <a:defRPr/>
                  </a:pPr>
                  <a14:m>
                    <m:oMathPara xmlns:m="http://schemas.openxmlformats.org/officeDocument/2006/math">
                      <m:oMathParaPr>
                        <m:jc m:val="centerGroup"/>
                      </m:oMathParaPr>
                      <m:oMath xmlns:m="http://schemas.openxmlformats.org/officeDocument/2006/math">
                        <m:r>
                          <a:rPr kumimoji="0" lang="en-US" altLang="ja-JP" i="1" kern="0" smtClean="0">
                            <a:solidFill>
                              <a:srgbClr val="FF0000"/>
                            </a:solidFill>
                            <a:latin typeface="Cambria Math" panose="02040503050406030204" pitchFamily="18" charset="0"/>
                          </a:rPr>
                          <m:t>?</m:t>
                        </m:r>
                        <m:r>
                          <a:rPr kumimoji="0" lang="en-US" altLang="ja-JP" i="1" kern="0">
                            <a:latin typeface="Cambria Math" panose="02040503050406030204" pitchFamily="18" charset="0"/>
                          </a:rPr>
                          <m:t>−7 </m:t>
                        </m:r>
                        <m:d>
                          <m:dPr>
                            <m:begChr m:val="["/>
                            <m:endChr m:val="]"/>
                            <m:ctrlPr>
                              <a:rPr kumimoji="0" lang="en-US" altLang="ja-JP" i="1" kern="0">
                                <a:latin typeface="Cambria Math"/>
                              </a:rPr>
                            </m:ctrlPr>
                          </m:dPr>
                          <m:e>
                            <m:r>
                              <a:rPr kumimoji="0" lang="en-US" altLang="ja-JP" i="1" kern="0">
                                <a:latin typeface="Cambria Math" panose="02040503050406030204" pitchFamily="18" charset="0"/>
                              </a:rPr>
                              <m:t>𝑚</m:t>
                            </m:r>
                          </m:e>
                        </m:d>
                        <m:r>
                          <a:rPr kumimoji="0" lang="en-US" altLang="ja-JP" i="1" kern="0">
                            <a:latin typeface="Cambria Math" panose="02040503050406030204" pitchFamily="18" charset="0"/>
                          </a:rPr>
                          <m:t>≤</m:t>
                        </m:r>
                        <m:r>
                          <a:rPr kumimoji="0" lang="en-US" altLang="ja-JP" i="1" kern="0" smtClean="0">
                            <a:solidFill>
                              <a:srgbClr val="0000FF"/>
                            </a:solidFill>
                            <a:latin typeface="Cambria Math" panose="02040503050406030204" pitchFamily="18" charset="0"/>
                          </a:rPr>
                          <m:t>𝑋</m:t>
                        </m:r>
                        <m:r>
                          <a:rPr kumimoji="0" lang="en-US" altLang="ja-JP" i="1" kern="0">
                            <a:solidFill>
                              <a:srgbClr val="0070C0"/>
                            </a:solidFill>
                            <a:latin typeface="Cambria Math"/>
                          </a:rPr>
                          <m:t> </m:t>
                        </m:r>
                        <m:d>
                          <m:dPr>
                            <m:begChr m:val="["/>
                            <m:endChr m:val="]"/>
                            <m:ctrlPr>
                              <a:rPr kumimoji="0" lang="en-US" altLang="ja-JP" i="1" kern="0">
                                <a:latin typeface="Cambria Math"/>
                              </a:rPr>
                            </m:ctrlPr>
                          </m:dPr>
                          <m:e>
                            <m:r>
                              <a:rPr kumimoji="0" lang="en-US" altLang="ja-JP" i="1" kern="0">
                                <a:latin typeface="Cambria Math" panose="02040503050406030204" pitchFamily="18" charset="0"/>
                              </a:rPr>
                              <m:t>𝑚</m:t>
                            </m:r>
                          </m:e>
                        </m:d>
                        <m:r>
                          <a:rPr kumimoji="0" lang="en-US" altLang="ja-JP" i="1" kern="0">
                            <a:latin typeface="Cambria Math" panose="02040503050406030204" pitchFamily="18" charset="0"/>
                          </a:rPr>
                          <m:t>≤ </m:t>
                        </m:r>
                        <m:r>
                          <a:rPr kumimoji="0" lang="en-US" altLang="ja-JP" i="1" kern="0" smtClean="0">
                            <a:solidFill>
                              <a:srgbClr val="FF0000"/>
                            </a:solidFill>
                            <a:latin typeface="Cambria Math" panose="02040503050406030204" pitchFamily="18" charset="0"/>
                          </a:rPr>
                          <m:t>?</m:t>
                        </m:r>
                        <m:r>
                          <a:rPr kumimoji="0" lang="en-US" altLang="ja-JP" i="1" kern="0">
                            <a:latin typeface="Cambria Math" panose="02040503050406030204" pitchFamily="18" charset="0"/>
                          </a:rPr>
                          <m:t>+7 </m:t>
                        </m:r>
                        <m:d>
                          <m:dPr>
                            <m:begChr m:val="["/>
                            <m:endChr m:val="]"/>
                            <m:ctrlPr>
                              <a:rPr kumimoji="0" lang="en-US" altLang="ja-JP" i="1" kern="0">
                                <a:latin typeface="Cambria Math"/>
                              </a:rPr>
                            </m:ctrlPr>
                          </m:dPr>
                          <m:e>
                            <m:r>
                              <a:rPr kumimoji="0" lang="en-US" altLang="ja-JP" i="1" kern="0">
                                <a:latin typeface="Cambria Math" panose="02040503050406030204" pitchFamily="18" charset="0"/>
                              </a:rPr>
                              <m:t>𝑚</m:t>
                            </m:r>
                          </m:e>
                        </m:d>
                      </m:oMath>
                    </m:oMathPara>
                  </a14:m>
                  <a:endParaRPr kumimoji="0" lang="en-US" altLang="ja-JP" kern="0" dirty="0"/>
                </a:p>
              </p:txBody>
            </p:sp>
          </mc:Choice>
          <mc:Fallback xmlns="">
            <p:sp>
              <p:nvSpPr>
                <p:cNvPr id="44" name="タイトル 8">
                  <a:extLst>
                    <a:ext uri="{FF2B5EF4-FFF2-40B4-BE49-F238E27FC236}">
                      <a16:creationId xmlns="" xmlns:a16="http://schemas.microsoft.com/office/drawing/2014/main" xmlns:a14="http://schemas.microsoft.com/office/drawing/2010/main" id="{24062F27-DD64-43CE-BDB0-771AF4CAD75D}"/>
                    </a:ext>
                  </a:extLst>
                </p:cNvPr>
                <p:cNvSpPr txBox="1">
                  <a:spLocks noRot="1" noChangeAspect="1" noMove="1" noResize="1" noEditPoints="1" noAdjustHandles="1" noChangeArrowheads="1" noChangeShapeType="1" noTextEdit="1"/>
                </p:cNvSpPr>
                <p:nvPr/>
              </p:nvSpPr>
              <p:spPr>
                <a:xfrm flipV="1">
                  <a:off x="3597817" y="4558550"/>
                  <a:ext cx="3113929" cy="770400"/>
                </a:xfrm>
                <a:prstGeom prst="rect">
                  <a:avLst/>
                </a:prstGeom>
                <a:blipFill rotWithShape="1">
                  <a:blip r:embed="rId11"/>
                  <a:stretch>
                    <a:fillRect t="-2381"/>
                  </a:stretch>
                </a:blipFill>
              </p:spPr>
              <p:txBody>
                <a:bodyPr/>
                <a:lstStyle/>
                <a:p>
                  <a:r>
                    <a:rPr lang="ja-JP" altLang="en-US">
                      <a:noFill/>
                    </a:rPr>
                    <a:t> </a:t>
                  </a:r>
                </a:p>
              </p:txBody>
            </p:sp>
          </mc:Fallback>
        </mc:AlternateContent>
      </p:grpSp>
      <p:grpSp>
        <p:nvGrpSpPr>
          <p:cNvPr id="21" name="グループ化 20"/>
          <p:cNvGrpSpPr/>
          <p:nvPr/>
        </p:nvGrpSpPr>
        <p:grpSpPr>
          <a:xfrm>
            <a:off x="810345" y="735360"/>
            <a:ext cx="8018408" cy="1102813"/>
            <a:chOff x="709486" y="735360"/>
            <a:chExt cx="8018408" cy="1102813"/>
          </a:xfrm>
        </p:grpSpPr>
        <mc:AlternateContent xmlns:mc="http://schemas.openxmlformats.org/markup-compatibility/2006" xmlns:a14="http://schemas.microsoft.com/office/drawing/2010/main">
          <mc:Choice Requires="a14">
            <p:sp>
              <p:nvSpPr>
                <p:cNvPr id="36" name="タイトル 8">
                  <a:extLst>
                    <a:ext uri="{FF2B5EF4-FFF2-40B4-BE49-F238E27FC236}">
                      <a16:creationId xmlns="" xmlns:a16="http://schemas.microsoft.com/office/drawing/2014/main" id="{E2DE8F6E-6C86-47F5-B05D-ECA4A18E6F7A}"/>
                    </a:ext>
                  </a:extLst>
                </p:cNvPr>
                <p:cNvSpPr txBox="1">
                  <a:spLocks/>
                </p:cNvSpPr>
                <p:nvPr/>
              </p:nvSpPr>
              <p:spPr>
                <a:xfrm>
                  <a:off x="709486" y="735360"/>
                  <a:ext cx="6026665"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14:m>
                    <m:oMath xmlns:m="http://schemas.openxmlformats.org/officeDocument/2006/math">
                      <m:r>
                        <a:rPr kumimoji="0" lang="en-US" altLang="ja-JP" sz="2400" i="1" kern="0" smtClean="0">
                          <a:solidFill>
                            <a:srgbClr val="0000FF"/>
                          </a:solidFill>
                          <a:latin typeface="Cambria Math" panose="02040503050406030204" pitchFamily="18" charset="0"/>
                        </a:rPr>
                        <m:t>𝑋</m:t>
                      </m:r>
                      <m:r>
                        <a:rPr kumimoji="0" lang="en-US" altLang="ja-JP" sz="2400" i="1" kern="0">
                          <a:solidFill>
                            <a:srgbClr val="0070C0"/>
                          </a:solidFill>
                          <a:latin typeface="Cambria Math"/>
                        </a:rPr>
                        <m:t> </m:t>
                      </m:r>
                      <m:r>
                        <a:rPr kumimoji="0" lang="en-US" altLang="ja-JP" sz="2400" kern="0">
                          <a:latin typeface="Cambria Math" panose="02040503050406030204" pitchFamily="18" charset="0"/>
                        </a:rPr>
                        <m:t>[</m:t>
                      </m:r>
                      <m:r>
                        <m:rPr>
                          <m:sty m:val="p"/>
                        </m:rPr>
                        <a:rPr kumimoji="0" lang="en-US" altLang="ja-JP" sz="2400" kern="0">
                          <a:latin typeface="Cambria Math" panose="02040503050406030204" pitchFamily="18" charset="0"/>
                        </a:rPr>
                        <m:t>m</m:t>
                      </m:r>
                      <m:r>
                        <a:rPr kumimoji="0" lang="en-US" altLang="ja-JP" sz="2400" kern="0">
                          <a:latin typeface="Cambria Math" panose="02040503050406030204" pitchFamily="18" charset="0"/>
                        </a:rPr>
                        <m:t>]</m:t>
                      </m:r>
                    </m:oMath>
                  </a14:m>
                  <a:r>
                    <a:rPr lang="ja-JP" altLang="en-US" sz="2200" dirty="0">
                      <a:latin typeface="HGP創英角ｺﾞｼｯｸUB" panose="020B0900000000000000" pitchFamily="50" charset="-128"/>
                      <a:ea typeface="HGP創英角ｺﾞｼｯｸUB" panose="020B0900000000000000" pitchFamily="50" charset="-128"/>
                    </a:rPr>
                    <a:t>地点が観察された場合は・・・</a:t>
                  </a:r>
                </a:p>
              </p:txBody>
            </p:sp>
          </mc:Choice>
          <mc:Fallback xmlns="">
            <p:sp>
              <p:nvSpPr>
                <p:cNvPr id="46" name="タイトル 8">
                  <a:extLst>
                    <a:ext uri="{FF2B5EF4-FFF2-40B4-BE49-F238E27FC236}">
                      <a16:creationId xmlns:a16="http://schemas.microsoft.com/office/drawing/2014/main" id="{E2DE8F6E-6C86-47F5-B05D-ECA4A18E6F7A}"/>
                    </a:ext>
                  </a:extLst>
                </p:cNvPr>
                <p:cNvSpPr txBox="1">
                  <a:spLocks noRot="1" noChangeAspect="1" noMove="1" noResize="1" noEditPoints="1" noAdjustHandles="1" noChangeArrowheads="1" noChangeShapeType="1" noTextEdit="1"/>
                </p:cNvSpPr>
                <p:nvPr/>
              </p:nvSpPr>
              <p:spPr>
                <a:xfrm>
                  <a:off x="1314586" y="1401219"/>
                  <a:ext cx="6026665" cy="506009"/>
                </a:xfrm>
                <a:prstGeom prst="rect">
                  <a:avLst/>
                </a:prstGeom>
                <a:blipFill>
                  <a:blip r:embed="rId8"/>
                  <a:stretch>
                    <a:fillRect l="-202" t="-2410" b="-1445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8" name="タイトル 8">
                  <a:extLst>
                    <a:ext uri="{FF2B5EF4-FFF2-40B4-BE49-F238E27FC236}">
                      <a16:creationId xmlns="" xmlns:a16="http://schemas.microsoft.com/office/drawing/2014/main" id="{26C879F4-8ADF-44F0-B8F5-25B66D142ECC}"/>
                    </a:ext>
                  </a:extLst>
                </p:cNvPr>
                <p:cNvSpPr txBox="1">
                  <a:spLocks/>
                </p:cNvSpPr>
                <p:nvPr/>
              </p:nvSpPr>
              <p:spPr>
                <a:xfrm>
                  <a:off x="986427" y="1136593"/>
                  <a:ext cx="7741467" cy="38510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2000" dirty="0">
                      <a:latin typeface="HGP創英角ｺﾞｼｯｸUB" panose="020B0900000000000000" pitchFamily="50" charset="-128"/>
                      <a:ea typeface="HGP創英角ｺﾞｼｯｸUB" panose="020B0900000000000000" pitchFamily="50" charset="-128"/>
                    </a:rPr>
                    <a:t>狙いたい </a:t>
                  </a:r>
                  <a:r>
                    <a:rPr kumimoji="0" lang="ja-JP" altLang="en-US" sz="2000" kern="0" dirty="0">
                      <a:latin typeface="HGP創英角ｺﾞｼｯｸUB" panose="020B0900000000000000" pitchFamily="50" charset="-128"/>
                      <a:ea typeface="HGP創英角ｺﾞｼｯｸUB" panose="020B0900000000000000" pitchFamily="50" charset="-128"/>
                    </a:rPr>
                    <a:t> </a:t>
                  </a:r>
                  <a14:m>
                    <m:oMath xmlns:m="http://schemas.openxmlformats.org/officeDocument/2006/math">
                      <m:r>
                        <a:rPr kumimoji="0" lang="en-US" altLang="ja-JP" sz="2000" kern="0" smtClean="0">
                          <a:solidFill>
                            <a:srgbClr val="FF0000"/>
                          </a:solidFill>
                          <a:latin typeface="Cambria Math" panose="02040503050406030204" pitchFamily="18" charset="0"/>
                        </a:rPr>
                        <m:t>?</m:t>
                      </m:r>
                      <m:r>
                        <a:rPr kumimoji="0" lang="en-US" altLang="ja-JP" sz="2000" i="1" kern="0">
                          <a:latin typeface="Cambria Math" panose="02040503050406030204" pitchFamily="18" charset="0"/>
                        </a:rPr>
                        <m:t>[</m:t>
                      </m:r>
                      <m:r>
                        <a:rPr kumimoji="0" lang="en-US" altLang="ja-JP" sz="2000" i="1" kern="0">
                          <a:latin typeface="Cambria Math" panose="02040503050406030204" pitchFamily="18" charset="0"/>
                        </a:rPr>
                        <m:t>𝑚</m:t>
                      </m:r>
                      <m:r>
                        <a:rPr kumimoji="0" lang="en-US" altLang="ja-JP" sz="2000" i="1" kern="0">
                          <a:latin typeface="Cambria Math" panose="02040503050406030204" pitchFamily="18" charset="0"/>
                        </a:rPr>
                        <m:t>]</m:t>
                      </m:r>
                    </m:oMath>
                  </a14:m>
                  <a:r>
                    <a:rPr lang="ja-JP" altLang="en-US" sz="2000" dirty="0">
                      <a:latin typeface="HGP創英角ｺﾞｼｯｸUB" panose="020B0900000000000000" pitchFamily="50" charset="-128"/>
                      <a:ea typeface="HGP創英角ｺﾞｼｯｸUB" panose="020B0900000000000000" pitchFamily="50" charset="-128"/>
                    </a:rPr>
                    <a:t>地点を</a:t>
                  </a:r>
                  <a14:m>
                    <m:oMath xmlns:m="http://schemas.openxmlformats.org/officeDocument/2006/math">
                      <m:r>
                        <a:rPr kumimoji="0" lang="en-US" altLang="ja-JP" sz="2000" i="1" kern="0" smtClean="0">
                          <a:solidFill>
                            <a:srgbClr val="0000FF"/>
                          </a:solidFill>
                          <a:latin typeface="Cambria Math" panose="02040503050406030204" pitchFamily="18" charset="0"/>
                        </a:rPr>
                        <m:t>𝑋</m:t>
                      </m:r>
                      <m:r>
                        <a:rPr kumimoji="0" lang="en-US" altLang="ja-JP" sz="2000" i="1" kern="0">
                          <a:latin typeface="Cambria Math" panose="02040503050406030204" pitchFamily="18" charset="0"/>
                        </a:rPr>
                        <m:t>−7 </m:t>
                      </m:r>
                      <m:d>
                        <m:dPr>
                          <m:begChr m:val="["/>
                          <m:endChr m:val="]"/>
                          <m:ctrlPr>
                            <a:rPr kumimoji="0" lang="en-US" altLang="ja-JP" sz="2000" i="1" kern="0">
                              <a:latin typeface="Cambria Math"/>
                            </a:rPr>
                          </m:ctrlPr>
                        </m:dPr>
                        <m:e>
                          <m:r>
                            <a:rPr kumimoji="0" lang="en-US" altLang="ja-JP" sz="2000" i="1" kern="0">
                              <a:latin typeface="Cambria Math" panose="02040503050406030204" pitchFamily="18" charset="0"/>
                            </a:rPr>
                            <m:t>𝑚</m:t>
                          </m:r>
                        </m:e>
                      </m:d>
                      <m:r>
                        <a:rPr kumimoji="0" lang="en-US" altLang="ja-JP" sz="2000" i="1" kern="0">
                          <a:latin typeface="Cambria Math" panose="02040503050406030204" pitchFamily="18" charset="0"/>
                        </a:rPr>
                        <m:t> ≤ </m:t>
                      </m:r>
                      <m:r>
                        <a:rPr kumimoji="0" lang="en-US" altLang="ja-JP" sz="2000" i="1" kern="0" smtClean="0">
                          <a:solidFill>
                            <a:srgbClr val="FF0000"/>
                          </a:solidFill>
                          <a:latin typeface="Cambria Math" panose="02040503050406030204" pitchFamily="18" charset="0"/>
                        </a:rPr>
                        <m:t>?</m:t>
                      </m:r>
                      <m:d>
                        <m:dPr>
                          <m:begChr m:val="["/>
                          <m:endChr m:val="]"/>
                          <m:ctrlPr>
                            <a:rPr kumimoji="0" lang="en-US" altLang="ja-JP" sz="2000" i="1" kern="0">
                              <a:latin typeface="Cambria Math"/>
                            </a:rPr>
                          </m:ctrlPr>
                        </m:dPr>
                        <m:e>
                          <m:r>
                            <a:rPr kumimoji="0" lang="en-US" altLang="ja-JP" sz="2000" i="1" kern="0">
                              <a:latin typeface="Cambria Math" panose="02040503050406030204" pitchFamily="18" charset="0"/>
                            </a:rPr>
                            <m:t>𝑚</m:t>
                          </m:r>
                        </m:e>
                      </m:d>
                      <m:r>
                        <a:rPr kumimoji="0" lang="en-US" altLang="ja-JP" sz="2000" i="1" kern="0">
                          <a:latin typeface="Cambria Math" panose="02040503050406030204" pitchFamily="18" charset="0"/>
                        </a:rPr>
                        <m:t>≤</m:t>
                      </m:r>
                      <m:r>
                        <a:rPr kumimoji="0" lang="en-US" altLang="ja-JP" sz="2000" i="1" kern="0" smtClean="0">
                          <a:solidFill>
                            <a:srgbClr val="0000FF"/>
                          </a:solidFill>
                          <a:latin typeface="Cambria Math" panose="02040503050406030204" pitchFamily="18" charset="0"/>
                        </a:rPr>
                        <m:t>𝑋</m:t>
                      </m:r>
                      <m:r>
                        <a:rPr kumimoji="0" lang="en-US" altLang="ja-JP" sz="2000" i="1" kern="0">
                          <a:latin typeface="Cambria Math" panose="02040503050406030204" pitchFamily="18" charset="0"/>
                        </a:rPr>
                        <m:t>+7 </m:t>
                      </m:r>
                      <m:r>
                        <a:rPr kumimoji="0" lang="en-US" altLang="ja-JP" sz="2000" i="1" kern="0">
                          <a:latin typeface="Cambria Math"/>
                        </a:rPr>
                        <m:t>[</m:t>
                      </m:r>
                      <m:r>
                        <a:rPr kumimoji="0" lang="en-US" altLang="ja-JP" sz="2000" i="1" kern="0">
                          <a:latin typeface="Cambria Math"/>
                        </a:rPr>
                        <m:t>𝑚</m:t>
                      </m:r>
                      <m:r>
                        <a:rPr kumimoji="0" lang="en-US" altLang="ja-JP" sz="2000" i="1" kern="0">
                          <a:latin typeface="Cambria Math"/>
                        </a:rPr>
                        <m:t>]</m:t>
                      </m:r>
                    </m:oMath>
                  </a14:m>
                  <a:r>
                    <a:rPr lang="ja-JP" altLang="en-US" sz="2000" dirty="0">
                      <a:latin typeface="HGP創英角ｺﾞｼｯｸUB" panose="020B0900000000000000" pitchFamily="50" charset="-128"/>
                      <a:ea typeface="HGP創英角ｺﾞｼｯｸUB" panose="020B0900000000000000" pitchFamily="50" charset="-128"/>
                    </a:rPr>
                    <a:t>の範囲と推定</a:t>
                  </a:r>
                  <a:endParaRPr lang="en-US" altLang="ja-JP" sz="2000" dirty="0">
                    <a:latin typeface="HGP創英角ｺﾞｼｯｸUB" panose="020B0900000000000000" pitchFamily="50" charset="-128"/>
                    <a:ea typeface="HGP創英角ｺﾞｼｯｸUB" panose="020B0900000000000000" pitchFamily="50" charset="-128"/>
                  </a:endParaRPr>
                </a:p>
              </p:txBody>
            </p:sp>
          </mc:Choice>
          <mc:Fallback xmlns="">
            <p:sp>
              <p:nvSpPr>
                <p:cNvPr id="38" name="タイトル 8">
                  <a:extLst>
                    <a:ext uri="{FF2B5EF4-FFF2-40B4-BE49-F238E27FC236}">
                      <a16:creationId xmlns="" xmlns:a16="http://schemas.microsoft.com/office/drawing/2014/main" xmlns:a14="http://schemas.microsoft.com/office/drawing/2010/main" id="{26C879F4-8ADF-44F0-B8F5-25B66D142ECC}"/>
                    </a:ext>
                  </a:extLst>
                </p:cNvPr>
                <p:cNvSpPr txBox="1">
                  <a:spLocks noRot="1" noChangeAspect="1" noMove="1" noResize="1" noEditPoints="1" noAdjustHandles="1" noChangeArrowheads="1" noChangeShapeType="1" noTextEdit="1"/>
                </p:cNvSpPr>
                <p:nvPr/>
              </p:nvSpPr>
              <p:spPr>
                <a:xfrm>
                  <a:off x="986427" y="1136593"/>
                  <a:ext cx="7741467" cy="385107"/>
                </a:xfrm>
                <a:prstGeom prst="rect">
                  <a:avLst/>
                </a:prstGeom>
                <a:blipFill rotWithShape="1">
                  <a:blip r:embed="rId9"/>
                  <a:stretch>
                    <a:fillRect l="-866" t="-10938" b="-26563"/>
                  </a:stretch>
                </a:blipFill>
              </p:spPr>
              <p:txBody>
                <a:bodyPr/>
                <a:lstStyle/>
                <a:p>
                  <a:r>
                    <a:rPr lang="ja-JP" altLang="en-US">
                      <a:noFill/>
                    </a:rPr>
                    <a:t> </a:t>
                  </a:r>
                </a:p>
              </p:txBody>
            </p:sp>
          </mc:Fallback>
        </mc:AlternateContent>
        <p:sp>
          <p:nvSpPr>
            <p:cNvPr id="49" name="正方形/長方形 48">
              <a:extLst>
                <a:ext uri="{FF2B5EF4-FFF2-40B4-BE49-F238E27FC236}">
                  <a16:creationId xmlns="" xmlns:a16="http://schemas.microsoft.com/office/drawing/2014/main" id="{05927251-A05B-45A3-AA0F-30CE1D5C6E22}"/>
                </a:ext>
              </a:extLst>
            </p:cNvPr>
            <p:cNvSpPr>
              <a:spLocks noChangeAspect="1"/>
            </p:cNvSpPr>
            <p:nvPr/>
          </p:nvSpPr>
          <p:spPr>
            <a:xfrm>
              <a:off x="881397" y="1303046"/>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50" name="正方形/長方形 49">
              <a:extLst>
                <a:ext uri="{FF2B5EF4-FFF2-40B4-BE49-F238E27FC236}">
                  <a16:creationId xmlns="" xmlns:a16="http://schemas.microsoft.com/office/drawing/2014/main" id="{6947792D-7E1D-421E-92AD-E6D3538AE316}"/>
                </a:ext>
              </a:extLst>
            </p:cNvPr>
            <p:cNvSpPr>
              <a:spLocks noChangeAspect="1"/>
            </p:cNvSpPr>
            <p:nvPr/>
          </p:nvSpPr>
          <p:spPr>
            <a:xfrm>
              <a:off x="881397" y="1595851"/>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mc:AlternateContent xmlns:mc="http://schemas.openxmlformats.org/markup-compatibility/2006" xmlns:a14="http://schemas.microsoft.com/office/drawing/2010/main">
          <mc:Choice Requires="a14">
            <p:sp>
              <p:nvSpPr>
                <p:cNvPr id="51" name="タイトル 8">
                  <a:extLst>
                    <a:ext uri="{FF2B5EF4-FFF2-40B4-BE49-F238E27FC236}">
                      <a16:creationId xmlns="" xmlns:a16="http://schemas.microsoft.com/office/drawing/2014/main" id="{7C3EA204-6B7B-4987-A3FF-2D9E2BEB642B}"/>
                    </a:ext>
                  </a:extLst>
                </p:cNvPr>
                <p:cNvSpPr txBox="1">
                  <a:spLocks/>
                </p:cNvSpPr>
                <p:nvPr/>
              </p:nvSpPr>
              <p:spPr>
                <a:xfrm>
                  <a:off x="986427" y="1453066"/>
                  <a:ext cx="7741467" cy="38510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14:m>
                    <m:oMath xmlns:m="http://schemas.openxmlformats.org/officeDocument/2006/math">
                      <m:r>
                        <a:rPr kumimoji="0" lang="en-US" altLang="ja-JP" sz="2000" i="1" kern="0">
                          <a:latin typeface="Cambria Math" panose="02040503050406030204" pitchFamily="18" charset="0"/>
                        </a:rPr>
                        <m:t>90%</m:t>
                      </m:r>
                    </m:oMath>
                  </a14:m>
                  <a:r>
                    <a:rPr lang="ja-JP" altLang="en-US" sz="2000" dirty="0">
                      <a:latin typeface="HGP創英角ｺﾞｼｯｸUB" panose="020B0900000000000000" pitchFamily="50" charset="-128"/>
                      <a:ea typeface="HGP創英角ｺﾞｼｯｸUB" panose="020B0900000000000000" pitchFamily="50" charset="-128"/>
                    </a:rPr>
                    <a:t>の </a:t>
                  </a:r>
                  <a14:m>
                    <m:oMath xmlns:m="http://schemas.openxmlformats.org/officeDocument/2006/math">
                      <m:r>
                        <a:rPr kumimoji="0" lang="en-US" altLang="ja-JP" sz="2000" i="1" kern="0" dirty="0">
                          <a:solidFill>
                            <a:srgbClr val="0000FF"/>
                          </a:solidFill>
                          <a:latin typeface="Cambria Math" panose="02040503050406030204" pitchFamily="18" charset="0"/>
                        </a:rPr>
                        <m:t>𝑋</m:t>
                      </m:r>
                      <m:r>
                        <a:rPr kumimoji="0" lang="en-US" altLang="ja-JP" sz="2000" i="1" kern="0" dirty="0">
                          <a:solidFill>
                            <a:srgbClr val="0070C0"/>
                          </a:solidFill>
                          <a:latin typeface="Cambria Math"/>
                        </a:rPr>
                        <m:t> </m:t>
                      </m:r>
                      <m:r>
                        <a:rPr kumimoji="0" lang="en-US" altLang="ja-JP" sz="2000" i="1" kern="0" dirty="0">
                          <a:latin typeface="Cambria Math" panose="02040503050406030204" pitchFamily="18" charset="0"/>
                        </a:rPr>
                        <m:t>[</m:t>
                      </m:r>
                      <m:r>
                        <a:rPr kumimoji="0" lang="en-US" altLang="ja-JP" sz="2000" i="1" kern="0" dirty="0">
                          <a:latin typeface="Cambria Math" panose="02040503050406030204" pitchFamily="18" charset="0"/>
                        </a:rPr>
                        <m:t>𝑚</m:t>
                      </m:r>
                    </m:oMath>
                  </a14:m>
                  <a:r>
                    <a:rPr kumimoji="0" lang="en-US" altLang="ja-JP" sz="2000" kern="0" dirty="0">
                      <a:latin typeface="HGP創英角ｺﾞｼｯｸUB" panose="020B0900000000000000" pitchFamily="50" charset="-128"/>
                      <a:ea typeface="HGP創英角ｺﾞｼｯｸUB" panose="020B0900000000000000" pitchFamily="50" charset="-128"/>
                    </a:rPr>
                    <a:t>]</a:t>
                  </a:r>
                  <a:r>
                    <a:rPr lang="ja-JP" altLang="en-US" sz="2000" dirty="0">
                      <a:latin typeface="HGP創英角ｺﾞｼｯｸUB" panose="020B0900000000000000" pitchFamily="50" charset="-128"/>
                      <a:ea typeface="HGP創英角ｺﾞｼｯｸUB" panose="020B0900000000000000" pitchFamily="50" charset="-128"/>
                    </a:rPr>
                    <a:t>について </a:t>
                  </a:r>
                  <a14:m>
                    <m:oMath xmlns:m="http://schemas.openxmlformats.org/officeDocument/2006/math">
                      <m:r>
                        <a:rPr kumimoji="0" lang="en-US" altLang="ja-JP" sz="2000" kern="0">
                          <a:solidFill>
                            <a:srgbClr val="FF0000"/>
                          </a:solidFill>
                          <a:latin typeface="Cambria Math" panose="02040503050406030204" pitchFamily="18" charset="0"/>
                        </a:rPr>
                        <m:t>?</m:t>
                      </m:r>
                      <m:r>
                        <a:rPr kumimoji="0" lang="en-US" altLang="ja-JP" sz="2000" i="1" kern="0">
                          <a:latin typeface="Cambria Math" panose="02040503050406030204" pitchFamily="18" charset="0"/>
                        </a:rPr>
                        <m:t>[</m:t>
                      </m:r>
                      <m:r>
                        <a:rPr kumimoji="0" lang="en-US" altLang="ja-JP" sz="2000" i="1" kern="0">
                          <a:latin typeface="Cambria Math" panose="02040503050406030204" pitchFamily="18" charset="0"/>
                        </a:rPr>
                        <m:t>𝑚</m:t>
                      </m:r>
                      <m:r>
                        <a:rPr kumimoji="0" lang="en-US" altLang="ja-JP" sz="2000" i="1" kern="0">
                          <a:latin typeface="Cambria Math" panose="02040503050406030204" pitchFamily="18" charset="0"/>
                        </a:rPr>
                        <m:t>]</m:t>
                      </m:r>
                    </m:oMath>
                  </a14:m>
                  <a:r>
                    <a:rPr lang="ja-JP" altLang="en-US" sz="2000" dirty="0">
                      <a:latin typeface="HGP創英角ｺﾞｼｯｸUB" panose="020B0900000000000000" pitchFamily="50" charset="-128"/>
                      <a:ea typeface="HGP創英角ｺﾞｼｯｸUB" panose="020B0900000000000000" pitchFamily="50" charset="-128"/>
                    </a:rPr>
                    <a:t>地点を含む範囲を当てることができる</a:t>
                  </a:r>
                  <a:endParaRPr lang="en-US" altLang="ja-JP" sz="2000" dirty="0">
                    <a:latin typeface="HGP創英角ｺﾞｼｯｸUB" panose="020B0900000000000000" pitchFamily="50" charset="-128"/>
                    <a:ea typeface="HGP創英角ｺﾞｼｯｸUB" panose="020B0900000000000000" pitchFamily="50" charset="-128"/>
                  </a:endParaRPr>
                </a:p>
              </p:txBody>
            </p:sp>
          </mc:Choice>
          <mc:Fallback xmlns="">
            <p:sp>
              <p:nvSpPr>
                <p:cNvPr id="51" name="タイトル 8">
                  <a:extLst>
                    <a:ext uri="{FF2B5EF4-FFF2-40B4-BE49-F238E27FC236}">
                      <a16:creationId xmlns="" xmlns:a16="http://schemas.microsoft.com/office/drawing/2014/main" xmlns:a14="http://schemas.microsoft.com/office/drawing/2010/main" id="{7C3EA204-6B7B-4987-A3FF-2D9E2BEB642B}"/>
                    </a:ext>
                  </a:extLst>
                </p:cNvPr>
                <p:cNvSpPr txBox="1">
                  <a:spLocks noRot="1" noChangeAspect="1" noMove="1" noResize="1" noEditPoints="1" noAdjustHandles="1" noChangeArrowheads="1" noChangeShapeType="1" noTextEdit="1"/>
                </p:cNvSpPr>
                <p:nvPr/>
              </p:nvSpPr>
              <p:spPr>
                <a:xfrm>
                  <a:off x="986427" y="1453066"/>
                  <a:ext cx="7741467" cy="385107"/>
                </a:xfrm>
                <a:prstGeom prst="rect">
                  <a:avLst/>
                </a:prstGeom>
                <a:blipFill rotWithShape="1">
                  <a:blip r:embed="rId13"/>
                  <a:stretch>
                    <a:fillRect l="-79" t="-10938" b="-26563"/>
                  </a:stretch>
                </a:blipFill>
              </p:spPr>
              <p:txBody>
                <a:bodyPr/>
                <a:lstStyle/>
                <a:p>
                  <a:r>
                    <a:rPr lang="ja-JP" altLang="en-US">
                      <a:noFill/>
                    </a:rPr>
                    <a:t> </a:t>
                  </a:r>
                </a:p>
              </p:txBody>
            </p:sp>
          </mc:Fallback>
        </mc:AlternateContent>
      </p:grpSp>
      <p:pic>
        <p:nvPicPr>
          <p:cNvPr id="52" name="図 51"/>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485283" y="3116369"/>
            <a:ext cx="588119" cy="1188000"/>
          </a:xfrm>
          <a:prstGeom prst="rect">
            <a:avLst/>
          </a:prstGeom>
        </p:spPr>
      </p:pic>
      <p:sp>
        <p:nvSpPr>
          <p:cNvPr id="53" name="タイトル 8"/>
          <p:cNvSpPr txBox="1">
            <a:spLocks/>
          </p:cNvSpPr>
          <p:nvPr/>
        </p:nvSpPr>
        <p:spPr>
          <a:xfrm>
            <a:off x="810344" y="61200"/>
            <a:ext cx="8310335" cy="615553"/>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区間推定の考え方 </a:t>
            </a:r>
            <a:r>
              <a:rPr lang="en-US" altLang="ja-JP" sz="2800" dirty="0"/>
              <a:t>(</a:t>
            </a:r>
            <a:r>
              <a:rPr lang="ja-JP" altLang="en-US" dirty="0"/>
              <a:t>𝑛</a:t>
            </a:r>
            <a:r>
              <a:rPr lang="en-US" altLang="ja-JP" dirty="0">
                <a:effectLst/>
                <a:latin typeface="Cambria Math" panose="02040503050406030204" pitchFamily="18" charset="0"/>
              </a:rPr>
              <a:t>=1</a:t>
            </a:r>
            <a:r>
              <a:rPr lang="ja-JP" altLang="en-US" sz="2800" dirty="0"/>
              <a:t>の場合</a:t>
            </a:r>
            <a:r>
              <a:rPr lang="en-US" altLang="ja-JP" sz="2800" dirty="0"/>
              <a:t>)</a:t>
            </a:r>
          </a:p>
        </p:txBody>
      </p:sp>
      <p:sp>
        <p:nvSpPr>
          <p:cNvPr id="54" name="角丸四角形 66">
            <a:extLst>
              <a:ext uri="{FF2B5EF4-FFF2-40B4-BE49-F238E27FC236}">
                <a16:creationId xmlns="" xmlns:a16="http://schemas.microsoft.com/office/drawing/2014/main" id="{130F7541-FA2C-469C-B724-A17410033494}"/>
              </a:ext>
            </a:extLst>
          </p:cNvPr>
          <p:cNvSpPr/>
          <p:nvPr/>
        </p:nvSpPr>
        <p:spPr>
          <a:xfrm rot="16200000" flipV="1">
            <a:off x="2860312" y="2958664"/>
            <a:ext cx="770400" cy="3804776"/>
          </a:xfrm>
          <a:custGeom>
            <a:avLst/>
            <a:gdLst/>
            <a:ahLst/>
            <a:cxnLst/>
            <a:rect l="l" t="t" r="r" b="b"/>
            <a:pathLst>
              <a:path w="684000" h="3804776">
                <a:moveTo>
                  <a:pt x="450033" y="301840"/>
                </a:moveTo>
                <a:lnTo>
                  <a:pt x="346630" y="0"/>
                </a:lnTo>
                <a:lnTo>
                  <a:pt x="243227" y="301840"/>
                </a:lnTo>
                <a:close/>
                <a:moveTo>
                  <a:pt x="684000" y="3804776"/>
                </a:moveTo>
                <a:lnTo>
                  <a:pt x="684000" y="301841"/>
                </a:lnTo>
                <a:lnTo>
                  <a:pt x="0" y="301841"/>
                </a:lnTo>
                <a:lnTo>
                  <a:pt x="0" y="3804776"/>
                </a:lnTo>
                <a:close/>
              </a:path>
            </a:pathLst>
          </a:custGeom>
          <a:gradFill flip="none" rotWithShape="1">
            <a:gsLst>
              <a:gs pos="86000">
                <a:schemeClr val="accent5">
                  <a:lumMod val="40000"/>
                  <a:lumOff val="60000"/>
                </a:schemeClr>
              </a:gs>
              <a:gs pos="0">
                <a:schemeClr val="accent5">
                  <a:lumMod val="40000"/>
                  <a:lumOff val="60000"/>
                  <a:alpha val="26000"/>
                </a:schemeClr>
              </a:gs>
            </a:gsLst>
            <a:lin ang="108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mc:AlternateContent xmlns:mc="http://schemas.openxmlformats.org/markup-compatibility/2006" xmlns:a14="http://schemas.microsoft.com/office/drawing/2010/main">
        <mc:Choice Requires="a14">
          <p:sp>
            <p:nvSpPr>
              <p:cNvPr id="48" name="タイトル 8">
                <a:extLst>
                  <a:ext uri="{FF2B5EF4-FFF2-40B4-BE49-F238E27FC236}">
                    <a16:creationId xmlns="" xmlns:a16="http://schemas.microsoft.com/office/drawing/2014/main" id="{CF333554-2B85-402E-ACF4-56E7235AD665}"/>
                  </a:ext>
                </a:extLst>
              </p:cNvPr>
              <p:cNvSpPr txBox="1">
                <a:spLocks/>
              </p:cNvSpPr>
              <p:nvPr/>
            </p:nvSpPr>
            <p:spPr>
              <a:xfrm>
                <a:off x="1406501" y="4547324"/>
                <a:ext cx="3348001" cy="646331"/>
              </a:xfrm>
              <a:prstGeom prst="rect">
                <a:avLst/>
              </a:prstGeom>
              <a:noFill/>
            </p:spPr>
            <p:txBody>
              <a:bodyPr wrap="squar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r>
                  <a:rPr lang="ja-JP" altLang="en-US" dirty="0"/>
                  <a:t>すなわち</a:t>
                </a:r>
                <a14:m>
                  <m:oMath xmlns:m="http://schemas.openxmlformats.org/officeDocument/2006/math">
                    <m:r>
                      <a:rPr kumimoji="0" lang="en-US" altLang="ja-JP" i="1" kern="0">
                        <a:latin typeface="Cambria Math"/>
                      </a:rPr>
                      <m:t>90%</m:t>
                    </m:r>
                  </m:oMath>
                </a14:m>
                <a:r>
                  <a:rPr lang="ja-JP" altLang="en-US" dirty="0"/>
                  <a:t>の確率で</a:t>
                </a:r>
              </a:p>
              <a:p>
                <a:pPr/>
                <a14:m>
                  <m:oMathPara xmlns:m="http://schemas.openxmlformats.org/officeDocument/2006/math">
                    <m:oMathParaPr>
                      <m:jc m:val="centerGroup"/>
                    </m:oMathParaPr>
                    <m:oMath xmlns:m="http://schemas.openxmlformats.org/officeDocument/2006/math">
                      <m:r>
                        <a:rPr kumimoji="0" lang="en-US" altLang="ja-JP" i="1" kern="0">
                          <a:solidFill>
                            <a:srgbClr val="0000FF"/>
                          </a:solidFill>
                          <a:latin typeface="Cambria Math" panose="02040503050406030204" pitchFamily="18" charset="0"/>
                        </a:rPr>
                        <m:t>𝑋</m:t>
                      </m:r>
                      <m:r>
                        <a:rPr kumimoji="0" lang="en-US" altLang="ja-JP" i="1" kern="0">
                          <a:latin typeface="Cambria Math" panose="02040503050406030204" pitchFamily="18" charset="0"/>
                        </a:rPr>
                        <m:t>−7 </m:t>
                      </m:r>
                      <m:d>
                        <m:dPr>
                          <m:begChr m:val="["/>
                          <m:endChr m:val="]"/>
                          <m:ctrlPr>
                            <a:rPr kumimoji="0" lang="en-US" altLang="ja-JP" i="1" kern="0">
                              <a:latin typeface="Cambria Math"/>
                            </a:rPr>
                          </m:ctrlPr>
                        </m:dPr>
                        <m:e>
                          <m:r>
                            <a:rPr kumimoji="0" lang="en-US" altLang="ja-JP" i="1" kern="0">
                              <a:latin typeface="Cambria Math" panose="02040503050406030204" pitchFamily="18" charset="0"/>
                            </a:rPr>
                            <m:t>𝑚</m:t>
                          </m:r>
                        </m:e>
                      </m:d>
                      <m:r>
                        <a:rPr kumimoji="0" lang="en-US" altLang="ja-JP" i="1" kern="0">
                          <a:latin typeface="Cambria Math" panose="02040503050406030204" pitchFamily="18" charset="0"/>
                        </a:rPr>
                        <m:t> ≤</m:t>
                      </m:r>
                      <m:r>
                        <a:rPr kumimoji="0" lang="en-US" altLang="ja-JP" i="1" kern="0">
                          <a:latin typeface="Cambria Math"/>
                        </a:rPr>
                        <m:t> </m:t>
                      </m:r>
                      <m:r>
                        <a:rPr kumimoji="0" lang="en-US" altLang="ja-JP" i="1" kern="0">
                          <a:solidFill>
                            <a:srgbClr val="FF0000"/>
                          </a:solidFill>
                          <a:latin typeface="Cambria Math"/>
                        </a:rPr>
                        <m:t>?</m:t>
                      </m:r>
                      <m:d>
                        <m:dPr>
                          <m:begChr m:val="["/>
                          <m:endChr m:val="]"/>
                          <m:ctrlPr>
                            <a:rPr kumimoji="0" lang="en-US" altLang="ja-JP" i="1" kern="0">
                              <a:latin typeface="Cambria Math"/>
                            </a:rPr>
                          </m:ctrlPr>
                        </m:dPr>
                        <m:e>
                          <m:r>
                            <a:rPr kumimoji="0" lang="en-US" altLang="ja-JP" i="1" kern="0">
                              <a:latin typeface="Cambria Math" panose="02040503050406030204" pitchFamily="18" charset="0"/>
                            </a:rPr>
                            <m:t>𝑚</m:t>
                          </m:r>
                        </m:e>
                      </m:d>
                      <m:r>
                        <a:rPr kumimoji="0" lang="en-US" altLang="ja-JP" i="1" kern="0">
                          <a:latin typeface="Cambria Math" panose="02040503050406030204" pitchFamily="18" charset="0"/>
                        </a:rPr>
                        <m:t>≤</m:t>
                      </m:r>
                      <m:r>
                        <a:rPr kumimoji="0" lang="en-US" altLang="ja-JP" i="1" kern="0">
                          <a:solidFill>
                            <a:srgbClr val="0070C0"/>
                          </a:solidFill>
                          <a:latin typeface="Cambria Math" panose="02040503050406030204" pitchFamily="18" charset="0"/>
                        </a:rPr>
                        <m:t> </m:t>
                      </m:r>
                      <m:r>
                        <a:rPr kumimoji="0" lang="en-US" altLang="ja-JP" i="1" kern="0">
                          <a:solidFill>
                            <a:srgbClr val="0000FF"/>
                          </a:solidFill>
                          <a:latin typeface="Cambria Math" panose="02040503050406030204" pitchFamily="18" charset="0"/>
                        </a:rPr>
                        <m:t>𝑋</m:t>
                      </m:r>
                      <m:r>
                        <a:rPr kumimoji="0" lang="en-US" altLang="ja-JP" i="1" kern="0">
                          <a:latin typeface="Cambria Math" panose="02040503050406030204" pitchFamily="18" charset="0"/>
                        </a:rPr>
                        <m:t>+7 </m:t>
                      </m:r>
                      <m:d>
                        <m:dPr>
                          <m:begChr m:val="["/>
                          <m:endChr m:val="]"/>
                          <m:ctrlPr>
                            <a:rPr kumimoji="0" lang="en-US" altLang="ja-JP" i="1" kern="0">
                              <a:latin typeface="Cambria Math"/>
                            </a:rPr>
                          </m:ctrlPr>
                        </m:dPr>
                        <m:e>
                          <m:r>
                            <a:rPr kumimoji="0" lang="en-US" altLang="ja-JP" i="1" kern="0">
                              <a:latin typeface="Cambria Math" panose="02040503050406030204" pitchFamily="18" charset="0"/>
                            </a:rPr>
                            <m:t>𝑚</m:t>
                          </m:r>
                        </m:e>
                      </m:d>
                    </m:oMath>
                  </m:oMathPara>
                </a14:m>
                <a:endParaRPr lang="ja-JP" altLang="en-US" dirty="0">
                  <a:solidFill>
                    <a:schemeClr val="bg1"/>
                  </a:solidFill>
                </a:endParaRPr>
              </a:p>
            </p:txBody>
          </p:sp>
        </mc:Choice>
        <mc:Fallback xmlns="">
          <p:sp>
            <p:nvSpPr>
              <p:cNvPr id="48" name="タイトル 8">
                <a:extLst>
                  <a:ext uri="{FF2B5EF4-FFF2-40B4-BE49-F238E27FC236}">
                    <a16:creationId xmlns="" xmlns:a16="http://schemas.microsoft.com/office/drawing/2014/main" xmlns:a14="http://schemas.microsoft.com/office/drawing/2010/main" id="{CF333554-2B85-402E-ACF4-56E7235AD665}"/>
                  </a:ext>
                </a:extLst>
              </p:cNvPr>
              <p:cNvSpPr txBox="1">
                <a:spLocks noRot="1" noChangeAspect="1" noMove="1" noResize="1" noEditPoints="1" noAdjustHandles="1" noChangeArrowheads="1" noChangeShapeType="1" noTextEdit="1"/>
              </p:cNvSpPr>
              <p:nvPr/>
            </p:nvSpPr>
            <p:spPr>
              <a:xfrm>
                <a:off x="1406501" y="4547324"/>
                <a:ext cx="3348001" cy="646331"/>
              </a:xfrm>
              <a:prstGeom prst="rect">
                <a:avLst/>
              </a:prstGeom>
              <a:blipFill rotWithShape="1">
                <a:blip r:embed="rId15"/>
                <a:stretch>
                  <a:fillRect t="-12264" b="-5660"/>
                </a:stretch>
              </a:blipFill>
            </p:spPr>
            <p:txBody>
              <a:bodyPr/>
              <a:lstStyle/>
              <a:p>
                <a:r>
                  <a:rPr lang="ja-JP" altLang="en-US">
                    <a:noFill/>
                  </a:rPr>
                  <a:t> </a:t>
                </a:r>
              </a:p>
            </p:txBody>
          </p:sp>
        </mc:Fallback>
      </mc:AlternateContent>
      <p:grpSp>
        <p:nvGrpSpPr>
          <p:cNvPr id="55" name="グループ化 54">
            <a:extLst>
              <a:ext uri="{FF2B5EF4-FFF2-40B4-BE49-F238E27FC236}">
                <a16:creationId xmlns="" xmlns:a16="http://schemas.microsoft.com/office/drawing/2014/main" id="{F063013E-D9DE-44B7-9239-DA6A8EDEA781}"/>
              </a:ext>
            </a:extLst>
          </p:cNvPr>
          <p:cNvGrpSpPr/>
          <p:nvPr/>
        </p:nvGrpSpPr>
        <p:grpSpPr>
          <a:xfrm>
            <a:off x="6331914" y="3453929"/>
            <a:ext cx="333111" cy="1613594"/>
            <a:chOff x="6134404" y="4286256"/>
            <a:chExt cx="366422" cy="1613594"/>
          </a:xfrm>
          <a:solidFill>
            <a:srgbClr val="FF0000"/>
          </a:solidFill>
        </p:grpSpPr>
        <p:cxnSp>
          <p:nvCxnSpPr>
            <p:cNvPr id="56" name="直線コネクタ 55">
              <a:extLst>
                <a:ext uri="{FF2B5EF4-FFF2-40B4-BE49-F238E27FC236}">
                  <a16:creationId xmlns="" xmlns:a16="http://schemas.microsoft.com/office/drawing/2014/main" id="{F984723A-D2CC-4EDD-9424-D5DA5E72331F}"/>
                </a:ext>
              </a:extLst>
            </p:cNvPr>
            <p:cNvCxnSpPr/>
            <p:nvPr/>
          </p:nvCxnSpPr>
          <p:spPr>
            <a:xfrm rot="5400000">
              <a:off x="5328798" y="5092656"/>
              <a:ext cx="1612800" cy="1588"/>
            </a:xfrm>
            <a:prstGeom prst="line">
              <a:avLst/>
            </a:prstGeom>
            <a:grpFill/>
            <a:ln w="38100" cap="flat" cmpd="sng" algn="ctr">
              <a:solidFill>
                <a:srgbClr val="FF0000"/>
              </a:solidFill>
              <a:prstDash val="solid"/>
            </a:ln>
            <a:effectLst/>
          </p:spPr>
        </p:cxnSp>
        <p:sp>
          <p:nvSpPr>
            <p:cNvPr id="57" name="二等辺三角形 56">
              <a:extLst>
                <a:ext uri="{FF2B5EF4-FFF2-40B4-BE49-F238E27FC236}">
                  <a16:creationId xmlns="" xmlns:a16="http://schemas.microsoft.com/office/drawing/2014/main" id="{142ACE8C-E2D0-4953-8DDE-1C10F9016685}"/>
                </a:ext>
              </a:extLst>
            </p:cNvPr>
            <p:cNvSpPr/>
            <p:nvPr/>
          </p:nvSpPr>
          <p:spPr>
            <a:xfrm rot="5400000">
              <a:off x="6143636" y="4286256"/>
              <a:ext cx="357190" cy="357190"/>
            </a:xfrm>
            <a:prstGeom prst="triangle">
              <a:avLst/>
            </a:prstGeom>
            <a:solidFill>
              <a:srgbClr val="FF0000"/>
            </a:solidFill>
            <a:ln w="25400" cap="flat" cmpd="sng" algn="ctr">
              <a:noFill/>
              <a:prstDash val="solid"/>
            </a:ln>
            <a:effectLst/>
          </p:spPr>
          <p:txBody>
            <a:bodyPr rtlCol="0" anchor="ctr"/>
            <a:lstStyle/>
            <a:p>
              <a:pPr algn="ctr">
                <a:defRPr/>
              </a:pPr>
              <a:endParaRPr kumimoji="0" lang="ja-JP" altLang="en-US" kern="0" dirty="0">
                <a:solidFill>
                  <a:prstClr val="white"/>
                </a:solidFill>
                <a:effectLst/>
                <a:latin typeface="+mn-ea"/>
              </a:endParaRPr>
            </a:p>
          </p:txBody>
        </p:sp>
      </p:grpSp>
      <mc:AlternateContent xmlns:mc="http://schemas.openxmlformats.org/markup-compatibility/2006" xmlns:a14="http://schemas.microsoft.com/office/drawing/2010/main">
        <mc:Choice Requires="a14">
          <p:sp>
            <p:nvSpPr>
              <p:cNvPr id="58" name="テキスト ボックス 57"/>
              <p:cNvSpPr txBox="1"/>
              <p:nvPr/>
            </p:nvSpPr>
            <p:spPr>
              <a:xfrm>
                <a:off x="5866008" y="5094000"/>
                <a:ext cx="927819" cy="307777"/>
              </a:xfrm>
              <a:prstGeom prst="rect">
                <a:avLst/>
              </a:prstGeom>
              <a:noFill/>
            </p:spPr>
            <p:txBody>
              <a:bodyPr wrap="none" rtlCol="0">
                <a:spAutoFit/>
              </a:bodyPr>
              <a:lstStyle/>
              <a:p>
                <a:pPr algn="ctr"/>
                <a14:m>
                  <m:oMath xmlns:m="http://schemas.openxmlformats.org/officeDocument/2006/math">
                    <m:r>
                      <a:rPr lang="en-US" altLang="ja-JP" sz="1400" b="0" i="1" smtClean="0">
                        <a:solidFill>
                          <a:srgbClr val="FF0000"/>
                        </a:solidFill>
                        <a:effectLst/>
                        <a:latin typeface="Cambria Math" panose="02040503050406030204" pitchFamily="18" charset="0"/>
                      </a:rPr>
                      <m:t>?</m:t>
                    </m:r>
                    <m:r>
                      <a:rPr lang="en-US" altLang="ja-JP" sz="1400" b="0" i="1" smtClean="0">
                        <a:effectLst/>
                        <a:latin typeface="Cambria Math" panose="02040503050406030204" pitchFamily="18" charset="0"/>
                      </a:rPr>
                      <m:t>[</m:t>
                    </m:r>
                    <m:r>
                      <a:rPr lang="en-US" altLang="ja-JP" sz="1400" b="0" i="1" smtClean="0">
                        <a:effectLst/>
                        <a:latin typeface="Cambria Math" panose="02040503050406030204" pitchFamily="18" charset="0"/>
                      </a:rPr>
                      <m:t>𝑚</m:t>
                    </m:r>
                    <m:r>
                      <a:rPr lang="en-US" altLang="ja-JP" sz="1400" b="0" i="1" smtClean="0">
                        <a:effectLst/>
                        <a:latin typeface="Cambria Math" panose="02040503050406030204" pitchFamily="18" charset="0"/>
                      </a:rPr>
                      <m:t>]</m:t>
                    </m:r>
                  </m:oMath>
                </a14:m>
                <a:r>
                  <a:rPr lang="ja-JP" altLang="en-US" sz="1400" dirty="0">
                    <a:effectLst/>
                    <a:latin typeface="HGP創英角ｺﾞｼｯｸUB" panose="020B0900000000000000" pitchFamily="50" charset="-128"/>
                    <a:ea typeface="HGP創英角ｺﾞｼｯｸUB" panose="020B0900000000000000" pitchFamily="50" charset="-128"/>
                  </a:rPr>
                  <a:t>地点</a:t>
                </a:r>
              </a:p>
            </p:txBody>
          </p:sp>
        </mc:Choice>
        <mc:Fallback xmlns="">
          <p:sp>
            <p:nvSpPr>
              <p:cNvPr id="58" name="テキスト ボックス 57"/>
              <p:cNvSpPr txBox="1">
                <a:spLocks noRot="1" noChangeAspect="1" noMove="1" noResize="1" noEditPoints="1" noAdjustHandles="1" noChangeArrowheads="1" noChangeShapeType="1" noTextEdit="1"/>
              </p:cNvSpPr>
              <p:nvPr/>
            </p:nvSpPr>
            <p:spPr>
              <a:xfrm>
                <a:off x="5866008" y="5094000"/>
                <a:ext cx="927819" cy="307777"/>
              </a:xfrm>
              <a:prstGeom prst="rect">
                <a:avLst/>
              </a:prstGeom>
              <a:blipFill rotWithShape="1">
                <a:blip r:embed="rId16"/>
                <a:stretch>
                  <a:fillRect t="-4000" r="-1974" b="-18000"/>
                </a:stretch>
              </a:blipFill>
            </p:spPr>
            <p:txBody>
              <a:bodyPr/>
              <a:lstStyle/>
              <a:p>
                <a:r>
                  <a:rPr lang="ja-JP" altLang="en-US">
                    <a:noFill/>
                  </a:rPr>
                  <a:t> </a:t>
                </a:r>
              </a:p>
            </p:txBody>
          </p:sp>
        </mc:Fallback>
      </mc:AlternateContent>
      <p:sp>
        <p:nvSpPr>
          <p:cNvPr id="64" name="正方形/長方形 63">
            <a:extLst>
              <a:ext uri="{FF2B5EF4-FFF2-40B4-BE49-F238E27FC236}">
                <a16:creationId xmlns="" xmlns:a16="http://schemas.microsoft.com/office/drawing/2014/main" id="{F5663984-3687-43AF-8200-56FF7B06CA65}"/>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sp>
        <p:nvSpPr>
          <p:cNvPr id="59" name="テキスト ボックス 58"/>
          <p:cNvSpPr txBox="1"/>
          <p:nvPr/>
        </p:nvSpPr>
        <p:spPr>
          <a:xfrm>
            <a:off x="6048658" y="2301579"/>
            <a:ext cx="530915"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20</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60" name="テキスト ボックス 59"/>
          <p:cNvSpPr txBox="1"/>
          <p:nvPr/>
        </p:nvSpPr>
        <p:spPr>
          <a:xfrm>
            <a:off x="6363532" y="2596624"/>
            <a:ext cx="530915"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17</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61" name="テキスト ボックス 60"/>
          <p:cNvSpPr txBox="1"/>
          <p:nvPr/>
        </p:nvSpPr>
        <p:spPr>
          <a:xfrm>
            <a:off x="6649074" y="3024838"/>
            <a:ext cx="530915"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12</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62" name="テキスト ボックス 61"/>
          <p:cNvSpPr txBox="1"/>
          <p:nvPr/>
        </p:nvSpPr>
        <p:spPr>
          <a:xfrm>
            <a:off x="5263390" y="3426832"/>
            <a:ext cx="434734"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7</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63" name="テキスト ボックス 62"/>
          <p:cNvSpPr txBox="1"/>
          <p:nvPr/>
        </p:nvSpPr>
        <p:spPr>
          <a:xfrm>
            <a:off x="7246612" y="3587878"/>
            <a:ext cx="434734"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5</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65" name="テキスト ボックス 64"/>
          <p:cNvSpPr txBox="1"/>
          <p:nvPr/>
        </p:nvSpPr>
        <p:spPr>
          <a:xfrm>
            <a:off x="5753785" y="2664605"/>
            <a:ext cx="530915"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15</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66" name="テキスト ボックス 65"/>
          <p:cNvSpPr txBox="1"/>
          <p:nvPr/>
        </p:nvSpPr>
        <p:spPr>
          <a:xfrm>
            <a:off x="5463909" y="3024838"/>
            <a:ext cx="530915"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11</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67" name="テキスト ボックス 66"/>
          <p:cNvSpPr txBox="1"/>
          <p:nvPr/>
        </p:nvSpPr>
        <p:spPr>
          <a:xfrm>
            <a:off x="6940498" y="3426832"/>
            <a:ext cx="434734"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7</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68" name="テキスト ボックス 67"/>
          <p:cNvSpPr txBox="1"/>
          <p:nvPr/>
        </p:nvSpPr>
        <p:spPr>
          <a:xfrm>
            <a:off x="4968760" y="3587878"/>
            <a:ext cx="434734"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5</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28" name="円弧 27"/>
          <p:cNvSpPr/>
          <p:nvPr/>
        </p:nvSpPr>
        <p:spPr>
          <a:xfrm>
            <a:off x="2051720" y="2836717"/>
            <a:ext cx="3642768" cy="4143380"/>
          </a:xfrm>
          <a:prstGeom prst="arc">
            <a:avLst>
              <a:gd name="adj1" fmla="val 11969358"/>
              <a:gd name="adj2" fmla="val 20414617"/>
            </a:avLst>
          </a:prstGeom>
          <a:noFill/>
          <a:ln w="28575" cap="rnd" cmpd="sng" algn="ctr">
            <a:solidFill>
              <a:schemeClr val="accent2"/>
            </a:solidFill>
            <a:prstDash val="sysDot"/>
          </a:ln>
          <a:effectLst/>
        </p:spPr>
        <p:txBody>
          <a:bodyPr rtlCol="0" anchor="ctr"/>
          <a:lstStyle/>
          <a:p>
            <a:pPr algn="ctr">
              <a:defRPr/>
            </a:pPr>
            <a:endParaRPr kumimoji="0" lang="ja-JP" altLang="en-US" kern="0" dirty="0">
              <a:solidFill>
                <a:prstClr val="black"/>
              </a:solidFill>
              <a:latin typeface="Calibri"/>
              <a:ea typeface="メイリオ"/>
            </a:endParaRPr>
          </a:p>
        </p:txBody>
      </p:sp>
    </p:spTree>
    <p:extLst>
      <p:ext uri="{BB962C8B-B14F-4D97-AF65-F5344CB8AC3E}">
        <p14:creationId xmlns:p14="http://schemas.microsoft.com/office/powerpoint/2010/main" val="2808092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角丸四角形 66">
            <a:extLst>
              <a:ext uri="{FF2B5EF4-FFF2-40B4-BE49-F238E27FC236}">
                <a16:creationId xmlns="" xmlns:a16="http://schemas.microsoft.com/office/drawing/2014/main" id="{130F7541-FA2C-469C-B724-A17410033494}"/>
              </a:ext>
            </a:extLst>
          </p:cNvPr>
          <p:cNvSpPr/>
          <p:nvPr/>
        </p:nvSpPr>
        <p:spPr>
          <a:xfrm rot="16200000" flipV="1">
            <a:off x="2860312" y="2958664"/>
            <a:ext cx="770400" cy="3804776"/>
          </a:xfrm>
          <a:custGeom>
            <a:avLst/>
            <a:gdLst/>
            <a:ahLst/>
            <a:cxnLst/>
            <a:rect l="l" t="t" r="r" b="b"/>
            <a:pathLst>
              <a:path w="684000" h="3804776">
                <a:moveTo>
                  <a:pt x="450033" y="301840"/>
                </a:moveTo>
                <a:lnTo>
                  <a:pt x="346630" y="0"/>
                </a:lnTo>
                <a:lnTo>
                  <a:pt x="243227" y="301840"/>
                </a:lnTo>
                <a:close/>
                <a:moveTo>
                  <a:pt x="684000" y="3804776"/>
                </a:moveTo>
                <a:lnTo>
                  <a:pt x="684000" y="301841"/>
                </a:lnTo>
                <a:lnTo>
                  <a:pt x="0" y="301841"/>
                </a:lnTo>
                <a:lnTo>
                  <a:pt x="0" y="3804776"/>
                </a:lnTo>
                <a:close/>
              </a:path>
            </a:pathLst>
          </a:custGeom>
          <a:gradFill flip="none" rotWithShape="1">
            <a:gsLst>
              <a:gs pos="86000">
                <a:schemeClr val="accent5">
                  <a:lumMod val="40000"/>
                  <a:lumOff val="60000"/>
                </a:schemeClr>
              </a:gs>
              <a:gs pos="0">
                <a:schemeClr val="accent5">
                  <a:lumMod val="40000"/>
                  <a:lumOff val="60000"/>
                  <a:alpha val="26000"/>
                </a:schemeClr>
              </a:gs>
            </a:gsLst>
            <a:lin ang="108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nvGrpSpPr>
          <p:cNvPr id="2" name="グループ化 1"/>
          <p:cNvGrpSpPr/>
          <p:nvPr/>
        </p:nvGrpSpPr>
        <p:grpSpPr>
          <a:xfrm>
            <a:off x="5046416" y="2589344"/>
            <a:ext cx="2538016" cy="2501124"/>
            <a:chOff x="4857752" y="3429000"/>
            <a:chExt cx="2538016" cy="2501124"/>
          </a:xfrm>
        </p:grpSpPr>
        <p:sp>
          <p:nvSpPr>
            <p:cNvPr id="3" name="正方形/長方形 2"/>
            <p:cNvSpPr/>
            <p:nvPr/>
          </p:nvSpPr>
          <p:spPr>
            <a:xfrm>
              <a:off x="6286512" y="3714752"/>
              <a:ext cx="252000" cy="1428760"/>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HGP創英角ｺﾞｼｯｸUB" panose="020B0900000000000000" pitchFamily="50" charset="-128"/>
                <a:ea typeface="HGP創英角ｺﾞｼｯｸUB" panose="020B0900000000000000" pitchFamily="50" charset="-128"/>
              </a:endParaRPr>
            </a:p>
          </p:txBody>
        </p:sp>
        <p:sp>
          <p:nvSpPr>
            <p:cNvPr id="4" name="正方形/長方形 3"/>
            <p:cNvSpPr/>
            <p:nvPr/>
          </p:nvSpPr>
          <p:spPr>
            <a:xfrm>
              <a:off x="6572264" y="4143380"/>
              <a:ext cx="252000" cy="1000132"/>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HGP創英角ｺﾞｼｯｸUB" panose="020B0900000000000000" pitchFamily="50" charset="-128"/>
                <a:ea typeface="HGP創英角ｺﾞｼｯｸUB" panose="020B0900000000000000" pitchFamily="50" charset="-128"/>
              </a:endParaRPr>
            </a:p>
          </p:txBody>
        </p:sp>
        <p:sp>
          <p:nvSpPr>
            <p:cNvPr id="5" name="正方形/長方形 4"/>
            <p:cNvSpPr/>
            <p:nvPr/>
          </p:nvSpPr>
          <p:spPr>
            <a:xfrm>
              <a:off x="6000760" y="3429000"/>
              <a:ext cx="252000" cy="1714512"/>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HGP創英角ｺﾞｼｯｸUB" panose="020B0900000000000000" pitchFamily="50" charset="-128"/>
                <a:ea typeface="HGP創英角ｺﾞｼｯｸUB" panose="020B0900000000000000" pitchFamily="50" charset="-128"/>
              </a:endParaRPr>
            </a:p>
          </p:txBody>
        </p:sp>
        <p:sp>
          <p:nvSpPr>
            <p:cNvPr id="6" name="正方形/長方形 5"/>
            <p:cNvSpPr/>
            <p:nvPr/>
          </p:nvSpPr>
          <p:spPr>
            <a:xfrm>
              <a:off x="6858016" y="4572008"/>
              <a:ext cx="252000" cy="571504"/>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HGP創英角ｺﾞｼｯｸUB" panose="020B0900000000000000" pitchFamily="50" charset="-128"/>
                <a:ea typeface="HGP創英角ｺﾞｼｯｸUB" panose="020B0900000000000000" pitchFamily="50" charset="-128"/>
              </a:endParaRPr>
            </a:p>
          </p:txBody>
        </p:sp>
        <p:sp>
          <p:nvSpPr>
            <p:cNvPr id="7" name="正方形/長方形 6"/>
            <p:cNvSpPr/>
            <p:nvPr/>
          </p:nvSpPr>
          <p:spPr>
            <a:xfrm>
              <a:off x="5143504" y="4572008"/>
              <a:ext cx="252000" cy="571504"/>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HGP創英角ｺﾞｼｯｸUB" panose="020B0900000000000000" pitchFamily="50" charset="-128"/>
                <a:ea typeface="HGP創英角ｺﾞｼｯｸUB" panose="020B0900000000000000" pitchFamily="50" charset="-128"/>
              </a:endParaRPr>
            </a:p>
          </p:txBody>
        </p:sp>
        <p:sp>
          <p:nvSpPr>
            <p:cNvPr id="8" name="正方形/長方形 7"/>
            <p:cNvSpPr/>
            <p:nvPr/>
          </p:nvSpPr>
          <p:spPr>
            <a:xfrm>
              <a:off x="5429256" y="4143380"/>
              <a:ext cx="252000" cy="1000132"/>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HGP創英角ｺﾞｼｯｸUB" panose="020B0900000000000000" pitchFamily="50" charset="-128"/>
                <a:ea typeface="HGP創英角ｺﾞｼｯｸUB" panose="020B0900000000000000" pitchFamily="50" charset="-128"/>
              </a:endParaRPr>
            </a:p>
          </p:txBody>
        </p:sp>
        <p:sp>
          <p:nvSpPr>
            <p:cNvPr id="9" name="正方形/長方形 8"/>
            <p:cNvSpPr/>
            <p:nvPr/>
          </p:nvSpPr>
          <p:spPr>
            <a:xfrm>
              <a:off x="7143768" y="4714884"/>
              <a:ext cx="252000" cy="428628"/>
            </a:xfrm>
            <a:prstGeom prst="rect">
              <a:avLst/>
            </a:prstGeom>
            <a:solidFill>
              <a:schemeClr val="bg1">
                <a:lumMod val="50000"/>
              </a:schemeClr>
            </a:solidFill>
            <a:ln w="25400" cap="flat" cmpd="sng" algn="ctr">
              <a:noFill/>
              <a:prstDash val="solid"/>
            </a:ln>
            <a:effectLst/>
          </p:spPr>
          <p:txBody>
            <a:bodyPr rtlCol="0" anchor="ctr"/>
            <a:lstStyle/>
            <a:p>
              <a:pPr algn="ctr"/>
              <a:endParaRPr kumimoji="0" lang="ja-JP" altLang="en-US" kern="0" dirty="0">
                <a:solidFill>
                  <a:prstClr val="white"/>
                </a:solidFill>
                <a:effectLst/>
                <a:latin typeface="HGP創英角ｺﾞｼｯｸUB" panose="020B0900000000000000" pitchFamily="50" charset="-128"/>
                <a:ea typeface="HGP創英角ｺﾞｼｯｸUB" panose="020B0900000000000000" pitchFamily="50" charset="-128"/>
              </a:endParaRPr>
            </a:p>
          </p:txBody>
        </p:sp>
        <p:sp>
          <p:nvSpPr>
            <p:cNvPr id="10" name="正方形/長方形 9"/>
            <p:cNvSpPr/>
            <p:nvPr/>
          </p:nvSpPr>
          <p:spPr>
            <a:xfrm>
              <a:off x="5715008" y="3786190"/>
              <a:ext cx="252000" cy="1357322"/>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HGP創英角ｺﾞｼｯｸUB" panose="020B0900000000000000" pitchFamily="50" charset="-128"/>
                <a:ea typeface="HGP創英角ｺﾞｼｯｸUB" panose="020B0900000000000000" pitchFamily="50" charset="-128"/>
              </a:endParaRPr>
            </a:p>
          </p:txBody>
        </p:sp>
        <p:sp>
          <p:nvSpPr>
            <p:cNvPr id="11" name="正方形/長方形 10"/>
            <p:cNvSpPr/>
            <p:nvPr/>
          </p:nvSpPr>
          <p:spPr>
            <a:xfrm>
              <a:off x="4857752" y="4714884"/>
              <a:ext cx="252000" cy="428628"/>
            </a:xfrm>
            <a:prstGeom prst="rect">
              <a:avLst/>
            </a:prstGeom>
            <a:solidFill>
              <a:schemeClr val="bg1">
                <a:lumMod val="50000"/>
              </a:schemeClr>
            </a:solidFill>
            <a:ln w="25400" cap="flat" cmpd="sng" algn="ctr">
              <a:noFill/>
              <a:prstDash val="solid"/>
            </a:ln>
            <a:effectLst/>
          </p:spPr>
          <p:txBody>
            <a:bodyPr rtlCol="0" anchor="ctr"/>
            <a:lstStyle/>
            <a:p>
              <a:pPr algn="ctr"/>
              <a:endParaRPr kumimoji="0" lang="ja-JP" altLang="en-US" kern="0" dirty="0">
                <a:solidFill>
                  <a:prstClr val="white"/>
                </a:solidFill>
                <a:effectLst/>
                <a:latin typeface="HGP創英角ｺﾞｼｯｸUB" panose="020B0900000000000000" pitchFamily="50" charset="-128"/>
                <a:ea typeface="HGP創英角ｺﾞｼｯｸUB" panose="020B0900000000000000" pitchFamily="50" charset="-128"/>
              </a:endParaRPr>
            </a:p>
          </p:txBody>
        </p:sp>
        <p:cxnSp>
          <p:nvCxnSpPr>
            <p:cNvPr id="22" name="直線コネクタ 21"/>
            <p:cNvCxnSpPr/>
            <p:nvPr/>
          </p:nvCxnSpPr>
          <p:spPr>
            <a:xfrm rot="5400000">
              <a:off x="6751653" y="5536421"/>
              <a:ext cx="785818" cy="1588"/>
            </a:xfrm>
            <a:prstGeom prst="line">
              <a:avLst/>
            </a:prstGeom>
            <a:noFill/>
            <a:ln w="28575" cap="flat" cmpd="sng" algn="ctr">
              <a:solidFill>
                <a:schemeClr val="bg1">
                  <a:lumMod val="75000"/>
                </a:schemeClr>
              </a:solidFill>
              <a:prstDash val="solid"/>
            </a:ln>
            <a:effectLst/>
          </p:spPr>
        </p:cxnSp>
        <p:cxnSp>
          <p:nvCxnSpPr>
            <p:cNvPr id="23" name="直線コネクタ 22"/>
            <p:cNvCxnSpPr/>
            <p:nvPr/>
          </p:nvCxnSpPr>
          <p:spPr>
            <a:xfrm rot="5400000">
              <a:off x="4751389" y="5536421"/>
              <a:ext cx="785818" cy="1588"/>
            </a:xfrm>
            <a:prstGeom prst="line">
              <a:avLst/>
            </a:prstGeom>
            <a:noFill/>
            <a:ln w="28575" cap="flat" cmpd="sng" algn="ctr">
              <a:solidFill>
                <a:schemeClr val="bg1">
                  <a:lumMod val="75000"/>
                </a:schemeClr>
              </a:solidFill>
              <a:prstDash val="solid"/>
            </a:ln>
            <a:effectLst/>
          </p:spPr>
        </p:cxnSp>
        <mc:AlternateContent xmlns:mc="http://schemas.openxmlformats.org/markup-compatibility/2006" xmlns:a14="http://schemas.microsoft.com/office/drawing/2010/main">
          <mc:Choice Requires="a14">
            <p:sp>
              <p:nvSpPr>
                <p:cNvPr id="24" name="テキスト ボックス 23"/>
                <p:cNvSpPr txBox="1"/>
                <p:nvPr/>
              </p:nvSpPr>
              <p:spPr>
                <a:xfrm>
                  <a:off x="5291449" y="5572140"/>
                  <a:ext cx="756809" cy="307777"/>
                </a:xfrm>
                <a:prstGeom prst="rect">
                  <a:avLst/>
                </a:prstGeom>
                <a:noFill/>
              </p:spPr>
              <p:txBody>
                <a:bodyPr wrap="none" rtlCol="0">
                  <a:spAutoFit/>
                </a:bodyPr>
                <a:lstStyle/>
                <a:p>
                  <a:pPr algn="ctr">
                    <a:defRPr/>
                  </a:pPr>
                  <a14:m>
                    <m:oMathPara xmlns:m="http://schemas.openxmlformats.org/officeDocument/2006/math">
                      <m:oMathParaPr>
                        <m:jc m:val="centerGroup"/>
                      </m:oMathParaPr>
                      <m:oMath xmlns:m="http://schemas.openxmlformats.org/officeDocument/2006/math">
                        <m:r>
                          <a:rPr kumimoji="0" lang="en-US" altLang="ja-JP" sz="1400" b="0" i="1" kern="0" smtClean="0">
                            <a:solidFill>
                              <a:prstClr val="black"/>
                            </a:solidFill>
                            <a:latin typeface="Cambria Math" panose="02040503050406030204" pitchFamily="18" charset="0"/>
                          </a:rPr>
                          <m:t>−7[</m:t>
                        </m:r>
                        <m:r>
                          <a:rPr kumimoji="0" lang="en-US" altLang="ja-JP" sz="1400" b="0" i="1" kern="0" smtClean="0">
                            <a:solidFill>
                              <a:prstClr val="black"/>
                            </a:solidFill>
                            <a:latin typeface="Cambria Math" panose="02040503050406030204" pitchFamily="18" charset="0"/>
                          </a:rPr>
                          <m:t>𝑚</m:t>
                        </m:r>
                        <m:r>
                          <a:rPr kumimoji="0" lang="en-US" altLang="ja-JP" sz="1400" b="0" i="1" kern="0" smtClean="0">
                            <a:solidFill>
                              <a:prstClr val="black"/>
                            </a:solidFill>
                            <a:latin typeface="Cambria Math" panose="02040503050406030204" pitchFamily="18" charset="0"/>
                          </a:rPr>
                          <m:t>]</m:t>
                        </m:r>
                      </m:oMath>
                    </m:oMathPara>
                  </a14:m>
                  <a:endParaRPr kumimoji="0" lang="ja-JP" altLang="en-US" sz="1400" kern="0" dirty="0">
                    <a:solidFill>
                      <a:prstClr val="black"/>
                    </a:solidFill>
                    <a:latin typeface="HGP創英角ｺﾞｼｯｸUB" panose="020B0900000000000000" pitchFamily="50" charset="-128"/>
                    <a:ea typeface="HGP創英角ｺﾞｼｯｸUB" panose="020B0900000000000000" pitchFamily="50" charset="-128"/>
                  </a:endParaRPr>
                </a:p>
              </p:txBody>
            </p:sp>
          </mc:Choice>
          <mc:Fallback xmlns="">
            <p:sp>
              <p:nvSpPr>
                <p:cNvPr id="108" name="テキスト ボックス 107"/>
                <p:cNvSpPr txBox="1">
                  <a:spLocks noRot="1" noChangeAspect="1" noMove="1" noResize="1" noEditPoints="1" noAdjustHandles="1" noChangeArrowheads="1" noChangeShapeType="1" noTextEdit="1"/>
                </p:cNvSpPr>
                <p:nvPr/>
              </p:nvSpPr>
              <p:spPr>
                <a:xfrm>
                  <a:off x="5291449" y="5572140"/>
                  <a:ext cx="756809" cy="307777"/>
                </a:xfrm>
                <a:prstGeom prst="rect">
                  <a:avLst/>
                </a:prstGeom>
                <a:blipFill>
                  <a:blip r:embed="rId3"/>
                  <a:stretch>
                    <a:fillRect b="-1176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5" name="テキスト ボックス 24"/>
                <p:cNvSpPr txBox="1"/>
                <p:nvPr/>
              </p:nvSpPr>
              <p:spPr>
                <a:xfrm>
                  <a:off x="6286065" y="5572140"/>
                  <a:ext cx="756809" cy="307777"/>
                </a:xfrm>
                <a:prstGeom prst="rect">
                  <a:avLst/>
                </a:prstGeom>
                <a:noFill/>
              </p:spPr>
              <p:txBody>
                <a:bodyPr wrap="none" rtlCol="0">
                  <a:spAutoFit/>
                </a:bodyPr>
                <a:lstStyle/>
                <a:p>
                  <a:pPr algn="ctr">
                    <a:defRPr/>
                  </a:pPr>
                  <a14:m>
                    <m:oMathPara xmlns:m="http://schemas.openxmlformats.org/officeDocument/2006/math">
                      <m:oMathParaPr>
                        <m:jc m:val="centerGroup"/>
                      </m:oMathParaPr>
                      <m:oMath xmlns:m="http://schemas.openxmlformats.org/officeDocument/2006/math">
                        <m:r>
                          <a:rPr kumimoji="0" lang="en-US" altLang="ja-JP" sz="1400" b="0" i="1" kern="0" smtClean="0">
                            <a:solidFill>
                              <a:prstClr val="black"/>
                            </a:solidFill>
                            <a:latin typeface="Cambria Math" panose="02040503050406030204" pitchFamily="18" charset="0"/>
                          </a:rPr>
                          <m:t>+7[</m:t>
                        </m:r>
                        <m:r>
                          <a:rPr kumimoji="0" lang="en-US" altLang="ja-JP" sz="1400" b="0" i="1" kern="0" smtClean="0">
                            <a:solidFill>
                              <a:prstClr val="black"/>
                            </a:solidFill>
                            <a:latin typeface="Cambria Math" panose="02040503050406030204" pitchFamily="18" charset="0"/>
                          </a:rPr>
                          <m:t>𝑚</m:t>
                        </m:r>
                        <m:r>
                          <a:rPr kumimoji="0" lang="en-US" altLang="ja-JP" sz="1400" b="0" i="1" kern="0" smtClean="0">
                            <a:solidFill>
                              <a:prstClr val="black"/>
                            </a:solidFill>
                            <a:latin typeface="Cambria Math" panose="02040503050406030204" pitchFamily="18" charset="0"/>
                          </a:rPr>
                          <m:t>]</m:t>
                        </m:r>
                      </m:oMath>
                    </m:oMathPara>
                  </a14:m>
                  <a:endParaRPr kumimoji="0" lang="ja-JP" altLang="en-US" sz="1400" kern="0" dirty="0">
                    <a:solidFill>
                      <a:prstClr val="black"/>
                    </a:solidFill>
                    <a:latin typeface="HGP創英角ｺﾞｼｯｸUB" panose="020B0900000000000000" pitchFamily="50" charset="-128"/>
                    <a:ea typeface="HGP創英角ｺﾞｼｯｸUB" panose="020B0900000000000000" pitchFamily="50" charset="-128"/>
                  </a:endParaRPr>
                </a:p>
              </p:txBody>
            </p:sp>
          </mc:Choice>
          <mc:Fallback xmlns="">
            <p:sp>
              <p:nvSpPr>
                <p:cNvPr id="109" name="テキスト ボックス 108"/>
                <p:cNvSpPr txBox="1">
                  <a:spLocks noRot="1" noChangeAspect="1" noMove="1" noResize="1" noEditPoints="1" noAdjustHandles="1" noChangeArrowheads="1" noChangeShapeType="1" noTextEdit="1"/>
                </p:cNvSpPr>
                <p:nvPr/>
              </p:nvSpPr>
              <p:spPr>
                <a:xfrm>
                  <a:off x="6286065" y="5572140"/>
                  <a:ext cx="756809" cy="307777"/>
                </a:xfrm>
                <a:prstGeom prst="rect">
                  <a:avLst/>
                </a:prstGeom>
                <a:blipFill>
                  <a:blip r:embed="rId4"/>
                  <a:stretch>
                    <a:fillRect b="-11765"/>
                  </a:stretch>
                </a:blipFill>
              </p:spPr>
              <p:txBody>
                <a:bodyPr/>
                <a:lstStyle/>
                <a:p>
                  <a:r>
                    <a:rPr lang="ja-JP" altLang="en-US">
                      <a:noFill/>
                    </a:rPr>
                    <a:t> </a:t>
                  </a:r>
                </a:p>
              </p:txBody>
            </p:sp>
          </mc:Fallback>
        </mc:AlternateContent>
        <p:cxnSp>
          <p:nvCxnSpPr>
            <p:cNvPr id="26" name="直線矢印コネクタ 25"/>
            <p:cNvCxnSpPr/>
            <p:nvPr/>
          </p:nvCxnSpPr>
          <p:spPr>
            <a:xfrm>
              <a:off x="5143504" y="5572140"/>
              <a:ext cx="1000132" cy="1588"/>
            </a:xfrm>
            <a:prstGeom prst="straightConnector1">
              <a:avLst/>
            </a:prstGeom>
            <a:noFill/>
            <a:ln w="12700" cap="flat" cmpd="sng" algn="ctr">
              <a:solidFill>
                <a:schemeClr val="tx1"/>
              </a:solidFill>
              <a:prstDash val="solid"/>
              <a:headEnd type="arrow"/>
              <a:tailEnd type="arrow"/>
            </a:ln>
            <a:effectLst/>
          </p:spPr>
        </p:cxnSp>
        <p:cxnSp>
          <p:nvCxnSpPr>
            <p:cNvPr id="27" name="直線矢印コネクタ 26"/>
            <p:cNvCxnSpPr/>
            <p:nvPr/>
          </p:nvCxnSpPr>
          <p:spPr>
            <a:xfrm>
              <a:off x="6143636" y="5572140"/>
              <a:ext cx="1000132" cy="1588"/>
            </a:xfrm>
            <a:prstGeom prst="straightConnector1">
              <a:avLst/>
            </a:prstGeom>
            <a:noFill/>
            <a:ln w="12700" cap="flat" cmpd="sng" algn="ctr">
              <a:solidFill>
                <a:schemeClr val="tx1"/>
              </a:solidFill>
              <a:prstDash val="solid"/>
              <a:headEnd type="arrow"/>
              <a:tailEnd type="arrow"/>
            </a:ln>
            <a:effectLst/>
          </p:spPr>
        </p:cxnSp>
      </p:grpSp>
      <mc:AlternateContent xmlns:mc="http://schemas.openxmlformats.org/markup-compatibility/2006" xmlns:a14="http://schemas.microsoft.com/office/drawing/2010/main">
        <mc:Choice Requires="a14">
          <p:sp>
            <p:nvSpPr>
              <p:cNvPr id="29" name="テキスト ボックス 28"/>
              <p:cNvSpPr txBox="1"/>
              <p:nvPr/>
            </p:nvSpPr>
            <p:spPr>
              <a:xfrm>
                <a:off x="5310412" y="4396384"/>
                <a:ext cx="1021305" cy="307777"/>
              </a:xfrm>
              <a:prstGeom prst="rect">
                <a:avLst/>
              </a:prstGeom>
              <a:noFill/>
            </p:spPr>
            <p:txBody>
              <a:bodyPr wrap="none" rtlCol="0">
                <a:spAutoFit/>
              </a:bodyPr>
              <a:lstStyle/>
              <a:p>
                <a:pPr algn="ctr">
                  <a:defRPr/>
                </a:pPr>
                <a14:m>
                  <m:oMath xmlns:m="http://schemas.openxmlformats.org/officeDocument/2006/math">
                    <m:r>
                      <a:rPr kumimoji="0" lang="en-US" altLang="ja-JP" sz="1400" b="0" i="1" kern="0" smtClean="0">
                        <a:solidFill>
                          <a:srgbClr val="0000FF"/>
                        </a:solidFill>
                        <a:latin typeface="Cambria Math" panose="02040503050406030204" pitchFamily="18" charset="0"/>
                      </a:rPr>
                      <m:t>45</m:t>
                    </m:r>
                    <m:r>
                      <a:rPr kumimoji="0" lang="en-US" altLang="ja-JP" sz="1400" b="0" i="1" kern="0" smtClean="0">
                        <a:solidFill>
                          <a:prstClr val="black"/>
                        </a:solidFill>
                        <a:latin typeface="Cambria Math" panose="02040503050406030204" pitchFamily="18" charset="0"/>
                      </a:rPr>
                      <m:t>[</m:t>
                    </m:r>
                    <m:r>
                      <a:rPr kumimoji="0" lang="en-US" altLang="ja-JP" sz="1400" b="0" i="1" kern="0" smtClean="0">
                        <a:solidFill>
                          <a:prstClr val="black"/>
                        </a:solidFill>
                        <a:latin typeface="Cambria Math" panose="02040503050406030204" pitchFamily="18" charset="0"/>
                      </a:rPr>
                      <m:t>𝑚</m:t>
                    </m:r>
                    <m:r>
                      <a:rPr kumimoji="0" lang="en-US" altLang="ja-JP" sz="1400" b="0" i="1" kern="0" smtClean="0">
                        <a:solidFill>
                          <a:prstClr val="black"/>
                        </a:solidFill>
                        <a:latin typeface="Cambria Math" panose="02040503050406030204" pitchFamily="18" charset="0"/>
                      </a:rPr>
                      <m:t>]</m:t>
                    </m:r>
                  </m:oMath>
                </a14:m>
                <a:r>
                  <a:rPr kumimoji="0" lang="ja-JP" altLang="en-US" sz="1400" kern="0" dirty="0">
                    <a:solidFill>
                      <a:prstClr val="black"/>
                    </a:solidFill>
                    <a:latin typeface="HGP創英角ｺﾞｼｯｸUB" panose="020B0900000000000000" pitchFamily="50" charset="-128"/>
                    <a:ea typeface="HGP創英角ｺﾞｼｯｸUB" panose="020B0900000000000000" pitchFamily="50" charset="-128"/>
                  </a:rPr>
                  <a:t>地点</a:t>
                </a:r>
              </a:p>
            </p:txBody>
          </p:sp>
        </mc:Choice>
        <mc:Fallback xmlns="">
          <p:sp>
            <p:nvSpPr>
              <p:cNvPr id="29" name="テキスト ボックス 28"/>
              <p:cNvSpPr txBox="1">
                <a:spLocks noRot="1" noChangeAspect="1" noMove="1" noResize="1" noEditPoints="1" noAdjustHandles="1" noChangeArrowheads="1" noChangeShapeType="1" noTextEdit="1"/>
              </p:cNvSpPr>
              <p:nvPr/>
            </p:nvSpPr>
            <p:spPr>
              <a:xfrm>
                <a:off x="5310412" y="4396384"/>
                <a:ext cx="1021305" cy="307777"/>
              </a:xfrm>
              <a:prstGeom prst="rect">
                <a:avLst/>
              </a:prstGeom>
              <a:blipFill rotWithShape="1">
                <a:blip r:embed="rId5"/>
                <a:stretch>
                  <a:fillRect t="-3922" r="-1786" b="-15686"/>
                </a:stretch>
              </a:blipFill>
            </p:spPr>
            <p:txBody>
              <a:bodyPr/>
              <a:lstStyle/>
              <a:p>
                <a:r>
                  <a:rPr lang="ja-JP" altLang="en-US">
                    <a:noFill/>
                  </a:rPr>
                  <a:t> </a:t>
                </a:r>
              </a:p>
            </p:txBody>
          </p:sp>
        </mc:Fallback>
      </mc:AlternateContent>
      <p:cxnSp>
        <p:nvCxnSpPr>
          <p:cNvPr id="33" name="直線コネクタ 32"/>
          <p:cNvCxnSpPr/>
          <p:nvPr/>
        </p:nvCxnSpPr>
        <p:spPr>
          <a:xfrm>
            <a:off x="1331640" y="4298324"/>
            <a:ext cx="6429420" cy="1701"/>
          </a:xfrm>
          <a:prstGeom prst="line">
            <a:avLst/>
          </a:prstGeom>
          <a:noFill/>
          <a:ln w="28575" cap="flat" cmpd="sng" algn="ctr">
            <a:solidFill>
              <a:schemeClr val="tx1">
                <a:lumMod val="50000"/>
                <a:lumOff val="50000"/>
              </a:schemeClr>
            </a:solidFill>
            <a:prstDash val="solid"/>
          </a:ln>
          <a:effectLst/>
        </p:spPr>
      </p:cxnSp>
      <p:pic>
        <p:nvPicPr>
          <p:cNvPr id="34" name="Picture 2" descr="C:\Users\yoshii\Desktop\golf.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03648" y="3059786"/>
            <a:ext cx="720080" cy="1238537"/>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46" name="タイトル 8">
                <a:extLst>
                  <a:ext uri="{FF2B5EF4-FFF2-40B4-BE49-F238E27FC236}">
                    <a16:creationId xmlns="" xmlns:a16="http://schemas.microsoft.com/office/drawing/2014/main" id="{F8D57037-BBC0-487C-8E9A-1AAD173371E7}"/>
                  </a:ext>
                </a:extLst>
              </p:cNvPr>
              <p:cNvSpPr txBox="1">
                <a:spLocks/>
              </p:cNvSpPr>
              <p:nvPr/>
            </p:nvSpPr>
            <p:spPr>
              <a:xfrm>
                <a:off x="1406501" y="4547324"/>
                <a:ext cx="3348001" cy="646331"/>
              </a:xfrm>
              <a:prstGeom prst="rect">
                <a:avLst/>
              </a:prstGeom>
              <a:noFill/>
            </p:spPr>
            <p:txBody>
              <a:bodyPr wrap="squar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r>
                  <a:rPr lang="ja-JP" altLang="en-US" dirty="0"/>
                  <a:t>すなわち</a:t>
                </a:r>
                <a14:m>
                  <m:oMath xmlns:m="http://schemas.openxmlformats.org/officeDocument/2006/math">
                    <m:r>
                      <a:rPr kumimoji="0" lang="en-US" altLang="ja-JP" i="1" kern="0">
                        <a:latin typeface="Cambria Math"/>
                      </a:rPr>
                      <m:t>90%</m:t>
                    </m:r>
                  </m:oMath>
                </a14:m>
                <a:r>
                  <a:rPr lang="ja-JP" altLang="en-US" dirty="0"/>
                  <a:t>の確率で</a:t>
                </a:r>
              </a:p>
              <a:p>
                <a:pPr/>
                <a14:m>
                  <m:oMathPara xmlns:m="http://schemas.openxmlformats.org/officeDocument/2006/math">
                    <m:oMathParaPr>
                      <m:jc m:val="centerGroup"/>
                    </m:oMathParaPr>
                    <m:oMath xmlns:m="http://schemas.openxmlformats.org/officeDocument/2006/math">
                      <m:r>
                        <a:rPr kumimoji="0" lang="en-US" altLang="ja-JP" i="1" kern="0">
                          <a:solidFill>
                            <a:srgbClr val="0000FF"/>
                          </a:solidFill>
                          <a:latin typeface="Cambria Math" panose="02040503050406030204" pitchFamily="18" charset="0"/>
                        </a:rPr>
                        <m:t>𝑋</m:t>
                      </m:r>
                      <m:r>
                        <a:rPr kumimoji="0" lang="en-US" altLang="ja-JP" i="1" kern="0">
                          <a:latin typeface="Cambria Math" panose="02040503050406030204" pitchFamily="18" charset="0"/>
                        </a:rPr>
                        <m:t>−7 </m:t>
                      </m:r>
                      <m:d>
                        <m:dPr>
                          <m:begChr m:val="["/>
                          <m:endChr m:val="]"/>
                          <m:ctrlPr>
                            <a:rPr kumimoji="0" lang="en-US" altLang="ja-JP" i="1" kern="0">
                              <a:latin typeface="Cambria Math"/>
                            </a:rPr>
                          </m:ctrlPr>
                        </m:dPr>
                        <m:e>
                          <m:r>
                            <a:rPr kumimoji="0" lang="en-US" altLang="ja-JP" i="1" kern="0">
                              <a:latin typeface="Cambria Math" panose="02040503050406030204" pitchFamily="18" charset="0"/>
                            </a:rPr>
                            <m:t>𝑚</m:t>
                          </m:r>
                        </m:e>
                      </m:d>
                      <m:r>
                        <a:rPr kumimoji="0" lang="en-US" altLang="ja-JP" i="1" kern="0">
                          <a:latin typeface="Cambria Math" panose="02040503050406030204" pitchFamily="18" charset="0"/>
                        </a:rPr>
                        <m:t> ≤</m:t>
                      </m:r>
                      <m:r>
                        <a:rPr kumimoji="0" lang="en-US" altLang="ja-JP" i="1" kern="0">
                          <a:latin typeface="Cambria Math"/>
                        </a:rPr>
                        <m:t> </m:t>
                      </m:r>
                      <m:r>
                        <a:rPr kumimoji="0" lang="en-US" altLang="ja-JP" i="1" kern="0">
                          <a:solidFill>
                            <a:srgbClr val="FF0000"/>
                          </a:solidFill>
                          <a:latin typeface="Cambria Math"/>
                        </a:rPr>
                        <m:t>?</m:t>
                      </m:r>
                      <m:d>
                        <m:dPr>
                          <m:begChr m:val="["/>
                          <m:endChr m:val="]"/>
                          <m:ctrlPr>
                            <a:rPr kumimoji="0" lang="en-US" altLang="ja-JP" i="1" kern="0">
                              <a:latin typeface="Cambria Math"/>
                            </a:rPr>
                          </m:ctrlPr>
                        </m:dPr>
                        <m:e>
                          <m:r>
                            <a:rPr kumimoji="0" lang="en-US" altLang="ja-JP" i="1" kern="0">
                              <a:latin typeface="Cambria Math" panose="02040503050406030204" pitchFamily="18" charset="0"/>
                            </a:rPr>
                            <m:t>𝑚</m:t>
                          </m:r>
                        </m:e>
                      </m:d>
                      <m:r>
                        <a:rPr kumimoji="0" lang="en-US" altLang="ja-JP" i="1" kern="0">
                          <a:latin typeface="Cambria Math" panose="02040503050406030204" pitchFamily="18" charset="0"/>
                        </a:rPr>
                        <m:t>≤</m:t>
                      </m:r>
                      <m:r>
                        <a:rPr kumimoji="0" lang="en-US" altLang="ja-JP" i="1" kern="0">
                          <a:solidFill>
                            <a:srgbClr val="0070C0"/>
                          </a:solidFill>
                          <a:latin typeface="Cambria Math" panose="02040503050406030204" pitchFamily="18" charset="0"/>
                        </a:rPr>
                        <m:t> </m:t>
                      </m:r>
                      <m:r>
                        <a:rPr kumimoji="0" lang="en-US" altLang="ja-JP" i="1" kern="0">
                          <a:solidFill>
                            <a:srgbClr val="0000FF"/>
                          </a:solidFill>
                          <a:latin typeface="Cambria Math" panose="02040503050406030204" pitchFamily="18" charset="0"/>
                        </a:rPr>
                        <m:t>𝑋</m:t>
                      </m:r>
                      <m:r>
                        <a:rPr kumimoji="0" lang="en-US" altLang="ja-JP" i="1" kern="0">
                          <a:latin typeface="Cambria Math" panose="02040503050406030204" pitchFamily="18" charset="0"/>
                        </a:rPr>
                        <m:t>+7 </m:t>
                      </m:r>
                      <m:d>
                        <m:dPr>
                          <m:begChr m:val="["/>
                          <m:endChr m:val="]"/>
                          <m:ctrlPr>
                            <a:rPr kumimoji="0" lang="en-US" altLang="ja-JP" i="1" kern="0">
                              <a:latin typeface="Cambria Math"/>
                            </a:rPr>
                          </m:ctrlPr>
                        </m:dPr>
                        <m:e>
                          <m:r>
                            <a:rPr kumimoji="0" lang="en-US" altLang="ja-JP" i="1" kern="0">
                              <a:latin typeface="Cambria Math" panose="02040503050406030204" pitchFamily="18" charset="0"/>
                            </a:rPr>
                            <m:t>𝑚</m:t>
                          </m:r>
                        </m:e>
                      </m:d>
                    </m:oMath>
                  </m:oMathPara>
                </a14:m>
                <a:endParaRPr lang="ja-JP" altLang="en-US" dirty="0">
                  <a:solidFill>
                    <a:schemeClr val="bg1"/>
                  </a:solidFill>
                </a:endParaRPr>
              </a:p>
            </p:txBody>
          </p:sp>
        </mc:Choice>
        <mc:Fallback xmlns="">
          <p:sp>
            <p:nvSpPr>
              <p:cNvPr id="46" name="タイトル 8">
                <a:extLst>
                  <a:ext uri="{FF2B5EF4-FFF2-40B4-BE49-F238E27FC236}">
                    <a16:creationId xmlns="" xmlns:a16="http://schemas.microsoft.com/office/drawing/2014/main" xmlns:a14="http://schemas.microsoft.com/office/drawing/2010/main" id="{F8D57037-BBC0-487C-8E9A-1AAD173371E7}"/>
                  </a:ext>
                </a:extLst>
              </p:cNvPr>
              <p:cNvSpPr txBox="1">
                <a:spLocks noRot="1" noChangeAspect="1" noMove="1" noResize="1" noEditPoints="1" noAdjustHandles="1" noChangeArrowheads="1" noChangeShapeType="1" noTextEdit="1"/>
              </p:cNvSpPr>
              <p:nvPr/>
            </p:nvSpPr>
            <p:spPr>
              <a:xfrm>
                <a:off x="1406501" y="4547324"/>
                <a:ext cx="3348001" cy="646331"/>
              </a:xfrm>
              <a:prstGeom prst="rect">
                <a:avLst/>
              </a:prstGeom>
              <a:blipFill rotWithShape="1">
                <a:blip r:embed="rId10"/>
                <a:stretch>
                  <a:fillRect t="-12264" b="-5660"/>
                </a:stretch>
              </a:blipFill>
            </p:spPr>
            <p:txBody>
              <a:bodyPr/>
              <a:lstStyle/>
              <a:p>
                <a:r>
                  <a:rPr lang="ja-JP" altLang="en-US">
                    <a:noFill/>
                  </a:rPr>
                  <a:t> </a:t>
                </a:r>
              </a:p>
            </p:txBody>
          </p:sp>
        </mc:Fallback>
      </mc:AlternateContent>
      <p:sp>
        <p:nvSpPr>
          <p:cNvPr id="47" name="乗算記号 46"/>
          <p:cNvSpPr/>
          <p:nvPr/>
        </p:nvSpPr>
        <p:spPr>
          <a:xfrm>
            <a:off x="5480174" y="4194039"/>
            <a:ext cx="285752" cy="285752"/>
          </a:xfrm>
          <a:prstGeom prst="mathMultiply">
            <a:avLst/>
          </a:prstGeom>
          <a:solidFill>
            <a:schemeClr val="accent2"/>
          </a:solidFill>
          <a:ln w="25400" cap="flat" cmpd="sng" algn="ctr">
            <a:noFill/>
            <a:prstDash val="solid"/>
          </a:ln>
          <a:effectLst/>
        </p:spPr>
        <p:txBody>
          <a:bodyPr rtlCol="0" anchor="ctr"/>
          <a:lstStyle/>
          <a:p>
            <a:pPr algn="ctr">
              <a:defRPr/>
            </a:pPr>
            <a:endParaRPr kumimoji="0" lang="ja-JP" altLang="en-US" kern="0" dirty="0">
              <a:solidFill>
                <a:prstClr val="white"/>
              </a:solidFill>
              <a:latin typeface="+mn-ea"/>
            </a:endParaRPr>
          </a:p>
        </p:txBody>
      </p:sp>
      <p:grpSp>
        <p:nvGrpSpPr>
          <p:cNvPr id="21" name="グループ化 20"/>
          <p:cNvGrpSpPr/>
          <p:nvPr/>
        </p:nvGrpSpPr>
        <p:grpSpPr>
          <a:xfrm>
            <a:off x="810345" y="735360"/>
            <a:ext cx="8290038" cy="1102851"/>
            <a:chOff x="709486" y="735360"/>
            <a:chExt cx="8290038" cy="1102851"/>
          </a:xfrm>
        </p:grpSpPr>
        <mc:AlternateContent xmlns:mc="http://schemas.openxmlformats.org/markup-compatibility/2006" xmlns:a14="http://schemas.microsoft.com/office/drawing/2010/main">
          <mc:Choice Requires="a14">
            <p:sp>
              <p:nvSpPr>
                <p:cNvPr id="36" name="タイトル 8">
                  <a:extLst>
                    <a:ext uri="{FF2B5EF4-FFF2-40B4-BE49-F238E27FC236}">
                      <a16:creationId xmlns="" xmlns:a16="http://schemas.microsoft.com/office/drawing/2014/main" id="{4B3980F6-A64C-47A2-BAE7-7FD1C9D16416}"/>
                    </a:ext>
                  </a:extLst>
                </p:cNvPr>
                <p:cNvSpPr txBox="1">
                  <a:spLocks/>
                </p:cNvSpPr>
                <p:nvPr/>
              </p:nvSpPr>
              <p:spPr>
                <a:xfrm>
                  <a:off x="709486" y="735360"/>
                  <a:ext cx="6026665"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latin typeface="HGP創英角ｺﾞｼｯｸUB" panose="020B0900000000000000" pitchFamily="50" charset="-128"/>
                      <a:ea typeface="HGP創英角ｺﾞｼｯｸUB" panose="020B0900000000000000" pitchFamily="50" charset="-128"/>
                    </a:rPr>
                    <a:t>特定の値</a:t>
                  </a:r>
                  <a14:m>
                    <m:oMath xmlns:m="http://schemas.openxmlformats.org/officeDocument/2006/math">
                      <m:r>
                        <a:rPr lang="en-US" altLang="ja-JP" sz="2400" b="0" i="0" smtClean="0">
                          <a:solidFill>
                            <a:srgbClr val="0070C0"/>
                          </a:solidFill>
                          <a:latin typeface="Cambria Math" panose="02040503050406030204" pitchFamily="18" charset="0"/>
                        </a:rPr>
                        <m:t> </m:t>
                      </m:r>
                      <m:r>
                        <a:rPr lang="en-US" altLang="ja-JP" sz="2400" i="1" smtClean="0">
                          <a:solidFill>
                            <a:srgbClr val="0000FF"/>
                          </a:solidFill>
                          <a:latin typeface="Cambria Math" panose="02040503050406030204" pitchFamily="18" charset="0"/>
                        </a:rPr>
                        <m:t>𝑋</m:t>
                      </m:r>
                      <m:r>
                        <a:rPr lang="en-US" altLang="ja-JP" sz="2400" i="1" smtClean="0">
                          <a:solidFill>
                            <a:srgbClr val="0000FF"/>
                          </a:solidFill>
                          <a:latin typeface="Cambria Math" panose="02040503050406030204" pitchFamily="18" charset="0"/>
                        </a:rPr>
                        <m:t>=45 [</m:t>
                      </m:r>
                      <m:r>
                        <a:rPr lang="en-US" altLang="ja-JP" sz="2400" i="1" smtClean="0">
                          <a:solidFill>
                            <a:schemeClr val="tx1"/>
                          </a:solidFill>
                          <a:latin typeface="Cambria Math" panose="02040503050406030204" pitchFamily="18" charset="0"/>
                        </a:rPr>
                        <m:t>𝑚</m:t>
                      </m:r>
                      <m:r>
                        <a:rPr lang="en-US" altLang="ja-JP" sz="2400" i="1" smtClean="0">
                          <a:solidFill>
                            <a:schemeClr val="tx1"/>
                          </a:solidFill>
                          <a:latin typeface="Cambria Math" panose="02040503050406030204" pitchFamily="18" charset="0"/>
                        </a:rPr>
                        <m:t>]</m:t>
                      </m:r>
                    </m:oMath>
                  </a14:m>
                  <a:r>
                    <a:rPr lang="ja-JP" altLang="en-US" sz="2200"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z="2200" dirty="0">
                      <a:latin typeface="HGP創英角ｺﾞｼｯｸUB" panose="020B0900000000000000" pitchFamily="50" charset="-128"/>
                      <a:ea typeface="HGP創英角ｺﾞｼｯｸUB" panose="020B0900000000000000" pitchFamily="50" charset="-128"/>
                    </a:rPr>
                    <a:t>の場合は・・・</a:t>
                  </a:r>
                </a:p>
              </p:txBody>
            </p:sp>
          </mc:Choice>
          <mc:Fallback xmlns="">
            <p:sp>
              <p:nvSpPr>
                <p:cNvPr id="54" name="タイトル 8">
                  <a:extLst>
                    <a:ext uri="{FF2B5EF4-FFF2-40B4-BE49-F238E27FC236}">
                      <a16:creationId xmlns:a16="http://schemas.microsoft.com/office/drawing/2014/main" id="{4B3980F6-A64C-47A2-BAE7-7FD1C9D16416}"/>
                    </a:ext>
                  </a:extLst>
                </p:cNvPr>
                <p:cNvSpPr txBox="1">
                  <a:spLocks noRot="1" noChangeAspect="1" noMove="1" noResize="1" noEditPoints="1" noAdjustHandles="1" noChangeArrowheads="1" noChangeShapeType="1" noTextEdit="1"/>
                </p:cNvSpPr>
                <p:nvPr/>
              </p:nvSpPr>
              <p:spPr>
                <a:xfrm>
                  <a:off x="1314586" y="1401219"/>
                  <a:ext cx="6026665" cy="506009"/>
                </a:xfrm>
                <a:prstGeom prst="rect">
                  <a:avLst/>
                </a:prstGeom>
                <a:blipFill>
                  <a:blip r:embed="rId8"/>
                  <a:stretch>
                    <a:fillRect l="-1314" t="-2410" b="-1445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8" name="タイトル 8">
                  <a:extLst>
                    <a:ext uri="{FF2B5EF4-FFF2-40B4-BE49-F238E27FC236}">
                      <a16:creationId xmlns="" xmlns:a16="http://schemas.microsoft.com/office/drawing/2014/main" id="{6AA607AA-DF75-4792-8CF5-9B1F54F328B1}"/>
                    </a:ext>
                  </a:extLst>
                </p:cNvPr>
                <p:cNvSpPr txBox="1">
                  <a:spLocks/>
                </p:cNvSpPr>
                <p:nvPr/>
              </p:nvSpPr>
              <p:spPr>
                <a:xfrm>
                  <a:off x="981446" y="1136593"/>
                  <a:ext cx="8010127" cy="416713"/>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2000" dirty="0">
                      <a:latin typeface="HGP創英角ｺﾞｼｯｸUB" panose="020B0900000000000000" pitchFamily="50" charset="-128"/>
                      <a:ea typeface="HGP創英角ｺﾞｼｯｸUB" panose="020B0900000000000000" pitchFamily="50" charset="-128"/>
                    </a:rPr>
                    <a:t>狙いたい </a:t>
                  </a:r>
                  <a14:m>
                    <m:oMath xmlns:m="http://schemas.openxmlformats.org/officeDocument/2006/math">
                      <m:r>
                        <a:rPr kumimoji="0" lang="en-US" altLang="ja-JP" sz="2000" kern="0" smtClean="0">
                          <a:solidFill>
                            <a:srgbClr val="FF0000"/>
                          </a:solidFill>
                          <a:latin typeface="Cambria Math" panose="02040503050406030204" pitchFamily="18" charset="0"/>
                        </a:rPr>
                        <m:t>?</m:t>
                      </m:r>
                      <m:r>
                        <a:rPr kumimoji="0" lang="en-US" altLang="ja-JP" sz="2000" i="1" kern="0">
                          <a:latin typeface="Cambria Math" panose="02040503050406030204" pitchFamily="18" charset="0"/>
                        </a:rPr>
                        <m:t>[</m:t>
                      </m:r>
                      <m:r>
                        <a:rPr kumimoji="0" lang="en-US" altLang="ja-JP" sz="2000" i="1" kern="0">
                          <a:latin typeface="Cambria Math" panose="02040503050406030204" pitchFamily="18" charset="0"/>
                        </a:rPr>
                        <m:t>𝑚</m:t>
                      </m:r>
                      <m:r>
                        <a:rPr kumimoji="0" lang="en-US" altLang="ja-JP" sz="2000" i="1" kern="0">
                          <a:latin typeface="Cambria Math" panose="02040503050406030204" pitchFamily="18" charset="0"/>
                        </a:rPr>
                        <m:t>]</m:t>
                      </m:r>
                    </m:oMath>
                  </a14:m>
                  <a:r>
                    <a:rPr lang="ja-JP" altLang="en-US" sz="2000" dirty="0">
                      <a:latin typeface="HGP創英角ｺﾞｼｯｸUB" panose="020B0900000000000000" pitchFamily="50" charset="-128"/>
                      <a:ea typeface="HGP創英角ｺﾞｼｯｸUB" panose="020B0900000000000000" pitchFamily="50" charset="-128"/>
                    </a:rPr>
                    <a:t> 地点を </a:t>
                  </a:r>
                  <a14:m>
                    <m:oMath xmlns:m="http://schemas.openxmlformats.org/officeDocument/2006/math">
                      <m:r>
                        <a:rPr kumimoji="0" lang="en-US" altLang="ja-JP" sz="2000" i="1" kern="0" smtClean="0">
                          <a:solidFill>
                            <a:srgbClr val="0000FF"/>
                          </a:solidFill>
                          <a:latin typeface="Cambria Math" panose="02040503050406030204" pitchFamily="18" charset="0"/>
                        </a:rPr>
                        <m:t>45</m:t>
                      </m:r>
                      <m:r>
                        <a:rPr kumimoji="0" lang="en-US" altLang="ja-JP" sz="2000" i="1" kern="0">
                          <a:latin typeface="Cambria Math" panose="02040503050406030204" pitchFamily="18" charset="0"/>
                        </a:rPr>
                        <m:t>−7 </m:t>
                      </m:r>
                      <m:d>
                        <m:dPr>
                          <m:begChr m:val="["/>
                          <m:endChr m:val="]"/>
                          <m:ctrlPr>
                            <a:rPr kumimoji="0" lang="en-US" altLang="ja-JP" sz="2000" i="1" kern="0">
                              <a:latin typeface="Cambria Math"/>
                            </a:rPr>
                          </m:ctrlPr>
                        </m:dPr>
                        <m:e>
                          <m:r>
                            <a:rPr kumimoji="0" lang="en-US" altLang="ja-JP" sz="2000" i="1" kern="0">
                              <a:latin typeface="Cambria Math" panose="02040503050406030204" pitchFamily="18" charset="0"/>
                            </a:rPr>
                            <m:t>𝑚</m:t>
                          </m:r>
                        </m:e>
                      </m:d>
                      <m:r>
                        <a:rPr kumimoji="0" lang="en-US" altLang="ja-JP" sz="2000" i="1" kern="0">
                          <a:latin typeface="Cambria Math" panose="02040503050406030204" pitchFamily="18" charset="0"/>
                        </a:rPr>
                        <m:t>≤ </m:t>
                      </m:r>
                      <m:r>
                        <a:rPr kumimoji="0" lang="en-US" altLang="ja-JP" sz="2000" i="1" kern="0" smtClean="0">
                          <a:solidFill>
                            <a:srgbClr val="FF0000"/>
                          </a:solidFill>
                          <a:latin typeface="Cambria Math" panose="02040503050406030204" pitchFamily="18" charset="0"/>
                        </a:rPr>
                        <m:t>?</m:t>
                      </m:r>
                      <m:d>
                        <m:dPr>
                          <m:begChr m:val="["/>
                          <m:endChr m:val="]"/>
                          <m:ctrlPr>
                            <a:rPr kumimoji="0" lang="en-US" altLang="ja-JP" sz="2000" i="1" kern="0">
                              <a:latin typeface="Cambria Math"/>
                            </a:rPr>
                          </m:ctrlPr>
                        </m:dPr>
                        <m:e>
                          <m:r>
                            <a:rPr kumimoji="0" lang="en-US" altLang="ja-JP" sz="2000" i="1" kern="0">
                              <a:latin typeface="Cambria Math" panose="02040503050406030204" pitchFamily="18" charset="0"/>
                            </a:rPr>
                            <m:t>𝑚</m:t>
                          </m:r>
                        </m:e>
                      </m:d>
                      <m:r>
                        <a:rPr kumimoji="0" lang="en-US" altLang="ja-JP" sz="2000" i="1" kern="0">
                          <a:latin typeface="Cambria Math" panose="02040503050406030204" pitchFamily="18" charset="0"/>
                        </a:rPr>
                        <m:t>≤</m:t>
                      </m:r>
                      <m:r>
                        <a:rPr kumimoji="0" lang="en-US" altLang="ja-JP" sz="2000" i="1" kern="0" smtClean="0">
                          <a:solidFill>
                            <a:srgbClr val="0000FF"/>
                          </a:solidFill>
                          <a:latin typeface="Cambria Math" panose="02040503050406030204" pitchFamily="18" charset="0"/>
                        </a:rPr>
                        <m:t>45</m:t>
                      </m:r>
                      <m:r>
                        <a:rPr kumimoji="0" lang="en-US" altLang="ja-JP" sz="2000" i="1" kern="0">
                          <a:latin typeface="Cambria Math" panose="02040503050406030204" pitchFamily="18" charset="0"/>
                        </a:rPr>
                        <m:t>+7 </m:t>
                      </m:r>
                      <m:r>
                        <a:rPr kumimoji="0" lang="en-US" altLang="ja-JP" sz="2000" i="1" kern="0">
                          <a:latin typeface="Cambria Math"/>
                        </a:rPr>
                        <m:t>[</m:t>
                      </m:r>
                      <m:r>
                        <a:rPr kumimoji="0" lang="en-US" altLang="ja-JP" sz="2000" i="1" kern="0">
                          <a:latin typeface="Cambria Math"/>
                        </a:rPr>
                        <m:t>𝑚</m:t>
                      </m:r>
                      <m:r>
                        <a:rPr kumimoji="0" lang="en-US" altLang="ja-JP" sz="2000" i="1" kern="0">
                          <a:latin typeface="Cambria Math"/>
                        </a:rPr>
                        <m:t>]</m:t>
                      </m:r>
                    </m:oMath>
                  </a14:m>
                  <a:r>
                    <a:rPr lang="ja-JP" altLang="en-US" sz="2000" dirty="0">
                      <a:latin typeface="HGP創英角ｺﾞｼｯｸUB" panose="020B0900000000000000" pitchFamily="50" charset="-128"/>
                      <a:ea typeface="HGP創英角ｺﾞｼｯｸUB" panose="020B0900000000000000" pitchFamily="50" charset="-128"/>
                    </a:rPr>
                    <a:t> の範囲と推定</a:t>
                  </a:r>
                </a:p>
              </p:txBody>
            </p:sp>
          </mc:Choice>
          <mc:Fallback xmlns="">
            <p:sp>
              <p:nvSpPr>
                <p:cNvPr id="38" name="タイトル 8">
                  <a:extLst>
                    <a:ext uri="{FF2B5EF4-FFF2-40B4-BE49-F238E27FC236}">
                      <a16:creationId xmlns="" xmlns:a16="http://schemas.microsoft.com/office/drawing/2014/main" xmlns:a14="http://schemas.microsoft.com/office/drawing/2010/main" id="{6AA607AA-DF75-4792-8CF5-9B1F54F328B1}"/>
                    </a:ext>
                  </a:extLst>
                </p:cNvPr>
                <p:cNvSpPr txBox="1">
                  <a:spLocks noRot="1" noChangeAspect="1" noMove="1" noResize="1" noEditPoints="1" noAdjustHandles="1" noChangeArrowheads="1" noChangeShapeType="1" noTextEdit="1"/>
                </p:cNvSpPr>
                <p:nvPr/>
              </p:nvSpPr>
              <p:spPr>
                <a:xfrm>
                  <a:off x="981446" y="1136593"/>
                  <a:ext cx="8010127" cy="416713"/>
                </a:xfrm>
                <a:prstGeom prst="rect">
                  <a:avLst/>
                </a:prstGeom>
                <a:blipFill rotWithShape="1">
                  <a:blip r:embed="rId11"/>
                  <a:stretch>
                    <a:fillRect l="-837" t="-10145" b="-17391"/>
                  </a:stretch>
                </a:blipFill>
              </p:spPr>
              <p:txBody>
                <a:bodyPr/>
                <a:lstStyle/>
                <a:p>
                  <a:r>
                    <a:rPr lang="ja-JP" altLang="en-US">
                      <a:noFill/>
                    </a:rPr>
                    <a:t> </a:t>
                  </a:r>
                </a:p>
              </p:txBody>
            </p:sp>
          </mc:Fallback>
        </mc:AlternateContent>
        <p:sp>
          <p:nvSpPr>
            <p:cNvPr id="49" name="正方形/長方形 48">
              <a:extLst>
                <a:ext uri="{FF2B5EF4-FFF2-40B4-BE49-F238E27FC236}">
                  <a16:creationId xmlns="" xmlns:a16="http://schemas.microsoft.com/office/drawing/2014/main" id="{26EDBA0B-03FE-4797-A3F2-1861A12856F6}"/>
                </a:ext>
              </a:extLst>
            </p:cNvPr>
            <p:cNvSpPr>
              <a:spLocks noChangeAspect="1"/>
            </p:cNvSpPr>
            <p:nvPr/>
          </p:nvSpPr>
          <p:spPr>
            <a:xfrm>
              <a:off x="881397" y="1303046"/>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50" name="正方形/長方形 49">
              <a:extLst>
                <a:ext uri="{FF2B5EF4-FFF2-40B4-BE49-F238E27FC236}">
                  <a16:creationId xmlns="" xmlns:a16="http://schemas.microsoft.com/office/drawing/2014/main" id="{5502AB3D-F6AD-4B99-8151-8AA28E194558}"/>
                </a:ext>
              </a:extLst>
            </p:cNvPr>
            <p:cNvSpPr>
              <a:spLocks noChangeAspect="1"/>
            </p:cNvSpPr>
            <p:nvPr/>
          </p:nvSpPr>
          <p:spPr>
            <a:xfrm>
              <a:off x="881397" y="1595851"/>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mc:AlternateContent xmlns:mc="http://schemas.openxmlformats.org/markup-compatibility/2006" xmlns:a14="http://schemas.microsoft.com/office/drawing/2010/main">
          <mc:Choice Requires="a14">
            <p:sp>
              <p:nvSpPr>
                <p:cNvPr id="51" name="タイトル 8">
                  <a:extLst>
                    <a:ext uri="{FF2B5EF4-FFF2-40B4-BE49-F238E27FC236}">
                      <a16:creationId xmlns="" xmlns:a16="http://schemas.microsoft.com/office/drawing/2014/main" id="{5DE77AC1-5F2C-4212-B092-34E3A12AA648}"/>
                    </a:ext>
                  </a:extLst>
                </p:cNvPr>
                <p:cNvSpPr txBox="1">
                  <a:spLocks/>
                </p:cNvSpPr>
                <p:nvPr/>
              </p:nvSpPr>
              <p:spPr>
                <a:xfrm>
                  <a:off x="989397" y="1447937"/>
                  <a:ext cx="8010127" cy="390274"/>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kumimoji="0" lang="ja-JP" altLang="en-US" sz="2000" kern="0" dirty="0">
                      <a:latin typeface="HGP創英角ｺﾞｼｯｸUB" panose="020B0900000000000000" pitchFamily="50" charset="-128"/>
                      <a:ea typeface="HGP創英角ｺﾞｼｯｸUB" panose="020B0900000000000000" pitchFamily="50" charset="-128"/>
                    </a:rPr>
                    <a:t>確信は</a:t>
                  </a:r>
                  <a:r>
                    <a:rPr kumimoji="0" lang="ja-JP" altLang="en-US" sz="2000" kern="0" dirty="0" smtClean="0">
                      <a:latin typeface="HGP創英角ｺﾞｼｯｸUB" panose="020B0900000000000000" pitchFamily="50" charset="-128"/>
                      <a:ea typeface="HGP創英角ｺﾞｼｯｸUB" panose="020B0900000000000000" pitchFamily="50" charset="-128"/>
                    </a:rPr>
                    <a:t>持てない　　　</a:t>
                  </a:r>
                  <a:r>
                    <a:rPr kumimoji="0" lang="ja-JP" altLang="en-US" sz="2000" kern="0" dirty="0" smtClean="0">
                      <a:solidFill>
                        <a:srgbClr val="0000FF"/>
                      </a:solidFill>
                      <a:latin typeface="HGP創英角ｺﾞｼｯｸUB" panose="020B0900000000000000" pitchFamily="50" charset="-128"/>
                      <a:ea typeface="HGP創英角ｺﾞｼｯｸUB" panose="020B0900000000000000" pitchFamily="50" charset="-128"/>
                    </a:rPr>
                    <a:t>信頼係</a:t>
                  </a:r>
                  <a:r>
                    <a:rPr kumimoji="0" lang="ja-JP" altLang="en-US" sz="2000" kern="0" dirty="0">
                      <a:solidFill>
                        <a:srgbClr val="0000FF"/>
                      </a:solidFill>
                      <a:latin typeface="HGP創英角ｺﾞｼｯｸUB" panose="020B0900000000000000" pitchFamily="50" charset="-128"/>
                      <a:ea typeface="HGP創英角ｺﾞｼｯｸUB" panose="020B0900000000000000" pitchFamily="50" charset="-128"/>
                    </a:rPr>
                    <a:t>数</a:t>
                  </a:r>
                  <a14:m>
                    <m:oMath xmlns:m="http://schemas.openxmlformats.org/officeDocument/2006/math">
                      <m:r>
                        <a:rPr kumimoji="0" lang="en-US" altLang="ja-JP" sz="2000" i="1" kern="0">
                          <a:solidFill>
                            <a:srgbClr val="0000FF"/>
                          </a:solidFill>
                          <a:latin typeface="Cambria Math" panose="02040503050406030204" pitchFamily="18" charset="0"/>
                        </a:rPr>
                        <m:t>90%</m:t>
                      </m:r>
                    </m:oMath>
                  </a14:m>
                  <a:r>
                    <a:rPr kumimoji="0" lang="ja-JP" altLang="en-US" sz="2000" kern="0" dirty="0">
                      <a:solidFill>
                        <a:srgbClr val="0000FF"/>
                      </a:solidFill>
                      <a:latin typeface="HGP創英角ｺﾞｼｯｸUB" panose="020B0900000000000000" pitchFamily="50" charset="-128"/>
                      <a:ea typeface="HGP創英角ｺﾞｼｯｸUB" panose="020B0900000000000000" pitchFamily="50" charset="-128"/>
                    </a:rPr>
                    <a:t>の信頼区間は</a:t>
                  </a:r>
                  <a14:m>
                    <m:oMath xmlns:m="http://schemas.openxmlformats.org/officeDocument/2006/math">
                      <m:r>
                        <a:rPr kumimoji="0" lang="en-US" altLang="ja-JP" sz="2000" i="1" kern="0">
                          <a:solidFill>
                            <a:srgbClr val="0000FF"/>
                          </a:solidFill>
                          <a:latin typeface="Cambria Math" panose="02040503050406030204" pitchFamily="18" charset="0"/>
                        </a:rPr>
                        <m:t>[38[</m:t>
                      </m:r>
                      <m:r>
                        <a:rPr kumimoji="0" lang="en-US" altLang="ja-JP" sz="2000" i="1" kern="0">
                          <a:solidFill>
                            <a:srgbClr val="0000FF"/>
                          </a:solidFill>
                          <a:latin typeface="Cambria Math" panose="02040503050406030204" pitchFamily="18" charset="0"/>
                        </a:rPr>
                        <m:t>𝑚</m:t>
                      </m:r>
                      <m:r>
                        <a:rPr kumimoji="0" lang="en-US" altLang="ja-JP" sz="2000" i="1" kern="0">
                          <a:solidFill>
                            <a:srgbClr val="0000FF"/>
                          </a:solidFill>
                          <a:latin typeface="Cambria Math" panose="02040503050406030204" pitchFamily="18" charset="0"/>
                        </a:rPr>
                        <m:t>], 52[</m:t>
                      </m:r>
                      <m:r>
                        <a:rPr kumimoji="0" lang="en-US" altLang="ja-JP" sz="2000" i="1" kern="0">
                          <a:solidFill>
                            <a:srgbClr val="0000FF"/>
                          </a:solidFill>
                          <a:latin typeface="Cambria Math" panose="02040503050406030204" pitchFamily="18" charset="0"/>
                        </a:rPr>
                        <m:t>𝑚</m:t>
                      </m:r>
                      <m:r>
                        <a:rPr kumimoji="0" lang="en-US" altLang="ja-JP" sz="2000" i="1" kern="0">
                          <a:solidFill>
                            <a:srgbClr val="0000FF"/>
                          </a:solidFill>
                          <a:latin typeface="Cambria Math" panose="02040503050406030204" pitchFamily="18" charset="0"/>
                        </a:rPr>
                        <m:t>]]</m:t>
                      </m:r>
                      <m:r>
                        <a:rPr kumimoji="0" lang="ja-JP" altLang="en-US" sz="2000" i="1" kern="0">
                          <a:solidFill>
                            <a:srgbClr val="0000FF"/>
                          </a:solidFill>
                          <a:latin typeface="Cambria Math" panose="02040503050406030204" pitchFamily="18" charset="0"/>
                        </a:rPr>
                        <m:t>と</m:t>
                      </m:r>
                    </m:oMath>
                  </a14:m>
                  <a:r>
                    <a:rPr kumimoji="0" lang="ja-JP" altLang="en-US" sz="2000" kern="0" dirty="0">
                      <a:solidFill>
                        <a:srgbClr val="0000FF"/>
                      </a:solidFill>
                      <a:latin typeface="HGP創英角ｺﾞｼｯｸUB" panose="020B0900000000000000" pitchFamily="50" charset="-128"/>
                      <a:ea typeface="HGP創英角ｺﾞｼｯｸUB" panose="020B0900000000000000" pitchFamily="50" charset="-128"/>
                    </a:rPr>
                    <a:t>表現</a:t>
                  </a:r>
                  <a:endParaRPr kumimoji="0" lang="en-US" altLang="ja-JP" sz="2000" kern="0" dirty="0">
                    <a:solidFill>
                      <a:srgbClr val="0070C0"/>
                    </a:solidFill>
                    <a:latin typeface="HGP創英角ｺﾞｼｯｸUB" panose="020B0900000000000000" pitchFamily="50" charset="-128"/>
                    <a:ea typeface="HGP創英角ｺﾞｼｯｸUB" panose="020B0900000000000000" pitchFamily="50" charset="-128"/>
                  </a:endParaRPr>
                </a:p>
              </p:txBody>
            </p:sp>
          </mc:Choice>
          <mc:Fallback xmlns="">
            <p:sp>
              <p:nvSpPr>
                <p:cNvPr id="51" name="タイトル 8">
                  <a:extLst>
                    <a:ext uri="{FF2B5EF4-FFF2-40B4-BE49-F238E27FC236}">
                      <a16:creationId xmlns="" xmlns:a16="http://schemas.microsoft.com/office/drawing/2014/main" xmlns:a14="http://schemas.microsoft.com/office/drawing/2010/main" id="{5DE77AC1-5F2C-4212-B092-34E3A12AA648}"/>
                    </a:ext>
                  </a:extLst>
                </p:cNvPr>
                <p:cNvSpPr txBox="1">
                  <a:spLocks noRot="1" noChangeAspect="1" noMove="1" noResize="1" noEditPoints="1" noAdjustHandles="1" noChangeArrowheads="1" noChangeShapeType="1" noTextEdit="1"/>
                </p:cNvSpPr>
                <p:nvPr/>
              </p:nvSpPr>
              <p:spPr>
                <a:xfrm>
                  <a:off x="989397" y="1447937"/>
                  <a:ext cx="8010127" cy="390274"/>
                </a:xfrm>
                <a:prstGeom prst="rect">
                  <a:avLst/>
                </a:prstGeom>
                <a:blipFill rotWithShape="1">
                  <a:blip r:embed="rId12"/>
                  <a:stretch>
                    <a:fillRect l="-837" t="-10938" b="-26563"/>
                  </a:stretch>
                </a:blipFill>
              </p:spPr>
              <p:txBody>
                <a:bodyPr/>
                <a:lstStyle/>
                <a:p>
                  <a:r>
                    <a:rPr lang="ja-JP" altLang="en-US">
                      <a:noFill/>
                    </a:rPr>
                    <a:t> </a:t>
                  </a:r>
                </a:p>
              </p:txBody>
            </p:sp>
          </mc:Fallback>
        </mc:AlternateContent>
      </p:grpSp>
      <p:pic>
        <p:nvPicPr>
          <p:cNvPr id="52" name="図 5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485283" y="3116369"/>
            <a:ext cx="588119" cy="1188000"/>
          </a:xfrm>
          <a:prstGeom prst="rect">
            <a:avLst/>
          </a:prstGeom>
        </p:spPr>
      </p:pic>
      <p:sp>
        <p:nvSpPr>
          <p:cNvPr id="53" name="タイトル 8"/>
          <p:cNvSpPr txBox="1">
            <a:spLocks/>
          </p:cNvSpPr>
          <p:nvPr/>
        </p:nvSpPr>
        <p:spPr>
          <a:xfrm>
            <a:off x="810344" y="61200"/>
            <a:ext cx="8310335" cy="615553"/>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区間推定の考え方 </a:t>
            </a:r>
            <a:r>
              <a:rPr lang="en-US" altLang="ja-JP" sz="2800" dirty="0"/>
              <a:t>(</a:t>
            </a:r>
            <a:r>
              <a:rPr lang="ja-JP" altLang="en-US" dirty="0"/>
              <a:t>𝑛</a:t>
            </a:r>
            <a:r>
              <a:rPr lang="en-US" altLang="ja-JP" dirty="0">
                <a:effectLst/>
                <a:latin typeface="Cambria Math" panose="02040503050406030204" pitchFamily="18" charset="0"/>
              </a:rPr>
              <a:t>=1</a:t>
            </a:r>
            <a:r>
              <a:rPr lang="ja-JP" altLang="en-US" sz="2800" dirty="0"/>
              <a:t>の場合</a:t>
            </a:r>
            <a:r>
              <a:rPr lang="en-US" altLang="ja-JP" sz="2800" dirty="0"/>
              <a:t>)</a:t>
            </a:r>
          </a:p>
        </p:txBody>
      </p:sp>
      <p:sp>
        <p:nvSpPr>
          <p:cNvPr id="57" name="角丸四角形 66">
            <a:extLst>
              <a:ext uri="{FF2B5EF4-FFF2-40B4-BE49-F238E27FC236}">
                <a16:creationId xmlns="" xmlns:a16="http://schemas.microsoft.com/office/drawing/2014/main" id="{F2374364-E49D-4165-9871-BBB1241F844A}"/>
              </a:ext>
            </a:extLst>
          </p:cNvPr>
          <p:cNvSpPr/>
          <p:nvPr/>
        </p:nvSpPr>
        <p:spPr>
          <a:xfrm rot="16200000" flipV="1">
            <a:off x="2395336" y="710459"/>
            <a:ext cx="770400" cy="3240000"/>
          </a:xfrm>
          <a:prstGeom prst="roundRect">
            <a:avLst>
              <a:gd name="adj" fmla="val 0"/>
            </a:avLst>
          </a:prstGeom>
          <a:gradFill flip="none" rotWithShape="1">
            <a:gsLst>
              <a:gs pos="86000">
                <a:schemeClr val="accent5">
                  <a:lumMod val="40000"/>
                  <a:lumOff val="60000"/>
                </a:schemeClr>
              </a:gs>
              <a:gs pos="0">
                <a:schemeClr val="accent5">
                  <a:lumMod val="40000"/>
                  <a:lumOff val="60000"/>
                  <a:alpha val="26000"/>
                </a:schemeClr>
              </a:gs>
            </a:gsLst>
            <a:lin ang="108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effectLst/>
              <a:latin typeface="HGP創英角ｺﾞｼｯｸUB" panose="020B0900000000000000" pitchFamily="50" charset="-128"/>
              <a:ea typeface="HGP創英角ｺﾞｼｯｸUB" panose="020B0900000000000000" pitchFamily="50" charset="-128"/>
            </a:endParaRPr>
          </a:p>
        </p:txBody>
      </p:sp>
      <p:sp>
        <p:nvSpPr>
          <p:cNvPr id="58" name="二等辺三角形 57">
            <a:extLst>
              <a:ext uri="{FF2B5EF4-FFF2-40B4-BE49-F238E27FC236}">
                <a16:creationId xmlns="" xmlns:a16="http://schemas.microsoft.com/office/drawing/2014/main" id="{F7FFB753-CE80-46DC-AFAA-FCA3183A1238}"/>
              </a:ext>
            </a:extLst>
          </p:cNvPr>
          <p:cNvSpPr/>
          <p:nvPr/>
        </p:nvSpPr>
        <p:spPr>
          <a:xfrm flipH="1" flipV="1">
            <a:off x="2677132" y="2706637"/>
            <a:ext cx="206806" cy="301840"/>
          </a:xfrm>
          <a:prstGeom prst="triangle">
            <a:avLst/>
          </a:prstGeom>
          <a:solidFill>
            <a:schemeClr val="accent5">
              <a:lumMod val="40000"/>
              <a:lumOff val="6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mc:AlternateContent xmlns:mc="http://schemas.openxmlformats.org/markup-compatibility/2006" xmlns:a14="http://schemas.microsoft.com/office/drawing/2010/main">
        <mc:Choice Requires="a14">
          <p:sp>
            <p:nvSpPr>
              <p:cNvPr id="42" name="タイトル 8">
                <a:extLst>
                  <a:ext uri="{FF2B5EF4-FFF2-40B4-BE49-F238E27FC236}">
                    <a16:creationId xmlns="" xmlns:a16="http://schemas.microsoft.com/office/drawing/2014/main" id="{453A4C26-6DF0-499C-A0C1-7606DA9A0D55}"/>
                  </a:ext>
                </a:extLst>
              </p:cNvPr>
              <p:cNvSpPr txBox="1">
                <a:spLocks/>
              </p:cNvSpPr>
              <p:nvPr/>
            </p:nvSpPr>
            <p:spPr>
              <a:xfrm>
                <a:off x="1244435" y="1990443"/>
                <a:ext cx="3113929" cy="669992"/>
              </a:xfrm>
              <a:prstGeom prst="rect">
                <a:avLst/>
              </a:prstGeom>
              <a:noFill/>
            </p:spPr>
            <p:txBody>
              <a:bodyPr wrap="non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14:m>
                  <m:oMath xmlns:m="http://schemas.openxmlformats.org/officeDocument/2006/math">
                    <m:r>
                      <a:rPr kumimoji="0" lang="en-US" altLang="ja-JP" i="1" kern="0">
                        <a:latin typeface="Cambria Math" panose="02040503050406030204" pitchFamily="18" charset="0"/>
                      </a:rPr>
                      <m:t>90%</m:t>
                    </m:r>
                  </m:oMath>
                </a14:m>
                <a:r>
                  <a:rPr lang="ja-JP" altLang="en-US" dirty="0"/>
                  <a:t>の確率で</a:t>
                </a:r>
              </a:p>
              <a:p>
                <a:pPr>
                  <a:defRPr/>
                </a:pPr>
                <a14:m>
                  <m:oMathPara xmlns:m="http://schemas.openxmlformats.org/officeDocument/2006/math">
                    <m:oMathParaPr>
                      <m:jc m:val="centerGroup"/>
                    </m:oMathParaPr>
                    <m:oMath xmlns:m="http://schemas.openxmlformats.org/officeDocument/2006/math">
                      <m:r>
                        <a:rPr kumimoji="0" lang="en-US" altLang="ja-JP" i="1" kern="0" smtClean="0">
                          <a:solidFill>
                            <a:srgbClr val="FF0000"/>
                          </a:solidFill>
                          <a:latin typeface="Cambria Math" panose="02040503050406030204" pitchFamily="18" charset="0"/>
                        </a:rPr>
                        <m:t>?</m:t>
                      </m:r>
                      <m:r>
                        <a:rPr kumimoji="0" lang="en-US" altLang="ja-JP" i="1" kern="0">
                          <a:latin typeface="Cambria Math" panose="02040503050406030204" pitchFamily="18" charset="0"/>
                        </a:rPr>
                        <m:t>−7 </m:t>
                      </m:r>
                      <m:d>
                        <m:dPr>
                          <m:begChr m:val="["/>
                          <m:endChr m:val="]"/>
                          <m:ctrlPr>
                            <a:rPr kumimoji="0" lang="en-US" altLang="ja-JP" i="1" kern="0">
                              <a:latin typeface="Cambria Math"/>
                            </a:rPr>
                          </m:ctrlPr>
                        </m:dPr>
                        <m:e>
                          <m:r>
                            <a:rPr kumimoji="0" lang="en-US" altLang="ja-JP" i="1" kern="0">
                              <a:latin typeface="Cambria Math" panose="02040503050406030204" pitchFamily="18" charset="0"/>
                            </a:rPr>
                            <m:t>𝑚</m:t>
                          </m:r>
                        </m:e>
                      </m:d>
                      <m:r>
                        <a:rPr kumimoji="0" lang="en-US" altLang="ja-JP" i="1" kern="0">
                          <a:latin typeface="Cambria Math" panose="02040503050406030204" pitchFamily="18" charset="0"/>
                        </a:rPr>
                        <m:t>≤</m:t>
                      </m:r>
                      <m:r>
                        <a:rPr kumimoji="0" lang="en-US" altLang="ja-JP" i="1" kern="0" smtClean="0">
                          <a:solidFill>
                            <a:srgbClr val="0000FF"/>
                          </a:solidFill>
                          <a:latin typeface="Cambria Math" panose="02040503050406030204" pitchFamily="18" charset="0"/>
                        </a:rPr>
                        <m:t>𝑋</m:t>
                      </m:r>
                      <m:r>
                        <a:rPr kumimoji="0" lang="en-US" altLang="ja-JP" i="1" kern="0">
                          <a:solidFill>
                            <a:srgbClr val="0070C0"/>
                          </a:solidFill>
                          <a:latin typeface="Cambria Math"/>
                        </a:rPr>
                        <m:t> </m:t>
                      </m:r>
                      <m:d>
                        <m:dPr>
                          <m:begChr m:val="["/>
                          <m:endChr m:val="]"/>
                          <m:ctrlPr>
                            <a:rPr kumimoji="0" lang="en-US" altLang="ja-JP" i="1" kern="0">
                              <a:latin typeface="Cambria Math"/>
                            </a:rPr>
                          </m:ctrlPr>
                        </m:dPr>
                        <m:e>
                          <m:r>
                            <a:rPr kumimoji="0" lang="en-US" altLang="ja-JP" i="1" kern="0">
                              <a:latin typeface="Cambria Math" panose="02040503050406030204" pitchFamily="18" charset="0"/>
                            </a:rPr>
                            <m:t>𝑚</m:t>
                          </m:r>
                        </m:e>
                      </m:d>
                      <m:r>
                        <a:rPr kumimoji="0" lang="en-US" altLang="ja-JP" i="1" kern="0">
                          <a:latin typeface="Cambria Math" panose="02040503050406030204" pitchFamily="18" charset="0"/>
                        </a:rPr>
                        <m:t>≤ </m:t>
                      </m:r>
                      <m:r>
                        <a:rPr kumimoji="0" lang="en-US" altLang="ja-JP" i="1" kern="0" smtClean="0">
                          <a:solidFill>
                            <a:srgbClr val="FF0000"/>
                          </a:solidFill>
                          <a:latin typeface="Cambria Math" panose="02040503050406030204" pitchFamily="18" charset="0"/>
                        </a:rPr>
                        <m:t>?</m:t>
                      </m:r>
                      <m:r>
                        <a:rPr kumimoji="0" lang="en-US" altLang="ja-JP" i="1" kern="0">
                          <a:latin typeface="Cambria Math" panose="02040503050406030204" pitchFamily="18" charset="0"/>
                        </a:rPr>
                        <m:t>+7 </m:t>
                      </m:r>
                      <m:d>
                        <m:dPr>
                          <m:begChr m:val="["/>
                          <m:endChr m:val="]"/>
                          <m:ctrlPr>
                            <a:rPr kumimoji="0" lang="en-US" altLang="ja-JP" i="1" kern="0">
                              <a:latin typeface="Cambria Math"/>
                            </a:rPr>
                          </m:ctrlPr>
                        </m:dPr>
                        <m:e>
                          <m:r>
                            <a:rPr kumimoji="0" lang="en-US" altLang="ja-JP" i="1" kern="0">
                              <a:latin typeface="Cambria Math" panose="02040503050406030204" pitchFamily="18" charset="0"/>
                            </a:rPr>
                            <m:t>𝑚</m:t>
                          </m:r>
                        </m:e>
                      </m:d>
                    </m:oMath>
                  </m:oMathPara>
                </a14:m>
                <a:endParaRPr kumimoji="0" lang="en-US" altLang="ja-JP" kern="0" dirty="0"/>
              </a:p>
            </p:txBody>
          </p:sp>
        </mc:Choice>
        <mc:Fallback xmlns="">
          <p:sp>
            <p:nvSpPr>
              <p:cNvPr id="42" name="タイトル 8">
                <a:extLst>
                  <a:ext uri="{FF2B5EF4-FFF2-40B4-BE49-F238E27FC236}">
                    <a16:creationId xmlns="" xmlns:a16="http://schemas.microsoft.com/office/drawing/2014/main" xmlns:a14="http://schemas.microsoft.com/office/drawing/2010/main" id="{453A4C26-6DF0-499C-A0C1-7606DA9A0D55}"/>
                  </a:ext>
                </a:extLst>
              </p:cNvPr>
              <p:cNvSpPr txBox="1">
                <a:spLocks noRot="1" noChangeAspect="1" noMove="1" noResize="1" noEditPoints="1" noAdjustHandles="1" noChangeArrowheads="1" noChangeShapeType="1" noTextEdit="1"/>
              </p:cNvSpPr>
              <p:nvPr/>
            </p:nvSpPr>
            <p:spPr>
              <a:xfrm>
                <a:off x="1244435" y="1990443"/>
                <a:ext cx="3113929" cy="669992"/>
              </a:xfrm>
              <a:prstGeom prst="rect">
                <a:avLst/>
              </a:prstGeom>
              <a:blipFill rotWithShape="1">
                <a:blip r:embed="rId15"/>
                <a:stretch>
                  <a:fillRect t="-10092" b="-3670"/>
                </a:stretch>
              </a:blipFill>
            </p:spPr>
            <p:txBody>
              <a:bodyPr/>
              <a:lstStyle/>
              <a:p>
                <a:r>
                  <a:rPr lang="ja-JP" altLang="en-US">
                    <a:noFill/>
                  </a:rPr>
                  <a:t> </a:t>
                </a:r>
              </a:p>
            </p:txBody>
          </p:sp>
        </mc:Fallback>
      </mc:AlternateContent>
      <p:grpSp>
        <p:nvGrpSpPr>
          <p:cNvPr id="55" name="グループ化 54">
            <a:extLst>
              <a:ext uri="{FF2B5EF4-FFF2-40B4-BE49-F238E27FC236}">
                <a16:creationId xmlns="" xmlns:a16="http://schemas.microsoft.com/office/drawing/2014/main" id="{F063013E-D9DE-44B7-9239-DA6A8EDEA781}"/>
              </a:ext>
            </a:extLst>
          </p:cNvPr>
          <p:cNvGrpSpPr/>
          <p:nvPr/>
        </p:nvGrpSpPr>
        <p:grpSpPr>
          <a:xfrm>
            <a:off x="6331914" y="3453929"/>
            <a:ext cx="333111" cy="1613594"/>
            <a:chOff x="6134404" y="4286256"/>
            <a:chExt cx="366422" cy="1613594"/>
          </a:xfrm>
          <a:solidFill>
            <a:srgbClr val="FF0000"/>
          </a:solidFill>
        </p:grpSpPr>
        <p:cxnSp>
          <p:nvCxnSpPr>
            <p:cNvPr id="56" name="直線コネクタ 55">
              <a:extLst>
                <a:ext uri="{FF2B5EF4-FFF2-40B4-BE49-F238E27FC236}">
                  <a16:creationId xmlns="" xmlns:a16="http://schemas.microsoft.com/office/drawing/2014/main" id="{F984723A-D2CC-4EDD-9424-D5DA5E72331F}"/>
                </a:ext>
              </a:extLst>
            </p:cNvPr>
            <p:cNvCxnSpPr/>
            <p:nvPr/>
          </p:nvCxnSpPr>
          <p:spPr>
            <a:xfrm rot="5400000">
              <a:off x="5328798" y="5092656"/>
              <a:ext cx="1612800" cy="1588"/>
            </a:xfrm>
            <a:prstGeom prst="line">
              <a:avLst/>
            </a:prstGeom>
            <a:grpFill/>
            <a:ln w="38100" cap="flat" cmpd="sng" algn="ctr">
              <a:solidFill>
                <a:srgbClr val="FF0000"/>
              </a:solidFill>
              <a:prstDash val="solid"/>
            </a:ln>
            <a:effectLst/>
          </p:spPr>
        </p:cxnSp>
        <p:sp>
          <p:nvSpPr>
            <p:cNvPr id="59" name="二等辺三角形 58">
              <a:extLst>
                <a:ext uri="{FF2B5EF4-FFF2-40B4-BE49-F238E27FC236}">
                  <a16:creationId xmlns="" xmlns:a16="http://schemas.microsoft.com/office/drawing/2014/main" id="{142ACE8C-E2D0-4953-8DDE-1C10F9016685}"/>
                </a:ext>
              </a:extLst>
            </p:cNvPr>
            <p:cNvSpPr/>
            <p:nvPr/>
          </p:nvSpPr>
          <p:spPr>
            <a:xfrm rot="5400000">
              <a:off x="6143636" y="4286256"/>
              <a:ext cx="357190" cy="357190"/>
            </a:xfrm>
            <a:prstGeom prst="triangle">
              <a:avLst/>
            </a:prstGeom>
            <a:solidFill>
              <a:srgbClr val="FF0000"/>
            </a:solidFill>
            <a:ln w="25400" cap="flat" cmpd="sng" algn="ctr">
              <a:noFill/>
              <a:prstDash val="solid"/>
            </a:ln>
            <a:effectLst/>
          </p:spPr>
          <p:txBody>
            <a:bodyPr rtlCol="0" anchor="ctr"/>
            <a:lstStyle/>
            <a:p>
              <a:pPr algn="ctr">
                <a:defRPr/>
              </a:pPr>
              <a:endParaRPr kumimoji="0" lang="ja-JP" altLang="en-US" kern="0" dirty="0">
                <a:solidFill>
                  <a:prstClr val="white"/>
                </a:solidFill>
                <a:effectLst/>
                <a:latin typeface="+mn-ea"/>
              </a:endParaRPr>
            </a:p>
          </p:txBody>
        </p:sp>
      </p:grpSp>
      <mc:AlternateContent xmlns:mc="http://schemas.openxmlformats.org/markup-compatibility/2006" xmlns:a14="http://schemas.microsoft.com/office/drawing/2010/main">
        <mc:Choice Requires="a14">
          <p:sp>
            <p:nvSpPr>
              <p:cNvPr id="60" name="テキスト ボックス 59"/>
              <p:cNvSpPr txBox="1"/>
              <p:nvPr/>
            </p:nvSpPr>
            <p:spPr>
              <a:xfrm>
                <a:off x="5866008" y="5094000"/>
                <a:ext cx="927819" cy="307777"/>
              </a:xfrm>
              <a:prstGeom prst="rect">
                <a:avLst/>
              </a:prstGeom>
              <a:noFill/>
            </p:spPr>
            <p:txBody>
              <a:bodyPr wrap="none" rtlCol="0">
                <a:spAutoFit/>
              </a:bodyPr>
              <a:lstStyle/>
              <a:p>
                <a:pPr algn="ctr"/>
                <a14:m>
                  <m:oMath xmlns:m="http://schemas.openxmlformats.org/officeDocument/2006/math">
                    <m:r>
                      <a:rPr lang="en-US" altLang="ja-JP" sz="1400" b="0" i="1" smtClean="0">
                        <a:solidFill>
                          <a:srgbClr val="FF0000"/>
                        </a:solidFill>
                        <a:effectLst/>
                        <a:latin typeface="Cambria Math" panose="02040503050406030204" pitchFamily="18" charset="0"/>
                      </a:rPr>
                      <m:t>?</m:t>
                    </m:r>
                    <m:r>
                      <a:rPr lang="en-US" altLang="ja-JP" sz="1400" b="0" i="1" smtClean="0">
                        <a:effectLst/>
                        <a:latin typeface="Cambria Math" panose="02040503050406030204" pitchFamily="18" charset="0"/>
                      </a:rPr>
                      <m:t>[</m:t>
                    </m:r>
                    <m:r>
                      <a:rPr lang="en-US" altLang="ja-JP" sz="1400" b="0" i="1" smtClean="0">
                        <a:effectLst/>
                        <a:latin typeface="Cambria Math" panose="02040503050406030204" pitchFamily="18" charset="0"/>
                      </a:rPr>
                      <m:t>𝑚</m:t>
                    </m:r>
                    <m:r>
                      <a:rPr lang="en-US" altLang="ja-JP" sz="1400" b="0" i="1" smtClean="0">
                        <a:effectLst/>
                        <a:latin typeface="Cambria Math" panose="02040503050406030204" pitchFamily="18" charset="0"/>
                      </a:rPr>
                      <m:t>]</m:t>
                    </m:r>
                  </m:oMath>
                </a14:m>
                <a:r>
                  <a:rPr lang="ja-JP" altLang="en-US" sz="1400" dirty="0">
                    <a:effectLst/>
                    <a:latin typeface="HGP創英角ｺﾞｼｯｸUB" panose="020B0900000000000000" pitchFamily="50" charset="-128"/>
                    <a:ea typeface="HGP創英角ｺﾞｼｯｸUB" panose="020B0900000000000000" pitchFamily="50" charset="-128"/>
                  </a:rPr>
                  <a:t>地点</a:t>
                </a:r>
              </a:p>
            </p:txBody>
          </p:sp>
        </mc:Choice>
        <mc:Fallback xmlns="">
          <p:sp>
            <p:nvSpPr>
              <p:cNvPr id="60" name="テキスト ボックス 59"/>
              <p:cNvSpPr txBox="1">
                <a:spLocks noRot="1" noChangeAspect="1" noMove="1" noResize="1" noEditPoints="1" noAdjustHandles="1" noChangeArrowheads="1" noChangeShapeType="1" noTextEdit="1"/>
              </p:cNvSpPr>
              <p:nvPr/>
            </p:nvSpPr>
            <p:spPr>
              <a:xfrm>
                <a:off x="5866008" y="5094000"/>
                <a:ext cx="927819" cy="307777"/>
              </a:xfrm>
              <a:prstGeom prst="rect">
                <a:avLst/>
              </a:prstGeom>
              <a:blipFill rotWithShape="1">
                <a:blip r:embed="rId16"/>
                <a:stretch>
                  <a:fillRect t="-4000" r="-1974" b="-18000"/>
                </a:stretch>
              </a:blipFill>
            </p:spPr>
            <p:txBody>
              <a:bodyPr/>
              <a:lstStyle/>
              <a:p>
                <a:r>
                  <a:rPr lang="ja-JP" altLang="en-US">
                    <a:noFill/>
                  </a:rPr>
                  <a:t> </a:t>
                </a:r>
              </a:p>
            </p:txBody>
          </p:sp>
        </mc:Fallback>
      </mc:AlternateContent>
      <p:sp>
        <p:nvSpPr>
          <p:cNvPr id="66" name="正方形/長方形 65">
            <a:extLst>
              <a:ext uri="{FF2B5EF4-FFF2-40B4-BE49-F238E27FC236}">
                <a16:creationId xmlns="" xmlns:a16="http://schemas.microsoft.com/office/drawing/2014/main" id="{F5663984-3687-43AF-8200-56FF7B06CA65}"/>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cxnSp>
        <p:nvCxnSpPr>
          <p:cNvPr id="67" name="直線矢印コネクタ 66"/>
          <p:cNvCxnSpPr/>
          <p:nvPr/>
        </p:nvCxnSpPr>
        <p:spPr>
          <a:xfrm>
            <a:off x="2982738" y="1659376"/>
            <a:ext cx="288000" cy="0"/>
          </a:xfrm>
          <a:prstGeom prst="straightConnector1">
            <a:avLst/>
          </a:prstGeom>
          <a:ln w="19050">
            <a:solidFill>
              <a:srgbClr val="0000FF"/>
            </a:solidFill>
            <a:tailEnd type="arrow" w="lg" len="med"/>
          </a:ln>
        </p:spPr>
        <p:style>
          <a:lnRef idx="1">
            <a:schemeClr val="accent1"/>
          </a:lnRef>
          <a:fillRef idx="0">
            <a:schemeClr val="accent1"/>
          </a:fillRef>
          <a:effectRef idx="0">
            <a:schemeClr val="accent1"/>
          </a:effectRef>
          <a:fontRef idx="minor">
            <a:schemeClr val="tx1"/>
          </a:fontRef>
        </p:style>
      </p:cxnSp>
      <p:sp>
        <p:nvSpPr>
          <p:cNvPr id="61" name="テキスト ボックス 60"/>
          <p:cNvSpPr txBox="1"/>
          <p:nvPr/>
        </p:nvSpPr>
        <p:spPr>
          <a:xfrm>
            <a:off x="6048658" y="2301579"/>
            <a:ext cx="530915"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20</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62" name="テキスト ボックス 61"/>
          <p:cNvSpPr txBox="1"/>
          <p:nvPr/>
        </p:nvSpPr>
        <p:spPr>
          <a:xfrm>
            <a:off x="6363532" y="2596624"/>
            <a:ext cx="530915"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17</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63" name="テキスト ボックス 62"/>
          <p:cNvSpPr txBox="1"/>
          <p:nvPr/>
        </p:nvSpPr>
        <p:spPr>
          <a:xfrm>
            <a:off x="6649074" y="3024838"/>
            <a:ext cx="530915"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12</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64" name="テキスト ボックス 63"/>
          <p:cNvSpPr txBox="1"/>
          <p:nvPr/>
        </p:nvSpPr>
        <p:spPr>
          <a:xfrm>
            <a:off x="5263390" y="3426832"/>
            <a:ext cx="434734"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7</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65" name="テキスト ボックス 64"/>
          <p:cNvSpPr txBox="1"/>
          <p:nvPr/>
        </p:nvSpPr>
        <p:spPr>
          <a:xfrm>
            <a:off x="7246612" y="3587878"/>
            <a:ext cx="434734"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5</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68" name="テキスト ボックス 67"/>
          <p:cNvSpPr txBox="1"/>
          <p:nvPr/>
        </p:nvSpPr>
        <p:spPr>
          <a:xfrm>
            <a:off x="5753785" y="2664605"/>
            <a:ext cx="530915"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15</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69" name="テキスト ボックス 68"/>
          <p:cNvSpPr txBox="1"/>
          <p:nvPr/>
        </p:nvSpPr>
        <p:spPr>
          <a:xfrm>
            <a:off x="5463909" y="3024838"/>
            <a:ext cx="530915"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11</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70" name="テキスト ボックス 69"/>
          <p:cNvSpPr txBox="1"/>
          <p:nvPr/>
        </p:nvSpPr>
        <p:spPr>
          <a:xfrm>
            <a:off x="6940498" y="3426832"/>
            <a:ext cx="434734"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7</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71" name="テキスト ボックス 70"/>
          <p:cNvSpPr txBox="1"/>
          <p:nvPr/>
        </p:nvSpPr>
        <p:spPr>
          <a:xfrm>
            <a:off x="4968760" y="3587878"/>
            <a:ext cx="434734"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5</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28" name="円弧 27"/>
          <p:cNvSpPr/>
          <p:nvPr/>
        </p:nvSpPr>
        <p:spPr>
          <a:xfrm>
            <a:off x="2051720" y="2836717"/>
            <a:ext cx="3642768" cy="4143380"/>
          </a:xfrm>
          <a:prstGeom prst="arc">
            <a:avLst>
              <a:gd name="adj1" fmla="val 11947608"/>
              <a:gd name="adj2" fmla="val 20414617"/>
            </a:avLst>
          </a:prstGeom>
          <a:noFill/>
          <a:ln w="28575" cap="rnd" cmpd="sng" algn="ctr">
            <a:solidFill>
              <a:schemeClr val="accent2"/>
            </a:solidFill>
            <a:prstDash val="sysDot"/>
          </a:ln>
          <a:effectLst/>
        </p:spPr>
        <p:txBody>
          <a:bodyPr rtlCol="0" anchor="ctr"/>
          <a:lstStyle/>
          <a:p>
            <a:pPr algn="ctr">
              <a:defRPr/>
            </a:pPr>
            <a:endParaRPr kumimoji="0" lang="ja-JP" altLang="en-US" kern="0" dirty="0">
              <a:solidFill>
                <a:prstClr val="black"/>
              </a:solidFill>
              <a:latin typeface="Calibri"/>
              <a:ea typeface="メイリオ"/>
            </a:endParaRPr>
          </a:p>
        </p:txBody>
      </p:sp>
    </p:spTree>
    <p:extLst>
      <p:ext uri="{BB962C8B-B14F-4D97-AF65-F5344CB8AC3E}">
        <p14:creationId xmlns:p14="http://schemas.microsoft.com/office/powerpoint/2010/main" val="4273357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1500"/>
                                  </p:stCondLst>
                                  <p:childTnLst>
                                    <p:set>
                                      <p:cBhvr>
                                        <p:cTn id="6" dur="1" fill="hold">
                                          <p:stCondLst>
                                            <p:cond delay="0"/>
                                          </p:stCondLst>
                                        </p:cTn>
                                        <p:tgtEl>
                                          <p:spTgt spid="67"/>
                                        </p:tgtEl>
                                        <p:attrNameLst>
                                          <p:attrName>style.visibility</p:attrName>
                                        </p:attrNameLst>
                                      </p:cBhvr>
                                      <p:to>
                                        <p:strVal val="visible"/>
                                      </p:to>
                                    </p:set>
                                    <p:animEffect transition="in" filter="wipe(up)">
                                      <p:cBhvr>
                                        <p:cTn id="7"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rotWithShape="1">
          <a:blip r:embed="rId3" cstate="print">
            <a:extLst>
              <a:ext uri="{28A0092B-C50C-407E-A947-70E740481C1C}">
                <a14:useLocalDpi xmlns:a14="http://schemas.microsoft.com/office/drawing/2010/main" val="0"/>
              </a:ext>
            </a:extLst>
          </a:blip>
          <a:srcRect b="3373"/>
          <a:stretch/>
        </p:blipFill>
        <p:spPr>
          <a:xfrm>
            <a:off x="1966064" y="1416982"/>
            <a:ext cx="6886463" cy="3952847"/>
          </a:xfrm>
          <a:prstGeom prst="rect">
            <a:avLst/>
          </a:prstGeom>
        </p:spPr>
      </p:pic>
      <p:sp>
        <p:nvSpPr>
          <p:cNvPr id="3" name="テキスト ボックス 2"/>
          <p:cNvSpPr txBox="1"/>
          <p:nvPr/>
        </p:nvSpPr>
        <p:spPr>
          <a:xfrm>
            <a:off x="8182280" y="5023999"/>
            <a:ext cx="441146" cy="246221"/>
          </a:xfrm>
          <a:prstGeom prst="rect">
            <a:avLst/>
          </a:prstGeom>
          <a:noFill/>
        </p:spPr>
        <p:txBody>
          <a:bodyPr wrap="none" rtlCol="0">
            <a:spAutoFit/>
          </a:bodyPr>
          <a:lstStyle/>
          <a:p>
            <a:r>
              <a:rPr lang="ja-JP" altLang="en-US" sz="1000" dirty="0">
                <a:latin typeface="HGP創英角ｺﾞｼｯｸUB" panose="020B0900000000000000" pitchFamily="50" charset="-128"/>
                <a:ea typeface="HGP創英角ｺﾞｼｯｸUB" panose="020B0900000000000000" pitchFamily="50" charset="-128"/>
              </a:rPr>
              <a:t>打数</a:t>
            </a:r>
            <a:endParaRPr kumimoji="1" lang="ja-JP" altLang="en-US" sz="1000" dirty="0">
              <a:latin typeface="HGP創英角ｺﾞｼｯｸUB" panose="020B0900000000000000" pitchFamily="50" charset="-128"/>
              <a:ea typeface="HGP創英角ｺﾞｼｯｸUB" panose="020B0900000000000000" pitchFamily="50" charset="-128"/>
            </a:endParaRPr>
          </a:p>
        </p:txBody>
      </p:sp>
      <mc:AlternateContent xmlns:mc="http://schemas.openxmlformats.org/markup-compatibility/2006" xmlns:a14="http://schemas.microsoft.com/office/drawing/2010/main">
        <mc:Choice Requires="a14">
          <p:sp>
            <p:nvSpPr>
              <p:cNvPr id="4" name="テキスト ボックス 3"/>
              <p:cNvSpPr txBox="1"/>
              <p:nvPr/>
            </p:nvSpPr>
            <p:spPr>
              <a:xfrm>
                <a:off x="2611882" y="1673888"/>
                <a:ext cx="5904656" cy="540628"/>
              </a:xfrm>
              <a:prstGeom prst="rect">
                <a:avLst/>
              </a:prstGeom>
            </p:spPr>
            <p:txBody>
              <a:bodyPr anchor="t" anchorCtr="0">
                <a:noAutofit/>
              </a:bodyPr>
              <a:lstStyle>
                <a:defPPr>
                  <a:defRPr lang="ja-JP"/>
                </a:defPPr>
                <a:lvl1pPr>
                  <a:lnSpc>
                    <a:spcPct val="100000"/>
                  </a:lnSpc>
                  <a:spcBef>
                    <a:spcPct val="0"/>
                  </a:spcBef>
                  <a:buNone/>
                  <a:defRPr>
                    <a:solidFill>
                      <a:srgbClr val="66ADE8"/>
                    </a:solidFill>
                    <a:latin typeface="HGP創英角ｺﾞｼｯｸUB" panose="020B0900000000000000" pitchFamily="50" charset="-128"/>
                    <a:ea typeface="HGP創英角ｺﾞｼｯｸUB" panose="020B0900000000000000" pitchFamily="50" charset="-128"/>
                    <a:cs typeface="+mj-cs"/>
                  </a:defRPr>
                </a:lvl1pPr>
              </a:lstStyle>
              <a:p>
                <a:pPr algn="ctr"/>
                <a:r>
                  <a:rPr lang="ja-JP" altLang="en-US" sz="1600" dirty="0"/>
                  <a:t>落下地点</a:t>
                </a:r>
                <a:r>
                  <a:rPr lang="ja-JP" altLang="en-US" sz="1600" dirty="0" smtClean="0"/>
                  <a:t>と信頼係</a:t>
                </a:r>
                <a:r>
                  <a:rPr lang="ja-JP" altLang="en-US" sz="1600" dirty="0"/>
                  <a:t>数</a:t>
                </a:r>
                <a14:m>
                  <m:oMath xmlns:m="http://schemas.openxmlformats.org/officeDocument/2006/math">
                    <m:r>
                      <a:rPr lang="en-US" altLang="ja-JP" sz="1600">
                        <a:latin typeface="Cambria Math"/>
                      </a:rPr>
                      <m:t>90%</m:t>
                    </m:r>
                  </m:oMath>
                </a14:m>
                <a:r>
                  <a:rPr lang="ja-JP" altLang="en-US" sz="1600" dirty="0" smtClean="0"/>
                  <a:t>の信頼</a:t>
                </a:r>
                <a:r>
                  <a:rPr lang="ja-JP" altLang="en-US" sz="1600" dirty="0"/>
                  <a:t>区間</a:t>
                </a:r>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2611882" y="1673888"/>
                <a:ext cx="5904656" cy="540628"/>
              </a:xfrm>
              <a:prstGeom prst="rect">
                <a:avLst/>
              </a:prstGeom>
              <a:blipFill rotWithShape="1">
                <a:blip r:embed="rId4"/>
                <a:stretch>
                  <a:fillRect t="-4545"/>
                </a:stretch>
              </a:blipFill>
            </p:spPr>
            <p:txBody>
              <a:bodyPr/>
              <a:lstStyle/>
              <a:p>
                <a:r>
                  <a:rPr lang="ja-JP" altLang="en-US">
                    <a:noFill/>
                  </a:rPr>
                  <a:t> </a:t>
                </a:r>
              </a:p>
            </p:txBody>
          </p:sp>
        </mc:Fallback>
      </mc:AlternateContent>
      <p:grpSp>
        <p:nvGrpSpPr>
          <p:cNvPr id="10" name="グループ化 9">
            <a:extLst>
              <a:ext uri="{FF2B5EF4-FFF2-40B4-BE49-F238E27FC236}">
                <a16:creationId xmlns="" xmlns:a16="http://schemas.microsoft.com/office/drawing/2014/main" id="{13E4E3A0-DE13-4859-AD24-EFD1EE216E86}"/>
              </a:ext>
            </a:extLst>
          </p:cNvPr>
          <p:cNvGrpSpPr/>
          <p:nvPr/>
        </p:nvGrpSpPr>
        <p:grpSpPr>
          <a:xfrm>
            <a:off x="795708" y="4208698"/>
            <a:ext cx="3776291" cy="1072241"/>
            <a:chOff x="-3401751" y="3477581"/>
            <a:chExt cx="3776291" cy="1072241"/>
          </a:xfrm>
        </p:grpSpPr>
        <p:sp>
          <p:nvSpPr>
            <p:cNvPr id="11" name="角丸四角形 66">
              <a:extLst>
                <a:ext uri="{FF2B5EF4-FFF2-40B4-BE49-F238E27FC236}">
                  <a16:creationId xmlns="" xmlns:a16="http://schemas.microsoft.com/office/drawing/2014/main" id="{4AD8B78B-AAC2-4C80-9781-F721643E1870}"/>
                </a:ext>
              </a:extLst>
            </p:cNvPr>
            <p:cNvSpPr/>
            <p:nvPr/>
          </p:nvSpPr>
          <p:spPr>
            <a:xfrm rot="16200000">
              <a:off x="-1898805" y="2276476"/>
              <a:ext cx="770400" cy="3776291"/>
            </a:xfrm>
            <a:prstGeom prst="roundRect">
              <a:avLst>
                <a:gd name="adj" fmla="val 0"/>
              </a:avLst>
            </a:prstGeom>
            <a:gradFill flip="none" rotWithShape="1">
              <a:gsLst>
                <a:gs pos="86000">
                  <a:schemeClr val="accent5">
                    <a:lumMod val="40000"/>
                    <a:lumOff val="60000"/>
                  </a:schemeClr>
                </a:gs>
                <a:gs pos="0">
                  <a:schemeClr val="accent5">
                    <a:lumMod val="40000"/>
                    <a:lumOff val="60000"/>
                    <a:alpha val="26000"/>
                  </a:schemeClr>
                </a:gs>
              </a:gsLst>
              <a:lin ang="108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2" name="二等辺三角形 11">
              <a:extLst>
                <a:ext uri="{FF2B5EF4-FFF2-40B4-BE49-F238E27FC236}">
                  <a16:creationId xmlns="" xmlns:a16="http://schemas.microsoft.com/office/drawing/2014/main" id="{88940097-E9EF-41F8-9F04-16553A1048BA}"/>
                </a:ext>
              </a:extLst>
            </p:cNvPr>
            <p:cNvSpPr/>
            <p:nvPr/>
          </p:nvSpPr>
          <p:spPr>
            <a:xfrm rot="10800000" flipH="1" flipV="1">
              <a:off x="-1541231" y="3477581"/>
              <a:ext cx="206806" cy="301840"/>
            </a:xfrm>
            <a:prstGeom prst="triangle">
              <a:avLst/>
            </a:prstGeom>
            <a:solidFill>
              <a:schemeClr val="accent5">
                <a:lumMod val="40000"/>
                <a:lumOff val="60000"/>
                <a:alpha val="31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mc:AlternateContent xmlns:mc="http://schemas.openxmlformats.org/markup-compatibility/2006" xmlns:a14="http://schemas.microsoft.com/office/drawing/2010/main">
          <mc:Choice Requires="a14">
            <p:sp>
              <p:nvSpPr>
                <p:cNvPr id="13" name="タイトル 8">
                  <a:extLst>
                    <a:ext uri="{FF2B5EF4-FFF2-40B4-BE49-F238E27FC236}">
                      <a16:creationId xmlns="" xmlns:a16="http://schemas.microsoft.com/office/drawing/2014/main" id="{ADC25A8C-F1DC-461B-B108-D89F887AA90B}"/>
                    </a:ext>
                  </a:extLst>
                </p:cNvPr>
                <p:cNvSpPr txBox="1">
                  <a:spLocks/>
                </p:cNvSpPr>
                <p:nvPr/>
              </p:nvSpPr>
              <p:spPr>
                <a:xfrm>
                  <a:off x="-3366652" y="3859389"/>
                  <a:ext cx="3703339" cy="646331"/>
                </a:xfrm>
                <a:prstGeom prst="rect">
                  <a:avLst/>
                </a:prstGeom>
                <a:noFill/>
              </p:spPr>
              <p:txBody>
                <a:bodyPr wrap="squar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r>
                    <a:rPr lang="ja-JP" altLang="en-US" dirty="0"/>
                    <a:t>信頼区間に</a:t>
                  </a:r>
                  <a14:m>
                    <m:oMath xmlns:m="http://schemas.openxmlformats.org/officeDocument/2006/math">
                      <m:r>
                        <a:rPr lang="en-US" altLang="ja-JP" i="1">
                          <a:latin typeface="Cambria Math" panose="02040503050406030204" pitchFamily="18" charset="0"/>
                        </a:rPr>
                        <m:t>49[</m:t>
                      </m:r>
                      <m:r>
                        <a:rPr lang="en-US" altLang="ja-JP" i="1">
                          <a:latin typeface="Cambria Math" panose="02040503050406030204" pitchFamily="18" charset="0"/>
                        </a:rPr>
                        <m:t>𝑚</m:t>
                      </m:r>
                      <m:r>
                        <a:rPr lang="en-US" altLang="ja-JP" i="1">
                          <a:latin typeface="Cambria Math" panose="02040503050406030204" pitchFamily="18" charset="0"/>
                        </a:rPr>
                        <m:t>]</m:t>
                      </m:r>
                    </m:oMath>
                  </a14:m>
                  <a:r>
                    <a:rPr lang="ja-JP" altLang="en-US" dirty="0"/>
                    <a:t>が含まれていない</a:t>
                  </a:r>
                  <a:endParaRPr lang="en-US" altLang="ja-JP" dirty="0"/>
                </a:p>
                <a:p>
                  <a:r>
                    <a:rPr lang="ja-JP" altLang="en-US" dirty="0"/>
                    <a:t>こともある！ </a:t>
                  </a:r>
                  <a:r>
                    <a:rPr lang="en-US" altLang="ja-JP" dirty="0"/>
                    <a:t>(100</a:t>
                  </a:r>
                  <a:r>
                    <a:rPr lang="ja-JP" altLang="en-US" dirty="0"/>
                    <a:t>回中</a:t>
                  </a:r>
                  <a:r>
                    <a:rPr lang="en-US" altLang="ja-JP" dirty="0"/>
                    <a:t>10</a:t>
                  </a:r>
                  <a:r>
                    <a:rPr lang="ja-JP" altLang="en-US" dirty="0"/>
                    <a:t>回くらい</a:t>
                  </a:r>
                  <a:r>
                    <a:rPr lang="en-US" altLang="ja-JP" dirty="0"/>
                    <a:t>)</a:t>
                  </a:r>
                </a:p>
              </p:txBody>
            </p:sp>
          </mc:Choice>
          <mc:Fallback xmlns="">
            <p:sp>
              <p:nvSpPr>
                <p:cNvPr id="19" name="タイトル 8">
                  <a:extLst>
                    <a:ext uri="{FF2B5EF4-FFF2-40B4-BE49-F238E27FC236}">
                      <a16:creationId xmlns:a16="http://schemas.microsoft.com/office/drawing/2014/main" xmlns="" xmlns:a14="http://schemas.microsoft.com/office/drawing/2010/main" id="{ADC25A8C-F1DC-461B-B108-D89F887AA90B}"/>
                    </a:ext>
                  </a:extLst>
                </p:cNvPr>
                <p:cNvSpPr txBox="1">
                  <a:spLocks noRot="1" noChangeAspect="1" noMove="1" noResize="1" noEditPoints="1" noAdjustHandles="1" noChangeArrowheads="1" noChangeShapeType="1" noTextEdit="1"/>
                </p:cNvSpPr>
                <p:nvPr/>
              </p:nvSpPr>
              <p:spPr>
                <a:xfrm>
                  <a:off x="-3366652" y="3859389"/>
                  <a:ext cx="3703339" cy="646331"/>
                </a:xfrm>
                <a:prstGeom prst="rect">
                  <a:avLst/>
                </a:prstGeom>
                <a:blipFill rotWithShape="1">
                  <a:blip r:embed="rId7"/>
                  <a:stretch>
                    <a:fillRect l="-1974" t="-12264" r="-1974" b="-19811"/>
                  </a:stretch>
                </a:blipFill>
              </p:spPr>
              <p:txBody>
                <a:bodyPr/>
                <a:lstStyle/>
                <a:p>
                  <a:r>
                    <a:rPr lang="ja-JP" altLang="en-US">
                      <a:noFill/>
                    </a:rPr>
                    <a:t> </a:t>
                  </a:r>
                </a:p>
              </p:txBody>
            </p:sp>
          </mc:Fallback>
        </mc:AlternateContent>
      </p:grpSp>
      <p:grpSp>
        <p:nvGrpSpPr>
          <p:cNvPr id="17" name="グループ化 16"/>
          <p:cNvGrpSpPr/>
          <p:nvPr/>
        </p:nvGrpSpPr>
        <p:grpSpPr>
          <a:xfrm>
            <a:off x="810345" y="751262"/>
            <a:ext cx="8258865" cy="806027"/>
            <a:chOff x="709486" y="735360"/>
            <a:chExt cx="8258865" cy="806027"/>
          </a:xfrm>
        </p:grpSpPr>
        <p:sp>
          <p:nvSpPr>
            <p:cNvPr id="7" name="タイトル 8">
              <a:extLst>
                <a:ext uri="{FF2B5EF4-FFF2-40B4-BE49-F238E27FC236}">
                  <a16:creationId xmlns="" xmlns:a16="http://schemas.microsoft.com/office/drawing/2014/main" id="{7955BCF6-0CBF-42A4-BBBA-A65AED47D0FD}"/>
                </a:ext>
              </a:extLst>
            </p:cNvPr>
            <p:cNvSpPr txBox="1">
              <a:spLocks/>
            </p:cNvSpPr>
            <p:nvPr/>
          </p:nvSpPr>
          <p:spPr>
            <a:xfrm>
              <a:off x="709486" y="735360"/>
              <a:ext cx="7534402"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latin typeface="HGP創英角ｺﾞｼｯｸUB" panose="020B0900000000000000" pitchFamily="50" charset="-128"/>
                  <a:ea typeface="HGP創英角ｺﾞｼｯｸUB" panose="020B0900000000000000" pitchFamily="50" charset="-128"/>
                </a:rPr>
                <a:t>実際に</a:t>
              </a:r>
              <a:r>
                <a:rPr lang="en-US" altLang="ja-JP" sz="2200" dirty="0">
                  <a:latin typeface="HGP創英角ｺﾞｼｯｸUB" panose="020B0900000000000000" pitchFamily="50" charset="-128"/>
                  <a:ea typeface="HGP創英角ｺﾞｼｯｸUB" panose="020B0900000000000000" pitchFamily="50" charset="-128"/>
                </a:rPr>
                <a:t>100</a:t>
              </a:r>
              <a:r>
                <a:rPr lang="ja-JP" altLang="en-US" sz="2200" dirty="0">
                  <a:latin typeface="HGP創英角ｺﾞｼｯｸUB" panose="020B0900000000000000" pitchFamily="50" charset="-128"/>
                  <a:ea typeface="HGP創英角ｺﾞｼｯｸUB" panose="020B0900000000000000" pitchFamily="50" charset="-128"/>
                </a:rPr>
                <a:t>回打たせてみて、</a:t>
              </a:r>
              <a:r>
                <a:rPr lang="en-US" altLang="ja-JP" sz="2200" dirty="0">
                  <a:latin typeface="HGP創英角ｺﾞｼｯｸUB" panose="020B0900000000000000" pitchFamily="50" charset="-128"/>
                  <a:ea typeface="HGP創英角ｺﾞｼｯｸUB" panose="020B0900000000000000" pitchFamily="50" charset="-128"/>
                </a:rPr>
                <a:t>1</a:t>
              </a:r>
              <a:r>
                <a:rPr lang="ja-JP" altLang="en-US" sz="2200" dirty="0">
                  <a:latin typeface="HGP創英角ｺﾞｼｯｸUB" panose="020B0900000000000000" pitchFamily="50" charset="-128"/>
                  <a:ea typeface="HGP創英角ｺﾞｼｯｸUB" panose="020B0900000000000000" pitchFamily="50" charset="-128"/>
                </a:rPr>
                <a:t>回ずつ信頼区間を求めてみた</a:t>
              </a:r>
            </a:p>
          </p:txBody>
        </p:sp>
        <p:sp>
          <p:nvSpPr>
            <p:cNvPr id="9" name="タイトル 8">
              <a:extLst>
                <a:ext uri="{FF2B5EF4-FFF2-40B4-BE49-F238E27FC236}">
                  <a16:creationId xmlns="" xmlns:a16="http://schemas.microsoft.com/office/drawing/2014/main" id="{C0BB0EF4-07D4-4D7E-BF26-6C3B4E26DB29}"/>
                </a:ext>
              </a:extLst>
            </p:cNvPr>
            <p:cNvSpPr txBox="1">
              <a:spLocks/>
            </p:cNvSpPr>
            <p:nvPr/>
          </p:nvSpPr>
          <p:spPr>
            <a:xfrm>
              <a:off x="958224" y="1136593"/>
              <a:ext cx="8010127" cy="404794"/>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en-US" altLang="ja-JP" sz="2000" dirty="0">
                  <a:latin typeface="HGP創英角ｺﾞｼｯｸUB" panose="020B0900000000000000" pitchFamily="50" charset="-128"/>
                  <a:ea typeface="HGP創英角ｺﾞｼｯｸUB" panose="020B0900000000000000" pitchFamily="50" charset="-128"/>
                </a:rPr>
                <a:t>100</a:t>
              </a:r>
              <a:r>
                <a:rPr lang="ja-JP" altLang="en-US" sz="2000" dirty="0">
                  <a:latin typeface="HGP創英角ｺﾞｼｯｸUB" panose="020B0900000000000000" pitchFamily="50" charset="-128"/>
                  <a:ea typeface="HGP創英角ｺﾞｼｯｸUB" panose="020B0900000000000000" pitchFamily="50" charset="-128"/>
                </a:rPr>
                <a:t>通りの信頼区間が推定できる </a:t>
              </a:r>
              <a:r>
                <a:rPr lang="en-US" altLang="ja-JP" sz="2000" dirty="0">
                  <a:latin typeface="HGP創英角ｺﾞｼｯｸUB" panose="020B0900000000000000" pitchFamily="50" charset="-128"/>
                  <a:ea typeface="HGP創英角ｺﾞｼｯｸUB" panose="020B0900000000000000" pitchFamily="50" charset="-128"/>
                </a:rPr>
                <a:t>(</a:t>
              </a:r>
              <a:r>
                <a:rPr lang="ja-JP" altLang="en-US" sz="2000" dirty="0">
                  <a:latin typeface="HGP創英角ｺﾞｼｯｸUB" panose="020B0900000000000000" pitchFamily="50" charset="-128"/>
                  <a:ea typeface="HGP創英角ｺﾞｼｯｸUB" panose="020B0900000000000000" pitchFamily="50" charset="-128"/>
                </a:rPr>
                <a:t>下の図</a:t>
              </a:r>
              <a:r>
                <a:rPr lang="en-US" altLang="ja-JP" sz="2000" dirty="0">
                  <a:latin typeface="HGP創英角ｺﾞｼｯｸUB" panose="020B0900000000000000" pitchFamily="50" charset="-128"/>
                  <a:ea typeface="HGP創英角ｺﾞｼｯｸUB" panose="020B0900000000000000" pitchFamily="50" charset="-128"/>
                </a:rPr>
                <a:t>)</a:t>
              </a:r>
            </a:p>
          </p:txBody>
        </p:sp>
      </p:grpSp>
      <p:grpSp>
        <p:nvGrpSpPr>
          <p:cNvPr id="23" name="グループ化 22"/>
          <p:cNvGrpSpPr/>
          <p:nvPr/>
        </p:nvGrpSpPr>
        <p:grpSpPr>
          <a:xfrm>
            <a:off x="549757" y="2950463"/>
            <a:ext cx="1309792" cy="646331"/>
            <a:chOff x="704834" y="2813629"/>
            <a:chExt cx="1309792" cy="646331"/>
          </a:xfrm>
        </p:grpSpPr>
        <mc:AlternateContent xmlns:mc="http://schemas.openxmlformats.org/markup-compatibility/2006" xmlns:a14="http://schemas.microsoft.com/office/drawing/2010/main">
          <mc:Choice Requires="a14">
            <p:sp>
              <p:nvSpPr>
                <p:cNvPr id="5" name="テキスト ボックス 4"/>
                <p:cNvSpPr txBox="1"/>
                <p:nvPr/>
              </p:nvSpPr>
              <p:spPr>
                <a:xfrm>
                  <a:off x="704834" y="2813629"/>
                  <a:ext cx="929229" cy="646331"/>
                </a:xfrm>
                <a:prstGeom prst="rect">
                  <a:avLst/>
                </a:prstGeom>
                <a:noFill/>
              </p:spPr>
              <p:txBody>
                <a:bodyPr wrap="none" rtlCol="0">
                  <a:spAutoFit/>
                </a:bodyPr>
                <a:lstStyle/>
                <a:p>
                  <a:pPr algn="ctr"/>
                  <a:r>
                    <a:rPr kumimoji="1" lang="ja-JP" altLang="en-US" dirty="0">
                      <a:solidFill>
                        <a:srgbClr val="92D050"/>
                      </a:solidFill>
                      <a:latin typeface="HGP創英角ｺﾞｼｯｸUB" panose="020B0900000000000000" pitchFamily="50" charset="-128"/>
                      <a:ea typeface="HGP創英角ｺﾞｼｯｸUB" panose="020B0900000000000000" pitchFamily="50" charset="-128"/>
                    </a:rPr>
                    <a:t>真の値</a:t>
                  </a:r>
                  <a:endParaRPr kumimoji="1" lang="en-US" altLang="ja-JP" dirty="0" smtClean="0">
                    <a:solidFill>
                      <a:srgbClr val="92D050"/>
                    </a:solidFill>
                    <a:latin typeface="HGP創英角ｺﾞｼｯｸUB" panose="020B0900000000000000" pitchFamily="50" charset="-128"/>
                    <a:ea typeface="HGP創英角ｺﾞｼｯｸUB" panose="020B0900000000000000" pitchFamily="50" charset="-128"/>
                  </a:endParaRPr>
                </a:p>
                <a:p>
                  <a:pPr algn="ctr"/>
                  <a:r>
                    <a:rPr kumimoji="1" lang="en-US" altLang="ja-JP" b="0" dirty="0" smtClean="0">
                      <a:solidFill>
                        <a:srgbClr val="92D050"/>
                      </a:solidFill>
                    </a:rPr>
                    <a:t> </a:t>
                  </a:r>
                  <a14:m>
                    <m:oMath xmlns:m="http://schemas.openxmlformats.org/officeDocument/2006/math">
                      <m:r>
                        <a:rPr kumimoji="1" lang="en-US" altLang="ja-JP" b="0" i="1" smtClean="0">
                          <a:solidFill>
                            <a:srgbClr val="92D050"/>
                          </a:solidFill>
                          <a:latin typeface="Cambria Math" panose="02040503050406030204" pitchFamily="18" charset="0"/>
                        </a:rPr>
                        <m:t>49[</m:t>
                      </m:r>
                      <m:r>
                        <a:rPr kumimoji="1" lang="en-US" altLang="ja-JP" b="0" i="1" smtClean="0">
                          <a:solidFill>
                            <a:srgbClr val="92D050"/>
                          </a:solidFill>
                          <a:latin typeface="Cambria Math" panose="02040503050406030204" pitchFamily="18" charset="0"/>
                        </a:rPr>
                        <m:t>𝑚</m:t>
                      </m:r>
                      <m:r>
                        <a:rPr kumimoji="1" lang="en-US" altLang="ja-JP" b="0" i="1" smtClean="0">
                          <a:solidFill>
                            <a:srgbClr val="92D050"/>
                          </a:solidFill>
                          <a:latin typeface="Cambria Math" panose="02040503050406030204" pitchFamily="18" charset="0"/>
                        </a:rPr>
                        <m:t>]</m:t>
                      </m:r>
                    </m:oMath>
                  </a14:m>
                  <a:r>
                    <a:rPr kumimoji="1" lang="ja-JP" altLang="en-US" dirty="0">
                      <a:solidFill>
                        <a:srgbClr val="92D050"/>
                      </a:solidFill>
                      <a:latin typeface="HGP創英角ｺﾞｼｯｸUB" panose="020B0900000000000000" pitchFamily="50" charset="-128"/>
                      <a:ea typeface="HGP創英角ｺﾞｼｯｸUB" panose="020B0900000000000000" pitchFamily="50" charset="-128"/>
                    </a:rPr>
                    <a:t> </a:t>
                  </a:r>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704834" y="2813629"/>
                  <a:ext cx="929229" cy="646331"/>
                </a:xfrm>
                <a:prstGeom prst="rect">
                  <a:avLst/>
                </a:prstGeom>
                <a:blipFill rotWithShape="1">
                  <a:blip r:embed="rId5"/>
                  <a:stretch>
                    <a:fillRect l="-2632" t="-4717" r="-1316" b="-9434"/>
                  </a:stretch>
                </a:blipFill>
              </p:spPr>
              <p:txBody>
                <a:bodyPr/>
                <a:lstStyle/>
                <a:p>
                  <a:r>
                    <a:rPr lang="ja-JP" altLang="en-US">
                      <a:noFill/>
                    </a:rPr>
                    <a:t> </a:t>
                  </a:r>
                </a:p>
              </p:txBody>
            </p:sp>
          </mc:Fallback>
        </mc:AlternateContent>
        <p:cxnSp>
          <p:nvCxnSpPr>
            <p:cNvPr id="15" name="直線矢印コネクタ 14"/>
            <p:cNvCxnSpPr/>
            <p:nvPr/>
          </p:nvCxnSpPr>
          <p:spPr>
            <a:xfrm>
              <a:off x="1654626" y="3150386"/>
              <a:ext cx="360000" cy="0"/>
            </a:xfrm>
            <a:prstGeom prst="straightConnector1">
              <a:avLst/>
            </a:prstGeom>
            <a:ln w="34925">
              <a:solidFill>
                <a:srgbClr val="92D050"/>
              </a:solidFill>
              <a:tailEnd type="arrow" w="lg" len="med"/>
            </a:ln>
          </p:spPr>
          <p:style>
            <a:lnRef idx="1">
              <a:schemeClr val="accent1"/>
            </a:lnRef>
            <a:fillRef idx="0">
              <a:schemeClr val="accent1"/>
            </a:fillRef>
            <a:effectRef idx="0">
              <a:schemeClr val="accent1"/>
            </a:effectRef>
            <a:fontRef idx="minor">
              <a:schemeClr val="tx1"/>
            </a:fontRef>
          </p:style>
        </p:cxnSp>
      </p:grpSp>
      <p:sp>
        <p:nvSpPr>
          <p:cNvPr id="16" name="タイトル 8"/>
          <p:cNvSpPr txBox="1">
            <a:spLocks/>
          </p:cNvSpPr>
          <p:nvPr/>
        </p:nvSpPr>
        <p:spPr>
          <a:xfrm>
            <a:off x="810344" y="61200"/>
            <a:ext cx="8310335" cy="615553"/>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区間推定の考え方 </a:t>
            </a:r>
            <a:r>
              <a:rPr lang="en-US" altLang="ja-JP" sz="2800" dirty="0"/>
              <a:t>(</a:t>
            </a:r>
            <a:r>
              <a:rPr lang="ja-JP" altLang="en-US" dirty="0"/>
              <a:t>𝑛</a:t>
            </a:r>
            <a:r>
              <a:rPr lang="en-US" altLang="ja-JP" dirty="0">
                <a:effectLst/>
                <a:latin typeface="Cambria Math" panose="02040503050406030204" pitchFamily="18" charset="0"/>
              </a:rPr>
              <a:t>=1</a:t>
            </a:r>
            <a:r>
              <a:rPr lang="ja-JP" altLang="en-US" sz="2800" dirty="0"/>
              <a:t>の場合</a:t>
            </a:r>
            <a:r>
              <a:rPr lang="en-US" altLang="ja-JP" sz="2800" dirty="0"/>
              <a:t>)</a:t>
            </a:r>
          </a:p>
        </p:txBody>
      </p:sp>
      <p:sp>
        <p:nvSpPr>
          <p:cNvPr id="20" name="正方形/長方形 19">
            <a:extLst>
              <a:ext uri="{FF2B5EF4-FFF2-40B4-BE49-F238E27FC236}">
                <a16:creationId xmlns="" xmlns:a16="http://schemas.microsoft.com/office/drawing/2014/main" id="{F5663984-3687-43AF-8200-56FF7B06CA65}"/>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sp>
        <p:nvSpPr>
          <p:cNvPr id="21" name="正方形/長方形 20">
            <a:extLst>
              <a:ext uri="{FF2B5EF4-FFF2-40B4-BE49-F238E27FC236}">
                <a16:creationId xmlns="" xmlns:a16="http://schemas.microsoft.com/office/drawing/2014/main" id="{26EDBA0B-03FE-4797-A3F2-1861A12856F6}"/>
              </a:ext>
            </a:extLst>
          </p:cNvPr>
          <p:cNvSpPr>
            <a:spLocks noChangeAspect="1"/>
          </p:cNvSpPr>
          <p:nvPr/>
        </p:nvSpPr>
        <p:spPr>
          <a:xfrm>
            <a:off x="982256" y="1303046"/>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57994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outVertic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txBox="1">
            <a:spLocks/>
          </p:cNvSpPr>
          <p:nvPr/>
        </p:nvSpPr>
        <p:spPr>
          <a:xfrm>
            <a:off x="1269116" y="719594"/>
            <a:ext cx="6974771" cy="4514169"/>
          </a:xfrm>
          <a:prstGeom prst="rect">
            <a:avLst/>
          </a:prstGeom>
        </p:spPr>
        <p:txBody>
          <a:bodyPr anchor="t" anchorCtr="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b="1"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b="1"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b="1"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b="1"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b="1"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defTabSz="914400">
              <a:lnSpc>
                <a:spcPct val="120000"/>
              </a:lnSpc>
              <a:spcBef>
                <a:spcPct val="0"/>
              </a:spcBef>
              <a:buNone/>
            </a:pPr>
            <a:r>
              <a:rPr lang="ja-JP" altLang="en-US" sz="2800" b="0" dirty="0" smtClean="0">
                <a:effectLst/>
                <a:latin typeface="HGP創英角ｺﾞｼｯｸUB" panose="020B0900000000000000" pitchFamily="50" charset="-128"/>
                <a:ea typeface="HGP創英角ｺﾞｼｯｸUB" panose="020B0900000000000000" pitchFamily="50" charset="-128"/>
                <a:cs typeface="+mj-cs"/>
              </a:rPr>
              <a:t>イントロダクション</a:t>
            </a:r>
            <a:endParaRPr lang="ja-JP" altLang="en-US" sz="2800" b="0" dirty="0">
              <a:effectLst/>
              <a:latin typeface="HGP創英角ｺﾞｼｯｸUB" panose="020B0900000000000000" pitchFamily="50" charset="-128"/>
              <a:ea typeface="HGP創英角ｺﾞｼｯｸUB" panose="020B0900000000000000" pitchFamily="50" charset="-128"/>
              <a:cs typeface="+mj-cs"/>
            </a:endParaRP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データ特性、可視化</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ソフトウエア</a:t>
            </a:r>
          </a:p>
          <a:p>
            <a:pPr marL="0" indent="0" defTabSz="914400">
              <a:lnSpc>
                <a:spcPct val="120000"/>
              </a:lnSpc>
              <a:spcBef>
                <a:spcPct val="0"/>
              </a:spcBef>
              <a:buNone/>
            </a:pPr>
            <a:r>
              <a:rPr lang="en-US" altLang="ja-JP" sz="2800" b="0" dirty="0">
                <a:effectLst/>
                <a:latin typeface="HGP創英角ｺﾞｼｯｸUB" panose="020B0900000000000000" pitchFamily="50" charset="-128"/>
                <a:ea typeface="HGP創英角ｺﾞｼｯｸUB" panose="020B0900000000000000" pitchFamily="50" charset="-128"/>
                <a:cs typeface="+mj-cs"/>
              </a:rPr>
              <a:t>2</a:t>
            </a:r>
            <a:r>
              <a:rPr lang="ja-JP" altLang="en-US" sz="2800" b="0" dirty="0">
                <a:effectLst/>
                <a:latin typeface="HGP創英角ｺﾞｼｯｸUB" panose="020B0900000000000000" pitchFamily="50" charset="-128"/>
                <a:ea typeface="HGP創英角ｺﾞｼｯｸUB" panose="020B0900000000000000" pitchFamily="50" charset="-128"/>
                <a:cs typeface="+mj-cs"/>
              </a:rPr>
              <a:t>元分割表</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検定・推定</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相関と回帰</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因果推論とまとめ</a:t>
            </a:r>
          </a:p>
          <a:p>
            <a:pPr marL="342900" indent="-514350" defTabSz="914400">
              <a:lnSpc>
                <a:spcPct val="120000"/>
              </a:lnSpc>
              <a:spcBef>
                <a:spcPct val="0"/>
              </a:spcBef>
              <a:buFont typeface="+mj-lt"/>
              <a:buAutoNum type="arabicPeriod"/>
            </a:pPr>
            <a:endParaRPr lang="ja-JP" altLang="en-US" sz="2800" b="0" dirty="0">
              <a:effectLst/>
              <a:latin typeface="HGP創英角ｺﾞｼｯｸUB" panose="020B0900000000000000" pitchFamily="50" charset="-128"/>
              <a:ea typeface="HGP創英角ｺﾞｼｯｸUB" panose="020B0900000000000000" pitchFamily="50" charset="-128"/>
              <a:cs typeface="+mj-cs"/>
            </a:endParaRPr>
          </a:p>
        </p:txBody>
      </p:sp>
      <p:grpSp>
        <p:nvGrpSpPr>
          <p:cNvPr id="5" name="グループ化 4"/>
          <p:cNvGrpSpPr/>
          <p:nvPr/>
        </p:nvGrpSpPr>
        <p:grpSpPr>
          <a:xfrm>
            <a:off x="909117" y="841375"/>
            <a:ext cx="360000" cy="369226"/>
            <a:chOff x="1181342" y="1018613"/>
            <a:chExt cx="360000" cy="369226"/>
          </a:xfrm>
        </p:grpSpPr>
        <p:sp>
          <p:nvSpPr>
            <p:cNvPr id="6" name="楕円 2">
              <a:extLst>
                <a:ext uri="{FF2B5EF4-FFF2-40B4-BE49-F238E27FC236}">
                  <a16:creationId xmlns:a16="http://schemas.microsoft.com/office/drawing/2014/main" xmlns=""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7" name="楕円 2">
              <a:extLst>
                <a:ext uri="{FF2B5EF4-FFF2-40B4-BE49-F238E27FC236}">
                  <a16:creationId xmlns:a16="http://schemas.microsoft.com/office/drawing/2014/main" xmlns=""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1</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8" name="グループ化 7"/>
          <p:cNvGrpSpPr/>
          <p:nvPr/>
        </p:nvGrpSpPr>
        <p:grpSpPr>
          <a:xfrm>
            <a:off x="909117" y="1863519"/>
            <a:ext cx="360000" cy="369226"/>
            <a:chOff x="1181342" y="1018613"/>
            <a:chExt cx="360000" cy="369226"/>
          </a:xfrm>
        </p:grpSpPr>
        <p:sp>
          <p:nvSpPr>
            <p:cNvPr id="9" name="楕円 2">
              <a:extLst>
                <a:ext uri="{FF2B5EF4-FFF2-40B4-BE49-F238E27FC236}">
                  <a16:creationId xmlns:a16="http://schemas.microsoft.com/office/drawing/2014/main" xmlns=""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0" name="楕円 2">
              <a:extLst>
                <a:ext uri="{FF2B5EF4-FFF2-40B4-BE49-F238E27FC236}">
                  <a16:creationId xmlns:a16="http://schemas.microsoft.com/office/drawing/2014/main" xmlns=""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3</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11" name="グループ化 10"/>
          <p:cNvGrpSpPr/>
          <p:nvPr/>
        </p:nvGrpSpPr>
        <p:grpSpPr>
          <a:xfrm>
            <a:off x="909117" y="1352447"/>
            <a:ext cx="360000" cy="369226"/>
            <a:chOff x="1181342" y="1018613"/>
            <a:chExt cx="360000" cy="369226"/>
          </a:xfrm>
        </p:grpSpPr>
        <p:sp>
          <p:nvSpPr>
            <p:cNvPr id="12" name="楕円 2">
              <a:extLst>
                <a:ext uri="{FF2B5EF4-FFF2-40B4-BE49-F238E27FC236}">
                  <a16:creationId xmlns:a16="http://schemas.microsoft.com/office/drawing/2014/main" xmlns=""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3" name="楕円 2">
              <a:extLst>
                <a:ext uri="{FF2B5EF4-FFF2-40B4-BE49-F238E27FC236}">
                  <a16:creationId xmlns:a16="http://schemas.microsoft.com/office/drawing/2014/main" xmlns=""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2</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14" name="グループ化 13"/>
          <p:cNvGrpSpPr/>
          <p:nvPr/>
        </p:nvGrpSpPr>
        <p:grpSpPr>
          <a:xfrm>
            <a:off x="909117" y="2885664"/>
            <a:ext cx="360000" cy="369226"/>
            <a:chOff x="1181342" y="1018613"/>
            <a:chExt cx="360000" cy="369226"/>
          </a:xfrm>
        </p:grpSpPr>
        <p:sp>
          <p:nvSpPr>
            <p:cNvPr id="15" name="楕円 2">
              <a:extLst>
                <a:ext uri="{FF2B5EF4-FFF2-40B4-BE49-F238E27FC236}">
                  <a16:creationId xmlns:a16="http://schemas.microsoft.com/office/drawing/2014/main" xmlns=""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6" name="楕円 2">
              <a:extLst>
                <a:ext uri="{FF2B5EF4-FFF2-40B4-BE49-F238E27FC236}">
                  <a16:creationId xmlns:a16="http://schemas.microsoft.com/office/drawing/2014/main" xmlns=""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smtClean="0">
                  <a:solidFill>
                    <a:schemeClr val="tx1"/>
                  </a:solidFill>
                  <a:latin typeface="HGP創英角ｺﾞｼｯｸUB" panose="020B0900000000000000" pitchFamily="50" charset="-128"/>
                  <a:ea typeface="HGP創英角ｺﾞｼｯｸUB" panose="020B0900000000000000" pitchFamily="50" charset="-128"/>
                </a:rPr>
                <a:t>5</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17" name="グループ化 16"/>
          <p:cNvGrpSpPr/>
          <p:nvPr/>
        </p:nvGrpSpPr>
        <p:grpSpPr>
          <a:xfrm>
            <a:off x="909117" y="3907810"/>
            <a:ext cx="360000" cy="369226"/>
            <a:chOff x="1181342" y="1018613"/>
            <a:chExt cx="360000" cy="369226"/>
          </a:xfrm>
        </p:grpSpPr>
        <p:sp>
          <p:nvSpPr>
            <p:cNvPr id="18" name="楕円 2">
              <a:extLst>
                <a:ext uri="{FF2B5EF4-FFF2-40B4-BE49-F238E27FC236}">
                  <a16:creationId xmlns:a16="http://schemas.microsoft.com/office/drawing/2014/main" xmlns=""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9" name="楕円 2">
              <a:extLst>
                <a:ext uri="{FF2B5EF4-FFF2-40B4-BE49-F238E27FC236}">
                  <a16:creationId xmlns:a16="http://schemas.microsoft.com/office/drawing/2014/main" xmlns=""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smtClean="0">
                  <a:solidFill>
                    <a:schemeClr val="tx1"/>
                  </a:solidFill>
                  <a:latin typeface="HGP創英角ｺﾞｼｯｸUB" panose="020B0900000000000000" pitchFamily="50" charset="-128"/>
                  <a:ea typeface="HGP創英角ｺﾞｼｯｸUB" panose="020B0900000000000000" pitchFamily="50" charset="-128"/>
                </a:rPr>
                <a:t>7</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20" name="グループ化 19"/>
          <p:cNvGrpSpPr/>
          <p:nvPr/>
        </p:nvGrpSpPr>
        <p:grpSpPr>
          <a:xfrm>
            <a:off x="909117" y="3396737"/>
            <a:ext cx="360000" cy="369226"/>
            <a:chOff x="1181342" y="1018613"/>
            <a:chExt cx="360000" cy="369226"/>
          </a:xfrm>
        </p:grpSpPr>
        <p:sp>
          <p:nvSpPr>
            <p:cNvPr id="21" name="楕円 2">
              <a:extLst>
                <a:ext uri="{FF2B5EF4-FFF2-40B4-BE49-F238E27FC236}">
                  <a16:creationId xmlns:a16="http://schemas.microsoft.com/office/drawing/2014/main" xmlns=""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22" name="楕円 2">
              <a:extLst>
                <a:ext uri="{FF2B5EF4-FFF2-40B4-BE49-F238E27FC236}">
                  <a16:creationId xmlns:a16="http://schemas.microsoft.com/office/drawing/2014/main" xmlns=""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smtClean="0">
                  <a:solidFill>
                    <a:schemeClr val="tx1"/>
                  </a:solidFill>
                  <a:latin typeface="HGP創英角ｺﾞｼｯｸUB" panose="020B0900000000000000" pitchFamily="50" charset="-128"/>
                  <a:ea typeface="HGP創英角ｺﾞｼｯｸUB" panose="020B0900000000000000" pitchFamily="50" charset="-128"/>
                </a:rPr>
                <a:t>6</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23" name="グループ化 22"/>
          <p:cNvGrpSpPr/>
          <p:nvPr/>
        </p:nvGrpSpPr>
        <p:grpSpPr>
          <a:xfrm>
            <a:off x="909117" y="2374591"/>
            <a:ext cx="360000" cy="369226"/>
            <a:chOff x="1181342" y="1018613"/>
            <a:chExt cx="360000" cy="369226"/>
          </a:xfrm>
        </p:grpSpPr>
        <p:sp>
          <p:nvSpPr>
            <p:cNvPr id="24" name="楕円 2">
              <a:extLst>
                <a:ext uri="{FF2B5EF4-FFF2-40B4-BE49-F238E27FC236}">
                  <a16:creationId xmlns:a16="http://schemas.microsoft.com/office/drawing/2014/main" xmlns=""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25" name="楕円 2">
              <a:extLst>
                <a:ext uri="{FF2B5EF4-FFF2-40B4-BE49-F238E27FC236}">
                  <a16:creationId xmlns:a16="http://schemas.microsoft.com/office/drawing/2014/main" xmlns=""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smtClean="0">
                  <a:solidFill>
                    <a:schemeClr val="tx1"/>
                  </a:solidFill>
                  <a:latin typeface="HGP創英角ｺﾞｼｯｸUB" panose="020B0900000000000000" pitchFamily="50" charset="-128"/>
                  <a:ea typeface="HGP創英角ｺﾞｼｯｸUB" panose="020B0900000000000000" pitchFamily="50" charset="-128"/>
                </a:rPr>
                <a:t>4</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spTree>
    <p:extLst>
      <p:ext uri="{BB962C8B-B14F-4D97-AF65-F5344CB8AC3E}">
        <p14:creationId xmlns:p14="http://schemas.microsoft.com/office/powerpoint/2010/main" val="3822843449"/>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グループ化 16">
            <a:extLst>
              <a:ext uri="{FF2B5EF4-FFF2-40B4-BE49-F238E27FC236}">
                <a16:creationId xmlns="" xmlns:a16="http://schemas.microsoft.com/office/drawing/2014/main" id="{07D3826B-F05E-4907-B226-40D2E0A61E73}"/>
              </a:ext>
            </a:extLst>
          </p:cNvPr>
          <p:cNvGrpSpPr/>
          <p:nvPr/>
        </p:nvGrpSpPr>
        <p:grpSpPr>
          <a:xfrm>
            <a:off x="4993956" y="1433883"/>
            <a:ext cx="3024336" cy="436354"/>
            <a:chOff x="5436096" y="1419878"/>
            <a:chExt cx="3024336" cy="436354"/>
          </a:xfrm>
        </p:grpSpPr>
        <p:sp>
          <p:nvSpPr>
            <p:cNvPr id="19" name="四角形: 角を丸くする 1">
              <a:extLst>
                <a:ext uri="{FF2B5EF4-FFF2-40B4-BE49-F238E27FC236}">
                  <a16:creationId xmlns="" xmlns:a16="http://schemas.microsoft.com/office/drawing/2014/main" id="{2DD0A31F-F28B-4D35-B2EE-CFC88BF16A56}"/>
                </a:ext>
              </a:extLst>
            </p:cNvPr>
            <p:cNvSpPr/>
            <p:nvPr/>
          </p:nvSpPr>
          <p:spPr>
            <a:xfrm>
              <a:off x="5436096" y="1419878"/>
              <a:ext cx="3024336" cy="436354"/>
            </a:xfrm>
            <a:prstGeom prst="roundRect">
              <a:avLst>
                <a:gd name="adj" fmla="val 50000"/>
              </a:avLst>
            </a:prstGeom>
            <a:gradFill>
              <a:gsLst>
                <a:gs pos="90000">
                  <a:srgbClr val="90BCF1"/>
                </a:gs>
                <a:gs pos="100000">
                  <a:schemeClr val="accent5">
                    <a:lumMod val="40000"/>
                    <a:lumOff val="60000"/>
                  </a:schemeClr>
                </a:gs>
                <a:gs pos="0">
                  <a:srgbClr val="0000FF"/>
                </a:gs>
              </a:gsLst>
              <a:lin ang="13200000" scaled="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bg1"/>
                </a:solidFill>
                <a:effectLst/>
                <a:latin typeface="Arial" panose="020B0604020202020204" pitchFamily="34" charset="0"/>
              </a:endParaRPr>
            </a:p>
          </p:txBody>
        </p:sp>
        <p:sp>
          <p:nvSpPr>
            <p:cNvPr id="20" name="タイトル 8">
              <a:extLst>
                <a:ext uri="{FF2B5EF4-FFF2-40B4-BE49-F238E27FC236}">
                  <a16:creationId xmlns="" xmlns:a16="http://schemas.microsoft.com/office/drawing/2014/main" id="{FDE0722A-8A70-4DA5-8F00-90F0123DB584}"/>
                </a:ext>
              </a:extLst>
            </p:cNvPr>
            <p:cNvSpPr txBox="1">
              <a:spLocks/>
            </p:cNvSpPr>
            <p:nvPr/>
          </p:nvSpPr>
          <p:spPr>
            <a:xfrm>
              <a:off x="6442113" y="1432600"/>
              <a:ext cx="1012303" cy="410911"/>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gn="dist">
                <a:lnSpc>
                  <a:spcPct val="120000"/>
                </a:lnSpc>
              </a:pPr>
              <a:r>
                <a:rPr lang="ja-JP" altLang="en-US" sz="1800" dirty="0">
                  <a:solidFill>
                    <a:schemeClr val="bg1"/>
                  </a:solidFill>
                  <a:effectLst/>
                  <a:latin typeface="HGP創英角ｺﾞｼｯｸUB" panose="020B0900000000000000" pitchFamily="50" charset="-128"/>
                  <a:ea typeface="HGP創英角ｺﾞｼｯｸUB" panose="020B0900000000000000" pitchFamily="50" charset="-128"/>
                </a:rPr>
                <a:t>母集団</a:t>
              </a:r>
            </a:p>
          </p:txBody>
        </p:sp>
      </p:grpSp>
      <p:grpSp>
        <p:nvGrpSpPr>
          <p:cNvPr id="21" name="グループ化 20">
            <a:extLst>
              <a:ext uri="{FF2B5EF4-FFF2-40B4-BE49-F238E27FC236}">
                <a16:creationId xmlns="" xmlns:a16="http://schemas.microsoft.com/office/drawing/2014/main" id="{EA43DFD6-1887-4F08-A8A6-EA3057B3DCD5}"/>
              </a:ext>
            </a:extLst>
          </p:cNvPr>
          <p:cNvGrpSpPr/>
          <p:nvPr/>
        </p:nvGrpSpPr>
        <p:grpSpPr>
          <a:xfrm>
            <a:off x="4993956" y="2331159"/>
            <a:ext cx="1332000" cy="436354"/>
            <a:chOff x="5436096" y="2079051"/>
            <a:chExt cx="1332000" cy="436354"/>
          </a:xfrm>
        </p:grpSpPr>
        <p:sp>
          <p:nvSpPr>
            <p:cNvPr id="22" name="四角形: 角を丸くする 27">
              <a:extLst>
                <a:ext uri="{FF2B5EF4-FFF2-40B4-BE49-F238E27FC236}">
                  <a16:creationId xmlns="" xmlns:a16="http://schemas.microsoft.com/office/drawing/2014/main" id="{164C9E88-8A55-4A4C-9E9F-7C6DE813A3FF}"/>
                </a:ext>
              </a:extLst>
            </p:cNvPr>
            <p:cNvSpPr/>
            <p:nvPr/>
          </p:nvSpPr>
          <p:spPr>
            <a:xfrm>
              <a:off x="5436096" y="2079051"/>
              <a:ext cx="1332000" cy="436354"/>
            </a:xfrm>
            <a:prstGeom prst="roundRect">
              <a:avLst>
                <a:gd name="adj" fmla="val 50000"/>
              </a:avLst>
            </a:prstGeom>
            <a:gradFill>
              <a:gsLst>
                <a:gs pos="90000">
                  <a:srgbClr val="F1948A"/>
                </a:gs>
                <a:gs pos="100000">
                  <a:srgbClr val="F5B7B1"/>
                </a:gs>
                <a:gs pos="0">
                  <a:srgbClr val="C00000"/>
                </a:gs>
              </a:gsLst>
              <a:lin ang="13200000" scaled="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bg1"/>
                </a:solidFill>
                <a:effectLst/>
                <a:latin typeface="Arial" panose="020B0604020202020204" pitchFamily="34" charset="0"/>
              </a:endParaRPr>
            </a:p>
          </p:txBody>
        </p:sp>
        <p:sp>
          <p:nvSpPr>
            <p:cNvPr id="23" name="タイトル 8">
              <a:extLst>
                <a:ext uri="{FF2B5EF4-FFF2-40B4-BE49-F238E27FC236}">
                  <a16:creationId xmlns="" xmlns:a16="http://schemas.microsoft.com/office/drawing/2014/main" id="{A239E554-E62C-4199-B612-94482B511A78}"/>
                </a:ext>
              </a:extLst>
            </p:cNvPr>
            <p:cNvSpPr txBox="1">
              <a:spLocks/>
            </p:cNvSpPr>
            <p:nvPr/>
          </p:nvSpPr>
          <p:spPr>
            <a:xfrm>
              <a:off x="5742096" y="2091773"/>
              <a:ext cx="720000" cy="410911"/>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gn="dist">
                <a:lnSpc>
                  <a:spcPct val="120000"/>
                </a:lnSpc>
              </a:pPr>
              <a:r>
                <a:rPr lang="ja-JP" altLang="en-US" sz="1800" dirty="0">
                  <a:solidFill>
                    <a:schemeClr val="bg1"/>
                  </a:solidFill>
                  <a:effectLst/>
                  <a:latin typeface="HGP創英角ｺﾞｼｯｸUB" panose="020B0900000000000000" pitchFamily="50" charset="-128"/>
                  <a:ea typeface="HGP創英角ｺﾞｼｯｸUB" panose="020B0900000000000000" pitchFamily="50" charset="-128"/>
                </a:rPr>
                <a:t>分析</a:t>
              </a:r>
            </a:p>
          </p:txBody>
        </p:sp>
      </p:grpSp>
      <p:sp>
        <p:nvSpPr>
          <p:cNvPr id="24" name="矢印: 下 34">
            <a:extLst>
              <a:ext uri="{FF2B5EF4-FFF2-40B4-BE49-F238E27FC236}">
                <a16:creationId xmlns="" xmlns:a16="http://schemas.microsoft.com/office/drawing/2014/main" id="{70260E7D-5BD3-43E8-884B-762B9EC32421}"/>
              </a:ext>
            </a:extLst>
          </p:cNvPr>
          <p:cNvSpPr/>
          <p:nvPr/>
        </p:nvSpPr>
        <p:spPr>
          <a:xfrm flipV="1">
            <a:off x="5568613" y="1786581"/>
            <a:ext cx="182686" cy="544578"/>
          </a:xfrm>
          <a:prstGeom prst="downArrow">
            <a:avLst>
              <a:gd name="adj1" fmla="val 49052"/>
              <a:gd name="adj2" fmla="val 87995"/>
            </a:avLst>
          </a:prstGeom>
          <a:solidFill>
            <a:schemeClr val="tx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bg1"/>
              </a:solidFill>
              <a:effectLst/>
              <a:latin typeface="Arial" panose="020B0604020202020204" pitchFamily="34" charset="0"/>
            </a:endParaRPr>
          </a:p>
        </p:txBody>
      </p:sp>
      <p:sp>
        <p:nvSpPr>
          <p:cNvPr id="25" name="矢印: 下 37">
            <a:extLst>
              <a:ext uri="{FF2B5EF4-FFF2-40B4-BE49-F238E27FC236}">
                <a16:creationId xmlns="" xmlns:a16="http://schemas.microsoft.com/office/drawing/2014/main" id="{538E775D-26DF-4751-890E-C482401C7AAA}"/>
              </a:ext>
            </a:extLst>
          </p:cNvPr>
          <p:cNvSpPr/>
          <p:nvPr/>
        </p:nvSpPr>
        <p:spPr>
          <a:xfrm rot="16200000" flipV="1">
            <a:off x="6362560" y="2297309"/>
            <a:ext cx="182686" cy="504056"/>
          </a:xfrm>
          <a:prstGeom prst="downArrow">
            <a:avLst>
              <a:gd name="adj1" fmla="val 49052"/>
              <a:gd name="adj2" fmla="val 87995"/>
            </a:avLst>
          </a:prstGeom>
          <a:solidFill>
            <a:schemeClr val="tx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bg1"/>
              </a:solidFill>
              <a:effectLst/>
              <a:latin typeface="Arial" panose="020B0604020202020204" pitchFamily="34" charset="0"/>
            </a:endParaRPr>
          </a:p>
        </p:txBody>
      </p:sp>
      <p:sp>
        <p:nvSpPr>
          <p:cNvPr id="26" name="タイトル 8">
            <a:extLst>
              <a:ext uri="{FF2B5EF4-FFF2-40B4-BE49-F238E27FC236}">
                <a16:creationId xmlns="" xmlns:a16="http://schemas.microsoft.com/office/drawing/2014/main" id="{E5064AE0-DD30-4C73-ACA1-EDEA71CC7FF1}"/>
              </a:ext>
            </a:extLst>
          </p:cNvPr>
          <p:cNvSpPr txBox="1">
            <a:spLocks/>
          </p:cNvSpPr>
          <p:nvPr/>
        </p:nvSpPr>
        <p:spPr>
          <a:xfrm>
            <a:off x="810345" y="694174"/>
            <a:ext cx="6353943" cy="610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effectLst/>
                <a:latin typeface="HGP創英角ｺﾞｼｯｸUB" panose="020B0900000000000000" pitchFamily="50" charset="-128"/>
                <a:ea typeface="HGP創英角ｺﾞｼｯｸUB" panose="020B0900000000000000" pitchFamily="50" charset="-128"/>
              </a:rPr>
              <a:t>推測統計には検定と推定がある</a:t>
            </a:r>
          </a:p>
        </p:txBody>
      </p:sp>
      <p:sp>
        <p:nvSpPr>
          <p:cNvPr id="27" name="正方形/長方形 26">
            <a:extLst>
              <a:ext uri="{FF2B5EF4-FFF2-40B4-BE49-F238E27FC236}">
                <a16:creationId xmlns="" xmlns:a16="http://schemas.microsoft.com/office/drawing/2014/main" id="{F5663984-3687-43AF-8200-56FF7B06CA65}"/>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grpSp>
        <p:nvGrpSpPr>
          <p:cNvPr id="28" name="グループ化 27">
            <a:extLst>
              <a:ext uri="{FF2B5EF4-FFF2-40B4-BE49-F238E27FC236}">
                <a16:creationId xmlns="" xmlns:a16="http://schemas.microsoft.com/office/drawing/2014/main" id="{C7046BE8-F68C-444B-8C62-BC5264E8A40F}"/>
              </a:ext>
            </a:extLst>
          </p:cNvPr>
          <p:cNvGrpSpPr/>
          <p:nvPr/>
        </p:nvGrpSpPr>
        <p:grpSpPr>
          <a:xfrm>
            <a:off x="906738" y="2746215"/>
            <a:ext cx="2052241" cy="506009"/>
            <a:chOff x="1216660" y="1401219"/>
            <a:chExt cx="2052241" cy="506009"/>
          </a:xfrm>
        </p:grpSpPr>
        <p:sp>
          <p:nvSpPr>
            <p:cNvPr id="29" name="タイトル 8">
              <a:extLst>
                <a:ext uri="{FF2B5EF4-FFF2-40B4-BE49-F238E27FC236}">
                  <a16:creationId xmlns="" xmlns:a16="http://schemas.microsoft.com/office/drawing/2014/main" id="{7AA31BFF-0C69-4274-9631-DC1753BE9A60}"/>
                </a:ext>
              </a:extLst>
            </p:cNvPr>
            <p:cNvSpPr txBox="1">
              <a:spLocks/>
            </p:cNvSpPr>
            <p:nvPr/>
          </p:nvSpPr>
          <p:spPr>
            <a:xfrm>
              <a:off x="1314586" y="1401219"/>
              <a:ext cx="1954315"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latin typeface="HGP創英角ｺﾞｼｯｸUB" panose="020B0900000000000000" pitchFamily="50" charset="-128"/>
                  <a:ea typeface="HGP創英角ｺﾞｼｯｸUB" panose="020B0900000000000000" pitchFamily="50" charset="-128"/>
                </a:rPr>
                <a:t>推定</a:t>
              </a:r>
            </a:p>
          </p:txBody>
        </p:sp>
        <p:sp>
          <p:nvSpPr>
            <p:cNvPr id="30" name="正方形/長方形 29">
              <a:extLst>
                <a:ext uri="{FF2B5EF4-FFF2-40B4-BE49-F238E27FC236}">
                  <a16:creationId xmlns="" xmlns:a16="http://schemas.microsoft.com/office/drawing/2014/main" id="{268C52AC-0481-4E05-B720-7E5E80D0521D}"/>
                </a:ext>
              </a:extLst>
            </p:cNvPr>
            <p:cNvSpPr>
              <a:spLocks noChangeAspect="1"/>
            </p:cNvSpPr>
            <p:nvPr/>
          </p:nvSpPr>
          <p:spPr>
            <a:xfrm>
              <a:off x="1216660" y="1595509"/>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grpSp>
      <p:sp>
        <p:nvSpPr>
          <p:cNvPr id="31" name="タイトル 8">
            <a:extLst>
              <a:ext uri="{FF2B5EF4-FFF2-40B4-BE49-F238E27FC236}">
                <a16:creationId xmlns="" xmlns:a16="http://schemas.microsoft.com/office/drawing/2014/main" id="{F62E88D1-568D-42EB-9DA5-60E63350FF7E}"/>
              </a:ext>
            </a:extLst>
          </p:cNvPr>
          <p:cNvSpPr txBox="1">
            <a:spLocks/>
          </p:cNvSpPr>
          <p:nvPr/>
        </p:nvSpPr>
        <p:spPr>
          <a:xfrm>
            <a:off x="1302174" y="3520041"/>
            <a:ext cx="5070026" cy="427826"/>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2200" dirty="0" smtClean="0">
                <a:solidFill>
                  <a:srgbClr val="FF0000"/>
                </a:solidFill>
                <a:effectLst/>
                <a:latin typeface="HGP創英角ｺﾞｼｯｸUB" panose="020B0900000000000000" pitchFamily="50" charset="-128"/>
                <a:ea typeface="HGP創英角ｺﾞｼｯｸUB" panose="020B0900000000000000" pitchFamily="50" charset="-128"/>
              </a:rPr>
              <a:t>点推定 　</a:t>
            </a:r>
            <a:r>
              <a:rPr lang="ja-JP" altLang="en-US" sz="2200" dirty="0">
                <a:solidFill>
                  <a:srgbClr val="0000FF"/>
                </a:solidFill>
                <a:latin typeface="HGP創英角ｺﾞｼｯｸUB" panose="020B0900000000000000" pitchFamily="50" charset="-128"/>
                <a:ea typeface="HGP創英角ｺﾞｼｯｸUB" panose="020B0900000000000000" pitchFamily="50" charset="-128"/>
              </a:rPr>
              <a:t>｜</a:t>
            </a:r>
            <a:r>
              <a:rPr lang="ja-JP" altLang="en-US" sz="2200" dirty="0">
                <a:latin typeface="HGP創英角ｺﾞｼｯｸUB" panose="020B0900000000000000" pitchFamily="50" charset="-128"/>
                <a:ea typeface="HGP創英角ｺﾞｼｯｸUB" panose="020B0900000000000000" pitchFamily="50" charset="-128"/>
              </a:rPr>
              <a:t>一つの値で推定</a:t>
            </a:r>
          </a:p>
          <a:p>
            <a:pPr>
              <a:lnSpc>
                <a:spcPct val="100000"/>
              </a:lnSpc>
            </a:pPr>
            <a:endParaRPr lang="ja-JP" altLang="en-US" sz="2200" dirty="0">
              <a:effectLst/>
              <a:latin typeface="HGP創英角ｺﾞｼｯｸUB" panose="020B0900000000000000" pitchFamily="50" charset="-128"/>
              <a:ea typeface="HGP創英角ｺﾞｼｯｸUB" panose="020B0900000000000000" pitchFamily="50" charset="-128"/>
            </a:endParaRPr>
          </a:p>
        </p:txBody>
      </p:sp>
      <p:sp>
        <p:nvSpPr>
          <p:cNvPr id="32" name="タイトル 8">
            <a:extLst>
              <a:ext uri="{FF2B5EF4-FFF2-40B4-BE49-F238E27FC236}">
                <a16:creationId xmlns="" xmlns:a16="http://schemas.microsoft.com/office/drawing/2014/main" id="{6FFBC709-5CFD-4407-A629-BD81304169F5}"/>
              </a:ext>
            </a:extLst>
          </p:cNvPr>
          <p:cNvSpPr txBox="1">
            <a:spLocks/>
          </p:cNvSpPr>
          <p:nvPr/>
        </p:nvSpPr>
        <p:spPr>
          <a:xfrm>
            <a:off x="1302174" y="3939530"/>
            <a:ext cx="1395397" cy="427826"/>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2200" dirty="0">
                <a:solidFill>
                  <a:srgbClr val="FF0000"/>
                </a:solidFill>
                <a:effectLst/>
                <a:latin typeface="HGP創英角ｺﾞｼｯｸUB" panose="020B0900000000000000" pitchFamily="50" charset="-128"/>
                <a:ea typeface="HGP創英角ｺﾞｼｯｸUB" panose="020B0900000000000000" pitchFamily="50" charset="-128"/>
              </a:rPr>
              <a:t>区間</a:t>
            </a:r>
            <a:r>
              <a:rPr lang="ja-JP" altLang="en-US" sz="2200" dirty="0" smtClean="0">
                <a:solidFill>
                  <a:srgbClr val="FF0000"/>
                </a:solidFill>
                <a:effectLst/>
                <a:latin typeface="HGP創英角ｺﾞｼｯｸUB" panose="020B0900000000000000" pitchFamily="50" charset="-128"/>
                <a:ea typeface="HGP創英角ｺﾞｼｯｸUB" panose="020B0900000000000000" pitchFamily="50" charset="-128"/>
              </a:rPr>
              <a:t>推定</a:t>
            </a:r>
            <a:endParaRPr lang="ja-JP" altLang="en-US" sz="2200" dirty="0">
              <a:solidFill>
                <a:srgbClr val="FF0000"/>
              </a:solidFill>
              <a:effectLst/>
              <a:latin typeface="HGP創英角ｺﾞｼｯｸUB" panose="020B0900000000000000" pitchFamily="50" charset="-128"/>
              <a:ea typeface="HGP創英角ｺﾞｼｯｸUB" panose="020B0900000000000000" pitchFamily="50" charset="-128"/>
            </a:endParaRPr>
          </a:p>
        </p:txBody>
      </p:sp>
      <p:sp>
        <p:nvSpPr>
          <p:cNvPr id="33" name="タイトル 8">
            <a:extLst>
              <a:ext uri="{FF2B5EF4-FFF2-40B4-BE49-F238E27FC236}">
                <a16:creationId xmlns="" xmlns:a16="http://schemas.microsoft.com/office/drawing/2014/main" id="{DE5ED622-5439-49CD-992F-0BC45A47BC3F}"/>
              </a:ext>
            </a:extLst>
          </p:cNvPr>
          <p:cNvSpPr txBox="1">
            <a:spLocks/>
          </p:cNvSpPr>
          <p:nvPr/>
        </p:nvSpPr>
        <p:spPr>
          <a:xfrm>
            <a:off x="2702857" y="3898701"/>
            <a:ext cx="6239892" cy="1154258"/>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2200" dirty="0">
                <a:effectLst/>
                <a:latin typeface="HGP創英角ｺﾞｼｯｸUB" panose="020B0900000000000000" pitchFamily="50" charset="-128"/>
                <a:ea typeface="HGP創英角ｺﾞｼｯｸUB" panose="020B0900000000000000" pitchFamily="50" charset="-128"/>
              </a:rPr>
              <a:t>真のパラメータの値が入る確率が</a:t>
            </a:r>
            <a:endParaRPr lang="en-US" altLang="ja-JP" sz="2200" dirty="0">
              <a:effectLst/>
              <a:latin typeface="HGP創英角ｺﾞｼｯｸUB" panose="020B0900000000000000" pitchFamily="50" charset="-128"/>
              <a:ea typeface="HGP創英角ｺﾞｼｯｸUB" panose="020B0900000000000000" pitchFamily="50" charset="-128"/>
            </a:endParaRPr>
          </a:p>
          <a:p>
            <a:pPr>
              <a:lnSpc>
                <a:spcPct val="100000"/>
              </a:lnSpc>
            </a:pPr>
            <a:r>
              <a:rPr lang="ja-JP" altLang="en-US" sz="2200" dirty="0">
                <a:effectLst/>
                <a:latin typeface="HGP創英角ｺﾞｼｯｸUB" panose="020B0900000000000000" pitchFamily="50" charset="-128"/>
                <a:ea typeface="HGP創英角ｺﾞｼｯｸUB" panose="020B0900000000000000" pitchFamily="50" charset="-128"/>
              </a:rPr>
              <a:t>一定以上に保証される区間を求める</a:t>
            </a:r>
            <a:endParaRPr lang="en-US" altLang="ja-JP" sz="2200" dirty="0">
              <a:effectLst/>
              <a:latin typeface="HGP創英角ｺﾞｼｯｸUB" panose="020B0900000000000000" pitchFamily="50" charset="-128"/>
              <a:ea typeface="HGP創英角ｺﾞｼｯｸUB" panose="020B0900000000000000" pitchFamily="50" charset="-128"/>
            </a:endParaRPr>
          </a:p>
          <a:p>
            <a:pPr>
              <a:lnSpc>
                <a:spcPct val="100000"/>
              </a:lnSpc>
            </a:pPr>
            <a:r>
              <a:rPr lang="en-US" altLang="ja-JP" sz="2200" dirty="0">
                <a:latin typeface="HGP創英角ｺﾞｼｯｸUB" panose="020B0900000000000000" pitchFamily="50" charset="-128"/>
                <a:ea typeface="HGP創英角ｺﾞｼｯｸUB" panose="020B0900000000000000" pitchFamily="50" charset="-128"/>
              </a:rPr>
              <a:t>(</a:t>
            </a:r>
            <a:r>
              <a:rPr lang="ja-JP" altLang="en-US" sz="2200" dirty="0" smtClean="0">
                <a:effectLst/>
                <a:latin typeface="HGP創英角ｺﾞｼｯｸUB" panose="020B0900000000000000" pitchFamily="50" charset="-128"/>
                <a:ea typeface="HGP創英角ｺﾞｼｯｸUB" panose="020B0900000000000000" pitchFamily="50" charset="-128"/>
              </a:rPr>
              <a:t>ある</a:t>
            </a:r>
            <a:r>
              <a:rPr lang="ja-JP" altLang="en-US" sz="2200" dirty="0">
                <a:solidFill>
                  <a:srgbClr val="FF0000"/>
                </a:solidFill>
                <a:effectLst/>
                <a:latin typeface="HGP創英角ｺﾞｼｯｸUB" panose="020B0900000000000000" pitchFamily="50" charset="-128"/>
                <a:ea typeface="HGP創英角ｺﾞｼｯｸUB" panose="020B0900000000000000" pitchFamily="50" charset="-128"/>
              </a:rPr>
              <a:t>信頼係数</a:t>
            </a:r>
            <a:r>
              <a:rPr lang="ja-JP" altLang="en-US" sz="2200" dirty="0">
                <a:effectLst/>
                <a:latin typeface="HGP創英角ｺﾞｼｯｸUB" panose="020B0900000000000000" pitchFamily="50" charset="-128"/>
                <a:ea typeface="HGP創英角ｺﾞｼｯｸUB" panose="020B0900000000000000" pitchFamily="50" charset="-128"/>
              </a:rPr>
              <a:t>の下で</a:t>
            </a:r>
            <a:r>
              <a:rPr lang="ja-JP" altLang="en-US" sz="2200" dirty="0">
                <a:solidFill>
                  <a:srgbClr val="FF0000"/>
                </a:solidFill>
                <a:effectLst/>
                <a:latin typeface="HGP創英角ｺﾞｼｯｸUB" panose="020B0900000000000000" pitchFamily="50" charset="-128"/>
                <a:ea typeface="HGP創英角ｺﾞｼｯｸUB" panose="020B0900000000000000" pitchFamily="50" charset="-128"/>
              </a:rPr>
              <a:t>信頼区間</a:t>
            </a:r>
            <a:r>
              <a:rPr lang="ja-JP" altLang="en-US" sz="2200" dirty="0">
                <a:effectLst/>
                <a:latin typeface="HGP創英角ｺﾞｼｯｸUB" panose="020B0900000000000000" pitchFamily="50" charset="-128"/>
                <a:ea typeface="HGP創英角ｺﾞｼｯｸUB" panose="020B0900000000000000" pitchFamily="50" charset="-128"/>
              </a:rPr>
              <a:t>を</a:t>
            </a:r>
            <a:r>
              <a:rPr lang="ja-JP" altLang="en-US" sz="2200" dirty="0" smtClean="0">
                <a:effectLst/>
                <a:latin typeface="HGP創英角ｺﾞｼｯｸUB" panose="020B0900000000000000" pitchFamily="50" charset="-128"/>
                <a:ea typeface="HGP創英角ｺﾞｼｯｸUB" panose="020B0900000000000000" pitchFamily="50" charset="-128"/>
              </a:rPr>
              <a:t>求める</a:t>
            </a:r>
            <a:r>
              <a:rPr lang="en-US" altLang="ja-JP" sz="2200" dirty="0" smtClean="0">
                <a:effectLst/>
                <a:latin typeface="HGP創英角ｺﾞｼｯｸUB" panose="020B0900000000000000" pitchFamily="50" charset="-128"/>
                <a:ea typeface="HGP創英角ｺﾞｼｯｸUB" panose="020B0900000000000000" pitchFamily="50" charset="-128"/>
              </a:rPr>
              <a:t>)</a:t>
            </a:r>
            <a:endParaRPr lang="ja-JP" altLang="en-US" sz="2200" dirty="0">
              <a:effectLst/>
              <a:latin typeface="HGP創英角ｺﾞｼｯｸUB" panose="020B0900000000000000" pitchFamily="50" charset="-128"/>
              <a:ea typeface="HGP創英角ｺﾞｼｯｸUB" panose="020B0900000000000000" pitchFamily="50" charset="-128"/>
            </a:endParaRPr>
          </a:p>
        </p:txBody>
      </p:sp>
      <p:grpSp>
        <p:nvGrpSpPr>
          <p:cNvPr id="34" name="グループ化 33">
            <a:extLst>
              <a:ext uri="{FF2B5EF4-FFF2-40B4-BE49-F238E27FC236}">
                <a16:creationId xmlns="" xmlns:a16="http://schemas.microsoft.com/office/drawing/2014/main" id="{5CE3E5B3-CBF0-4ACE-A85E-EF18C1042CD8}"/>
              </a:ext>
            </a:extLst>
          </p:cNvPr>
          <p:cNvGrpSpPr/>
          <p:nvPr/>
        </p:nvGrpSpPr>
        <p:grpSpPr>
          <a:xfrm>
            <a:off x="6686292" y="2331159"/>
            <a:ext cx="1332000" cy="436354"/>
            <a:chOff x="7128432" y="2079051"/>
            <a:chExt cx="1332000" cy="436354"/>
          </a:xfrm>
        </p:grpSpPr>
        <p:sp>
          <p:nvSpPr>
            <p:cNvPr id="35" name="四角形: 角を丸くする 26">
              <a:extLst>
                <a:ext uri="{FF2B5EF4-FFF2-40B4-BE49-F238E27FC236}">
                  <a16:creationId xmlns="" xmlns:a16="http://schemas.microsoft.com/office/drawing/2014/main" id="{045FA3D0-610A-44E2-B464-F981CCB71F2F}"/>
                </a:ext>
              </a:extLst>
            </p:cNvPr>
            <p:cNvSpPr/>
            <p:nvPr/>
          </p:nvSpPr>
          <p:spPr>
            <a:xfrm>
              <a:off x="7128432" y="2079051"/>
              <a:ext cx="1332000" cy="436354"/>
            </a:xfrm>
            <a:prstGeom prst="roundRect">
              <a:avLst>
                <a:gd name="adj" fmla="val 50000"/>
              </a:avLst>
            </a:prstGeom>
            <a:gradFill>
              <a:gsLst>
                <a:gs pos="90000">
                  <a:schemeClr val="accent6">
                    <a:lumMod val="60000"/>
                    <a:lumOff val="40000"/>
                  </a:schemeClr>
                </a:gs>
                <a:gs pos="100000">
                  <a:schemeClr val="accent6">
                    <a:lumMod val="40000"/>
                    <a:lumOff val="60000"/>
                  </a:schemeClr>
                </a:gs>
                <a:gs pos="0">
                  <a:schemeClr val="accent6">
                    <a:lumMod val="75000"/>
                  </a:schemeClr>
                </a:gs>
              </a:gsLst>
              <a:lin ang="13200000" scaled="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bg1"/>
                </a:solidFill>
                <a:effectLst/>
                <a:latin typeface="Arial" panose="020B0604020202020204" pitchFamily="34" charset="0"/>
              </a:endParaRPr>
            </a:p>
          </p:txBody>
        </p:sp>
        <p:sp>
          <p:nvSpPr>
            <p:cNvPr id="36" name="タイトル 8">
              <a:extLst>
                <a:ext uri="{FF2B5EF4-FFF2-40B4-BE49-F238E27FC236}">
                  <a16:creationId xmlns="" xmlns:a16="http://schemas.microsoft.com/office/drawing/2014/main" id="{D83C0F00-5029-4D10-A15F-30C7ABF7459A}"/>
                </a:ext>
              </a:extLst>
            </p:cNvPr>
            <p:cNvSpPr txBox="1">
              <a:spLocks/>
            </p:cNvSpPr>
            <p:nvPr/>
          </p:nvSpPr>
          <p:spPr>
            <a:xfrm>
              <a:off x="7434432" y="2091773"/>
              <a:ext cx="720000" cy="410911"/>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gn="dist">
                <a:lnSpc>
                  <a:spcPct val="120000"/>
                </a:lnSpc>
              </a:pPr>
              <a:r>
                <a:rPr lang="ja-JP" altLang="en-US" sz="1800" dirty="0">
                  <a:solidFill>
                    <a:schemeClr val="bg1"/>
                  </a:solidFill>
                  <a:effectLst/>
                  <a:latin typeface="HGP創英角ｺﾞｼｯｸUB" panose="020B0900000000000000" pitchFamily="50" charset="-128"/>
                  <a:ea typeface="HGP創英角ｺﾞｼｯｸUB" panose="020B0900000000000000" pitchFamily="50" charset="-128"/>
                </a:rPr>
                <a:t>標本</a:t>
              </a:r>
            </a:p>
          </p:txBody>
        </p:sp>
      </p:grpSp>
      <p:sp>
        <p:nvSpPr>
          <p:cNvPr id="37" name="タイトル 8">
            <a:extLst>
              <a:ext uri="{FF2B5EF4-FFF2-40B4-BE49-F238E27FC236}">
                <a16:creationId xmlns="" xmlns:a16="http://schemas.microsoft.com/office/drawing/2014/main" id="{D46999E1-31CB-4B7C-B151-206D2FEF7BCA}"/>
              </a:ext>
            </a:extLst>
          </p:cNvPr>
          <p:cNvSpPr txBox="1">
            <a:spLocks/>
          </p:cNvSpPr>
          <p:nvPr/>
        </p:nvSpPr>
        <p:spPr>
          <a:xfrm>
            <a:off x="4959336" y="1919510"/>
            <a:ext cx="806276" cy="410911"/>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gn="ctr">
              <a:lnSpc>
                <a:spcPct val="120000"/>
              </a:lnSpc>
            </a:pPr>
            <a:r>
              <a:rPr lang="ja-JP" altLang="en-US" sz="1600" dirty="0">
                <a:effectLst/>
                <a:latin typeface="HGP創英角ｺﾞｼｯｸUB" panose="020B0900000000000000" pitchFamily="50" charset="-128"/>
                <a:ea typeface="HGP創英角ｺﾞｼｯｸUB" panose="020B0900000000000000" pitchFamily="50" charset="-128"/>
              </a:rPr>
              <a:t>推測</a:t>
            </a:r>
          </a:p>
        </p:txBody>
      </p:sp>
      <p:sp>
        <p:nvSpPr>
          <p:cNvPr id="38" name="タイトル 8">
            <a:extLst>
              <a:ext uri="{FF2B5EF4-FFF2-40B4-BE49-F238E27FC236}">
                <a16:creationId xmlns="" xmlns:a16="http://schemas.microsoft.com/office/drawing/2014/main" id="{B79264B4-DF08-4B07-8D34-EA250B8302E1}"/>
              </a:ext>
            </a:extLst>
          </p:cNvPr>
          <p:cNvSpPr txBox="1">
            <a:spLocks/>
          </p:cNvSpPr>
          <p:nvPr/>
        </p:nvSpPr>
        <p:spPr>
          <a:xfrm>
            <a:off x="7308611" y="1919511"/>
            <a:ext cx="1125750" cy="410911"/>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gn="ctr">
              <a:lnSpc>
                <a:spcPct val="120000"/>
              </a:lnSpc>
            </a:pPr>
            <a:r>
              <a:rPr lang="ja-JP" altLang="en-US" sz="1600" dirty="0">
                <a:effectLst/>
                <a:latin typeface="HGP創英角ｺﾞｼｯｸUB" panose="020B0900000000000000" pitchFamily="50" charset="-128"/>
                <a:ea typeface="HGP創英角ｺﾞｼｯｸUB" panose="020B0900000000000000" pitchFamily="50" charset="-128"/>
              </a:rPr>
              <a:t>標本抽出</a:t>
            </a:r>
          </a:p>
        </p:txBody>
      </p:sp>
      <p:sp>
        <p:nvSpPr>
          <p:cNvPr id="39" name="矢印: 下 36">
            <a:extLst>
              <a:ext uri="{FF2B5EF4-FFF2-40B4-BE49-F238E27FC236}">
                <a16:creationId xmlns="" xmlns:a16="http://schemas.microsoft.com/office/drawing/2014/main" id="{193DA4E3-ED63-4638-A5EB-620270860A9E}"/>
              </a:ext>
            </a:extLst>
          </p:cNvPr>
          <p:cNvSpPr/>
          <p:nvPr/>
        </p:nvSpPr>
        <p:spPr>
          <a:xfrm rot="10800000" flipV="1">
            <a:off x="7260949" y="1868352"/>
            <a:ext cx="182686" cy="544578"/>
          </a:xfrm>
          <a:prstGeom prst="downArrow">
            <a:avLst>
              <a:gd name="adj1" fmla="val 49052"/>
              <a:gd name="adj2" fmla="val 87995"/>
            </a:avLst>
          </a:prstGeom>
          <a:solidFill>
            <a:schemeClr val="tx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p:cxnSp>
        <p:nvCxnSpPr>
          <p:cNvPr id="40" name="直線コネクタ 39">
            <a:extLst>
              <a:ext uri="{FF2B5EF4-FFF2-40B4-BE49-F238E27FC236}">
                <a16:creationId xmlns="" xmlns:a16="http://schemas.microsoft.com/office/drawing/2014/main" id="{A484D62D-214F-45E6-A75D-C9F9857F3CA9}"/>
              </a:ext>
            </a:extLst>
          </p:cNvPr>
          <p:cNvCxnSpPr>
            <a:cxnSpLocks/>
          </p:cNvCxnSpPr>
          <p:nvPr/>
        </p:nvCxnSpPr>
        <p:spPr>
          <a:xfrm>
            <a:off x="2645787" y="3988571"/>
            <a:ext cx="0" cy="972000"/>
          </a:xfrm>
          <a:prstGeom prst="line">
            <a:avLst/>
          </a:prstGeom>
          <a:ln w="31750">
            <a:solidFill>
              <a:srgbClr val="0000FF"/>
            </a:solidFill>
          </a:ln>
        </p:spPr>
        <p:style>
          <a:lnRef idx="1">
            <a:schemeClr val="accent1"/>
          </a:lnRef>
          <a:fillRef idx="0">
            <a:schemeClr val="accent1"/>
          </a:fillRef>
          <a:effectRef idx="0">
            <a:schemeClr val="accent1"/>
          </a:effectRef>
          <a:fontRef idx="minor">
            <a:schemeClr val="tx1"/>
          </a:fontRef>
        </p:style>
      </p:cxnSp>
      <p:sp>
        <p:nvSpPr>
          <p:cNvPr id="41" name="正方形/長方形 40">
            <a:extLst>
              <a:ext uri="{FF2B5EF4-FFF2-40B4-BE49-F238E27FC236}">
                <a16:creationId xmlns="" xmlns:a16="http://schemas.microsoft.com/office/drawing/2014/main" id="{F7466424-A522-4A97-B720-B31DF78CF447}"/>
              </a:ext>
            </a:extLst>
          </p:cNvPr>
          <p:cNvSpPr>
            <a:spLocks noChangeAspect="1"/>
          </p:cNvSpPr>
          <p:nvPr/>
        </p:nvSpPr>
        <p:spPr>
          <a:xfrm>
            <a:off x="1180881" y="1769512"/>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42" name="タイトル 8">
            <a:extLst>
              <a:ext uri="{FF2B5EF4-FFF2-40B4-BE49-F238E27FC236}">
                <a16:creationId xmlns="" xmlns:a16="http://schemas.microsoft.com/office/drawing/2014/main" id="{F37004B3-F174-4F2C-BD88-43749781C3EB}"/>
              </a:ext>
            </a:extLst>
          </p:cNvPr>
          <p:cNvSpPr txBox="1">
            <a:spLocks/>
          </p:cNvSpPr>
          <p:nvPr/>
        </p:nvSpPr>
        <p:spPr>
          <a:xfrm>
            <a:off x="1298714" y="1574753"/>
            <a:ext cx="3701419" cy="769441"/>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2200" dirty="0">
                <a:effectLst/>
                <a:latin typeface="HGP創英角ｺﾞｼｯｸUB" panose="020B0900000000000000" pitchFamily="50" charset="-128"/>
                <a:ea typeface="HGP創英角ｺﾞｼｯｸUB" panose="020B0900000000000000" pitchFamily="50" charset="-128"/>
              </a:rPr>
              <a:t>標本を基に母集団に関する</a:t>
            </a:r>
          </a:p>
          <a:p>
            <a:pPr>
              <a:lnSpc>
                <a:spcPct val="100000"/>
              </a:lnSpc>
            </a:pPr>
            <a:r>
              <a:rPr lang="ja-JP" altLang="en-US" sz="2200" dirty="0">
                <a:effectLst/>
                <a:latin typeface="HGP創英角ｺﾞｼｯｸUB" panose="020B0900000000000000" pitchFamily="50" charset="-128"/>
                <a:ea typeface="HGP創英角ｺﾞｼｯｸUB" panose="020B0900000000000000" pitchFamily="50" charset="-128"/>
              </a:rPr>
              <a:t>仮説の真偽を調べる</a:t>
            </a:r>
          </a:p>
        </p:txBody>
      </p:sp>
      <p:sp>
        <p:nvSpPr>
          <p:cNvPr id="43" name="正方形/長方形 42">
            <a:extLst>
              <a:ext uri="{FF2B5EF4-FFF2-40B4-BE49-F238E27FC236}">
                <a16:creationId xmlns="" xmlns:a16="http://schemas.microsoft.com/office/drawing/2014/main" id="{E9F85ECA-E165-428E-95C6-4098A579C8EF}"/>
              </a:ext>
            </a:extLst>
          </p:cNvPr>
          <p:cNvSpPr>
            <a:spLocks noChangeAspect="1"/>
          </p:cNvSpPr>
          <p:nvPr/>
        </p:nvSpPr>
        <p:spPr>
          <a:xfrm>
            <a:off x="1180881" y="2455174"/>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44" name="正方形/長方形 43">
            <a:extLst>
              <a:ext uri="{FF2B5EF4-FFF2-40B4-BE49-F238E27FC236}">
                <a16:creationId xmlns="" xmlns:a16="http://schemas.microsoft.com/office/drawing/2014/main" id="{4F619247-3928-4935-89AD-7E3B036A04AD}"/>
              </a:ext>
            </a:extLst>
          </p:cNvPr>
          <p:cNvSpPr>
            <a:spLocks noChangeAspect="1"/>
          </p:cNvSpPr>
          <p:nvPr/>
        </p:nvSpPr>
        <p:spPr>
          <a:xfrm>
            <a:off x="1180881" y="3295074"/>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45" name="タイトル 8">
            <a:extLst>
              <a:ext uri="{FF2B5EF4-FFF2-40B4-BE49-F238E27FC236}">
                <a16:creationId xmlns="" xmlns:a16="http://schemas.microsoft.com/office/drawing/2014/main" id="{6A9A9967-2971-4B4E-9736-DEAE1675DD08}"/>
              </a:ext>
            </a:extLst>
          </p:cNvPr>
          <p:cNvSpPr txBox="1">
            <a:spLocks/>
          </p:cNvSpPr>
          <p:nvPr/>
        </p:nvSpPr>
        <p:spPr>
          <a:xfrm>
            <a:off x="1298714" y="3100315"/>
            <a:ext cx="7521758" cy="4985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latin typeface="HGP創英角ｺﾞｼｯｸUB" panose="020B0900000000000000" pitchFamily="50" charset="-128"/>
                <a:ea typeface="HGP創英角ｺﾞｼｯｸUB" panose="020B0900000000000000" pitchFamily="50" charset="-128"/>
              </a:rPr>
              <a:t>標本を基に母集団の未知</a:t>
            </a:r>
            <a:r>
              <a:rPr lang="ja-JP" altLang="en-US" sz="2200" dirty="0" smtClean="0">
                <a:effectLst/>
                <a:latin typeface="HGP創英角ｺﾞｼｯｸUB" panose="020B0900000000000000" pitchFamily="50" charset="-128"/>
                <a:ea typeface="HGP創英角ｺﾞｼｯｸUB" panose="020B0900000000000000" pitchFamily="50" charset="-128"/>
              </a:rPr>
              <a:t>パラメータ </a:t>
            </a:r>
            <a:r>
              <a:rPr lang="en-US" altLang="ja-JP" sz="2200" dirty="0" smtClean="0">
                <a:effectLst/>
                <a:latin typeface="HGP創英角ｺﾞｼｯｸUB" panose="020B0900000000000000" pitchFamily="50" charset="-128"/>
                <a:ea typeface="HGP創英角ｺﾞｼｯｸUB" panose="020B0900000000000000" pitchFamily="50" charset="-128"/>
              </a:rPr>
              <a:t>(</a:t>
            </a:r>
            <a:r>
              <a:rPr lang="ja-JP" altLang="en-US" sz="2200" dirty="0" smtClean="0">
                <a:effectLst/>
                <a:latin typeface="HGP創英角ｺﾞｼｯｸUB" panose="020B0900000000000000" pitchFamily="50" charset="-128"/>
                <a:ea typeface="HGP創英角ｺﾞｼｯｸUB" panose="020B0900000000000000" pitchFamily="50" charset="-128"/>
              </a:rPr>
              <a:t>母数</a:t>
            </a:r>
            <a:r>
              <a:rPr lang="en-US" altLang="ja-JP" sz="2200" dirty="0" smtClean="0">
                <a:effectLst/>
                <a:latin typeface="HGP創英角ｺﾞｼｯｸUB" panose="020B0900000000000000" pitchFamily="50" charset="-128"/>
                <a:ea typeface="HGP創英角ｺﾞｼｯｸUB" panose="020B0900000000000000" pitchFamily="50" charset="-128"/>
              </a:rPr>
              <a:t>) </a:t>
            </a:r>
            <a:r>
              <a:rPr lang="ja-JP" altLang="en-US" sz="2200" dirty="0" smtClean="0">
                <a:effectLst/>
                <a:latin typeface="HGP創英角ｺﾞｼｯｸUB" panose="020B0900000000000000" pitchFamily="50" charset="-128"/>
                <a:ea typeface="HGP創英角ｺﾞｼｯｸUB" panose="020B0900000000000000" pitchFamily="50" charset="-128"/>
              </a:rPr>
              <a:t>の</a:t>
            </a:r>
            <a:r>
              <a:rPr lang="ja-JP" altLang="en-US" sz="2200" dirty="0">
                <a:effectLst/>
                <a:latin typeface="HGP創英角ｺﾞｼｯｸUB" panose="020B0900000000000000" pitchFamily="50" charset="-128"/>
                <a:ea typeface="HGP創英角ｺﾞｼｯｸUB" panose="020B0900000000000000" pitchFamily="50" charset="-128"/>
              </a:rPr>
              <a:t>値を推定する</a:t>
            </a:r>
          </a:p>
        </p:txBody>
      </p:sp>
      <p:sp>
        <p:nvSpPr>
          <p:cNvPr id="46" name="タイトル 8">
            <a:extLst>
              <a:ext uri="{FF2B5EF4-FFF2-40B4-BE49-F238E27FC236}">
                <a16:creationId xmlns="" xmlns:a16="http://schemas.microsoft.com/office/drawing/2014/main" id="{799387F4-DA2D-4971-8FAB-9911C5FE160A}"/>
              </a:ext>
            </a:extLst>
          </p:cNvPr>
          <p:cNvSpPr txBox="1">
            <a:spLocks/>
          </p:cNvSpPr>
          <p:nvPr/>
        </p:nvSpPr>
        <p:spPr>
          <a:xfrm>
            <a:off x="1579692" y="2261033"/>
            <a:ext cx="3701419" cy="444674"/>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latin typeface="HGP創英角ｺﾞｼｯｸUB" panose="020B0900000000000000" pitchFamily="50" charset="-128"/>
                <a:ea typeface="HGP創英角ｺﾞｼｯｸUB" panose="020B0900000000000000" pitchFamily="50" charset="-128"/>
              </a:rPr>
              <a:t>独立性のカイ二乗検定</a:t>
            </a:r>
          </a:p>
        </p:txBody>
      </p:sp>
      <p:grpSp>
        <p:nvGrpSpPr>
          <p:cNvPr id="47" name="グループ化 46">
            <a:extLst>
              <a:ext uri="{FF2B5EF4-FFF2-40B4-BE49-F238E27FC236}">
                <a16:creationId xmlns="" xmlns:a16="http://schemas.microsoft.com/office/drawing/2014/main" id="{44FAF4FE-98A9-478D-B68F-4F140D12CB09}"/>
              </a:ext>
            </a:extLst>
          </p:cNvPr>
          <p:cNvGrpSpPr/>
          <p:nvPr/>
        </p:nvGrpSpPr>
        <p:grpSpPr>
          <a:xfrm>
            <a:off x="1323672" y="2314599"/>
            <a:ext cx="464974" cy="348557"/>
            <a:chOff x="1331309" y="2314599"/>
            <a:chExt cx="464974" cy="348557"/>
          </a:xfrm>
        </p:grpSpPr>
        <p:sp>
          <p:nvSpPr>
            <p:cNvPr id="48" name="正方形/長方形 47">
              <a:extLst>
                <a:ext uri="{FF2B5EF4-FFF2-40B4-BE49-F238E27FC236}">
                  <a16:creationId xmlns="" xmlns:a16="http://schemas.microsoft.com/office/drawing/2014/main" id="{D994D2B3-E7C9-45C0-B88A-2281DC8F01A2}"/>
                </a:ext>
              </a:extLst>
            </p:cNvPr>
            <p:cNvSpPr>
              <a:spLocks noChangeAspect="1"/>
            </p:cNvSpPr>
            <p:nvPr/>
          </p:nvSpPr>
          <p:spPr>
            <a:xfrm>
              <a:off x="1398722" y="2381841"/>
              <a:ext cx="252000" cy="252000"/>
            </a:xfrm>
            <a:prstGeom prst="rect">
              <a:avLst/>
            </a:prstGeom>
            <a:solidFill>
              <a:srgbClr val="66ADE8"/>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49" name="タイトル 8">
              <a:extLst>
                <a:ext uri="{FF2B5EF4-FFF2-40B4-BE49-F238E27FC236}">
                  <a16:creationId xmlns="" xmlns:a16="http://schemas.microsoft.com/office/drawing/2014/main" id="{52AA80D4-368F-4511-9D93-E00A6F06185E}"/>
                </a:ext>
              </a:extLst>
            </p:cNvPr>
            <p:cNvSpPr txBox="1">
              <a:spLocks/>
            </p:cNvSpPr>
            <p:nvPr/>
          </p:nvSpPr>
          <p:spPr>
            <a:xfrm>
              <a:off x="1331309" y="2314599"/>
              <a:ext cx="464974" cy="348557"/>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600" dirty="0">
                  <a:solidFill>
                    <a:schemeClr val="bg1"/>
                  </a:solidFill>
                  <a:effectLst/>
                  <a:latin typeface="HGP創英角ｺﾞｼｯｸUB" panose="020B0900000000000000" pitchFamily="50" charset="-128"/>
                  <a:ea typeface="HGP創英角ｺﾞｼｯｸUB" panose="020B0900000000000000" pitchFamily="50" charset="-128"/>
                </a:rPr>
                <a:t>例</a:t>
              </a:r>
            </a:p>
          </p:txBody>
        </p:sp>
      </p:grpSp>
      <p:sp>
        <p:nvSpPr>
          <p:cNvPr id="50" name="正方形/長方形 49">
            <a:extLst>
              <a:ext uri="{FF2B5EF4-FFF2-40B4-BE49-F238E27FC236}">
                <a16:creationId xmlns="" xmlns:a16="http://schemas.microsoft.com/office/drawing/2014/main" id="{3DB884B0-D08A-480C-A1FF-30EB6AB152B2}"/>
              </a:ext>
            </a:extLst>
          </p:cNvPr>
          <p:cNvSpPr>
            <a:spLocks noChangeAspect="1"/>
          </p:cNvSpPr>
          <p:nvPr/>
        </p:nvSpPr>
        <p:spPr>
          <a:xfrm>
            <a:off x="906738" y="1374437"/>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tx1"/>
              </a:solidFill>
              <a:latin typeface="Arial" panose="020B0604020202020204" pitchFamily="34" charset="0"/>
            </a:endParaRPr>
          </a:p>
        </p:txBody>
      </p:sp>
      <p:sp>
        <p:nvSpPr>
          <p:cNvPr id="51" name="タイトル 8">
            <a:extLst>
              <a:ext uri="{FF2B5EF4-FFF2-40B4-BE49-F238E27FC236}">
                <a16:creationId xmlns="" xmlns:a16="http://schemas.microsoft.com/office/drawing/2014/main" id="{F4BF8113-FA0E-44A6-A42E-EF330D656BAA}"/>
              </a:ext>
            </a:extLst>
          </p:cNvPr>
          <p:cNvSpPr txBox="1">
            <a:spLocks/>
          </p:cNvSpPr>
          <p:nvPr/>
        </p:nvSpPr>
        <p:spPr>
          <a:xfrm>
            <a:off x="996877" y="1201146"/>
            <a:ext cx="3925043" cy="699524"/>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2200" dirty="0">
                <a:latin typeface="HGP創英角ｺﾞｼｯｸUB" panose="020B0900000000000000" pitchFamily="50" charset="-128"/>
                <a:ea typeface="HGP創英角ｺﾞｼｯｸUB" panose="020B0900000000000000" pitchFamily="50" charset="-128"/>
              </a:rPr>
              <a:t>仮説検定</a:t>
            </a:r>
          </a:p>
        </p:txBody>
      </p:sp>
      <p:sp>
        <p:nvSpPr>
          <p:cNvPr id="52"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検定と推定</a:t>
            </a:r>
          </a:p>
        </p:txBody>
      </p:sp>
    </p:spTree>
    <p:extLst>
      <p:ext uri="{BB962C8B-B14F-4D97-AF65-F5344CB8AC3E}">
        <p14:creationId xmlns:p14="http://schemas.microsoft.com/office/powerpoint/2010/main" val="1866716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par>
                          <p:cTn id="8" fill="hold">
                            <p:stCondLst>
                              <p:cond delay="500"/>
                            </p:stCondLst>
                            <p:childTnLst>
                              <p:par>
                                <p:cTn id="9" presetID="22" presetClass="entr" presetSubtype="1" fill="hold" grpId="0" nodeType="afterEffect">
                                  <p:stCondLst>
                                    <p:cond delay="500"/>
                                  </p:stCondLst>
                                  <p:childTnLst>
                                    <p:set>
                                      <p:cBhvr>
                                        <p:cTn id="10" dur="1" fill="hold">
                                          <p:stCondLst>
                                            <p:cond delay="0"/>
                                          </p:stCondLst>
                                        </p:cTn>
                                        <p:tgtEl>
                                          <p:spTgt spid="39"/>
                                        </p:tgtEl>
                                        <p:attrNameLst>
                                          <p:attrName>style.visibility</p:attrName>
                                        </p:attrNameLst>
                                      </p:cBhvr>
                                      <p:to>
                                        <p:strVal val="visible"/>
                                      </p:to>
                                    </p:set>
                                    <p:animEffect transition="in" filter="wipe(up)">
                                      <p:cBhvr>
                                        <p:cTn id="11" dur="500"/>
                                        <p:tgtEl>
                                          <p:spTgt spid="39"/>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fade">
                                      <p:cBhvr>
                                        <p:cTn id="15" dur="500"/>
                                        <p:tgtEl>
                                          <p:spTgt spid="38"/>
                                        </p:tgtEl>
                                      </p:cBhvr>
                                    </p:animEffect>
                                  </p:childTnLst>
                                </p:cTn>
                              </p:par>
                            </p:childTnLst>
                          </p:cTn>
                        </p:par>
                        <p:par>
                          <p:cTn id="16" fill="hold">
                            <p:stCondLst>
                              <p:cond delay="2000"/>
                            </p:stCondLst>
                            <p:childTnLst>
                              <p:par>
                                <p:cTn id="17" presetID="10" presetClass="entr" presetSubtype="0" fill="hold" nodeType="after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fade">
                                      <p:cBhvr>
                                        <p:cTn id="19" dur="500"/>
                                        <p:tgtEl>
                                          <p:spTgt spid="34"/>
                                        </p:tgtEl>
                                      </p:cBhvr>
                                    </p:animEffect>
                                  </p:childTnLst>
                                </p:cTn>
                              </p:par>
                            </p:childTnLst>
                          </p:cTn>
                        </p:par>
                        <p:par>
                          <p:cTn id="20" fill="hold">
                            <p:stCondLst>
                              <p:cond delay="2500"/>
                            </p:stCondLst>
                            <p:childTnLst>
                              <p:par>
                                <p:cTn id="21" presetID="22" presetClass="entr" presetSubtype="2" fill="hold" grpId="0" nodeType="afterEffect">
                                  <p:stCondLst>
                                    <p:cond delay="500"/>
                                  </p:stCondLst>
                                  <p:childTnLst>
                                    <p:set>
                                      <p:cBhvr>
                                        <p:cTn id="22" dur="1" fill="hold">
                                          <p:stCondLst>
                                            <p:cond delay="0"/>
                                          </p:stCondLst>
                                        </p:cTn>
                                        <p:tgtEl>
                                          <p:spTgt spid="25"/>
                                        </p:tgtEl>
                                        <p:attrNameLst>
                                          <p:attrName>style.visibility</p:attrName>
                                        </p:attrNameLst>
                                      </p:cBhvr>
                                      <p:to>
                                        <p:strVal val="visible"/>
                                      </p:to>
                                    </p:set>
                                    <p:animEffect transition="in" filter="wipe(right)">
                                      <p:cBhvr>
                                        <p:cTn id="23" dur="500"/>
                                        <p:tgtEl>
                                          <p:spTgt spid="25"/>
                                        </p:tgtEl>
                                      </p:cBhvr>
                                    </p:animEffect>
                                  </p:childTnLst>
                                </p:cTn>
                              </p:par>
                            </p:childTnLst>
                          </p:cTn>
                        </p:par>
                        <p:par>
                          <p:cTn id="24" fill="hold">
                            <p:stCondLst>
                              <p:cond delay="3500"/>
                            </p:stCondLst>
                            <p:childTnLst>
                              <p:par>
                                <p:cTn id="25" presetID="10" presetClass="entr" presetSubtype="0" fill="hold"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500"/>
                                        <p:tgtEl>
                                          <p:spTgt spid="21"/>
                                        </p:tgtEl>
                                      </p:cBhvr>
                                    </p:animEffect>
                                  </p:childTnLst>
                                </p:cTn>
                              </p:par>
                            </p:childTnLst>
                          </p:cTn>
                        </p:par>
                        <p:par>
                          <p:cTn id="28" fill="hold">
                            <p:stCondLst>
                              <p:cond delay="4000"/>
                            </p:stCondLst>
                            <p:childTnLst>
                              <p:par>
                                <p:cTn id="29" presetID="22" presetClass="entr" presetSubtype="4" fill="hold" grpId="0" nodeType="afterEffect">
                                  <p:stCondLst>
                                    <p:cond delay="500"/>
                                  </p:stCondLst>
                                  <p:childTnLst>
                                    <p:set>
                                      <p:cBhvr>
                                        <p:cTn id="30" dur="1" fill="hold">
                                          <p:stCondLst>
                                            <p:cond delay="0"/>
                                          </p:stCondLst>
                                        </p:cTn>
                                        <p:tgtEl>
                                          <p:spTgt spid="24"/>
                                        </p:tgtEl>
                                        <p:attrNameLst>
                                          <p:attrName>style.visibility</p:attrName>
                                        </p:attrNameLst>
                                      </p:cBhvr>
                                      <p:to>
                                        <p:strVal val="visible"/>
                                      </p:to>
                                    </p:set>
                                    <p:animEffect transition="in" filter="wipe(down)">
                                      <p:cBhvr>
                                        <p:cTn id="31" dur="500"/>
                                        <p:tgtEl>
                                          <p:spTgt spid="24"/>
                                        </p:tgtEl>
                                      </p:cBhvr>
                                    </p:animEffect>
                                  </p:childTnLst>
                                </p:cTn>
                              </p:par>
                            </p:childTnLst>
                          </p:cTn>
                        </p:par>
                        <p:par>
                          <p:cTn id="32" fill="hold">
                            <p:stCondLst>
                              <p:cond delay="5000"/>
                            </p:stCondLst>
                            <p:childTnLst>
                              <p:par>
                                <p:cTn id="33" presetID="10" presetClass="entr" presetSubtype="0" fill="hold" grpId="0" nodeType="afterEffect">
                                  <p:stCondLst>
                                    <p:cond delay="0"/>
                                  </p:stCondLst>
                                  <p:childTnLst>
                                    <p:set>
                                      <p:cBhvr>
                                        <p:cTn id="34" dur="1" fill="hold">
                                          <p:stCondLst>
                                            <p:cond delay="0"/>
                                          </p:stCondLst>
                                        </p:cTn>
                                        <p:tgtEl>
                                          <p:spTgt spid="37"/>
                                        </p:tgtEl>
                                        <p:attrNameLst>
                                          <p:attrName>style.visibility</p:attrName>
                                        </p:attrNameLst>
                                      </p:cBhvr>
                                      <p:to>
                                        <p:strVal val="visible"/>
                                      </p:to>
                                    </p:set>
                                    <p:animEffect transition="in" filter="fade">
                                      <p:cBhvr>
                                        <p:cTn id="35"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37" grpId="0"/>
      <p:bldP spid="38" grpId="0"/>
      <p:bldP spid="3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タイトル 8">
            <a:extLst>
              <a:ext uri="{FF2B5EF4-FFF2-40B4-BE49-F238E27FC236}">
                <a16:creationId xmlns="" xmlns:a16="http://schemas.microsoft.com/office/drawing/2014/main" id="{339D0721-AB18-45E3-93B7-BE3C373BD04F}"/>
              </a:ext>
            </a:extLst>
          </p:cNvPr>
          <p:cNvSpPr txBox="1">
            <a:spLocks/>
          </p:cNvSpPr>
          <p:nvPr/>
        </p:nvSpPr>
        <p:spPr>
          <a:xfrm>
            <a:off x="1004664" y="3265091"/>
            <a:ext cx="2746403"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latin typeface="HGP創英角ｺﾞｼｯｸUB" panose="020B0900000000000000" pitchFamily="50" charset="-128"/>
                <a:ea typeface="HGP創英角ｺﾞｼｯｸUB" panose="020B0900000000000000" pitchFamily="50" charset="-128"/>
              </a:rPr>
              <a:t>母平均の点推定</a:t>
            </a:r>
          </a:p>
        </p:txBody>
      </p:sp>
      <p:sp>
        <p:nvSpPr>
          <p:cNvPr id="33" name="正方形/長方形 32">
            <a:extLst>
              <a:ext uri="{FF2B5EF4-FFF2-40B4-BE49-F238E27FC236}">
                <a16:creationId xmlns="" xmlns:a16="http://schemas.microsoft.com/office/drawing/2014/main" id="{41CABA20-82B2-4B37-B13F-5CDB82C5E318}"/>
              </a:ext>
            </a:extLst>
          </p:cNvPr>
          <p:cNvSpPr>
            <a:spLocks noChangeAspect="1"/>
          </p:cNvSpPr>
          <p:nvPr/>
        </p:nvSpPr>
        <p:spPr>
          <a:xfrm>
            <a:off x="906738" y="3459381"/>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grpSp>
        <p:nvGrpSpPr>
          <p:cNvPr id="65" name="グループ化 64">
            <a:extLst>
              <a:ext uri="{FF2B5EF4-FFF2-40B4-BE49-F238E27FC236}">
                <a16:creationId xmlns="" xmlns:a16="http://schemas.microsoft.com/office/drawing/2014/main" id="{588ADDBA-20E3-4B4A-96AF-D3FD77E88734}"/>
              </a:ext>
            </a:extLst>
          </p:cNvPr>
          <p:cNvGrpSpPr/>
          <p:nvPr/>
        </p:nvGrpSpPr>
        <p:grpSpPr>
          <a:xfrm>
            <a:off x="870200" y="724026"/>
            <a:ext cx="443625" cy="476669"/>
            <a:chOff x="926818" y="724026"/>
            <a:chExt cx="443625" cy="476669"/>
          </a:xfrm>
        </p:grpSpPr>
        <p:sp>
          <p:nvSpPr>
            <p:cNvPr id="66" name="正方形/長方形 65">
              <a:extLst>
                <a:ext uri="{FF2B5EF4-FFF2-40B4-BE49-F238E27FC236}">
                  <a16:creationId xmlns="" xmlns:a16="http://schemas.microsoft.com/office/drawing/2014/main" id="{4C11315B-37DA-4AB7-BF99-4DF2F59233DB}"/>
                </a:ext>
              </a:extLst>
            </p:cNvPr>
            <p:cNvSpPr>
              <a:spLocks/>
            </p:cNvSpPr>
            <p:nvPr/>
          </p:nvSpPr>
          <p:spPr>
            <a:xfrm>
              <a:off x="974443" y="798220"/>
              <a:ext cx="396000" cy="396000"/>
            </a:xfrm>
            <a:prstGeom prst="rect">
              <a:avLst/>
            </a:prstGeom>
            <a:solidFill>
              <a:srgbClr val="66ADE8"/>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67" name="タイトル 8">
              <a:extLst>
                <a:ext uri="{FF2B5EF4-FFF2-40B4-BE49-F238E27FC236}">
                  <a16:creationId xmlns="" xmlns:a16="http://schemas.microsoft.com/office/drawing/2014/main" id="{0357D036-B4BB-43CC-B1E2-284166D7B185}"/>
                </a:ext>
              </a:extLst>
            </p:cNvPr>
            <p:cNvSpPr txBox="1">
              <a:spLocks/>
            </p:cNvSpPr>
            <p:nvPr/>
          </p:nvSpPr>
          <p:spPr>
            <a:xfrm>
              <a:off x="926818" y="724026"/>
              <a:ext cx="386981" cy="476669"/>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400" dirty="0">
                  <a:solidFill>
                    <a:schemeClr val="bg1"/>
                  </a:solidFill>
                  <a:effectLst/>
                  <a:latin typeface="HGP創英角ｺﾞｼｯｸUB" panose="020B0900000000000000" pitchFamily="50" charset="-128"/>
                  <a:ea typeface="HGP創英角ｺﾞｼｯｸUB" panose="020B0900000000000000" pitchFamily="50" charset="-128"/>
                </a:rPr>
                <a:t>例</a:t>
              </a:r>
            </a:p>
          </p:txBody>
        </p:sp>
      </p:grpSp>
      <p:sp>
        <p:nvSpPr>
          <p:cNvPr id="68" name="タイトル 8">
            <a:extLst>
              <a:ext uri="{FF2B5EF4-FFF2-40B4-BE49-F238E27FC236}">
                <a16:creationId xmlns="" xmlns:a16="http://schemas.microsoft.com/office/drawing/2014/main" id="{317DE14A-6479-4E22-8FCE-C1387746DED5}"/>
              </a:ext>
            </a:extLst>
          </p:cNvPr>
          <p:cNvSpPr txBox="1">
            <a:spLocks/>
          </p:cNvSpPr>
          <p:nvPr/>
        </p:nvSpPr>
        <p:spPr>
          <a:xfrm>
            <a:off x="1265040" y="694174"/>
            <a:ext cx="5354145" cy="610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latin typeface="HGP創英角ｺﾞｼｯｸUB" panose="020B0900000000000000" pitchFamily="50" charset="-128"/>
                <a:ea typeface="HGP創英角ｺﾞｼｯｸUB" panose="020B0900000000000000" pitchFamily="50" charset="-128"/>
              </a:rPr>
              <a:t>日本人</a:t>
            </a:r>
            <a:r>
              <a:rPr lang="en-US" altLang="ja-JP" sz="2800" dirty="0">
                <a:solidFill>
                  <a:srgbClr val="0000FF"/>
                </a:solidFill>
                <a:latin typeface="HGP創英角ｺﾞｼｯｸUB" panose="020B0900000000000000" pitchFamily="50" charset="-128"/>
                <a:ea typeface="HGP創英角ｺﾞｼｯｸUB" panose="020B0900000000000000" pitchFamily="50" charset="-128"/>
              </a:rPr>
              <a:t>15</a:t>
            </a:r>
            <a:r>
              <a:rPr lang="ja-JP" altLang="en-US" sz="2800" dirty="0">
                <a:solidFill>
                  <a:srgbClr val="0000FF"/>
                </a:solidFill>
                <a:latin typeface="HGP創英角ｺﾞｼｯｸUB" panose="020B0900000000000000" pitchFamily="50" charset="-128"/>
                <a:ea typeface="HGP創英角ｺﾞｼｯｸUB" panose="020B0900000000000000" pitchFamily="50" charset="-128"/>
              </a:rPr>
              <a:t>才男子の平均身長は？</a:t>
            </a:r>
          </a:p>
        </p:txBody>
      </p:sp>
      <p:sp>
        <p:nvSpPr>
          <p:cNvPr id="69" name="正方形/長方形 68">
            <a:extLst>
              <a:ext uri="{FF2B5EF4-FFF2-40B4-BE49-F238E27FC236}">
                <a16:creationId xmlns="" xmlns:a16="http://schemas.microsoft.com/office/drawing/2014/main" id="{7D232125-E0C5-4D1C-A012-EA67C974FEE9}"/>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sp>
        <p:nvSpPr>
          <p:cNvPr id="70" name="正方形/長方形 69">
            <a:extLst>
              <a:ext uri="{FF2B5EF4-FFF2-40B4-BE49-F238E27FC236}">
                <a16:creationId xmlns="" xmlns:a16="http://schemas.microsoft.com/office/drawing/2014/main" id="{3DB884B0-D08A-480C-A1FF-30EB6AB152B2}"/>
              </a:ext>
            </a:extLst>
          </p:cNvPr>
          <p:cNvSpPr>
            <a:spLocks noChangeAspect="1"/>
          </p:cNvSpPr>
          <p:nvPr/>
        </p:nvSpPr>
        <p:spPr>
          <a:xfrm>
            <a:off x="1180881" y="1374437"/>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tx1"/>
              </a:solidFill>
              <a:latin typeface="Arial" panose="020B0604020202020204" pitchFamily="34" charset="0"/>
            </a:endParaRPr>
          </a:p>
        </p:txBody>
      </p:sp>
      <p:sp>
        <p:nvSpPr>
          <p:cNvPr id="71" name="タイトル 8">
            <a:extLst>
              <a:ext uri="{FF2B5EF4-FFF2-40B4-BE49-F238E27FC236}">
                <a16:creationId xmlns="" xmlns:a16="http://schemas.microsoft.com/office/drawing/2014/main" id="{F4BF8113-FA0E-44A6-A42E-EF330D656BAA}"/>
              </a:ext>
            </a:extLst>
          </p:cNvPr>
          <p:cNvSpPr txBox="1">
            <a:spLocks/>
          </p:cNvSpPr>
          <p:nvPr/>
        </p:nvSpPr>
        <p:spPr>
          <a:xfrm>
            <a:off x="1271020" y="1201146"/>
            <a:ext cx="3925043" cy="699524"/>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2200" dirty="0" smtClean="0">
                <a:latin typeface="HGP創英角ｺﾞｼｯｸUB" panose="020B0900000000000000" pitchFamily="50" charset="-128"/>
                <a:ea typeface="HGP創英角ｺﾞｼｯｸUB" panose="020B0900000000000000" pitchFamily="50" charset="-128"/>
              </a:rPr>
              <a:t>母集団</a:t>
            </a:r>
            <a:r>
              <a:rPr lang="ja-JP" altLang="en-US" sz="2200" dirty="0" smtClean="0">
                <a:solidFill>
                  <a:srgbClr val="0000FF"/>
                </a:solidFill>
                <a:latin typeface="HGP創英角ｺﾞｼｯｸUB" panose="020B0900000000000000" pitchFamily="50" charset="-128"/>
                <a:ea typeface="HGP創英角ｺﾞｼｯｸUB" panose="020B0900000000000000" pitchFamily="50" charset="-128"/>
              </a:rPr>
              <a:t>｜</a:t>
            </a:r>
            <a:r>
              <a:rPr lang="ja-JP" altLang="en-US" sz="2200" dirty="0" smtClean="0">
                <a:latin typeface="HGP創英角ｺﾞｼｯｸUB" panose="020B0900000000000000" pitchFamily="50" charset="-128"/>
                <a:ea typeface="HGP創英角ｺﾞｼｯｸUB" panose="020B0900000000000000" pitchFamily="50" charset="-128"/>
              </a:rPr>
              <a:t>日本人</a:t>
            </a:r>
            <a:r>
              <a:rPr lang="en-US" altLang="ja-JP" sz="2200" dirty="0">
                <a:latin typeface="HGP創英角ｺﾞｼｯｸUB" panose="020B0900000000000000" pitchFamily="50" charset="-128"/>
                <a:ea typeface="HGP創英角ｺﾞｼｯｸUB" panose="020B0900000000000000" pitchFamily="50" charset="-128"/>
              </a:rPr>
              <a:t>15</a:t>
            </a:r>
            <a:r>
              <a:rPr lang="ja-JP" altLang="en-US" sz="2200" dirty="0">
                <a:latin typeface="HGP創英角ｺﾞｼｯｸUB" panose="020B0900000000000000" pitchFamily="50" charset="-128"/>
                <a:ea typeface="HGP創英角ｺﾞｼｯｸUB" panose="020B0900000000000000" pitchFamily="50" charset="-128"/>
              </a:rPr>
              <a:t>才男子全員</a:t>
            </a:r>
            <a:endParaRPr lang="en-US" altLang="ja-JP" sz="2200" dirty="0">
              <a:latin typeface="HGP創英角ｺﾞｼｯｸUB" panose="020B0900000000000000" pitchFamily="50" charset="-128"/>
              <a:ea typeface="HGP創英角ｺﾞｼｯｸUB" panose="020B0900000000000000" pitchFamily="50" charset="-128"/>
            </a:endParaRPr>
          </a:p>
          <a:p>
            <a:pPr>
              <a:lnSpc>
                <a:spcPct val="100000"/>
              </a:lnSpc>
            </a:pPr>
            <a:r>
              <a:rPr lang="ja-JP" altLang="en-US" sz="2200" dirty="0" smtClean="0">
                <a:latin typeface="HGP創英角ｺﾞｼｯｸUB" panose="020B0900000000000000" pitchFamily="50" charset="-128"/>
                <a:ea typeface="HGP創英角ｺﾞｼｯｸUB" panose="020B0900000000000000" pitchFamily="50" charset="-128"/>
              </a:rPr>
              <a:t>　　　　　　</a:t>
            </a:r>
            <a:r>
              <a:rPr lang="en-US" altLang="ja-JP" sz="2200" dirty="0" smtClean="0">
                <a:latin typeface="HGP創英角ｺﾞｼｯｸUB" panose="020B0900000000000000" pitchFamily="50" charset="-128"/>
                <a:ea typeface="HGP創英角ｺﾞｼｯｸUB" panose="020B0900000000000000" pitchFamily="50" charset="-128"/>
              </a:rPr>
              <a:t>(</a:t>
            </a:r>
            <a:r>
              <a:rPr lang="ja-JP" altLang="en-US" sz="2200" dirty="0" smtClean="0">
                <a:latin typeface="HGP創英角ｺﾞｼｯｸUB" panose="020B0900000000000000" pitchFamily="50" charset="-128"/>
                <a:ea typeface="HGP創英角ｺﾞｼｯｸUB" panose="020B0900000000000000" pitchFamily="50" charset="-128"/>
              </a:rPr>
              <a:t>その</a:t>
            </a:r>
            <a:r>
              <a:rPr lang="ja-JP" altLang="en-US" sz="2200" dirty="0">
                <a:latin typeface="HGP創英角ｺﾞｼｯｸUB" panose="020B0900000000000000" pitchFamily="50" charset="-128"/>
                <a:ea typeface="HGP創英角ｺﾞｼｯｸUB" panose="020B0900000000000000" pitchFamily="50" charset="-128"/>
              </a:rPr>
              <a:t>身長の</a:t>
            </a:r>
            <a:r>
              <a:rPr lang="ja-JP" altLang="en-US" sz="2200" dirty="0" smtClean="0">
                <a:latin typeface="HGP創英角ｺﾞｼｯｸUB" panose="020B0900000000000000" pitchFamily="50" charset="-128"/>
                <a:ea typeface="HGP創英角ｺﾞｼｯｸUB" panose="020B0900000000000000" pitchFamily="50" charset="-128"/>
              </a:rPr>
              <a:t>集まり</a:t>
            </a:r>
            <a:r>
              <a:rPr lang="en-US" altLang="ja-JP" sz="2200" dirty="0" smtClean="0">
                <a:latin typeface="HGP創英角ｺﾞｼｯｸUB" panose="020B0900000000000000" pitchFamily="50" charset="-128"/>
                <a:ea typeface="HGP創英角ｺﾞｼｯｸUB" panose="020B0900000000000000" pitchFamily="50" charset="-128"/>
              </a:rPr>
              <a:t>)</a:t>
            </a:r>
            <a:endParaRPr lang="ja-JP" altLang="en-US" sz="2200" dirty="0">
              <a:latin typeface="HGP創英角ｺﾞｼｯｸUB" panose="020B0900000000000000" pitchFamily="50" charset="-128"/>
              <a:ea typeface="HGP創英角ｺﾞｼｯｸUB" panose="020B0900000000000000" pitchFamily="50" charset="-128"/>
            </a:endParaRPr>
          </a:p>
        </p:txBody>
      </p:sp>
      <p:sp>
        <p:nvSpPr>
          <p:cNvPr id="72" name="タイトル 8">
            <a:extLst>
              <a:ext uri="{FF2B5EF4-FFF2-40B4-BE49-F238E27FC236}">
                <a16:creationId xmlns="" xmlns:a16="http://schemas.microsoft.com/office/drawing/2014/main" id="{D52EBCBC-A082-46F7-ABE3-80AA537F209C}"/>
              </a:ext>
            </a:extLst>
          </p:cNvPr>
          <p:cNvSpPr txBox="1">
            <a:spLocks/>
          </p:cNvSpPr>
          <p:nvPr/>
        </p:nvSpPr>
        <p:spPr>
          <a:xfrm>
            <a:off x="1271020" y="1901714"/>
            <a:ext cx="3197817" cy="436354"/>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solidFill>
                  <a:srgbClr val="66ADE8"/>
                </a:solidFill>
                <a:latin typeface="HGP創英角ｺﾞｼｯｸUB" panose="020B0900000000000000" pitchFamily="50" charset="-128"/>
                <a:ea typeface="HGP創英角ｺﾞｼｯｸUB" panose="020B0900000000000000" pitchFamily="50" charset="-128"/>
              </a:rPr>
              <a:t>母平均𝜇が未知</a:t>
            </a:r>
          </a:p>
        </p:txBody>
      </p:sp>
      <p:sp>
        <p:nvSpPr>
          <p:cNvPr id="73" name="タイトル 8">
            <a:extLst>
              <a:ext uri="{FF2B5EF4-FFF2-40B4-BE49-F238E27FC236}">
                <a16:creationId xmlns="" xmlns:a16="http://schemas.microsoft.com/office/drawing/2014/main" id="{C4B3018D-2ED2-4739-9DF1-A11AA22D2EF3}"/>
              </a:ext>
            </a:extLst>
          </p:cNvPr>
          <p:cNvSpPr txBox="1">
            <a:spLocks/>
          </p:cNvSpPr>
          <p:nvPr/>
        </p:nvSpPr>
        <p:spPr>
          <a:xfrm>
            <a:off x="1271020" y="2210377"/>
            <a:ext cx="3925043" cy="789801"/>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2200" dirty="0" smtClean="0">
                <a:latin typeface="HGP創英角ｺﾞｼｯｸUB" panose="020B0900000000000000" pitchFamily="50" charset="-128"/>
                <a:ea typeface="HGP創英角ｺﾞｼｯｸUB" panose="020B0900000000000000" pitchFamily="50" charset="-128"/>
              </a:rPr>
              <a:t>標本</a:t>
            </a:r>
            <a:r>
              <a:rPr lang="ja-JP" altLang="en-US" sz="2200" dirty="0" smtClean="0">
                <a:solidFill>
                  <a:srgbClr val="0000FF"/>
                </a:solidFill>
                <a:latin typeface="HGP創英角ｺﾞｼｯｸUB" panose="020B0900000000000000" pitchFamily="50" charset="-128"/>
                <a:ea typeface="HGP創英角ｺﾞｼｯｸUB" panose="020B0900000000000000" pitchFamily="50" charset="-128"/>
              </a:rPr>
              <a:t>｜</a:t>
            </a:r>
            <a:r>
              <a:rPr lang="ja-JP" altLang="en-US" sz="2200" dirty="0" smtClean="0">
                <a:latin typeface="HGP創英角ｺﾞｼｯｸUB" panose="020B0900000000000000" pitchFamily="50" charset="-128"/>
                <a:ea typeface="HGP創英角ｺﾞｼｯｸUB" panose="020B0900000000000000" pitchFamily="50" charset="-128"/>
              </a:rPr>
              <a:t>母集団</a:t>
            </a:r>
            <a:r>
              <a:rPr lang="ja-JP" altLang="en-US" sz="2200" dirty="0">
                <a:latin typeface="HGP創英角ｺﾞｼｯｸUB" panose="020B0900000000000000" pitchFamily="50" charset="-128"/>
                <a:ea typeface="HGP創英角ｺﾞｼｯｸUB" panose="020B0900000000000000" pitchFamily="50" charset="-128"/>
              </a:rPr>
              <a:t>から抽出した</a:t>
            </a:r>
            <a:r>
              <a:rPr lang="en-US" altLang="ja-JP" sz="2200" dirty="0">
                <a:latin typeface="HGP創英角ｺﾞｼｯｸUB" panose="020B0900000000000000" pitchFamily="50" charset="-128"/>
                <a:ea typeface="HGP創英角ｺﾞｼｯｸUB" panose="020B0900000000000000" pitchFamily="50" charset="-128"/>
              </a:rPr>
              <a:t>3</a:t>
            </a:r>
            <a:r>
              <a:rPr lang="ja-JP" altLang="en-US" sz="2200" dirty="0">
                <a:latin typeface="HGP創英角ｺﾞｼｯｸUB" panose="020B0900000000000000" pitchFamily="50" charset="-128"/>
                <a:ea typeface="HGP創英角ｺﾞｼｯｸUB" panose="020B0900000000000000" pitchFamily="50" charset="-128"/>
              </a:rPr>
              <a:t>人</a:t>
            </a:r>
            <a:endParaRPr lang="en-US" altLang="ja-JP" sz="2200" dirty="0">
              <a:latin typeface="HGP創英角ｺﾞｼｯｸUB" panose="020B0900000000000000" pitchFamily="50" charset="-128"/>
              <a:ea typeface="HGP創英角ｺﾞｼｯｸUB" panose="020B0900000000000000" pitchFamily="50" charset="-128"/>
            </a:endParaRPr>
          </a:p>
          <a:p>
            <a:pPr>
              <a:lnSpc>
                <a:spcPct val="100000"/>
              </a:lnSpc>
            </a:pPr>
            <a:r>
              <a:rPr lang="ja-JP" altLang="en-US" sz="2200" dirty="0" smtClean="0">
                <a:latin typeface="HGP創英角ｺﾞｼｯｸUB" panose="020B0900000000000000" pitchFamily="50" charset="-128"/>
                <a:ea typeface="HGP創英角ｺﾞｼｯｸUB" panose="020B0900000000000000" pitchFamily="50" charset="-128"/>
              </a:rPr>
              <a:t>　　　　 </a:t>
            </a:r>
            <a:r>
              <a:rPr lang="en-US" altLang="ja-JP" sz="2200" dirty="0" smtClean="0">
                <a:latin typeface="HGP創英角ｺﾞｼｯｸUB" panose="020B0900000000000000" pitchFamily="50" charset="-128"/>
                <a:ea typeface="HGP創英角ｺﾞｼｯｸUB" panose="020B0900000000000000" pitchFamily="50" charset="-128"/>
              </a:rPr>
              <a:t>(</a:t>
            </a:r>
            <a:r>
              <a:rPr lang="ja-JP" altLang="en-US" sz="2200" dirty="0" smtClean="0">
                <a:latin typeface="HGP創英角ｺﾞｼｯｸUB" panose="020B0900000000000000" pitchFamily="50" charset="-128"/>
                <a:ea typeface="HGP創英角ｺﾞｼｯｸUB" panose="020B0900000000000000" pitchFamily="50" charset="-128"/>
              </a:rPr>
              <a:t>の</a:t>
            </a:r>
            <a:r>
              <a:rPr lang="ja-JP" altLang="en-US" sz="2200" dirty="0">
                <a:latin typeface="HGP創英角ｺﾞｼｯｸUB" panose="020B0900000000000000" pitchFamily="50" charset="-128"/>
                <a:ea typeface="HGP創英角ｺﾞｼｯｸUB" panose="020B0900000000000000" pitchFamily="50" charset="-128"/>
              </a:rPr>
              <a:t>身長の</a:t>
            </a:r>
            <a:r>
              <a:rPr lang="ja-JP" altLang="en-US" sz="2200" dirty="0" smtClean="0">
                <a:latin typeface="HGP創英角ｺﾞｼｯｸUB" panose="020B0900000000000000" pitchFamily="50" charset="-128"/>
                <a:ea typeface="HGP創英角ｺﾞｼｯｸUB" panose="020B0900000000000000" pitchFamily="50" charset="-128"/>
              </a:rPr>
              <a:t>集まり</a:t>
            </a:r>
            <a:r>
              <a:rPr lang="en-US" altLang="ja-JP" sz="2200" dirty="0" smtClean="0">
                <a:latin typeface="HGP創英角ｺﾞｼｯｸUB" panose="020B0900000000000000" pitchFamily="50" charset="-128"/>
                <a:ea typeface="HGP創英角ｺﾞｼｯｸUB" panose="020B0900000000000000" pitchFamily="50" charset="-128"/>
              </a:rPr>
              <a:t>)</a:t>
            </a:r>
            <a:endParaRPr lang="ja-JP" altLang="en-US" sz="2200" dirty="0">
              <a:latin typeface="HGP創英角ｺﾞｼｯｸUB" panose="020B0900000000000000" pitchFamily="50" charset="-128"/>
              <a:ea typeface="HGP創英角ｺﾞｼｯｸUB" panose="020B0900000000000000" pitchFamily="50" charset="-128"/>
            </a:endParaRPr>
          </a:p>
        </p:txBody>
      </p:sp>
      <mc:AlternateContent xmlns:mc="http://schemas.openxmlformats.org/markup-compatibility/2006" xmlns:a14="http://schemas.microsoft.com/office/drawing/2010/main">
        <mc:Choice Requires="a14">
          <p:sp>
            <p:nvSpPr>
              <p:cNvPr id="74" name="タイトル 8">
                <a:extLst>
                  <a:ext uri="{FF2B5EF4-FFF2-40B4-BE49-F238E27FC236}">
                    <a16:creationId xmlns="" xmlns:a16="http://schemas.microsoft.com/office/drawing/2014/main" id="{5F9BE032-F6B6-4464-B183-648832A95267}"/>
                  </a:ext>
                </a:extLst>
              </p:cNvPr>
              <p:cNvSpPr txBox="1">
                <a:spLocks/>
              </p:cNvSpPr>
              <p:nvPr/>
            </p:nvSpPr>
            <p:spPr>
              <a:xfrm>
                <a:off x="1271020" y="2935835"/>
                <a:ext cx="3197817" cy="436354"/>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solidFill>
                      <a:srgbClr val="66ADE8"/>
                    </a:solidFill>
                    <a:latin typeface="HGP創英角ｺﾞｼｯｸUB" panose="020B0900000000000000" pitchFamily="50" charset="-128"/>
                    <a:ea typeface="HGP創英角ｺﾞｼｯｸUB" panose="020B0900000000000000" pitchFamily="50" charset="-128"/>
                  </a:rPr>
                  <a:t>標本サイズ </a:t>
                </a:r>
                <a14:m>
                  <m:oMath xmlns:m="http://schemas.openxmlformats.org/officeDocument/2006/math">
                    <m:r>
                      <a:rPr lang="en-US" altLang="ja-JP" sz="1800" i="1" smtClean="0">
                        <a:solidFill>
                          <a:srgbClr val="66ADE8"/>
                        </a:solidFill>
                        <a:latin typeface="Cambria Math" panose="02040503050406030204" pitchFamily="18" charset="0"/>
                      </a:rPr>
                      <m:t>𝑛</m:t>
                    </m:r>
                    <m:r>
                      <a:rPr lang="en-US" altLang="ja-JP" sz="1800" i="1" smtClean="0">
                        <a:solidFill>
                          <a:srgbClr val="66ADE8"/>
                        </a:solidFill>
                        <a:latin typeface="Cambria Math" panose="02040503050406030204" pitchFamily="18" charset="0"/>
                      </a:rPr>
                      <m:t>=3</m:t>
                    </m:r>
                  </m:oMath>
                </a14:m>
                <a:endParaRPr lang="en-US" altLang="ja-JP" sz="1800" dirty="0">
                  <a:latin typeface="Meiryo UI" panose="020B0604030504040204" pitchFamily="50" charset="-128"/>
                  <a:ea typeface="Meiryo UI" panose="020B0604030504040204" pitchFamily="50" charset="-128"/>
                </a:endParaRPr>
              </a:p>
            </p:txBody>
          </p:sp>
        </mc:Choice>
        <mc:Fallback xmlns="">
          <p:sp>
            <p:nvSpPr>
              <p:cNvPr id="74" name="タイトル 8">
                <a:extLst>
                  <a:ext uri="{FF2B5EF4-FFF2-40B4-BE49-F238E27FC236}">
                    <a16:creationId xmlns="" xmlns:a16="http://schemas.microsoft.com/office/drawing/2014/main" xmlns:a14="http://schemas.microsoft.com/office/drawing/2010/main" id="{5F9BE032-F6B6-4464-B183-648832A95267}"/>
                  </a:ext>
                </a:extLst>
              </p:cNvPr>
              <p:cNvSpPr txBox="1">
                <a:spLocks noRot="1" noChangeAspect="1" noMove="1" noResize="1" noEditPoints="1" noAdjustHandles="1" noChangeArrowheads="1" noChangeShapeType="1" noTextEdit="1"/>
              </p:cNvSpPr>
              <p:nvPr/>
            </p:nvSpPr>
            <p:spPr>
              <a:xfrm>
                <a:off x="1271020" y="2935835"/>
                <a:ext cx="3197817" cy="436354"/>
              </a:xfrm>
              <a:prstGeom prst="rect">
                <a:avLst/>
              </a:prstGeom>
              <a:blipFill rotWithShape="1">
                <a:blip r:embed="rId14"/>
                <a:stretch>
                  <a:fillRect l="-1718" t="-9859" b="-4225"/>
                </a:stretch>
              </a:blipFill>
            </p:spPr>
            <p:txBody>
              <a:bodyPr/>
              <a:lstStyle/>
              <a:p>
                <a:r>
                  <a:rPr lang="ja-JP" altLang="en-US">
                    <a:noFill/>
                  </a:rPr>
                  <a:t> </a:t>
                </a:r>
              </a:p>
            </p:txBody>
          </p:sp>
        </mc:Fallback>
      </mc:AlternateContent>
      <p:sp>
        <p:nvSpPr>
          <p:cNvPr id="75" name="正方形/長方形 74">
            <a:extLst>
              <a:ext uri="{FF2B5EF4-FFF2-40B4-BE49-F238E27FC236}">
                <a16:creationId xmlns="" xmlns:a16="http://schemas.microsoft.com/office/drawing/2014/main" id="{E6F63AE5-BB6B-4BA4-80B4-E476ACF801CF}"/>
              </a:ext>
            </a:extLst>
          </p:cNvPr>
          <p:cNvSpPr>
            <a:spLocks noChangeAspect="1"/>
          </p:cNvSpPr>
          <p:nvPr/>
        </p:nvSpPr>
        <p:spPr>
          <a:xfrm>
            <a:off x="1180881" y="2391339"/>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tx1"/>
              </a:solidFill>
              <a:latin typeface="Arial" panose="020B0604020202020204" pitchFamily="34" charset="0"/>
            </a:endParaRPr>
          </a:p>
        </p:txBody>
      </p:sp>
      <mc:AlternateContent xmlns:mc="http://schemas.openxmlformats.org/markup-compatibility/2006" xmlns:a14="http://schemas.microsoft.com/office/drawing/2010/main">
        <mc:Choice Requires="a14">
          <p:sp>
            <p:nvSpPr>
              <p:cNvPr id="76" name="タイトル 8">
                <a:extLst>
                  <a:ext uri="{FF2B5EF4-FFF2-40B4-BE49-F238E27FC236}">
                    <a16:creationId xmlns="" xmlns:a16="http://schemas.microsoft.com/office/drawing/2014/main" id="{D894466D-A698-48FA-9AE5-D6DD4E0ADBE0}"/>
                  </a:ext>
                </a:extLst>
              </p:cNvPr>
              <p:cNvSpPr txBox="1">
                <a:spLocks/>
              </p:cNvSpPr>
              <p:nvPr/>
            </p:nvSpPr>
            <p:spPr>
              <a:xfrm>
                <a:off x="1271020" y="3618773"/>
                <a:ext cx="4429099" cy="436354"/>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2200" dirty="0">
                    <a:latin typeface="HGP創英角ｺﾞｼｯｸUB" panose="020B0900000000000000" pitchFamily="50" charset="-128"/>
                    <a:ea typeface="HGP創英角ｺﾞｼｯｸUB" panose="020B0900000000000000" pitchFamily="50" charset="-128"/>
                  </a:rPr>
                  <a:t>標本を確率変数</a:t>
                </a:r>
                <a14:m>
                  <m:oMath xmlns:m="http://schemas.openxmlformats.org/officeDocument/2006/math">
                    <m:sSub>
                      <m:sSubPr>
                        <m:ctrlPr>
                          <a:rPr lang="en-US" altLang="ja-JP" sz="2400" i="1">
                            <a:latin typeface="Cambria Math"/>
                          </a:rPr>
                        </m:ctrlPr>
                      </m:sSubPr>
                      <m:e>
                        <m:r>
                          <a:rPr lang="en-US" altLang="ja-JP" sz="2400" i="1">
                            <a:latin typeface="Cambria Math" panose="02040503050406030204" pitchFamily="18" charset="0"/>
                          </a:rPr>
                          <m:t>𝑋</m:t>
                        </m:r>
                      </m:e>
                      <m:sub>
                        <m:r>
                          <a:rPr lang="en-US" altLang="ja-JP" sz="2400" i="1">
                            <a:latin typeface="Cambria Math" panose="02040503050406030204" pitchFamily="18" charset="0"/>
                          </a:rPr>
                          <m:t>1</m:t>
                        </m:r>
                      </m:sub>
                    </m:sSub>
                    <m:r>
                      <a:rPr lang="en-US" altLang="ja-JP" sz="2400" i="1">
                        <a:latin typeface="Cambria Math" panose="02040503050406030204" pitchFamily="18" charset="0"/>
                      </a:rPr>
                      <m:t>, </m:t>
                    </m:r>
                    <m:sSub>
                      <m:sSubPr>
                        <m:ctrlPr>
                          <a:rPr lang="en-US" altLang="ja-JP" sz="2400" i="1">
                            <a:latin typeface="Cambria Math"/>
                          </a:rPr>
                        </m:ctrlPr>
                      </m:sSubPr>
                      <m:e>
                        <m:r>
                          <a:rPr lang="en-US" altLang="ja-JP" sz="2400" i="1">
                            <a:latin typeface="Cambria Math" panose="02040503050406030204" pitchFamily="18" charset="0"/>
                          </a:rPr>
                          <m:t>𝑋</m:t>
                        </m:r>
                      </m:e>
                      <m:sub>
                        <m:r>
                          <a:rPr lang="en-US" altLang="ja-JP" sz="2400" i="1">
                            <a:latin typeface="Cambria Math" panose="02040503050406030204" pitchFamily="18" charset="0"/>
                          </a:rPr>
                          <m:t>2</m:t>
                        </m:r>
                      </m:sub>
                    </m:sSub>
                    <m:r>
                      <a:rPr lang="en-US" altLang="ja-JP" sz="2400" i="1">
                        <a:latin typeface="Cambria Math" panose="02040503050406030204" pitchFamily="18" charset="0"/>
                      </a:rPr>
                      <m:t>, </m:t>
                    </m:r>
                    <m:sSub>
                      <m:sSubPr>
                        <m:ctrlPr>
                          <a:rPr lang="en-US" altLang="ja-JP" sz="2400" i="1">
                            <a:latin typeface="Cambria Math"/>
                          </a:rPr>
                        </m:ctrlPr>
                      </m:sSubPr>
                      <m:e>
                        <m:r>
                          <a:rPr lang="en-US" altLang="ja-JP" sz="2400" i="1">
                            <a:latin typeface="Cambria Math" panose="02040503050406030204" pitchFamily="18" charset="0"/>
                          </a:rPr>
                          <m:t>𝑋</m:t>
                        </m:r>
                      </m:e>
                      <m:sub>
                        <m:r>
                          <a:rPr lang="en-US" altLang="ja-JP" sz="2400" i="1">
                            <a:latin typeface="Cambria Math" panose="02040503050406030204" pitchFamily="18" charset="0"/>
                          </a:rPr>
                          <m:t>3</m:t>
                        </m:r>
                      </m:sub>
                    </m:sSub>
                  </m:oMath>
                </a14:m>
                <a:r>
                  <a:rPr lang="ja-JP" altLang="en-US" sz="2200" dirty="0">
                    <a:latin typeface="HGP創英角ｺﾞｼｯｸUB" panose="020B0900000000000000" pitchFamily="50" charset="-128"/>
                    <a:ea typeface="HGP創英角ｺﾞｼｯｸUB" panose="020B0900000000000000" pitchFamily="50" charset="-128"/>
                  </a:rPr>
                  <a:t>で表す</a:t>
                </a:r>
              </a:p>
            </p:txBody>
          </p:sp>
        </mc:Choice>
        <mc:Fallback xmlns="">
          <p:sp>
            <p:nvSpPr>
              <p:cNvPr id="76" name="タイトル 8">
                <a:extLst>
                  <a:ext uri="{FF2B5EF4-FFF2-40B4-BE49-F238E27FC236}">
                    <a16:creationId xmlns="" xmlns:a16="http://schemas.microsoft.com/office/drawing/2014/main" xmlns:a14="http://schemas.microsoft.com/office/drawing/2010/main" id="{D894466D-A698-48FA-9AE5-D6DD4E0ADBE0}"/>
                  </a:ext>
                </a:extLst>
              </p:cNvPr>
              <p:cNvSpPr txBox="1">
                <a:spLocks noRot="1" noChangeAspect="1" noMove="1" noResize="1" noEditPoints="1" noAdjustHandles="1" noChangeArrowheads="1" noChangeShapeType="1" noTextEdit="1"/>
              </p:cNvSpPr>
              <p:nvPr/>
            </p:nvSpPr>
            <p:spPr>
              <a:xfrm>
                <a:off x="1271020" y="3618773"/>
                <a:ext cx="4429099" cy="436354"/>
              </a:xfrm>
              <a:prstGeom prst="rect">
                <a:avLst/>
              </a:prstGeom>
              <a:blipFill rotWithShape="1">
                <a:blip r:embed="rId15"/>
                <a:stretch>
                  <a:fillRect l="-1791" t="-8451" b="-26761"/>
                </a:stretch>
              </a:blipFill>
            </p:spPr>
            <p:txBody>
              <a:bodyPr/>
              <a:lstStyle/>
              <a:p>
                <a:r>
                  <a:rPr lang="ja-JP" altLang="en-US">
                    <a:noFill/>
                  </a:rPr>
                  <a:t> </a:t>
                </a:r>
              </a:p>
            </p:txBody>
          </p:sp>
        </mc:Fallback>
      </mc:AlternateContent>
      <p:sp>
        <p:nvSpPr>
          <p:cNvPr id="77" name="タイトル 8">
            <a:extLst>
              <a:ext uri="{FF2B5EF4-FFF2-40B4-BE49-F238E27FC236}">
                <a16:creationId xmlns="" xmlns:a16="http://schemas.microsoft.com/office/drawing/2014/main" id="{124394E2-D9BF-46A0-B72E-016ACD749CA7}"/>
              </a:ext>
            </a:extLst>
          </p:cNvPr>
          <p:cNvSpPr txBox="1">
            <a:spLocks/>
          </p:cNvSpPr>
          <p:nvPr/>
        </p:nvSpPr>
        <p:spPr>
          <a:xfrm>
            <a:off x="1271020" y="3965370"/>
            <a:ext cx="3843456" cy="436354"/>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solidFill>
                  <a:srgbClr val="66ADE8"/>
                </a:solidFill>
                <a:latin typeface="HGP創英角ｺﾞｼｯｸUB" panose="020B0900000000000000" pitchFamily="50" charset="-128"/>
                <a:ea typeface="HGP創英角ｺﾞｼｯｸUB" panose="020B0900000000000000" pitchFamily="50" charset="-128"/>
              </a:rPr>
              <a:t>これら３つの値は抽出の毎に異なる</a:t>
            </a:r>
          </a:p>
        </p:txBody>
      </p:sp>
      <p:sp>
        <p:nvSpPr>
          <p:cNvPr id="78" name="正方形/長方形 77">
            <a:extLst>
              <a:ext uri="{FF2B5EF4-FFF2-40B4-BE49-F238E27FC236}">
                <a16:creationId xmlns="" xmlns:a16="http://schemas.microsoft.com/office/drawing/2014/main" id="{91C11113-2E12-411E-AC4B-BD94BA7E7210}"/>
              </a:ext>
            </a:extLst>
          </p:cNvPr>
          <p:cNvSpPr>
            <a:spLocks noChangeAspect="1"/>
          </p:cNvSpPr>
          <p:nvPr/>
        </p:nvSpPr>
        <p:spPr>
          <a:xfrm>
            <a:off x="1180881" y="3806685"/>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tx1"/>
              </a:solidFill>
              <a:latin typeface="Arial" panose="020B0604020202020204" pitchFamily="34" charset="0"/>
            </a:endParaRPr>
          </a:p>
        </p:txBody>
      </p:sp>
      <p:sp>
        <p:nvSpPr>
          <p:cNvPr id="79" name="タイトル 8">
            <a:extLst>
              <a:ext uri="{FF2B5EF4-FFF2-40B4-BE49-F238E27FC236}">
                <a16:creationId xmlns="" xmlns:a16="http://schemas.microsoft.com/office/drawing/2014/main" id="{56FE733A-F2E1-4331-A62B-06D154D0256A}"/>
              </a:ext>
            </a:extLst>
          </p:cNvPr>
          <p:cNvSpPr txBox="1">
            <a:spLocks/>
          </p:cNvSpPr>
          <p:nvPr/>
        </p:nvSpPr>
        <p:spPr>
          <a:xfrm>
            <a:off x="1271020" y="4266340"/>
            <a:ext cx="3925043" cy="744835"/>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2200" dirty="0">
                <a:latin typeface="HGP創英角ｺﾞｼｯｸUB" panose="020B0900000000000000" pitchFamily="50" charset="-128"/>
                <a:ea typeface="HGP創英角ｺﾞｼｯｸUB" panose="020B0900000000000000" pitchFamily="50" charset="-128"/>
              </a:rPr>
              <a:t>標本から母平均の推定のための</a:t>
            </a:r>
            <a:endParaRPr lang="en-US" altLang="ja-JP" sz="2200" dirty="0">
              <a:latin typeface="HGP創英角ｺﾞｼｯｸUB" panose="020B0900000000000000" pitchFamily="50" charset="-128"/>
              <a:ea typeface="HGP創英角ｺﾞｼｯｸUB" panose="020B0900000000000000" pitchFamily="50" charset="-128"/>
            </a:endParaRPr>
          </a:p>
          <a:p>
            <a:pPr>
              <a:lnSpc>
                <a:spcPct val="100000"/>
              </a:lnSpc>
            </a:pPr>
            <a:r>
              <a:rPr lang="ja-JP" altLang="en-US" sz="2200" dirty="0">
                <a:latin typeface="HGP創英角ｺﾞｼｯｸUB" panose="020B0900000000000000" pitchFamily="50" charset="-128"/>
                <a:ea typeface="HGP創英角ｺﾞｼｯｸUB" panose="020B0900000000000000" pitchFamily="50" charset="-128"/>
              </a:rPr>
              <a:t>統計量を計算</a:t>
            </a:r>
          </a:p>
        </p:txBody>
      </p:sp>
      <mc:AlternateContent xmlns:mc="http://schemas.openxmlformats.org/markup-compatibility/2006" xmlns:a14="http://schemas.microsoft.com/office/drawing/2010/main">
        <mc:Choice Requires="a14">
          <p:sp>
            <p:nvSpPr>
              <p:cNvPr id="80" name="タイトル 8">
                <a:extLst>
                  <a:ext uri="{FF2B5EF4-FFF2-40B4-BE49-F238E27FC236}">
                    <a16:creationId xmlns="" xmlns:a16="http://schemas.microsoft.com/office/drawing/2014/main" id="{8D64AF6A-4EDF-42F3-9509-96ADA03143EB}"/>
                  </a:ext>
                </a:extLst>
              </p:cNvPr>
              <p:cNvSpPr txBox="1">
                <a:spLocks/>
              </p:cNvSpPr>
              <p:nvPr/>
            </p:nvSpPr>
            <p:spPr>
              <a:xfrm>
                <a:off x="1271020" y="4974307"/>
                <a:ext cx="4592995" cy="436354"/>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solidFill>
                      <a:srgbClr val="66ADE8"/>
                    </a:solidFill>
                    <a:latin typeface="HGP創英角ｺﾞｼｯｸUB" panose="020B0900000000000000" pitchFamily="50" charset="-128"/>
                    <a:ea typeface="HGP創英角ｺﾞｼｯｸUB" panose="020B0900000000000000" pitchFamily="50" charset="-128"/>
                  </a:rPr>
                  <a:t>標本平均　</a:t>
                </a:r>
                <a14:m>
                  <m:oMath xmlns:m="http://schemas.openxmlformats.org/officeDocument/2006/math">
                    <m:acc>
                      <m:accPr>
                        <m:chr m:val="̅"/>
                        <m:ctrlPr>
                          <a:rPr lang="en-US" altLang="ja-JP" sz="1800" i="1">
                            <a:solidFill>
                              <a:srgbClr val="66ADE8"/>
                            </a:solidFill>
                            <a:latin typeface="Cambria Math"/>
                          </a:rPr>
                        </m:ctrlPr>
                      </m:accPr>
                      <m:e>
                        <m:r>
                          <a:rPr lang="en-US" altLang="ja-JP" sz="1800" i="1">
                            <a:solidFill>
                              <a:srgbClr val="66ADE8"/>
                            </a:solidFill>
                            <a:latin typeface="Cambria Math" panose="02040503050406030204" pitchFamily="18" charset="0"/>
                          </a:rPr>
                          <m:t>𝑋</m:t>
                        </m:r>
                      </m:e>
                    </m:acc>
                    <m:r>
                      <a:rPr lang="en-US" altLang="ja-JP" sz="1800" i="1">
                        <a:solidFill>
                          <a:srgbClr val="66ADE8"/>
                        </a:solidFill>
                        <a:latin typeface="Cambria Math" panose="02040503050406030204" pitchFamily="18" charset="0"/>
                      </a:rPr>
                      <m:t>=</m:t>
                    </m:r>
                    <m:f>
                      <m:fPr>
                        <m:ctrlPr>
                          <a:rPr lang="en-US" altLang="ja-JP" sz="1800" i="1">
                            <a:solidFill>
                              <a:srgbClr val="66ADE8"/>
                            </a:solidFill>
                            <a:latin typeface="Cambria Math"/>
                          </a:rPr>
                        </m:ctrlPr>
                      </m:fPr>
                      <m:num>
                        <m:sSub>
                          <m:sSubPr>
                            <m:ctrlPr>
                              <a:rPr lang="en-US" altLang="ja-JP" sz="1800" i="1">
                                <a:solidFill>
                                  <a:srgbClr val="66ADE8"/>
                                </a:solidFill>
                                <a:latin typeface="Cambria Math"/>
                              </a:rPr>
                            </m:ctrlPr>
                          </m:sSubPr>
                          <m:e>
                            <m:r>
                              <a:rPr lang="en-US" altLang="ja-JP" sz="1800" i="1">
                                <a:solidFill>
                                  <a:srgbClr val="66ADE8"/>
                                </a:solidFill>
                                <a:latin typeface="Cambria Math" panose="02040503050406030204" pitchFamily="18" charset="0"/>
                              </a:rPr>
                              <m:t>𝑋</m:t>
                            </m:r>
                          </m:e>
                          <m:sub>
                            <m:r>
                              <a:rPr lang="en-US" altLang="ja-JP" sz="1800" i="1">
                                <a:solidFill>
                                  <a:srgbClr val="66ADE8"/>
                                </a:solidFill>
                                <a:latin typeface="Cambria Math" panose="02040503050406030204" pitchFamily="18" charset="0"/>
                              </a:rPr>
                              <m:t>1</m:t>
                            </m:r>
                          </m:sub>
                        </m:sSub>
                        <m:r>
                          <a:rPr lang="en-US" altLang="ja-JP" sz="1800" i="1">
                            <a:solidFill>
                              <a:srgbClr val="66ADE8"/>
                            </a:solidFill>
                            <a:latin typeface="Cambria Math" panose="02040503050406030204" pitchFamily="18" charset="0"/>
                          </a:rPr>
                          <m:t>+</m:t>
                        </m:r>
                        <m:sSub>
                          <m:sSubPr>
                            <m:ctrlPr>
                              <a:rPr lang="en-US" altLang="ja-JP" sz="1800" i="1">
                                <a:solidFill>
                                  <a:srgbClr val="66ADE8"/>
                                </a:solidFill>
                                <a:latin typeface="Cambria Math"/>
                              </a:rPr>
                            </m:ctrlPr>
                          </m:sSubPr>
                          <m:e>
                            <m:r>
                              <a:rPr lang="en-US" altLang="ja-JP" sz="1800" i="1">
                                <a:solidFill>
                                  <a:srgbClr val="66ADE8"/>
                                </a:solidFill>
                                <a:latin typeface="Cambria Math" panose="02040503050406030204" pitchFamily="18" charset="0"/>
                              </a:rPr>
                              <m:t>𝑋</m:t>
                            </m:r>
                          </m:e>
                          <m:sub>
                            <m:r>
                              <a:rPr lang="en-US" altLang="ja-JP" sz="1800" i="1">
                                <a:solidFill>
                                  <a:srgbClr val="66ADE8"/>
                                </a:solidFill>
                                <a:latin typeface="Cambria Math" panose="02040503050406030204" pitchFamily="18" charset="0"/>
                              </a:rPr>
                              <m:t>2</m:t>
                            </m:r>
                          </m:sub>
                        </m:sSub>
                        <m:r>
                          <a:rPr lang="en-US" altLang="ja-JP" sz="1800" i="1">
                            <a:solidFill>
                              <a:srgbClr val="66ADE8"/>
                            </a:solidFill>
                            <a:latin typeface="Cambria Math" panose="02040503050406030204" pitchFamily="18" charset="0"/>
                          </a:rPr>
                          <m:t>+</m:t>
                        </m:r>
                        <m:sSub>
                          <m:sSubPr>
                            <m:ctrlPr>
                              <a:rPr lang="en-US" altLang="ja-JP" sz="1800" i="1">
                                <a:solidFill>
                                  <a:srgbClr val="66ADE8"/>
                                </a:solidFill>
                                <a:latin typeface="Cambria Math"/>
                              </a:rPr>
                            </m:ctrlPr>
                          </m:sSubPr>
                          <m:e>
                            <m:r>
                              <a:rPr lang="en-US" altLang="ja-JP" sz="1800" i="1">
                                <a:solidFill>
                                  <a:srgbClr val="66ADE8"/>
                                </a:solidFill>
                                <a:latin typeface="Cambria Math" panose="02040503050406030204" pitchFamily="18" charset="0"/>
                              </a:rPr>
                              <m:t>𝑋</m:t>
                            </m:r>
                          </m:e>
                          <m:sub>
                            <m:r>
                              <a:rPr lang="en-US" altLang="ja-JP" sz="1800" i="1">
                                <a:solidFill>
                                  <a:srgbClr val="66ADE8"/>
                                </a:solidFill>
                                <a:latin typeface="Cambria Math" panose="02040503050406030204" pitchFamily="18" charset="0"/>
                              </a:rPr>
                              <m:t>3</m:t>
                            </m:r>
                          </m:sub>
                        </m:sSub>
                      </m:num>
                      <m:den>
                        <m:r>
                          <a:rPr lang="en-US" altLang="ja-JP" sz="1800" i="1">
                            <a:solidFill>
                              <a:srgbClr val="66ADE8"/>
                            </a:solidFill>
                            <a:latin typeface="Cambria Math" panose="02040503050406030204" pitchFamily="18" charset="0"/>
                          </a:rPr>
                          <m:t>3</m:t>
                        </m:r>
                      </m:den>
                    </m:f>
                  </m:oMath>
                </a14:m>
                <a:r>
                  <a:rPr lang="ja-JP" altLang="en-US" sz="1800" dirty="0">
                    <a:solidFill>
                      <a:srgbClr val="66ADE8"/>
                    </a:solidFill>
                    <a:latin typeface="HGP創英角ｺﾞｼｯｸUB" panose="020B0900000000000000" pitchFamily="50" charset="-128"/>
                    <a:ea typeface="HGP創英角ｺﾞｼｯｸUB" panose="020B0900000000000000" pitchFamily="50" charset="-128"/>
                  </a:rPr>
                  <a:t> </a:t>
                </a:r>
              </a:p>
            </p:txBody>
          </p:sp>
        </mc:Choice>
        <mc:Fallback xmlns="">
          <p:sp>
            <p:nvSpPr>
              <p:cNvPr id="80" name="タイトル 8">
                <a:extLst>
                  <a:ext uri="{FF2B5EF4-FFF2-40B4-BE49-F238E27FC236}">
                    <a16:creationId xmlns="" xmlns:a16="http://schemas.microsoft.com/office/drawing/2014/main" xmlns:a14="http://schemas.microsoft.com/office/drawing/2010/main" id="{8D64AF6A-4EDF-42F3-9509-96ADA03143EB}"/>
                  </a:ext>
                </a:extLst>
              </p:cNvPr>
              <p:cNvSpPr txBox="1">
                <a:spLocks noRot="1" noChangeAspect="1" noMove="1" noResize="1" noEditPoints="1" noAdjustHandles="1" noChangeArrowheads="1" noChangeShapeType="1" noTextEdit="1"/>
              </p:cNvSpPr>
              <p:nvPr/>
            </p:nvSpPr>
            <p:spPr>
              <a:xfrm>
                <a:off x="1271020" y="4974307"/>
                <a:ext cx="4592995" cy="436354"/>
              </a:xfrm>
              <a:prstGeom prst="rect">
                <a:avLst/>
              </a:prstGeom>
              <a:blipFill rotWithShape="1">
                <a:blip r:embed="rId16"/>
                <a:stretch>
                  <a:fillRect l="-1195" b="-13889"/>
                </a:stretch>
              </a:blipFill>
            </p:spPr>
            <p:txBody>
              <a:bodyPr/>
              <a:lstStyle/>
              <a:p>
                <a:r>
                  <a:rPr lang="ja-JP" altLang="en-US">
                    <a:noFill/>
                  </a:rPr>
                  <a:t> </a:t>
                </a:r>
              </a:p>
            </p:txBody>
          </p:sp>
        </mc:Fallback>
      </mc:AlternateContent>
      <p:sp>
        <p:nvSpPr>
          <p:cNvPr id="81" name="正方形/長方形 80">
            <a:extLst>
              <a:ext uri="{FF2B5EF4-FFF2-40B4-BE49-F238E27FC236}">
                <a16:creationId xmlns="" xmlns:a16="http://schemas.microsoft.com/office/drawing/2014/main" id="{980F1FFA-153F-41A5-A42E-9220535E998C}"/>
              </a:ext>
            </a:extLst>
          </p:cNvPr>
          <p:cNvSpPr>
            <a:spLocks noChangeAspect="1"/>
          </p:cNvSpPr>
          <p:nvPr/>
        </p:nvSpPr>
        <p:spPr>
          <a:xfrm>
            <a:off x="1180881" y="4438776"/>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tx1"/>
              </a:solidFill>
              <a:latin typeface="Arial" panose="020B0604020202020204" pitchFamily="34" charset="0"/>
            </a:endParaRPr>
          </a:p>
        </p:txBody>
      </p:sp>
      <p:sp>
        <p:nvSpPr>
          <p:cNvPr id="82"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母平均の推定</a:t>
            </a:r>
          </a:p>
        </p:txBody>
      </p:sp>
      <p:grpSp>
        <p:nvGrpSpPr>
          <p:cNvPr id="83" name="グループ化 82">
            <a:extLst>
              <a:ext uri="{FF2B5EF4-FFF2-40B4-BE49-F238E27FC236}">
                <a16:creationId xmlns:a16="http://schemas.microsoft.com/office/drawing/2014/main" xmlns="" id="{FFFB9199-A0F7-4DD7-9EF4-80D79202E576}"/>
              </a:ext>
            </a:extLst>
          </p:cNvPr>
          <p:cNvGrpSpPr/>
          <p:nvPr/>
        </p:nvGrpSpPr>
        <p:grpSpPr>
          <a:xfrm>
            <a:off x="5892691" y="1382099"/>
            <a:ext cx="2331505" cy="1561222"/>
            <a:chOff x="9396536" y="542617"/>
            <a:chExt cx="2331505" cy="1561222"/>
          </a:xfrm>
        </p:grpSpPr>
        <p:sp>
          <p:nvSpPr>
            <p:cNvPr id="84" name="四角形: 角を丸くする 47">
              <a:extLst>
                <a:ext uri="{FF2B5EF4-FFF2-40B4-BE49-F238E27FC236}">
                  <a16:creationId xmlns:a16="http://schemas.microsoft.com/office/drawing/2014/main" xmlns="" id="{FFC98A61-E012-475B-A070-42EB42EB0C4A}"/>
                </a:ext>
              </a:extLst>
            </p:cNvPr>
            <p:cNvSpPr/>
            <p:nvPr/>
          </p:nvSpPr>
          <p:spPr>
            <a:xfrm>
              <a:off x="9396536" y="691766"/>
              <a:ext cx="2331505" cy="1412073"/>
            </a:xfrm>
            <a:prstGeom prst="roundRect">
              <a:avLst>
                <a:gd name="adj" fmla="val 2183"/>
              </a:avLst>
            </a:prstGeom>
            <a:no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5" name="正方形/長方形 84">
              <a:extLst>
                <a:ext uri="{FF2B5EF4-FFF2-40B4-BE49-F238E27FC236}">
                  <a16:creationId xmlns:a16="http://schemas.microsoft.com/office/drawing/2014/main" xmlns="" id="{8324BFC9-055D-495D-9794-AC66EC899504}"/>
                </a:ext>
              </a:extLst>
            </p:cNvPr>
            <p:cNvSpPr/>
            <p:nvPr/>
          </p:nvSpPr>
          <p:spPr>
            <a:xfrm>
              <a:off x="10258359" y="542617"/>
              <a:ext cx="607859" cy="261610"/>
            </a:xfrm>
            <a:prstGeom prst="rect">
              <a:avLst/>
            </a:prstGeom>
            <a:solidFill>
              <a:schemeClr val="bg1"/>
            </a:solidFill>
          </p:spPr>
          <p:txBody>
            <a:bodyPr wrap="none">
              <a:spAutoFit/>
            </a:bodyPr>
            <a:lstStyle/>
            <a:p>
              <a:r>
                <a:rPr lang="ja-JP" altLang="en-US" sz="1100" dirty="0">
                  <a:solidFill>
                    <a:srgbClr val="0000FF"/>
                  </a:solidFill>
                  <a:latin typeface="HGP創英角ｺﾞｼｯｸUB" panose="020B0900000000000000" pitchFamily="50" charset="-128"/>
                  <a:ea typeface="HGP創英角ｺﾞｼｯｸUB" panose="020B0900000000000000" pitchFamily="50" charset="-128"/>
                </a:rPr>
                <a:t>母集団</a:t>
              </a:r>
            </a:p>
          </p:txBody>
        </p:sp>
        <p:grpSp>
          <p:nvGrpSpPr>
            <p:cNvPr id="86" name="グループ化 85">
              <a:extLst>
                <a:ext uri="{FF2B5EF4-FFF2-40B4-BE49-F238E27FC236}">
                  <a16:creationId xmlns:a16="http://schemas.microsoft.com/office/drawing/2014/main" xmlns="" id="{C9573472-D805-4C28-817C-7C5285226DB6}"/>
                </a:ext>
              </a:extLst>
            </p:cNvPr>
            <p:cNvGrpSpPr/>
            <p:nvPr/>
          </p:nvGrpSpPr>
          <p:grpSpPr>
            <a:xfrm>
              <a:off x="9560262" y="775835"/>
              <a:ext cx="1986227" cy="965772"/>
              <a:chOff x="9058368" y="1505699"/>
              <a:chExt cx="1986227" cy="965772"/>
            </a:xfrm>
          </p:grpSpPr>
          <p:pic>
            <p:nvPicPr>
              <p:cNvPr id="90" name="図 89">
                <a:extLst>
                  <a:ext uri="{FF2B5EF4-FFF2-40B4-BE49-F238E27FC236}">
                    <a16:creationId xmlns:a16="http://schemas.microsoft.com/office/drawing/2014/main" xmlns="" id="{566F5CC0-0E59-4374-B74D-015945A1496C}"/>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10197697" y="1683612"/>
                <a:ext cx="164607" cy="460288"/>
              </a:xfrm>
              <a:prstGeom prst="rect">
                <a:avLst/>
              </a:prstGeom>
            </p:spPr>
          </p:pic>
          <p:pic>
            <p:nvPicPr>
              <p:cNvPr id="91" name="図 90">
                <a:extLst>
                  <a:ext uri="{FF2B5EF4-FFF2-40B4-BE49-F238E27FC236}">
                    <a16:creationId xmlns:a16="http://schemas.microsoft.com/office/drawing/2014/main" xmlns="" id="{7B9B0867-F583-447A-A429-C4A7BD12BE69}"/>
                  </a:ext>
                </a:extLst>
              </p:cNvPr>
              <p:cNvPicPr>
                <a:picLocks noChangeAspect="1"/>
              </p:cNvPicPr>
              <p:nvPr/>
            </p:nvPicPr>
            <p:blipFill>
              <a:blip r:embed="rId18" cstate="print">
                <a:extLst>
                  <a:ext uri="{28A0092B-C50C-407E-A947-70E740481C1C}">
                    <a14:useLocalDpi xmlns:a14="http://schemas.microsoft.com/office/drawing/2010/main" val="0"/>
                  </a:ext>
                </a:extLst>
              </a:blip>
              <a:srcRect/>
              <a:stretch/>
            </p:blipFill>
            <p:spPr>
              <a:xfrm>
                <a:off x="10606771" y="1505699"/>
                <a:ext cx="164606" cy="460288"/>
              </a:xfrm>
              <a:prstGeom prst="rect">
                <a:avLst/>
              </a:prstGeom>
            </p:spPr>
          </p:pic>
          <p:pic>
            <p:nvPicPr>
              <p:cNvPr id="92" name="図 91">
                <a:extLst>
                  <a:ext uri="{FF2B5EF4-FFF2-40B4-BE49-F238E27FC236}">
                    <a16:creationId xmlns:a16="http://schemas.microsoft.com/office/drawing/2014/main" xmlns="" id="{FFD7B890-EEEC-4626-8EE7-EC6902826225}"/>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9337032" y="1520151"/>
                <a:ext cx="164607" cy="460288"/>
              </a:xfrm>
              <a:prstGeom prst="rect">
                <a:avLst/>
              </a:prstGeom>
            </p:spPr>
          </p:pic>
          <p:pic>
            <p:nvPicPr>
              <p:cNvPr id="93" name="図 92">
                <a:extLst>
                  <a:ext uri="{FF2B5EF4-FFF2-40B4-BE49-F238E27FC236}">
                    <a16:creationId xmlns:a16="http://schemas.microsoft.com/office/drawing/2014/main" xmlns="" id="{CD7AC446-A0A8-468F-8D1B-5450E43F20BA}"/>
                  </a:ext>
                </a:extLst>
              </p:cNvPr>
              <p:cNvPicPr>
                <a:picLocks noChangeAspect="1"/>
              </p:cNvPicPr>
              <p:nvPr/>
            </p:nvPicPr>
            <p:blipFill>
              <a:blip r:embed="rId18" cstate="print">
                <a:extLst>
                  <a:ext uri="{28A0092B-C50C-407E-A947-70E740481C1C}">
                    <a14:useLocalDpi xmlns:a14="http://schemas.microsoft.com/office/drawing/2010/main" val="0"/>
                  </a:ext>
                </a:extLst>
              </a:blip>
              <a:srcRect/>
              <a:stretch/>
            </p:blipFill>
            <p:spPr>
              <a:xfrm>
                <a:off x="9058368" y="1767429"/>
                <a:ext cx="164606" cy="460288"/>
              </a:xfrm>
              <a:prstGeom prst="rect">
                <a:avLst/>
              </a:prstGeom>
            </p:spPr>
          </p:pic>
          <p:pic>
            <p:nvPicPr>
              <p:cNvPr id="94" name="図 93">
                <a:extLst>
                  <a:ext uri="{FF2B5EF4-FFF2-40B4-BE49-F238E27FC236}">
                    <a16:creationId xmlns:a16="http://schemas.microsoft.com/office/drawing/2014/main" xmlns="" id="{E6126E87-F220-479B-9395-0D7AA2FA2783}"/>
                  </a:ext>
                </a:extLst>
              </p:cNvPr>
              <p:cNvPicPr>
                <a:picLocks noChangeAspect="1"/>
              </p:cNvPicPr>
              <p:nvPr/>
            </p:nvPicPr>
            <p:blipFill>
              <a:blip r:embed="rId18" cstate="print">
                <a:extLst>
                  <a:ext uri="{28A0092B-C50C-407E-A947-70E740481C1C}">
                    <a14:useLocalDpi xmlns:a14="http://schemas.microsoft.com/office/drawing/2010/main" val="0"/>
                  </a:ext>
                </a:extLst>
              </a:blip>
              <a:srcRect/>
              <a:stretch/>
            </p:blipFill>
            <p:spPr>
              <a:xfrm>
                <a:off x="10498769" y="2011183"/>
                <a:ext cx="164606" cy="460288"/>
              </a:xfrm>
              <a:prstGeom prst="rect">
                <a:avLst/>
              </a:prstGeom>
            </p:spPr>
          </p:pic>
          <p:pic>
            <p:nvPicPr>
              <p:cNvPr id="95" name="図 94">
                <a:extLst>
                  <a:ext uri="{FF2B5EF4-FFF2-40B4-BE49-F238E27FC236}">
                    <a16:creationId xmlns:a16="http://schemas.microsoft.com/office/drawing/2014/main" xmlns="" id="{B56268BA-B82A-4C15-83D3-CFE26FA10297}"/>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9732019" y="1640399"/>
                <a:ext cx="164607" cy="460288"/>
              </a:xfrm>
              <a:prstGeom prst="rect">
                <a:avLst/>
              </a:prstGeom>
            </p:spPr>
          </p:pic>
          <p:pic>
            <p:nvPicPr>
              <p:cNvPr id="96" name="図 95">
                <a:extLst>
                  <a:ext uri="{FF2B5EF4-FFF2-40B4-BE49-F238E27FC236}">
                    <a16:creationId xmlns:a16="http://schemas.microsoft.com/office/drawing/2014/main" xmlns="" id="{C0B0D7CD-4910-4ABA-BC87-A9BE86A9C16F}"/>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9963928" y="1982555"/>
                <a:ext cx="164607" cy="460288"/>
              </a:xfrm>
              <a:prstGeom prst="rect">
                <a:avLst/>
              </a:prstGeom>
            </p:spPr>
          </p:pic>
          <p:pic>
            <p:nvPicPr>
              <p:cNvPr id="97" name="図 96">
                <a:extLst>
                  <a:ext uri="{FF2B5EF4-FFF2-40B4-BE49-F238E27FC236}">
                    <a16:creationId xmlns:a16="http://schemas.microsoft.com/office/drawing/2014/main" xmlns="" id="{74AEB8D3-94E9-417D-B9FC-C3A07C03A69E}"/>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10879988" y="1880623"/>
                <a:ext cx="164607" cy="460288"/>
              </a:xfrm>
              <a:prstGeom prst="rect">
                <a:avLst/>
              </a:prstGeom>
            </p:spPr>
          </p:pic>
          <p:pic>
            <p:nvPicPr>
              <p:cNvPr id="98" name="図 97">
                <a:extLst>
                  <a:ext uri="{FF2B5EF4-FFF2-40B4-BE49-F238E27FC236}">
                    <a16:creationId xmlns:a16="http://schemas.microsoft.com/office/drawing/2014/main" xmlns="" id="{DCAA7826-4231-4757-BABE-5F37AB317AA8}"/>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9507232" y="1982555"/>
                <a:ext cx="164607" cy="460288"/>
              </a:xfrm>
              <a:prstGeom prst="rect">
                <a:avLst/>
              </a:prstGeom>
            </p:spPr>
          </p:pic>
        </p:grpSp>
        <p:grpSp>
          <p:nvGrpSpPr>
            <p:cNvPr id="87" name="グループ化 86">
              <a:extLst>
                <a:ext uri="{FF2B5EF4-FFF2-40B4-BE49-F238E27FC236}">
                  <a16:creationId xmlns:a16="http://schemas.microsoft.com/office/drawing/2014/main" xmlns="" id="{4F0FAC6A-F66C-4F37-974F-E26CB16BFE6F}"/>
                </a:ext>
              </a:extLst>
            </p:cNvPr>
            <p:cNvGrpSpPr/>
            <p:nvPr/>
          </p:nvGrpSpPr>
          <p:grpSpPr>
            <a:xfrm>
              <a:off x="10008206" y="1627529"/>
              <a:ext cx="1108164" cy="461665"/>
              <a:chOff x="10296368" y="1740143"/>
              <a:chExt cx="1108164" cy="461665"/>
            </a:xfrm>
          </p:grpSpPr>
          <p:sp>
            <p:nvSpPr>
              <p:cNvPr id="88" name="正方形/長方形 87">
                <a:extLst>
                  <a:ext uri="{FF2B5EF4-FFF2-40B4-BE49-F238E27FC236}">
                    <a16:creationId xmlns:a16="http://schemas.microsoft.com/office/drawing/2014/main" xmlns="" id="{A1EB2FF3-133C-41BF-985B-83F30538293E}"/>
                  </a:ext>
                </a:extLst>
              </p:cNvPr>
              <p:cNvSpPr/>
              <p:nvPr/>
            </p:nvSpPr>
            <p:spPr>
              <a:xfrm>
                <a:off x="10296368" y="1853944"/>
                <a:ext cx="800219" cy="338554"/>
              </a:xfrm>
              <a:prstGeom prst="rect">
                <a:avLst/>
              </a:prstGeom>
            </p:spPr>
            <p:txBody>
              <a:bodyPr wrap="none">
                <a:spAutoFit/>
              </a:bodyPr>
              <a:lstStyle/>
              <a:p>
                <a:r>
                  <a:rPr lang="ja-JP" altLang="en-US" sz="1600" dirty="0">
                    <a:latin typeface="HGP創英角ｺﾞｼｯｸUB" panose="020B0900000000000000" pitchFamily="50" charset="-128"/>
                    <a:ea typeface="HGP創英角ｺﾞｼｯｸUB" panose="020B0900000000000000" pitchFamily="50" charset="-128"/>
                  </a:rPr>
                  <a:t>母平均</a:t>
                </a:r>
              </a:p>
            </p:txBody>
          </p:sp>
          <mc:AlternateContent xmlns:mc="http://schemas.openxmlformats.org/markup-compatibility/2006" xmlns:a14="http://schemas.microsoft.com/office/drawing/2010/main">
            <mc:Choice Requires="a14">
              <p:sp>
                <p:nvSpPr>
                  <p:cNvPr id="89" name="正方形/長方形 88">
                    <a:extLst>
                      <a:ext uri="{FF2B5EF4-FFF2-40B4-BE49-F238E27FC236}">
                        <a16:creationId xmlns:a16="http://schemas.microsoft.com/office/drawing/2014/main" xmlns="" id="{98E07103-89ED-4D75-9B5C-CF0F31C2D5D9}"/>
                      </a:ext>
                    </a:extLst>
                  </p:cNvPr>
                  <p:cNvSpPr/>
                  <p:nvPr/>
                </p:nvSpPr>
                <p:spPr>
                  <a:xfrm>
                    <a:off x="10940687" y="1740143"/>
                    <a:ext cx="463845"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2400" i="1">
                              <a:latin typeface="Cambria Math"/>
                            </a:rPr>
                            <m:t>𝜇</m:t>
                          </m:r>
                        </m:oMath>
                      </m:oMathPara>
                    </a14:m>
                    <a:endParaRPr lang="ja-JP" altLang="en-US" sz="1600" dirty="0">
                      <a:latin typeface="HGP創英角ｺﾞｼｯｸUB" panose="020B0900000000000000" pitchFamily="50" charset="-128"/>
                      <a:ea typeface="HGP創英角ｺﾞｼｯｸUB" panose="020B0900000000000000" pitchFamily="50" charset="-128"/>
                    </a:endParaRPr>
                  </a:p>
                </p:txBody>
              </p:sp>
            </mc:Choice>
            <mc:Fallback xmlns="">
              <p:sp>
                <p:nvSpPr>
                  <p:cNvPr id="83" name="正方形/長方形 82">
                    <a:extLst>
                      <a:ext uri="{FF2B5EF4-FFF2-40B4-BE49-F238E27FC236}">
                        <a16:creationId xmlns:a16="http://schemas.microsoft.com/office/drawing/2014/main" id="{98E07103-89ED-4D75-9B5C-CF0F31C2D5D9}"/>
                      </a:ext>
                    </a:extLst>
                  </p:cNvPr>
                  <p:cNvSpPr>
                    <a:spLocks noRot="1" noChangeAspect="1" noMove="1" noResize="1" noEditPoints="1" noAdjustHandles="1" noChangeArrowheads="1" noChangeShapeType="1" noTextEdit="1"/>
                  </p:cNvSpPr>
                  <p:nvPr/>
                </p:nvSpPr>
                <p:spPr>
                  <a:xfrm>
                    <a:off x="10940687" y="1740143"/>
                    <a:ext cx="463845" cy="461665"/>
                  </a:xfrm>
                  <a:prstGeom prst="rect">
                    <a:avLst/>
                  </a:prstGeom>
                  <a:blipFill>
                    <a:blip r:embed="rId12"/>
                    <a:stretch>
                      <a:fillRect b="-10526"/>
                    </a:stretch>
                  </a:blipFill>
                </p:spPr>
                <p:txBody>
                  <a:bodyPr/>
                  <a:lstStyle/>
                  <a:p>
                    <a:r>
                      <a:rPr lang="ja-JP" altLang="en-US">
                        <a:noFill/>
                      </a:rPr>
                      <a:t> </a:t>
                    </a:r>
                  </a:p>
                </p:txBody>
              </p:sp>
            </mc:Fallback>
          </mc:AlternateContent>
        </p:grpSp>
      </p:grpSp>
      <p:grpSp>
        <p:nvGrpSpPr>
          <p:cNvPr id="99" name="グループ化 98">
            <a:extLst>
              <a:ext uri="{FF2B5EF4-FFF2-40B4-BE49-F238E27FC236}">
                <a16:creationId xmlns:a16="http://schemas.microsoft.com/office/drawing/2014/main" xmlns="" id="{68A93785-3CC3-4E89-A742-880207535D54}"/>
              </a:ext>
            </a:extLst>
          </p:cNvPr>
          <p:cNvGrpSpPr/>
          <p:nvPr/>
        </p:nvGrpSpPr>
        <p:grpSpPr>
          <a:xfrm>
            <a:off x="6587585" y="4029304"/>
            <a:ext cx="941716" cy="460288"/>
            <a:chOff x="9476780" y="2999117"/>
            <a:chExt cx="941716" cy="460288"/>
          </a:xfrm>
        </p:grpSpPr>
        <p:pic>
          <p:nvPicPr>
            <p:cNvPr id="100" name="図 99">
              <a:extLst>
                <a:ext uri="{FF2B5EF4-FFF2-40B4-BE49-F238E27FC236}">
                  <a16:creationId xmlns:a16="http://schemas.microsoft.com/office/drawing/2014/main" xmlns="" id="{2B7B3218-EF57-496D-A620-0ABDACD50A77}"/>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9476780" y="2999117"/>
              <a:ext cx="164607" cy="460288"/>
            </a:xfrm>
            <a:prstGeom prst="rect">
              <a:avLst/>
            </a:prstGeom>
          </p:spPr>
        </p:pic>
        <p:pic>
          <p:nvPicPr>
            <p:cNvPr id="101" name="図 100">
              <a:extLst>
                <a:ext uri="{FF2B5EF4-FFF2-40B4-BE49-F238E27FC236}">
                  <a16:creationId xmlns:a16="http://schemas.microsoft.com/office/drawing/2014/main" xmlns="" id="{1657EA20-AA79-4B46-BD23-44E533DDC933}"/>
                </a:ext>
              </a:extLst>
            </p:cNvPr>
            <p:cNvPicPr>
              <a:picLocks noChangeAspect="1"/>
            </p:cNvPicPr>
            <p:nvPr/>
          </p:nvPicPr>
          <p:blipFill>
            <a:blip r:embed="rId18" cstate="print">
              <a:extLst>
                <a:ext uri="{28A0092B-C50C-407E-A947-70E740481C1C}">
                  <a14:useLocalDpi xmlns:a14="http://schemas.microsoft.com/office/drawing/2010/main" val="0"/>
                </a:ext>
              </a:extLst>
            </a:blip>
            <a:srcRect/>
            <a:stretch/>
          </p:blipFill>
          <p:spPr>
            <a:xfrm>
              <a:off x="9863569" y="2999117"/>
              <a:ext cx="164606" cy="460288"/>
            </a:xfrm>
            <a:prstGeom prst="rect">
              <a:avLst/>
            </a:prstGeom>
          </p:spPr>
        </p:pic>
        <p:pic>
          <p:nvPicPr>
            <p:cNvPr id="102" name="図 101">
              <a:extLst>
                <a:ext uri="{FF2B5EF4-FFF2-40B4-BE49-F238E27FC236}">
                  <a16:creationId xmlns:a16="http://schemas.microsoft.com/office/drawing/2014/main" xmlns="" id="{12EB435D-F6AD-43ED-BA50-6276339802C9}"/>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10253889" y="2999117"/>
              <a:ext cx="164607" cy="460288"/>
            </a:xfrm>
            <a:prstGeom prst="rect">
              <a:avLst/>
            </a:prstGeom>
          </p:spPr>
        </p:pic>
      </p:grpSp>
      <p:grpSp>
        <p:nvGrpSpPr>
          <p:cNvPr id="103" name="グループ化 102"/>
          <p:cNvGrpSpPr/>
          <p:nvPr/>
        </p:nvGrpSpPr>
        <p:grpSpPr>
          <a:xfrm>
            <a:off x="5892691" y="3720997"/>
            <a:ext cx="2331505" cy="1090531"/>
            <a:chOff x="5892691" y="3720997"/>
            <a:chExt cx="2331505" cy="1090531"/>
          </a:xfrm>
        </p:grpSpPr>
        <p:sp>
          <p:nvSpPr>
            <p:cNvPr id="104" name="四角形: 角を丸くする 76">
              <a:extLst>
                <a:ext uri="{FF2B5EF4-FFF2-40B4-BE49-F238E27FC236}">
                  <a16:creationId xmlns:a16="http://schemas.microsoft.com/office/drawing/2014/main" xmlns="" id="{00113DA3-576F-42F8-ADDC-659C769312E3}"/>
                </a:ext>
              </a:extLst>
            </p:cNvPr>
            <p:cNvSpPr/>
            <p:nvPr/>
          </p:nvSpPr>
          <p:spPr>
            <a:xfrm>
              <a:off x="5892691" y="3875528"/>
              <a:ext cx="2331505" cy="936000"/>
            </a:xfrm>
            <a:prstGeom prst="roundRect">
              <a:avLst>
                <a:gd name="adj" fmla="val 3487"/>
              </a:avLst>
            </a:prstGeom>
            <a:noFill/>
            <a:ln w="19050">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ED7D31"/>
                </a:solidFill>
              </a:endParaRPr>
            </a:p>
          </p:txBody>
        </p:sp>
        <p:sp>
          <p:nvSpPr>
            <p:cNvPr id="105" name="正方形/長方形 104">
              <a:extLst>
                <a:ext uri="{FF2B5EF4-FFF2-40B4-BE49-F238E27FC236}">
                  <a16:creationId xmlns:a16="http://schemas.microsoft.com/office/drawing/2014/main" xmlns="" id="{22BC60F8-A3B3-4655-8948-75FFCEE36F3D}"/>
                </a:ext>
              </a:extLst>
            </p:cNvPr>
            <p:cNvSpPr/>
            <p:nvPr/>
          </p:nvSpPr>
          <p:spPr>
            <a:xfrm>
              <a:off x="6786574" y="3720997"/>
              <a:ext cx="543739" cy="276999"/>
            </a:xfrm>
            <a:prstGeom prst="rect">
              <a:avLst/>
            </a:prstGeom>
            <a:solidFill>
              <a:schemeClr val="bg1"/>
            </a:solidFill>
          </p:spPr>
          <p:txBody>
            <a:bodyPr wrap="none">
              <a:spAutoFit/>
            </a:bodyPr>
            <a:lstStyle/>
            <a:p>
              <a:r>
                <a:rPr lang="ja-JP" altLang="en-US" sz="1200" dirty="0">
                  <a:solidFill>
                    <a:srgbClr val="ED7D31"/>
                  </a:solidFill>
                  <a:latin typeface="HGP創英角ｺﾞｼｯｸUB" panose="020B0900000000000000" pitchFamily="50" charset="-128"/>
                  <a:ea typeface="HGP創英角ｺﾞｼｯｸUB" panose="020B0900000000000000" pitchFamily="50" charset="-128"/>
                </a:rPr>
                <a:t>標 本</a:t>
              </a:r>
            </a:p>
          </p:txBody>
        </p:sp>
      </p:grpSp>
      <p:grpSp>
        <p:nvGrpSpPr>
          <p:cNvPr id="106" name="グループ化 105">
            <a:extLst>
              <a:ext uri="{FF2B5EF4-FFF2-40B4-BE49-F238E27FC236}">
                <a16:creationId xmlns:a16="http://schemas.microsoft.com/office/drawing/2014/main" xmlns="" id="{75E4C9EA-606D-4B59-A4D6-E919D1B4228E}"/>
              </a:ext>
            </a:extLst>
          </p:cNvPr>
          <p:cNvGrpSpPr/>
          <p:nvPr/>
        </p:nvGrpSpPr>
        <p:grpSpPr>
          <a:xfrm>
            <a:off x="6446823" y="4447402"/>
            <a:ext cx="1356495" cy="400110"/>
            <a:chOff x="10205803" y="3759114"/>
            <a:chExt cx="1356495" cy="400110"/>
          </a:xfrm>
        </p:grpSpPr>
        <p:sp>
          <p:nvSpPr>
            <p:cNvPr id="107" name="正方形/長方形 106">
              <a:extLst>
                <a:ext uri="{FF2B5EF4-FFF2-40B4-BE49-F238E27FC236}">
                  <a16:creationId xmlns:a16="http://schemas.microsoft.com/office/drawing/2014/main" xmlns="" id="{059F460A-51A2-4707-9D59-CAC1291F2728}"/>
                </a:ext>
              </a:extLst>
            </p:cNvPr>
            <p:cNvSpPr/>
            <p:nvPr/>
          </p:nvSpPr>
          <p:spPr>
            <a:xfrm>
              <a:off x="10205803" y="3775337"/>
              <a:ext cx="1005403" cy="338554"/>
            </a:xfrm>
            <a:prstGeom prst="rect">
              <a:avLst/>
            </a:prstGeom>
          </p:spPr>
          <p:txBody>
            <a:bodyPr wrap="none">
              <a:spAutoFit/>
            </a:bodyPr>
            <a:lstStyle/>
            <a:p>
              <a:r>
                <a:rPr lang="ja-JP" altLang="en-US" sz="1600" dirty="0">
                  <a:latin typeface="HGP創英角ｺﾞｼｯｸUB" panose="020B0900000000000000" pitchFamily="50" charset="-128"/>
                  <a:ea typeface="HGP創英角ｺﾞｼｯｸUB" panose="020B0900000000000000" pitchFamily="50" charset="-128"/>
                </a:rPr>
                <a:t>標本平均</a:t>
              </a:r>
            </a:p>
          </p:txBody>
        </p:sp>
        <mc:AlternateContent xmlns:mc="http://schemas.openxmlformats.org/markup-compatibility/2006" xmlns:a14="http://schemas.microsoft.com/office/drawing/2010/main">
          <mc:Choice Requires="a14">
            <p:sp>
              <p:nvSpPr>
                <p:cNvPr id="108" name="正方形/長方形 107">
                  <a:extLst>
                    <a:ext uri="{FF2B5EF4-FFF2-40B4-BE49-F238E27FC236}">
                      <a16:creationId xmlns:a16="http://schemas.microsoft.com/office/drawing/2014/main" xmlns="" id="{E67048E5-4D5B-47A9-878D-1C4D617585D1}"/>
                    </a:ext>
                  </a:extLst>
                </p:cNvPr>
                <p:cNvSpPr/>
                <p:nvPr/>
              </p:nvSpPr>
              <p:spPr>
                <a:xfrm>
                  <a:off x="11121280" y="3759114"/>
                  <a:ext cx="441018" cy="400110"/>
                </a:xfrm>
                <a:prstGeom prst="rect">
                  <a:avLst/>
                </a:prstGeom>
              </p:spPr>
              <p:txBody>
                <a:bodyPr wrap="none">
                  <a:spAutoFit/>
                </a:bodyPr>
                <a:lstStyle/>
                <a:p>
                  <a14:m>
                    <m:oMath xmlns:m="http://schemas.openxmlformats.org/officeDocument/2006/math">
                      <m:acc>
                        <m:accPr>
                          <m:chr m:val="̅"/>
                          <m:ctrlPr>
                            <a:rPr lang="en-US" altLang="ja-JP" sz="2000" i="1">
                              <a:latin typeface="Cambria Math"/>
                            </a:rPr>
                          </m:ctrlPr>
                        </m:accPr>
                        <m:e>
                          <m:r>
                            <a:rPr lang="en-US" altLang="ja-JP" sz="2000" i="1">
                              <a:latin typeface="Cambria Math" panose="02040503050406030204" pitchFamily="18" charset="0"/>
                            </a:rPr>
                            <m:t>𝑋</m:t>
                          </m:r>
                        </m:e>
                      </m:acc>
                    </m:oMath>
                  </a14:m>
                  <a:r>
                    <a:rPr lang="ja-JP" altLang="en-US" sz="2000" dirty="0">
                      <a:latin typeface="HGP創英角ｺﾞｼｯｸUB" panose="020B0900000000000000" pitchFamily="50" charset="-128"/>
                      <a:ea typeface="HGP創英角ｺﾞｼｯｸUB" panose="020B0900000000000000" pitchFamily="50" charset="-128"/>
                    </a:rPr>
                    <a:t> </a:t>
                  </a:r>
                  <a:endParaRPr lang="ja-JP" altLang="en-US" sz="1400" dirty="0">
                    <a:latin typeface="HGP創英角ｺﾞｼｯｸUB" panose="020B0900000000000000" pitchFamily="50" charset="-128"/>
                    <a:ea typeface="HGP創英角ｺﾞｼｯｸUB" panose="020B0900000000000000" pitchFamily="50" charset="-128"/>
                  </a:endParaRPr>
                </a:p>
              </p:txBody>
            </p:sp>
          </mc:Choice>
          <mc:Fallback xmlns="">
            <p:sp>
              <p:nvSpPr>
                <p:cNvPr id="84" name="正方形/長方形 83">
                  <a:extLst>
                    <a:ext uri="{FF2B5EF4-FFF2-40B4-BE49-F238E27FC236}">
                      <a16:creationId xmlns:a16="http://schemas.microsoft.com/office/drawing/2014/main" id="{E67048E5-4D5B-47A9-878D-1C4D617585D1}"/>
                    </a:ext>
                  </a:extLst>
                </p:cNvPr>
                <p:cNvSpPr>
                  <a:spLocks noRot="1" noChangeAspect="1" noMove="1" noResize="1" noEditPoints="1" noAdjustHandles="1" noChangeArrowheads="1" noChangeShapeType="1" noTextEdit="1"/>
                </p:cNvSpPr>
                <p:nvPr/>
              </p:nvSpPr>
              <p:spPr>
                <a:xfrm>
                  <a:off x="11121280" y="3759114"/>
                  <a:ext cx="441018" cy="400110"/>
                </a:xfrm>
                <a:prstGeom prst="rect">
                  <a:avLst/>
                </a:prstGeom>
                <a:blipFill>
                  <a:blip r:embed="rId13"/>
                  <a:stretch>
                    <a:fillRect/>
                  </a:stretch>
                </a:blipFill>
              </p:spPr>
              <p:txBody>
                <a:bodyPr/>
                <a:lstStyle/>
                <a:p>
                  <a:r>
                    <a:rPr lang="ja-JP" altLang="en-US">
                      <a:noFill/>
                    </a:rPr>
                    <a:t> </a:t>
                  </a:r>
                </a:p>
              </p:txBody>
            </p:sp>
          </mc:Fallback>
        </mc:AlternateContent>
      </p:grpSp>
      <p:sp>
        <p:nvSpPr>
          <p:cNvPr id="109" name="矢印: 下 86">
            <a:extLst>
              <a:ext uri="{FF2B5EF4-FFF2-40B4-BE49-F238E27FC236}">
                <a16:creationId xmlns:a16="http://schemas.microsoft.com/office/drawing/2014/main" xmlns="" id="{39807DA2-CAC5-4CA5-A26F-C2AB42E01FC3}"/>
              </a:ext>
            </a:extLst>
          </p:cNvPr>
          <p:cNvSpPr/>
          <p:nvPr/>
        </p:nvSpPr>
        <p:spPr>
          <a:xfrm>
            <a:off x="7466862" y="2772452"/>
            <a:ext cx="644988" cy="1296000"/>
          </a:xfrm>
          <a:prstGeom prst="downArrow">
            <a:avLst>
              <a:gd name="adj1" fmla="val 44814"/>
              <a:gd name="adj2" fmla="val 58632"/>
            </a:avLst>
          </a:prstGeom>
          <a:gradFill flip="none" rotWithShape="1">
            <a:gsLst>
              <a:gs pos="88000">
                <a:schemeClr val="bg1">
                  <a:lumMod val="75000"/>
                </a:schemeClr>
              </a:gs>
              <a:gs pos="31000">
                <a:schemeClr val="bg1">
                  <a:lumMod val="85000"/>
                </a:schemeClr>
              </a:gs>
              <a:gs pos="8000">
                <a:schemeClr val="bg1"/>
              </a:gs>
            </a:gsLst>
            <a:lin ang="54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10" name="正方形/長方形 109">
            <a:extLst>
              <a:ext uri="{FF2B5EF4-FFF2-40B4-BE49-F238E27FC236}">
                <a16:creationId xmlns:a16="http://schemas.microsoft.com/office/drawing/2014/main" xmlns="" id="{17116E36-9323-4F14-9464-282A686FB1AA}"/>
              </a:ext>
            </a:extLst>
          </p:cNvPr>
          <p:cNvSpPr/>
          <p:nvPr/>
        </p:nvSpPr>
        <p:spPr>
          <a:xfrm>
            <a:off x="7341597" y="3273831"/>
            <a:ext cx="902811" cy="307777"/>
          </a:xfrm>
          <a:prstGeom prst="rect">
            <a:avLst/>
          </a:prstGeom>
        </p:spPr>
        <p:txBody>
          <a:bodyPr wrap="none">
            <a:spAutoFit/>
          </a:bodyPr>
          <a:lstStyle/>
          <a:p>
            <a:r>
              <a:rPr lang="ja-JP" altLang="en-US" sz="1400" dirty="0">
                <a:latin typeface="HGP創英角ｺﾞｼｯｸUB" panose="020B0900000000000000" pitchFamily="50" charset="-128"/>
                <a:ea typeface="HGP創英角ｺﾞｼｯｸUB" panose="020B0900000000000000" pitchFamily="50" charset="-128"/>
              </a:rPr>
              <a:t>標本抽出</a:t>
            </a:r>
          </a:p>
        </p:txBody>
      </p:sp>
      <p:cxnSp>
        <p:nvCxnSpPr>
          <p:cNvPr id="111" name="直線矢印コネクタ 110">
            <a:extLst>
              <a:ext uri="{FF2B5EF4-FFF2-40B4-BE49-F238E27FC236}">
                <a16:creationId xmlns:a16="http://schemas.microsoft.com/office/drawing/2014/main" xmlns="" id="{2DFEF092-4F14-4D21-8F82-24BB616FC496}"/>
              </a:ext>
            </a:extLst>
          </p:cNvPr>
          <p:cNvCxnSpPr>
            <a:cxnSpLocks/>
          </p:cNvCxnSpPr>
          <p:nvPr/>
        </p:nvCxnSpPr>
        <p:spPr>
          <a:xfrm>
            <a:off x="6282212" y="2965391"/>
            <a:ext cx="0" cy="900000"/>
          </a:xfrm>
          <a:prstGeom prst="straightConnector1">
            <a:avLst/>
          </a:prstGeom>
          <a:ln w="31750">
            <a:solidFill>
              <a:schemeClr val="tx1"/>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112" name="正方形/長方形 111">
            <a:extLst>
              <a:ext uri="{FF2B5EF4-FFF2-40B4-BE49-F238E27FC236}">
                <a16:creationId xmlns:a16="http://schemas.microsoft.com/office/drawing/2014/main" xmlns="" id="{FDE1F1A3-D382-48DE-885D-AFC90137F8D3}"/>
              </a:ext>
            </a:extLst>
          </p:cNvPr>
          <p:cNvSpPr/>
          <p:nvPr/>
        </p:nvSpPr>
        <p:spPr>
          <a:xfrm>
            <a:off x="5920575" y="3268818"/>
            <a:ext cx="723275" cy="307777"/>
          </a:xfrm>
          <a:prstGeom prst="rect">
            <a:avLst/>
          </a:prstGeom>
          <a:solidFill>
            <a:schemeClr val="bg1"/>
          </a:solidFill>
        </p:spPr>
        <p:txBody>
          <a:bodyPr wrap="none">
            <a:spAutoFit/>
          </a:bodyPr>
          <a:lstStyle/>
          <a:p>
            <a:r>
              <a:rPr lang="ja-JP" altLang="en-US" sz="1400" dirty="0">
                <a:latin typeface="HGP創英角ｺﾞｼｯｸUB" panose="020B0900000000000000" pitchFamily="50" charset="-128"/>
                <a:ea typeface="HGP創英角ｺﾞｼｯｸUB" panose="020B0900000000000000" pitchFamily="50" charset="-128"/>
              </a:rPr>
              <a:t>確率論</a:t>
            </a:r>
          </a:p>
        </p:txBody>
      </p:sp>
    </p:spTree>
    <p:custDataLst>
      <p:tags r:id="rId1"/>
    </p:custDataLst>
    <p:extLst>
      <p:ext uri="{BB962C8B-B14F-4D97-AF65-F5344CB8AC3E}">
        <p14:creationId xmlns:p14="http://schemas.microsoft.com/office/powerpoint/2010/main" val="2534246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wipe(up)">
                                      <p:cBhvr>
                                        <p:cTn id="7" dur="750"/>
                                        <p:tgtEl>
                                          <p:spTgt spid="109"/>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110"/>
                                        </p:tgtEl>
                                        <p:attrNameLst>
                                          <p:attrName>style.visibility</p:attrName>
                                        </p:attrNameLst>
                                      </p:cBhvr>
                                      <p:to>
                                        <p:strVal val="visible"/>
                                      </p:to>
                                    </p:set>
                                    <p:animEffect transition="in" filter="fade">
                                      <p:cBhvr>
                                        <p:cTn id="11" dur="500"/>
                                        <p:tgtEl>
                                          <p:spTgt spid="110"/>
                                        </p:tgtEl>
                                      </p:cBhvr>
                                    </p:animEffect>
                                  </p:childTnLst>
                                </p:cTn>
                              </p:par>
                            </p:childTnLst>
                          </p:cTn>
                        </p:par>
                        <p:par>
                          <p:cTn id="12" fill="hold">
                            <p:stCondLst>
                              <p:cond delay="1250"/>
                            </p:stCondLst>
                            <p:childTnLst>
                              <p:par>
                                <p:cTn id="13" presetID="22" presetClass="entr" presetSubtype="1" fill="hold" nodeType="afterEffect">
                                  <p:stCondLst>
                                    <p:cond delay="350"/>
                                  </p:stCondLst>
                                  <p:childTnLst>
                                    <p:set>
                                      <p:cBhvr>
                                        <p:cTn id="14" dur="1" fill="hold">
                                          <p:stCondLst>
                                            <p:cond delay="0"/>
                                          </p:stCondLst>
                                        </p:cTn>
                                        <p:tgtEl>
                                          <p:spTgt spid="103"/>
                                        </p:tgtEl>
                                        <p:attrNameLst>
                                          <p:attrName>style.visibility</p:attrName>
                                        </p:attrNameLst>
                                      </p:cBhvr>
                                      <p:to>
                                        <p:strVal val="visible"/>
                                      </p:to>
                                    </p:set>
                                    <p:animEffect transition="in" filter="wipe(up)">
                                      <p:cBhvr>
                                        <p:cTn id="15" dur="750"/>
                                        <p:tgtEl>
                                          <p:spTgt spid="103"/>
                                        </p:tgtEl>
                                      </p:cBhvr>
                                    </p:animEffect>
                                  </p:childTnLst>
                                </p:cTn>
                              </p:par>
                            </p:childTnLst>
                          </p:cTn>
                        </p:par>
                        <p:par>
                          <p:cTn id="16" fill="hold">
                            <p:stCondLst>
                              <p:cond delay="2350"/>
                            </p:stCondLst>
                            <p:childTnLst>
                              <p:par>
                                <p:cTn id="17" presetID="10" presetClass="entr" presetSubtype="0" fill="hold" nodeType="afterEffect">
                                  <p:stCondLst>
                                    <p:cond delay="250"/>
                                  </p:stCondLst>
                                  <p:childTnLst>
                                    <p:set>
                                      <p:cBhvr>
                                        <p:cTn id="18" dur="1" fill="hold">
                                          <p:stCondLst>
                                            <p:cond delay="0"/>
                                          </p:stCondLst>
                                        </p:cTn>
                                        <p:tgtEl>
                                          <p:spTgt spid="99"/>
                                        </p:tgtEl>
                                        <p:attrNameLst>
                                          <p:attrName>style.visibility</p:attrName>
                                        </p:attrNameLst>
                                      </p:cBhvr>
                                      <p:to>
                                        <p:strVal val="visible"/>
                                      </p:to>
                                    </p:set>
                                    <p:animEffect transition="in" filter="fade">
                                      <p:cBhvr>
                                        <p:cTn id="19" dur="500"/>
                                        <p:tgtEl>
                                          <p:spTgt spid="99"/>
                                        </p:tgtEl>
                                      </p:cBhvr>
                                    </p:animEffect>
                                  </p:childTnLst>
                                </p:cTn>
                              </p:par>
                            </p:childTnLst>
                          </p:cTn>
                        </p:par>
                        <p:par>
                          <p:cTn id="20" fill="hold">
                            <p:stCondLst>
                              <p:cond delay="3100"/>
                            </p:stCondLst>
                            <p:childTnLst>
                              <p:par>
                                <p:cTn id="21" presetID="10" presetClass="entr" presetSubtype="0" fill="hold" nodeType="afterEffect">
                                  <p:stCondLst>
                                    <p:cond delay="0"/>
                                  </p:stCondLst>
                                  <p:childTnLst>
                                    <p:set>
                                      <p:cBhvr>
                                        <p:cTn id="22" dur="1" fill="hold">
                                          <p:stCondLst>
                                            <p:cond delay="0"/>
                                          </p:stCondLst>
                                        </p:cTn>
                                        <p:tgtEl>
                                          <p:spTgt spid="106"/>
                                        </p:tgtEl>
                                        <p:attrNameLst>
                                          <p:attrName>style.visibility</p:attrName>
                                        </p:attrNameLst>
                                      </p:cBhvr>
                                      <p:to>
                                        <p:strVal val="visible"/>
                                      </p:to>
                                    </p:set>
                                    <p:animEffect transition="in" filter="fade">
                                      <p:cBhvr>
                                        <p:cTn id="23" dur="500"/>
                                        <p:tgtEl>
                                          <p:spTgt spid="106"/>
                                        </p:tgtEl>
                                      </p:cBhvr>
                                    </p:animEffect>
                                  </p:childTnLst>
                                </p:cTn>
                              </p:par>
                            </p:childTnLst>
                          </p:cTn>
                        </p:par>
                        <p:par>
                          <p:cTn id="24" fill="hold">
                            <p:stCondLst>
                              <p:cond delay="3600"/>
                            </p:stCondLst>
                            <p:childTnLst>
                              <p:par>
                                <p:cTn id="25" presetID="10" presetClass="entr" presetSubtype="0" fill="hold" grpId="0" nodeType="afterEffect">
                                  <p:stCondLst>
                                    <p:cond delay="1000"/>
                                  </p:stCondLst>
                                  <p:childTnLst>
                                    <p:set>
                                      <p:cBhvr>
                                        <p:cTn id="26" dur="1" fill="hold">
                                          <p:stCondLst>
                                            <p:cond delay="0"/>
                                          </p:stCondLst>
                                        </p:cTn>
                                        <p:tgtEl>
                                          <p:spTgt spid="112"/>
                                        </p:tgtEl>
                                        <p:attrNameLst>
                                          <p:attrName>style.visibility</p:attrName>
                                        </p:attrNameLst>
                                      </p:cBhvr>
                                      <p:to>
                                        <p:strVal val="visible"/>
                                      </p:to>
                                    </p:set>
                                    <p:animEffect transition="in" filter="fade">
                                      <p:cBhvr>
                                        <p:cTn id="27" dur="500"/>
                                        <p:tgtEl>
                                          <p:spTgt spid="112"/>
                                        </p:tgtEl>
                                      </p:cBhvr>
                                    </p:animEffect>
                                  </p:childTnLst>
                                </p:cTn>
                              </p:par>
                              <p:par>
                                <p:cTn id="28" presetID="10" presetClass="entr" presetSubtype="0" fill="hold" nodeType="withEffect">
                                  <p:stCondLst>
                                    <p:cond delay="1400"/>
                                  </p:stCondLst>
                                  <p:childTnLst>
                                    <p:set>
                                      <p:cBhvr>
                                        <p:cTn id="29" dur="1" fill="hold">
                                          <p:stCondLst>
                                            <p:cond delay="0"/>
                                          </p:stCondLst>
                                        </p:cTn>
                                        <p:tgtEl>
                                          <p:spTgt spid="111"/>
                                        </p:tgtEl>
                                        <p:attrNameLst>
                                          <p:attrName>style.visibility</p:attrName>
                                        </p:attrNameLst>
                                      </p:cBhvr>
                                      <p:to>
                                        <p:strVal val="visible"/>
                                      </p:to>
                                    </p:set>
                                    <p:animEffect transition="in" filter="fade">
                                      <p:cBhvr>
                                        <p:cTn id="30" dur="5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animBg="1"/>
      <p:bldP spid="110" grpId="0"/>
      <p:bldP spid="1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media_imac1_user\Desktop\ゴルフ.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79047" y="253576"/>
            <a:ext cx="3135266" cy="1883844"/>
          </a:xfrm>
          <a:prstGeom prst="rect">
            <a:avLst/>
          </a:prstGeom>
          <a:noFill/>
          <a:extLst>
            <a:ext uri="{909E8E84-426E-40DD-AFC4-6F175D3DCCD1}">
              <a14:hiddenFill xmlns:a14="http://schemas.microsoft.com/office/drawing/2010/main">
                <a:solidFill>
                  <a:srgbClr val="FFFFFF"/>
                </a:solidFill>
              </a14:hiddenFill>
            </a:ext>
          </a:extLst>
        </p:spPr>
      </p:pic>
      <p:cxnSp>
        <p:nvCxnSpPr>
          <p:cNvPr id="21" name="直線コネクタ 20">
            <a:extLst>
              <a:ext uri="{FF2B5EF4-FFF2-40B4-BE49-F238E27FC236}">
                <a16:creationId xmlns="" xmlns:a16="http://schemas.microsoft.com/office/drawing/2014/main" id="{6993B82A-4877-43A3-87A0-78AB0BBA5389}"/>
              </a:ext>
            </a:extLst>
          </p:cNvPr>
          <p:cNvCxnSpPr/>
          <p:nvPr/>
        </p:nvCxnSpPr>
        <p:spPr>
          <a:xfrm rot="5400000">
            <a:off x="5894794" y="3878573"/>
            <a:ext cx="857256" cy="1588"/>
          </a:xfrm>
          <a:prstGeom prst="line">
            <a:avLst/>
          </a:prstGeom>
          <a:noFill/>
          <a:ln w="38100" cap="flat" cmpd="sng" algn="ctr">
            <a:solidFill>
              <a:srgbClr val="FF0000"/>
            </a:solidFill>
            <a:prstDash val="solid"/>
          </a:ln>
          <a:effectLst/>
        </p:spPr>
      </p:cxnSp>
      <p:sp>
        <p:nvSpPr>
          <p:cNvPr id="24" name="二等辺三角形 23">
            <a:extLst>
              <a:ext uri="{FF2B5EF4-FFF2-40B4-BE49-F238E27FC236}">
                <a16:creationId xmlns="" xmlns:a16="http://schemas.microsoft.com/office/drawing/2014/main" id="{D8286CDF-0CB8-4877-9337-5EF151A021FD}"/>
              </a:ext>
            </a:extLst>
          </p:cNvPr>
          <p:cNvSpPr/>
          <p:nvPr/>
        </p:nvSpPr>
        <p:spPr>
          <a:xfrm rot="5400000">
            <a:off x="6322628" y="3449945"/>
            <a:ext cx="357190" cy="357190"/>
          </a:xfrm>
          <a:prstGeom prst="triangle">
            <a:avLst/>
          </a:prstGeom>
          <a:solidFill>
            <a:srgbClr val="FF0000"/>
          </a:solidFill>
          <a:ln w="25400" cap="flat" cmpd="sng" algn="ctr">
            <a:noFill/>
            <a:prstDash val="solid"/>
          </a:ln>
          <a:effectLst/>
        </p:spPr>
        <p:txBody>
          <a:bodyPr rtlCol="0" anchor="ctr"/>
          <a:lstStyle/>
          <a:p>
            <a:pPr algn="ctr">
              <a:defRPr/>
            </a:pPr>
            <a:endParaRPr kumimoji="0" lang="ja-JP" altLang="en-US" kern="0" dirty="0">
              <a:solidFill>
                <a:schemeClr val="accent1"/>
              </a:solidFill>
              <a:latin typeface="Calibri"/>
              <a:ea typeface="メイリオ"/>
            </a:endParaRPr>
          </a:p>
        </p:txBody>
      </p:sp>
      <p:cxnSp>
        <p:nvCxnSpPr>
          <p:cNvPr id="25" name="直線コネクタ 24">
            <a:extLst>
              <a:ext uri="{FF2B5EF4-FFF2-40B4-BE49-F238E27FC236}">
                <a16:creationId xmlns="" xmlns:a16="http://schemas.microsoft.com/office/drawing/2014/main" id="{31CA7B2F-1F25-47DF-8012-F68B6B1D75B5}"/>
              </a:ext>
            </a:extLst>
          </p:cNvPr>
          <p:cNvCxnSpPr/>
          <p:nvPr/>
        </p:nvCxnSpPr>
        <p:spPr>
          <a:xfrm>
            <a:off x="1331640" y="4298324"/>
            <a:ext cx="6429420" cy="1701"/>
          </a:xfrm>
          <a:prstGeom prst="line">
            <a:avLst/>
          </a:prstGeom>
          <a:noFill/>
          <a:ln w="28575" cap="flat" cmpd="sng" algn="ctr">
            <a:solidFill>
              <a:schemeClr val="tx1">
                <a:lumMod val="50000"/>
                <a:lumOff val="50000"/>
              </a:schemeClr>
            </a:solidFill>
            <a:prstDash val="solid"/>
          </a:ln>
          <a:effectLst/>
        </p:spPr>
      </p:cxnSp>
      <p:sp>
        <p:nvSpPr>
          <p:cNvPr id="26" name="乗算記号 25">
            <a:extLst>
              <a:ext uri="{FF2B5EF4-FFF2-40B4-BE49-F238E27FC236}">
                <a16:creationId xmlns="" xmlns:a16="http://schemas.microsoft.com/office/drawing/2014/main" id="{FB17424C-91CE-448E-B65C-A29E6EB92DFC}"/>
              </a:ext>
            </a:extLst>
          </p:cNvPr>
          <p:cNvSpPr/>
          <p:nvPr/>
        </p:nvSpPr>
        <p:spPr>
          <a:xfrm>
            <a:off x="5832234" y="4155447"/>
            <a:ext cx="285752" cy="285752"/>
          </a:xfrm>
          <a:prstGeom prst="mathMultiply">
            <a:avLst/>
          </a:prstGeom>
          <a:solidFill>
            <a:schemeClr val="accent2"/>
          </a:solidFill>
          <a:ln w="25400" cap="flat" cmpd="sng" algn="ctr">
            <a:noFill/>
            <a:prstDash val="solid"/>
          </a:ln>
          <a:effectLst/>
        </p:spPr>
        <p:txBody>
          <a:bodyPr rtlCol="0" anchor="ctr"/>
          <a:lstStyle/>
          <a:p>
            <a:pPr algn="ctr">
              <a:defRPr/>
            </a:pPr>
            <a:endParaRPr kumimoji="0" lang="ja-JP" altLang="en-US" kern="0" dirty="0">
              <a:solidFill>
                <a:prstClr val="white"/>
              </a:solidFill>
              <a:latin typeface="Calibri"/>
              <a:ea typeface="メイリオ"/>
            </a:endParaRPr>
          </a:p>
        </p:txBody>
      </p:sp>
      <p:sp>
        <p:nvSpPr>
          <p:cNvPr id="27" name="乗算記号 26">
            <a:extLst>
              <a:ext uri="{FF2B5EF4-FFF2-40B4-BE49-F238E27FC236}">
                <a16:creationId xmlns="" xmlns:a16="http://schemas.microsoft.com/office/drawing/2014/main" id="{1F3808D5-DCEB-4670-99C9-5F9BEC939BCA}"/>
              </a:ext>
            </a:extLst>
          </p:cNvPr>
          <p:cNvSpPr/>
          <p:nvPr/>
        </p:nvSpPr>
        <p:spPr>
          <a:xfrm>
            <a:off x="6475176" y="4155447"/>
            <a:ext cx="285752" cy="285752"/>
          </a:xfrm>
          <a:prstGeom prst="mathMultiply">
            <a:avLst/>
          </a:prstGeom>
          <a:solidFill>
            <a:schemeClr val="accent2"/>
          </a:solidFill>
          <a:ln w="25400" cap="flat" cmpd="sng" algn="ctr">
            <a:noFill/>
            <a:prstDash val="solid"/>
          </a:ln>
          <a:effectLst/>
        </p:spPr>
        <p:txBody>
          <a:bodyPr rtlCol="0" anchor="ctr"/>
          <a:lstStyle/>
          <a:p>
            <a:pPr algn="ctr">
              <a:defRPr/>
            </a:pPr>
            <a:endParaRPr kumimoji="0" lang="ja-JP" altLang="en-US" kern="0" dirty="0">
              <a:solidFill>
                <a:prstClr val="white"/>
              </a:solidFill>
              <a:latin typeface="Calibri"/>
              <a:ea typeface="メイリオ"/>
            </a:endParaRPr>
          </a:p>
        </p:txBody>
      </p:sp>
      <p:sp>
        <p:nvSpPr>
          <p:cNvPr id="30" name="乗算記号 29">
            <a:extLst>
              <a:ext uri="{FF2B5EF4-FFF2-40B4-BE49-F238E27FC236}">
                <a16:creationId xmlns="" xmlns:a16="http://schemas.microsoft.com/office/drawing/2014/main" id="{F72F3793-90CF-412F-84CF-389CAF6BA9DB}"/>
              </a:ext>
            </a:extLst>
          </p:cNvPr>
          <p:cNvSpPr/>
          <p:nvPr/>
        </p:nvSpPr>
        <p:spPr>
          <a:xfrm>
            <a:off x="6903804" y="4155447"/>
            <a:ext cx="285752" cy="285752"/>
          </a:xfrm>
          <a:prstGeom prst="mathMultiply">
            <a:avLst/>
          </a:prstGeom>
          <a:solidFill>
            <a:schemeClr val="accent2"/>
          </a:solidFill>
          <a:ln w="25400" cap="flat" cmpd="sng" algn="ctr">
            <a:noFill/>
            <a:prstDash val="solid"/>
          </a:ln>
          <a:effectLst/>
        </p:spPr>
        <p:txBody>
          <a:bodyPr rtlCol="0" anchor="ctr"/>
          <a:lstStyle/>
          <a:p>
            <a:pPr algn="ctr">
              <a:defRPr/>
            </a:pPr>
            <a:endParaRPr kumimoji="0" lang="ja-JP" altLang="en-US" kern="0" dirty="0">
              <a:solidFill>
                <a:prstClr val="white"/>
              </a:solidFill>
              <a:latin typeface="Calibri"/>
              <a:ea typeface="メイリオ"/>
            </a:endParaRPr>
          </a:p>
        </p:txBody>
      </p:sp>
      <p:pic>
        <p:nvPicPr>
          <p:cNvPr id="31" name="図 3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85283" y="3116369"/>
            <a:ext cx="588119" cy="1188000"/>
          </a:xfrm>
          <a:prstGeom prst="rect">
            <a:avLst/>
          </a:prstGeom>
        </p:spPr>
      </p:pic>
      <p:sp>
        <p:nvSpPr>
          <p:cNvPr id="35"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区間推定の考え方</a:t>
            </a:r>
          </a:p>
        </p:txBody>
      </p:sp>
      <p:grpSp>
        <p:nvGrpSpPr>
          <p:cNvPr id="2" name="グループ化 1"/>
          <p:cNvGrpSpPr/>
          <p:nvPr/>
        </p:nvGrpSpPr>
        <p:grpSpPr>
          <a:xfrm>
            <a:off x="611189" y="694174"/>
            <a:ext cx="6553099" cy="610167"/>
            <a:chOff x="611189" y="694174"/>
            <a:chExt cx="6553099" cy="610167"/>
          </a:xfrm>
        </p:grpSpPr>
        <p:sp>
          <p:nvSpPr>
            <p:cNvPr id="16" name="タイトル 8">
              <a:extLst>
                <a:ext uri="{FF2B5EF4-FFF2-40B4-BE49-F238E27FC236}">
                  <a16:creationId xmlns="" xmlns:a16="http://schemas.microsoft.com/office/drawing/2014/main" id="{E5064AE0-DD30-4C73-ACA1-EDEA71CC7FF1}"/>
                </a:ext>
              </a:extLst>
            </p:cNvPr>
            <p:cNvSpPr txBox="1">
              <a:spLocks/>
            </p:cNvSpPr>
            <p:nvPr/>
          </p:nvSpPr>
          <p:spPr>
            <a:xfrm>
              <a:off x="810345" y="694174"/>
              <a:ext cx="6353943" cy="610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latin typeface="HGP創英角ｺﾞｼｯｸUB" panose="020B0900000000000000" pitchFamily="50" charset="-128"/>
                  <a:ea typeface="HGP創英角ｺﾞｼｯｸUB" panose="020B0900000000000000" pitchFamily="50" charset="-128"/>
                </a:rPr>
                <a:t>ホールインワンを狙う</a:t>
              </a:r>
              <a:r>
                <a:rPr lang="en-US" altLang="ja-JP" sz="2800" dirty="0">
                  <a:latin typeface="HGP創英角ｺﾞｼｯｸUB" panose="020B0900000000000000" pitchFamily="50" charset="-128"/>
                  <a:ea typeface="HGP創英角ｺﾞｼｯｸUB" panose="020B0900000000000000" pitchFamily="50" charset="-128"/>
                </a:rPr>
                <a:t>R</a:t>
              </a:r>
              <a:r>
                <a:rPr lang="ja-JP" altLang="en-US" sz="2800" dirty="0">
                  <a:latin typeface="HGP創英角ｺﾞｼｯｸUB" panose="020B0900000000000000" pitchFamily="50" charset="-128"/>
                  <a:ea typeface="HGP創英角ｺﾞｼｯｸUB" panose="020B0900000000000000" pitchFamily="50" charset="-128"/>
                </a:rPr>
                <a:t>君</a:t>
              </a:r>
              <a:r>
                <a:rPr lang="en-US" altLang="ja-JP" sz="2800" dirty="0">
                  <a:latin typeface="HGP創英角ｺﾞｼｯｸUB" panose="020B0900000000000000" pitchFamily="50" charset="-128"/>
                  <a:ea typeface="HGP創英角ｺﾞｼｯｸUB" panose="020B0900000000000000" pitchFamily="50" charset="-128"/>
                </a:rPr>
                <a:t>(26)</a:t>
              </a:r>
            </a:p>
          </p:txBody>
        </p:sp>
        <p:sp>
          <p:nvSpPr>
            <p:cNvPr id="17" name="正方形/長方形 16">
              <a:extLst>
                <a:ext uri="{FF2B5EF4-FFF2-40B4-BE49-F238E27FC236}">
                  <a16:creationId xmlns="" xmlns:a16="http://schemas.microsoft.com/office/drawing/2014/main" id="{F5663984-3687-43AF-8200-56FF7B06CA65}"/>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grpSp>
      <p:sp>
        <p:nvSpPr>
          <p:cNvPr id="18" name="円弧 17">
            <a:extLst>
              <a:ext uri="{FF2B5EF4-FFF2-40B4-BE49-F238E27FC236}">
                <a16:creationId xmlns="" xmlns:a16="http://schemas.microsoft.com/office/drawing/2014/main" id="{F64866B9-26BB-4D86-9DA8-42D06E825481}"/>
              </a:ext>
            </a:extLst>
          </p:cNvPr>
          <p:cNvSpPr/>
          <p:nvPr/>
        </p:nvSpPr>
        <p:spPr>
          <a:xfrm>
            <a:off x="2057400" y="2798125"/>
            <a:ext cx="4632090" cy="4143380"/>
          </a:xfrm>
          <a:prstGeom prst="arc">
            <a:avLst>
              <a:gd name="adj1" fmla="val 11741120"/>
              <a:gd name="adj2" fmla="val 20730613"/>
            </a:avLst>
          </a:prstGeom>
          <a:noFill/>
          <a:ln w="28575" cap="rnd" cmpd="sng" algn="ctr">
            <a:solidFill>
              <a:schemeClr val="accent2"/>
            </a:solidFill>
            <a:prstDash val="sysDot"/>
          </a:ln>
          <a:effectLst/>
        </p:spPr>
        <p:txBody>
          <a:bodyPr rtlCol="0" anchor="ctr"/>
          <a:lstStyle/>
          <a:p>
            <a:pPr algn="ctr">
              <a:defRPr/>
            </a:pPr>
            <a:endParaRPr kumimoji="0" lang="ja-JP" altLang="en-US" kern="0" dirty="0">
              <a:solidFill>
                <a:prstClr val="black"/>
              </a:solidFill>
              <a:latin typeface="Calibri"/>
              <a:ea typeface="メイリオ"/>
            </a:endParaRPr>
          </a:p>
        </p:txBody>
      </p:sp>
      <p:sp>
        <p:nvSpPr>
          <p:cNvPr id="19" name="円弧 18">
            <a:extLst>
              <a:ext uri="{FF2B5EF4-FFF2-40B4-BE49-F238E27FC236}">
                <a16:creationId xmlns="" xmlns:a16="http://schemas.microsoft.com/office/drawing/2014/main" id="{D3CFDF04-CC98-4654-BE91-A3C8110B3E8F}"/>
              </a:ext>
            </a:extLst>
          </p:cNvPr>
          <p:cNvSpPr/>
          <p:nvPr/>
        </p:nvSpPr>
        <p:spPr>
          <a:xfrm>
            <a:off x="2030413" y="2798125"/>
            <a:ext cx="5087705" cy="4143380"/>
          </a:xfrm>
          <a:prstGeom prst="arc">
            <a:avLst>
              <a:gd name="adj1" fmla="val 11678234"/>
              <a:gd name="adj2" fmla="val 20730613"/>
            </a:avLst>
          </a:prstGeom>
          <a:noFill/>
          <a:ln w="28575" cap="rnd" cmpd="sng" algn="ctr">
            <a:solidFill>
              <a:schemeClr val="accent2"/>
            </a:solidFill>
            <a:prstDash val="sysDot"/>
          </a:ln>
          <a:effectLst/>
        </p:spPr>
        <p:txBody>
          <a:bodyPr rtlCol="0" anchor="ctr"/>
          <a:lstStyle/>
          <a:p>
            <a:pPr algn="ctr">
              <a:defRPr/>
            </a:pPr>
            <a:endParaRPr kumimoji="0" lang="ja-JP" altLang="en-US" kern="0" dirty="0">
              <a:solidFill>
                <a:prstClr val="black"/>
              </a:solidFill>
              <a:latin typeface="Calibri"/>
              <a:ea typeface="メイリオ"/>
            </a:endParaRPr>
          </a:p>
        </p:txBody>
      </p:sp>
      <p:sp>
        <p:nvSpPr>
          <p:cNvPr id="20" name="円弧 19">
            <a:extLst>
              <a:ext uri="{FF2B5EF4-FFF2-40B4-BE49-F238E27FC236}">
                <a16:creationId xmlns="" xmlns:a16="http://schemas.microsoft.com/office/drawing/2014/main" id="{38A13F25-1592-4E09-A2D4-6D744A8F39FE}"/>
              </a:ext>
            </a:extLst>
          </p:cNvPr>
          <p:cNvSpPr/>
          <p:nvPr/>
        </p:nvSpPr>
        <p:spPr>
          <a:xfrm>
            <a:off x="2072641" y="2798125"/>
            <a:ext cx="3973908" cy="4143380"/>
          </a:xfrm>
          <a:prstGeom prst="arc">
            <a:avLst>
              <a:gd name="adj1" fmla="val 11890378"/>
              <a:gd name="adj2" fmla="val 20414617"/>
            </a:avLst>
          </a:prstGeom>
          <a:noFill/>
          <a:ln w="28575" cap="rnd" cmpd="sng" algn="ctr">
            <a:solidFill>
              <a:schemeClr val="accent2"/>
            </a:solidFill>
            <a:prstDash val="sysDot"/>
          </a:ln>
          <a:effectLst/>
        </p:spPr>
        <p:txBody>
          <a:bodyPr rtlCol="0" anchor="ctr"/>
          <a:lstStyle/>
          <a:p>
            <a:pPr algn="ctr">
              <a:defRPr/>
            </a:pPr>
            <a:endParaRPr kumimoji="0" lang="ja-JP" altLang="en-US" kern="0" dirty="0">
              <a:solidFill>
                <a:prstClr val="black"/>
              </a:solidFill>
              <a:latin typeface="Calibri"/>
              <a:ea typeface="メイリオ"/>
            </a:endParaRPr>
          </a:p>
        </p:txBody>
      </p:sp>
    </p:spTree>
    <p:custDataLst>
      <p:tags r:id="rId1"/>
    </p:custDataLst>
    <p:extLst>
      <p:ext uri="{BB962C8B-B14F-4D97-AF65-F5344CB8AC3E}">
        <p14:creationId xmlns:p14="http://schemas.microsoft.com/office/powerpoint/2010/main" val="4119956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1000"/>
                                        <p:tgtEl>
                                          <p:spTgt spid="18"/>
                                        </p:tgtEl>
                                      </p:cBhvr>
                                    </p:animEffect>
                                  </p:childTnLst>
                                </p:cTn>
                              </p:par>
                            </p:childTnLst>
                          </p:cTn>
                        </p:par>
                        <p:par>
                          <p:cTn id="8" fill="hold">
                            <p:stCondLst>
                              <p:cond delay="1000"/>
                            </p:stCondLst>
                            <p:childTnLst>
                              <p:par>
                                <p:cTn id="9" presetID="1" presetClass="entr" presetSubtype="0"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par>
                          <p:cTn id="11" fill="hold">
                            <p:stCondLst>
                              <p:cond delay="1000"/>
                            </p:stCondLst>
                            <p:childTnLst>
                              <p:par>
                                <p:cTn id="12" presetID="1" presetClass="exit" presetSubtype="0" fill="hold" grpId="1" nodeType="afterEffect">
                                  <p:stCondLst>
                                    <p:cond delay="0"/>
                                  </p:stCondLst>
                                  <p:childTnLst>
                                    <p:set>
                                      <p:cBhvr>
                                        <p:cTn id="13" dur="1" fill="hold">
                                          <p:stCondLst>
                                            <p:cond delay="0"/>
                                          </p:stCondLst>
                                        </p:cTn>
                                        <p:tgtEl>
                                          <p:spTgt spid="18"/>
                                        </p:tgtEl>
                                        <p:attrNameLst>
                                          <p:attrName>style.visibility</p:attrName>
                                        </p:attrNameLst>
                                      </p:cBhvr>
                                      <p:to>
                                        <p:strVal val="hidden"/>
                                      </p:to>
                                    </p:se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left)">
                                      <p:cBhvr>
                                        <p:cTn id="17" dur="1000"/>
                                        <p:tgtEl>
                                          <p:spTgt spid="19"/>
                                        </p:tgtEl>
                                      </p:cBhvr>
                                    </p:animEffect>
                                  </p:childTnLst>
                                </p:cTn>
                              </p:par>
                            </p:childTnLst>
                          </p:cTn>
                        </p:par>
                        <p:par>
                          <p:cTn id="18" fill="hold">
                            <p:stCondLst>
                              <p:cond delay="2000"/>
                            </p:stCondLst>
                            <p:childTnLst>
                              <p:par>
                                <p:cTn id="19" presetID="1" presetClass="entr" presetSubtype="0" fill="hold" grpId="0" nodeType="after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childTnLst>
                          </p:cTn>
                        </p:par>
                        <p:par>
                          <p:cTn id="21" fill="hold">
                            <p:stCondLst>
                              <p:cond delay="2000"/>
                            </p:stCondLst>
                            <p:childTnLst>
                              <p:par>
                                <p:cTn id="22" presetID="1" presetClass="exit" presetSubtype="0" fill="hold" grpId="1" nodeType="afterEffect">
                                  <p:stCondLst>
                                    <p:cond delay="0"/>
                                  </p:stCondLst>
                                  <p:childTnLst>
                                    <p:set>
                                      <p:cBhvr>
                                        <p:cTn id="23" dur="1" fill="hold">
                                          <p:stCondLst>
                                            <p:cond delay="0"/>
                                          </p:stCondLst>
                                        </p:cTn>
                                        <p:tgtEl>
                                          <p:spTgt spid="19"/>
                                        </p:tgtEl>
                                        <p:attrNameLst>
                                          <p:attrName>style.visibility</p:attrName>
                                        </p:attrNameLst>
                                      </p:cBhvr>
                                      <p:to>
                                        <p:strVal val="hidden"/>
                                      </p:to>
                                    </p:se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wipe(left)">
                                      <p:cBhvr>
                                        <p:cTn id="27" dur="1000"/>
                                        <p:tgtEl>
                                          <p:spTgt spid="20"/>
                                        </p:tgtEl>
                                      </p:cBhvr>
                                    </p:animEffect>
                                  </p:childTnLst>
                                </p:cTn>
                              </p:par>
                            </p:childTnLst>
                          </p:cTn>
                        </p:par>
                        <p:par>
                          <p:cTn id="28" fill="hold">
                            <p:stCondLst>
                              <p:cond delay="3000"/>
                            </p:stCondLst>
                            <p:childTnLst>
                              <p:par>
                                <p:cTn id="29" presetID="1" presetClass="entr" presetSubtype="0" fill="hold" grpId="0" nodeType="after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par>
                          <p:cTn id="31" fill="hold">
                            <p:stCondLst>
                              <p:cond delay="3000"/>
                            </p:stCondLst>
                            <p:childTnLst>
                              <p:par>
                                <p:cTn id="32" presetID="1" presetClass="exit" presetSubtype="0" fill="hold" grpId="1" nodeType="afterEffect">
                                  <p:stCondLst>
                                    <p:cond delay="0"/>
                                  </p:stCondLst>
                                  <p:childTnLst>
                                    <p:set>
                                      <p:cBhvr>
                                        <p:cTn id="33" dur="1" fill="hold">
                                          <p:stCondLst>
                                            <p:cond delay="0"/>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30" grpId="0" animBg="1"/>
      <p:bldP spid="18" grpId="0" animBg="1"/>
      <p:bldP spid="18" grpId="1" animBg="1"/>
      <p:bldP spid="19" grpId="0" animBg="1"/>
      <p:bldP spid="19" grpId="1" animBg="1"/>
      <p:bldP spid="20" grpId="0" animBg="1"/>
      <p:bldP spid="20"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4" name="テキスト ボックス 23"/>
              <p:cNvSpPr txBox="1"/>
              <p:nvPr/>
            </p:nvSpPr>
            <p:spPr>
              <a:xfrm>
                <a:off x="5433221" y="4631984"/>
                <a:ext cx="756809" cy="307777"/>
              </a:xfrm>
              <a:prstGeom prst="rect">
                <a:avLst/>
              </a:prstGeom>
              <a:noFill/>
            </p:spPr>
            <p:txBody>
              <a:bodyPr wrap="none" rtlCol="0">
                <a:spAutoFit/>
              </a:bodyPr>
              <a:lstStyle/>
              <a:p>
                <a:pPr algn="ctr">
                  <a:defRPr/>
                </a:pPr>
                <a14:m>
                  <m:oMathPara xmlns:m="http://schemas.openxmlformats.org/officeDocument/2006/math">
                    <m:oMathParaPr>
                      <m:jc m:val="centerGroup"/>
                    </m:oMathParaPr>
                    <m:oMath xmlns:m="http://schemas.openxmlformats.org/officeDocument/2006/math">
                      <m:r>
                        <a:rPr kumimoji="0" lang="en-US" altLang="ja-JP" sz="1400" b="0" i="1" kern="0" smtClean="0">
                          <a:solidFill>
                            <a:prstClr val="black"/>
                          </a:solidFill>
                          <a:effectLst/>
                          <a:latin typeface="Cambria Math" panose="02040503050406030204" pitchFamily="18" charset="0"/>
                        </a:rPr>
                        <m:t>−7[</m:t>
                      </m:r>
                      <m:r>
                        <a:rPr kumimoji="0" lang="en-US" altLang="ja-JP" sz="1400" b="0" i="1" kern="0" smtClean="0">
                          <a:solidFill>
                            <a:prstClr val="black"/>
                          </a:solidFill>
                          <a:effectLst/>
                          <a:latin typeface="Cambria Math" panose="02040503050406030204" pitchFamily="18" charset="0"/>
                        </a:rPr>
                        <m:t>𝑚</m:t>
                      </m:r>
                      <m:r>
                        <a:rPr kumimoji="0" lang="en-US" altLang="ja-JP" sz="1400" b="0" i="1" kern="0" smtClean="0">
                          <a:solidFill>
                            <a:prstClr val="black"/>
                          </a:solidFill>
                          <a:effectLst/>
                          <a:latin typeface="Cambria Math" panose="02040503050406030204" pitchFamily="18" charset="0"/>
                        </a:rPr>
                        <m:t>]</m:t>
                      </m:r>
                    </m:oMath>
                  </m:oMathPara>
                </a14:m>
                <a:endParaRPr kumimoji="0" lang="ja-JP" altLang="en-US" sz="1400" kern="0" dirty="0">
                  <a:solidFill>
                    <a:prstClr val="black"/>
                  </a:solidFill>
                  <a:effectLst/>
                  <a:latin typeface="HGP創英角ｺﾞｼｯｸUB" panose="020B0900000000000000" pitchFamily="50" charset="-128"/>
                  <a:ea typeface="HGP創英角ｺﾞｼｯｸUB" panose="020B0900000000000000" pitchFamily="50" charset="-128"/>
                </a:endParaRPr>
              </a:p>
            </p:txBody>
          </p:sp>
        </mc:Choice>
        <mc:Fallback xmlns="">
          <p:sp>
            <p:nvSpPr>
              <p:cNvPr id="24" name="テキスト ボックス 23"/>
              <p:cNvSpPr txBox="1">
                <a:spLocks noRot="1" noChangeAspect="1" noMove="1" noResize="1" noEditPoints="1" noAdjustHandles="1" noChangeArrowheads="1" noChangeShapeType="1" noTextEdit="1"/>
              </p:cNvSpPr>
              <p:nvPr/>
            </p:nvSpPr>
            <p:spPr>
              <a:xfrm>
                <a:off x="5433221" y="4631984"/>
                <a:ext cx="756809" cy="307777"/>
              </a:xfrm>
              <a:prstGeom prst="rect">
                <a:avLst/>
              </a:prstGeom>
              <a:blipFill rotWithShape="1">
                <a:blip r:embed="rId3"/>
                <a:stretch>
                  <a:fillRect b="-1200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6" name="テキスト ボックス 25"/>
              <p:cNvSpPr txBox="1"/>
              <p:nvPr/>
            </p:nvSpPr>
            <p:spPr>
              <a:xfrm>
                <a:off x="6451283" y="4631984"/>
                <a:ext cx="756809" cy="307777"/>
              </a:xfrm>
              <a:prstGeom prst="rect">
                <a:avLst/>
              </a:prstGeom>
              <a:noFill/>
            </p:spPr>
            <p:txBody>
              <a:bodyPr wrap="none" rtlCol="0">
                <a:spAutoFit/>
              </a:bodyPr>
              <a:lstStyle/>
              <a:p>
                <a:pPr algn="ctr">
                  <a:defRPr/>
                </a:pPr>
                <a14:m>
                  <m:oMathPara xmlns:m="http://schemas.openxmlformats.org/officeDocument/2006/math">
                    <m:oMathParaPr>
                      <m:jc m:val="centerGroup"/>
                    </m:oMathParaPr>
                    <m:oMath xmlns:m="http://schemas.openxmlformats.org/officeDocument/2006/math">
                      <m:r>
                        <a:rPr kumimoji="0" lang="en-US" altLang="ja-JP" sz="1400" b="0" i="1" kern="0" smtClean="0">
                          <a:solidFill>
                            <a:prstClr val="black"/>
                          </a:solidFill>
                          <a:effectLst/>
                          <a:latin typeface="Cambria Math" panose="02040503050406030204" pitchFamily="18" charset="0"/>
                        </a:rPr>
                        <m:t>+7[</m:t>
                      </m:r>
                      <m:r>
                        <a:rPr kumimoji="0" lang="en-US" altLang="ja-JP" sz="1400" b="0" i="1" kern="0" smtClean="0">
                          <a:solidFill>
                            <a:prstClr val="black"/>
                          </a:solidFill>
                          <a:effectLst/>
                          <a:latin typeface="Cambria Math" panose="02040503050406030204" pitchFamily="18" charset="0"/>
                        </a:rPr>
                        <m:t>𝑚</m:t>
                      </m:r>
                      <m:r>
                        <a:rPr kumimoji="0" lang="en-US" altLang="ja-JP" sz="1400" b="0" i="1" kern="0" smtClean="0">
                          <a:solidFill>
                            <a:prstClr val="black"/>
                          </a:solidFill>
                          <a:effectLst/>
                          <a:latin typeface="Cambria Math" panose="02040503050406030204" pitchFamily="18" charset="0"/>
                        </a:rPr>
                        <m:t>]</m:t>
                      </m:r>
                    </m:oMath>
                  </m:oMathPara>
                </a14:m>
                <a:endParaRPr kumimoji="0" lang="ja-JP" altLang="en-US" sz="1400" kern="0" dirty="0">
                  <a:solidFill>
                    <a:prstClr val="black"/>
                  </a:solidFill>
                  <a:effectLst/>
                  <a:latin typeface="HGP創英角ｺﾞｼｯｸUB" panose="020B0900000000000000" pitchFamily="50" charset="-128"/>
                  <a:ea typeface="HGP創英角ｺﾞｼｯｸUB" panose="020B0900000000000000" pitchFamily="50" charset="-128"/>
                </a:endParaRPr>
              </a:p>
            </p:txBody>
          </p:sp>
        </mc:Choice>
        <mc:Fallback xmlns="">
          <p:sp>
            <p:nvSpPr>
              <p:cNvPr id="26" name="テキスト ボックス 25"/>
              <p:cNvSpPr txBox="1">
                <a:spLocks noRot="1" noChangeAspect="1" noMove="1" noResize="1" noEditPoints="1" noAdjustHandles="1" noChangeArrowheads="1" noChangeShapeType="1" noTextEdit="1"/>
              </p:cNvSpPr>
              <p:nvPr/>
            </p:nvSpPr>
            <p:spPr>
              <a:xfrm>
                <a:off x="6451283" y="4631984"/>
                <a:ext cx="756809" cy="307777"/>
              </a:xfrm>
              <a:prstGeom prst="rect">
                <a:avLst/>
              </a:prstGeom>
              <a:blipFill rotWithShape="1">
                <a:blip r:embed="rId4"/>
                <a:stretch>
                  <a:fillRect b="-12000"/>
                </a:stretch>
              </a:blipFill>
            </p:spPr>
            <p:txBody>
              <a:bodyPr/>
              <a:lstStyle/>
              <a:p>
                <a:r>
                  <a:rPr lang="ja-JP" altLang="en-US">
                    <a:noFill/>
                  </a:rPr>
                  <a:t> </a:t>
                </a:r>
              </a:p>
            </p:txBody>
          </p:sp>
        </mc:Fallback>
      </mc:AlternateContent>
      <p:sp>
        <p:nvSpPr>
          <p:cNvPr id="27" name="正方形/長方形 26"/>
          <p:cNvSpPr/>
          <p:nvPr/>
        </p:nvSpPr>
        <p:spPr>
          <a:xfrm>
            <a:off x="6475176" y="2873498"/>
            <a:ext cx="252000" cy="1428760"/>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p:sp>
        <p:nvSpPr>
          <p:cNvPr id="30" name="正方形/長方形 29"/>
          <p:cNvSpPr/>
          <p:nvPr/>
        </p:nvSpPr>
        <p:spPr>
          <a:xfrm>
            <a:off x="6760928" y="3302126"/>
            <a:ext cx="252000" cy="1000132"/>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p:sp>
        <p:nvSpPr>
          <p:cNvPr id="36" name="正方形/長方形 35"/>
          <p:cNvSpPr/>
          <p:nvPr/>
        </p:nvSpPr>
        <p:spPr>
          <a:xfrm>
            <a:off x="6189424" y="2587746"/>
            <a:ext cx="252000" cy="1714512"/>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p:sp>
        <p:nvSpPr>
          <p:cNvPr id="40" name="正方形/長方形 39"/>
          <p:cNvSpPr/>
          <p:nvPr/>
        </p:nvSpPr>
        <p:spPr>
          <a:xfrm>
            <a:off x="7046680" y="3730754"/>
            <a:ext cx="252000" cy="571504"/>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p:sp>
        <p:nvSpPr>
          <p:cNvPr id="41" name="正方形/長方形 40"/>
          <p:cNvSpPr/>
          <p:nvPr/>
        </p:nvSpPr>
        <p:spPr>
          <a:xfrm>
            <a:off x="5332168" y="3730754"/>
            <a:ext cx="252000" cy="571504"/>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p:sp>
        <p:nvSpPr>
          <p:cNvPr id="42" name="正方形/長方形 41"/>
          <p:cNvSpPr/>
          <p:nvPr/>
        </p:nvSpPr>
        <p:spPr>
          <a:xfrm>
            <a:off x="5617920" y="3302126"/>
            <a:ext cx="252000" cy="1000132"/>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p:sp>
        <p:nvSpPr>
          <p:cNvPr id="43" name="正方形/長方形 42"/>
          <p:cNvSpPr/>
          <p:nvPr/>
        </p:nvSpPr>
        <p:spPr>
          <a:xfrm>
            <a:off x="7332432" y="3873630"/>
            <a:ext cx="252000" cy="428628"/>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p:sp>
        <p:nvSpPr>
          <p:cNvPr id="44" name="正方形/長方形 43"/>
          <p:cNvSpPr/>
          <p:nvPr/>
        </p:nvSpPr>
        <p:spPr>
          <a:xfrm>
            <a:off x="5903672" y="2944936"/>
            <a:ext cx="252000" cy="1357322"/>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p:sp>
        <p:nvSpPr>
          <p:cNvPr id="45" name="正方形/長方形 44"/>
          <p:cNvSpPr/>
          <p:nvPr/>
        </p:nvSpPr>
        <p:spPr>
          <a:xfrm>
            <a:off x="5046416" y="3873630"/>
            <a:ext cx="252000" cy="428628"/>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p:sp>
        <p:nvSpPr>
          <p:cNvPr id="46" name="テキスト ボックス 45"/>
          <p:cNvSpPr txBox="1"/>
          <p:nvPr/>
        </p:nvSpPr>
        <p:spPr>
          <a:xfrm>
            <a:off x="6048658" y="2301579"/>
            <a:ext cx="530915"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20</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47" name="テキスト ボックス 46"/>
          <p:cNvSpPr txBox="1"/>
          <p:nvPr/>
        </p:nvSpPr>
        <p:spPr>
          <a:xfrm>
            <a:off x="6363532" y="2596624"/>
            <a:ext cx="530915"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17</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48" name="テキスト ボックス 47"/>
          <p:cNvSpPr txBox="1"/>
          <p:nvPr/>
        </p:nvSpPr>
        <p:spPr>
          <a:xfrm>
            <a:off x="6649074" y="3024838"/>
            <a:ext cx="530915"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12</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49" name="テキスト ボックス 48"/>
          <p:cNvSpPr txBox="1"/>
          <p:nvPr/>
        </p:nvSpPr>
        <p:spPr>
          <a:xfrm>
            <a:off x="5263390" y="3426832"/>
            <a:ext cx="434734"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7</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50" name="テキスト ボックス 49"/>
          <p:cNvSpPr txBox="1"/>
          <p:nvPr/>
        </p:nvSpPr>
        <p:spPr>
          <a:xfrm>
            <a:off x="7246612" y="3587878"/>
            <a:ext cx="434734"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5</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51" name="テキスト ボックス 50"/>
          <p:cNvSpPr txBox="1"/>
          <p:nvPr/>
        </p:nvSpPr>
        <p:spPr>
          <a:xfrm>
            <a:off x="5753785" y="2664605"/>
            <a:ext cx="530915"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15</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52" name="テキスト ボックス 51"/>
          <p:cNvSpPr txBox="1"/>
          <p:nvPr/>
        </p:nvSpPr>
        <p:spPr>
          <a:xfrm>
            <a:off x="5463909" y="3024838"/>
            <a:ext cx="530915"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11</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53" name="テキスト ボックス 52"/>
          <p:cNvSpPr txBox="1"/>
          <p:nvPr/>
        </p:nvSpPr>
        <p:spPr>
          <a:xfrm>
            <a:off x="6940498" y="3426832"/>
            <a:ext cx="434734"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7</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54" name="テキスト ボックス 53"/>
          <p:cNvSpPr txBox="1"/>
          <p:nvPr/>
        </p:nvSpPr>
        <p:spPr>
          <a:xfrm>
            <a:off x="4968760" y="3587878"/>
            <a:ext cx="434734"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5</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cxnSp>
        <p:nvCxnSpPr>
          <p:cNvPr id="56" name="直線コネクタ 55"/>
          <p:cNvCxnSpPr>
            <a:cxnSpLocks/>
          </p:cNvCxnSpPr>
          <p:nvPr/>
        </p:nvCxnSpPr>
        <p:spPr>
          <a:xfrm>
            <a:off x="7334020" y="4303052"/>
            <a:ext cx="0" cy="756000"/>
          </a:xfrm>
          <a:prstGeom prst="line">
            <a:avLst/>
          </a:prstGeom>
          <a:noFill/>
          <a:ln w="28575" cap="flat" cmpd="sng" algn="ctr">
            <a:solidFill>
              <a:schemeClr val="bg1">
                <a:lumMod val="75000"/>
              </a:schemeClr>
            </a:solidFill>
            <a:prstDash val="solid"/>
          </a:ln>
          <a:effectLst/>
        </p:spPr>
      </p:cxnSp>
      <p:cxnSp>
        <p:nvCxnSpPr>
          <p:cNvPr id="57" name="直線コネクタ 56"/>
          <p:cNvCxnSpPr>
            <a:cxnSpLocks/>
          </p:cNvCxnSpPr>
          <p:nvPr/>
        </p:nvCxnSpPr>
        <p:spPr>
          <a:xfrm>
            <a:off x="5333756" y="4303052"/>
            <a:ext cx="0" cy="756000"/>
          </a:xfrm>
          <a:prstGeom prst="line">
            <a:avLst/>
          </a:prstGeom>
          <a:noFill/>
          <a:ln w="28575" cap="flat" cmpd="sng" algn="ctr">
            <a:solidFill>
              <a:schemeClr val="bg1">
                <a:lumMod val="75000"/>
              </a:schemeClr>
            </a:solidFill>
            <a:prstDash val="solid"/>
          </a:ln>
          <a:effectLst/>
        </p:spPr>
      </p:cxnSp>
      <p:cxnSp>
        <p:nvCxnSpPr>
          <p:cNvPr id="58" name="直線矢印コネクタ 57"/>
          <p:cNvCxnSpPr/>
          <p:nvPr/>
        </p:nvCxnSpPr>
        <p:spPr>
          <a:xfrm>
            <a:off x="5332168" y="4631984"/>
            <a:ext cx="1000132" cy="1588"/>
          </a:xfrm>
          <a:prstGeom prst="straightConnector1">
            <a:avLst/>
          </a:prstGeom>
          <a:noFill/>
          <a:ln w="12700" cap="flat" cmpd="sng" algn="ctr">
            <a:solidFill>
              <a:schemeClr val="tx1"/>
            </a:solidFill>
            <a:prstDash val="solid"/>
            <a:headEnd type="arrow"/>
            <a:tailEnd type="arrow"/>
          </a:ln>
          <a:effectLst/>
        </p:spPr>
      </p:cxnSp>
      <p:cxnSp>
        <p:nvCxnSpPr>
          <p:cNvPr id="59" name="直線矢印コネクタ 58"/>
          <p:cNvCxnSpPr/>
          <p:nvPr/>
        </p:nvCxnSpPr>
        <p:spPr>
          <a:xfrm>
            <a:off x="6332300" y="4631984"/>
            <a:ext cx="1000132" cy="1588"/>
          </a:xfrm>
          <a:prstGeom prst="straightConnector1">
            <a:avLst/>
          </a:prstGeom>
          <a:noFill/>
          <a:ln w="12700" cap="flat" cmpd="sng" algn="ctr">
            <a:solidFill>
              <a:schemeClr val="tx1"/>
            </a:solidFill>
            <a:prstDash val="solid"/>
            <a:headEnd type="arrow"/>
            <a:tailEnd type="arrow"/>
          </a:ln>
          <a:effectLst/>
        </p:spPr>
      </p:cxnSp>
      <p:cxnSp>
        <p:nvCxnSpPr>
          <p:cNvPr id="66" name="直線コネクタ 65"/>
          <p:cNvCxnSpPr/>
          <p:nvPr/>
        </p:nvCxnSpPr>
        <p:spPr>
          <a:xfrm>
            <a:off x="1331640" y="4298400"/>
            <a:ext cx="6429420" cy="1701"/>
          </a:xfrm>
          <a:prstGeom prst="line">
            <a:avLst/>
          </a:prstGeom>
          <a:noFill/>
          <a:ln w="28575" cap="flat" cmpd="sng" algn="ctr">
            <a:solidFill>
              <a:schemeClr val="tx1">
                <a:lumMod val="50000"/>
                <a:lumOff val="50000"/>
              </a:schemeClr>
            </a:solidFill>
            <a:prstDash val="solid"/>
          </a:ln>
          <a:effectLst/>
        </p:spPr>
      </p:cxnSp>
      <p:grpSp>
        <p:nvGrpSpPr>
          <p:cNvPr id="60" name="グループ化 59"/>
          <p:cNvGrpSpPr/>
          <p:nvPr/>
        </p:nvGrpSpPr>
        <p:grpSpPr>
          <a:xfrm>
            <a:off x="6332300" y="3445002"/>
            <a:ext cx="357190" cy="1614050"/>
            <a:chOff x="6143636" y="4286256"/>
            <a:chExt cx="357190" cy="1614050"/>
          </a:xfrm>
          <a:solidFill>
            <a:srgbClr val="FF0000"/>
          </a:solidFill>
          <a:effectLst/>
        </p:grpSpPr>
        <p:cxnSp>
          <p:nvCxnSpPr>
            <p:cNvPr id="61" name="直線コネクタ 60"/>
            <p:cNvCxnSpPr/>
            <p:nvPr/>
          </p:nvCxnSpPr>
          <p:spPr>
            <a:xfrm>
              <a:off x="6144430" y="4287050"/>
              <a:ext cx="0" cy="1613256"/>
            </a:xfrm>
            <a:prstGeom prst="line">
              <a:avLst/>
            </a:prstGeom>
            <a:grpFill/>
            <a:ln w="38100" cap="flat" cmpd="sng" algn="ctr">
              <a:solidFill>
                <a:srgbClr val="FF0000"/>
              </a:solidFill>
              <a:prstDash val="solid"/>
            </a:ln>
            <a:effectLst/>
          </p:spPr>
        </p:cxnSp>
        <p:sp>
          <p:nvSpPr>
            <p:cNvPr id="62" name="二等辺三角形 61"/>
            <p:cNvSpPr/>
            <p:nvPr/>
          </p:nvSpPr>
          <p:spPr>
            <a:xfrm rot="5400000">
              <a:off x="6143636" y="4286256"/>
              <a:ext cx="357190" cy="357190"/>
            </a:xfrm>
            <a:prstGeom prst="triangle">
              <a:avLst/>
            </a:prstGeom>
            <a:grpFill/>
            <a:ln w="25400" cap="flat" cmpd="sng" algn="ctr">
              <a:noFill/>
              <a:prstDash val="solid"/>
            </a:ln>
            <a:effectLst/>
          </p:spPr>
          <p:txBody>
            <a:bodyPr rtlCol="0" anchor="ctr"/>
            <a:lstStyle/>
            <a:p>
              <a:pPr algn="ctr">
                <a:defRPr/>
              </a:pPr>
              <a:endParaRPr kumimoji="0" lang="ja-JP" altLang="en-US" kern="0" dirty="0">
                <a:solidFill>
                  <a:prstClr val="white"/>
                </a:solidFill>
                <a:effectLst/>
                <a:latin typeface="HGP創英角ｺﾞｼｯｸUB" panose="020B0900000000000000" pitchFamily="50" charset="-128"/>
                <a:ea typeface="HGP創英角ｺﾞｼｯｸUB" panose="020B0900000000000000" pitchFamily="50" charset="-128"/>
              </a:endParaRPr>
            </a:p>
          </p:txBody>
        </p:sp>
      </p:grpSp>
      <mc:AlternateContent xmlns:mc="http://schemas.openxmlformats.org/markup-compatibility/2006" xmlns:a14="http://schemas.microsoft.com/office/drawing/2010/main">
        <mc:Choice Requires="a14">
          <p:sp>
            <p:nvSpPr>
              <p:cNvPr id="63" name="テキスト ボックス 62"/>
              <p:cNvSpPr txBox="1"/>
              <p:nvPr/>
            </p:nvSpPr>
            <p:spPr>
              <a:xfrm>
                <a:off x="5841165" y="5094000"/>
                <a:ext cx="1021305" cy="307777"/>
              </a:xfrm>
              <a:prstGeom prst="rect">
                <a:avLst/>
              </a:prstGeom>
              <a:noFill/>
            </p:spPr>
            <p:txBody>
              <a:bodyPr wrap="none" rtlCol="0">
                <a:spAutoFit/>
              </a:bodyPr>
              <a:lstStyle/>
              <a:p>
                <a:pPr algn="ctr"/>
                <a14:m>
                  <m:oMath xmlns:m="http://schemas.openxmlformats.org/officeDocument/2006/math">
                    <m:r>
                      <a:rPr lang="en-US" altLang="ja-JP" sz="1400" b="0" i="1" smtClean="0">
                        <a:solidFill>
                          <a:prstClr val="black"/>
                        </a:solidFill>
                        <a:effectLst/>
                        <a:latin typeface="Cambria Math" panose="02040503050406030204" pitchFamily="18" charset="0"/>
                      </a:rPr>
                      <m:t>50[</m:t>
                    </m:r>
                    <m:r>
                      <a:rPr lang="en-US" altLang="ja-JP" sz="1400" b="0" i="1" smtClean="0">
                        <a:solidFill>
                          <a:prstClr val="black"/>
                        </a:solidFill>
                        <a:effectLst/>
                        <a:latin typeface="Cambria Math" panose="02040503050406030204" pitchFamily="18" charset="0"/>
                      </a:rPr>
                      <m:t>𝑚</m:t>
                    </m:r>
                    <m:r>
                      <a:rPr lang="en-US" altLang="ja-JP" sz="1400" b="0" i="1" smtClean="0">
                        <a:solidFill>
                          <a:prstClr val="black"/>
                        </a:solidFill>
                        <a:effectLst/>
                        <a:latin typeface="Cambria Math" panose="02040503050406030204" pitchFamily="18" charset="0"/>
                      </a:rPr>
                      <m:t>]</m:t>
                    </m:r>
                  </m:oMath>
                </a14:m>
                <a:r>
                  <a:rPr lang="ja-JP" altLang="en-US" sz="1400" dirty="0">
                    <a:solidFill>
                      <a:prstClr val="black"/>
                    </a:solidFill>
                    <a:effectLst/>
                    <a:latin typeface="HGP創英角ｺﾞｼｯｸUB" panose="020B0900000000000000" pitchFamily="50" charset="-128"/>
                    <a:ea typeface="HGP創英角ｺﾞｼｯｸUB" panose="020B0900000000000000" pitchFamily="50" charset="-128"/>
                  </a:rPr>
                  <a:t>地点</a:t>
                </a:r>
              </a:p>
            </p:txBody>
          </p:sp>
        </mc:Choice>
        <mc:Fallback xmlns="">
          <p:sp>
            <p:nvSpPr>
              <p:cNvPr id="63" name="テキスト ボックス 62"/>
              <p:cNvSpPr txBox="1">
                <a:spLocks noRot="1" noChangeAspect="1" noMove="1" noResize="1" noEditPoints="1" noAdjustHandles="1" noChangeArrowheads="1" noChangeShapeType="1" noTextEdit="1"/>
              </p:cNvSpPr>
              <p:nvPr/>
            </p:nvSpPr>
            <p:spPr>
              <a:xfrm>
                <a:off x="5841165" y="5094000"/>
                <a:ext cx="1021305" cy="307777"/>
              </a:xfrm>
              <a:prstGeom prst="rect">
                <a:avLst/>
              </a:prstGeom>
              <a:blipFill rotWithShape="1">
                <a:blip r:embed="rId5"/>
                <a:stretch>
                  <a:fillRect t="-4000" r="-1786" b="-1800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4" name="テキスト ボックス 63"/>
              <p:cNvSpPr txBox="1"/>
              <p:nvPr/>
            </p:nvSpPr>
            <p:spPr>
              <a:xfrm>
                <a:off x="4738967" y="5094000"/>
                <a:ext cx="1021305" cy="307777"/>
              </a:xfrm>
              <a:prstGeom prst="rect">
                <a:avLst/>
              </a:prstGeom>
              <a:noFill/>
            </p:spPr>
            <p:txBody>
              <a:bodyPr wrap="none" rtlCol="0">
                <a:spAutoFit/>
              </a:bodyPr>
              <a:lstStyle/>
              <a:p>
                <a:pPr algn="ctr"/>
                <a14:m>
                  <m:oMath xmlns:m="http://schemas.openxmlformats.org/officeDocument/2006/math">
                    <m:r>
                      <a:rPr lang="en-US" altLang="ja-JP" sz="1400" i="1" smtClean="0">
                        <a:solidFill>
                          <a:prstClr val="black"/>
                        </a:solidFill>
                        <a:effectLst/>
                        <a:latin typeface="Cambria Math" panose="02040503050406030204" pitchFamily="18" charset="0"/>
                      </a:rPr>
                      <m:t>4</m:t>
                    </m:r>
                    <m:r>
                      <a:rPr lang="en-US" altLang="ja-JP" sz="1400" b="0" i="1" smtClean="0">
                        <a:solidFill>
                          <a:prstClr val="black"/>
                        </a:solidFill>
                        <a:effectLst/>
                        <a:latin typeface="Cambria Math" panose="02040503050406030204" pitchFamily="18" charset="0"/>
                      </a:rPr>
                      <m:t>3[</m:t>
                    </m:r>
                    <m:r>
                      <a:rPr lang="en-US" altLang="ja-JP" sz="1400" b="0" i="1" smtClean="0">
                        <a:solidFill>
                          <a:prstClr val="black"/>
                        </a:solidFill>
                        <a:effectLst/>
                        <a:latin typeface="Cambria Math" panose="02040503050406030204" pitchFamily="18" charset="0"/>
                      </a:rPr>
                      <m:t>𝑚</m:t>
                    </m:r>
                    <m:r>
                      <a:rPr lang="en-US" altLang="ja-JP" sz="1400" b="0" i="1" smtClean="0">
                        <a:solidFill>
                          <a:prstClr val="black"/>
                        </a:solidFill>
                        <a:effectLst/>
                        <a:latin typeface="Cambria Math" panose="02040503050406030204" pitchFamily="18" charset="0"/>
                      </a:rPr>
                      <m:t>]</m:t>
                    </m:r>
                  </m:oMath>
                </a14:m>
                <a:r>
                  <a:rPr lang="ja-JP" altLang="en-US" sz="1400" dirty="0">
                    <a:solidFill>
                      <a:prstClr val="black"/>
                    </a:solidFill>
                    <a:effectLst/>
                    <a:latin typeface="HGP創英角ｺﾞｼｯｸUB" panose="020B0900000000000000" pitchFamily="50" charset="-128"/>
                    <a:ea typeface="HGP創英角ｺﾞｼｯｸUB" panose="020B0900000000000000" pitchFamily="50" charset="-128"/>
                  </a:rPr>
                  <a:t>地点</a:t>
                </a:r>
              </a:p>
            </p:txBody>
          </p:sp>
        </mc:Choice>
        <mc:Fallback xmlns="">
          <p:sp>
            <p:nvSpPr>
              <p:cNvPr id="64" name="テキスト ボックス 63"/>
              <p:cNvSpPr txBox="1">
                <a:spLocks noRot="1" noChangeAspect="1" noMove="1" noResize="1" noEditPoints="1" noAdjustHandles="1" noChangeArrowheads="1" noChangeShapeType="1" noTextEdit="1"/>
              </p:cNvSpPr>
              <p:nvPr/>
            </p:nvSpPr>
            <p:spPr>
              <a:xfrm>
                <a:off x="4738967" y="5094000"/>
                <a:ext cx="1021305" cy="307777"/>
              </a:xfrm>
              <a:prstGeom prst="rect">
                <a:avLst/>
              </a:prstGeom>
              <a:blipFill rotWithShape="1">
                <a:blip r:embed="rId6"/>
                <a:stretch>
                  <a:fillRect t="-4000" r="-1786" b="-1800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5" name="テキスト ボックス 64"/>
              <p:cNvSpPr txBox="1"/>
              <p:nvPr/>
            </p:nvSpPr>
            <p:spPr>
              <a:xfrm>
                <a:off x="6925435" y="5094000"/>
                <a:ext cx="1021305" cy="307777"/>
              </a:xfrm>
              <a:prstGeom prst="rect">
                <a:avLst/>
              </a:prstGeom>
              <a:noFill/>
            </p:spPr>
            <p:txBody>
              <a:bodyPr wrap="none" rtlCol="0">
                <a:spAutoFit/>
              </a:bodyPr>
              <a:lstStyle/>
              <a:p>
                <a:pPr algn="ctr"/>
                <a14:m>
                  <m:oMath xmlns:m="http://schemas.openxmlformats.org/officeDocument/2006/math">
                    <m:r>
                      <a:rPr lang="en-US" altLang="ja-JP" sz="1400" b="0" i="1" smtClean="0">
                        <a:solidFill>
                          <a:prstClr val="black"/>
                        </a:solidFill>
                        <a:effectLst/>
                        <a:latin typeface="Cambria Math" panose="02040503050406030204" pitchFamily="18" charset="0"/>
                      </a:rPr>
                      <m:t>57[</m:t>
                    </m:r>
                    <m:r>
                      <a:rPr lang="en-US" altLang="ja-JP" sz="1400" b="0" i="1" smtClean="0">
                        <a:solidFill>
                          <a:prstClr val="black"/>
                        </a:solidFill>
                        <a:effectLst/>
                        <a:latin typeface="Cambria Math" panose="02040503050406030204" pitchFamily="18" charset="0"/>
                      </a:rPr>
                      <m:t>𝑚</m:t>
                    </m:r>
                    <m:r>
                      <a:rPr lang="en-US" altLang="ja-JP" sz="1400" b="0" i="1" smtClean="0">
                        <a:solidFill>
                          <a:prstClr val="black"/>
                        </a:solidFill>
                        <a:effectLst/>
                        <a:latin typeface="Cambria Math" panose="02040503050406030204" pitchFamily="18" charset="0"/>
                      </a:rPr>
                      <m:t>]</m:t>
                    </m:r>
                  </m:oMath>
                </a14:m>
                <a:r>
                  <a:rPr lang="ja-JP" altLang="en-US" sz="1400" dirty="0">
                    <a:solidFill>
                      <a:prstClr val="black"/>
                    </a:solidFill>
                    <a:effectLst/>
                    <a:latin typeface="HGP創英角ｺﾞｼｯｸUB" panose="020B0900000000000000" pitchFamily="50" charset="-128"/>
                    <a:ea typeface="HGP創英角ｺﾞｼｯｸUB" panose="020B0900000000000000" pitchFamily="50" charset="-128"/>
                  </a:rPr>
                  <a:t>地点</a:t>
                </a:r>
              </a:p>
            </p:txBody>
          </p:sp>
        </mc:Choice>
        <mc:Fallback xmlns="">
          <p:sp>
            <p:nvSpPr>
              <p:cNvPr id="65" name="テキスト ボックス 64"/>
              <p:cNvSpPr txBox="1">
                <a:spLocks noRot="1" noChangeAspect="1" noMove="1" noResize="1" noEditPoints="1" noAdjustHandles="1" noChangeArrowheads="1" noChangeShapeType="1" noTextEdit="1"/>
              </p:cNvSpPr>
              <p:nvPr/>
            </p:nvSpPr>
            <p:spPr>
              <a:xfrm>
                <a:off x="6925435" y="5094000"/>
                <a:ext cx="1021305" cy="307777"/>
              </a:xfrm>
              <a:prstGeom prst="rect">
                <a:avLst/>
              </a:prstGeom>
              <a:blipFill rotWithShape="1">
                <a:blip r:embed="rId7"/>
                <a:stretch>
                  <a:fillRect t="-4000" r="-1786" b="-18000"/>
                </a:stretch>
              </a:blipFill>
            </p:spPr>
            <p:txBody>
              <a:bodyPr/>
              <a:lstStyle/>
              <a:p>
                <a:r>
                  <a:rPr lang="ja-JP" altLang="en-US">
                    <a:noFill/>
                  </a:rPr>
                  <a:t> </a:t>
                </a:r>
              </a:p>
            </p:txBody>
          </p:sp>
        </mc:Fallback>
      </mc:AlternateContent>
      <p:sp>
        <p:nvSpPr>
          <p:cNvPr id="68" name="タイトル 8">
            <a:extLst>
              <a:ext uri="{FF2B5EF4-FFF2-40B4-BE49-F238E27FC236}">
                <a16:creationId xmlns="" xmlns:a16="http://schemas.microsoft.com/office/drawing/2014/main" id="{9865A4B6-7FF5-4831-AA89-92BDBF47B3E4}"/>
              </a:ext>
            </a:extLst>
          </p:cNvPr>
          <p:cNvSpPr txBox="1">
            <a:spLocks/>
          </p:cNvSpPr>
          <p:nvPr/>
        </p:nvSpPr>
        <p:spPr>
          <a:xfrm>
            <a:off x="810344" y="746346"/>
            <a:ext cx="6026665"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en-US" altLang="ja-JP" sz="2200" dirty="0">
                <a:effectLst/>
                <a:latin typeface="HGP創英角ｺﾞｼｯｸUB" panose="020B0900000000000000" pitchFamily="50" charset="-128"/>
                <a:ea typeface="HGP創英角ｺﾞｼｯｸUB" panose="020B0900000000000000" pitchFamily="50" charset="-128"/>
              </a:rPr>
              <a:t>1000</a:t>
            </a:r>
            <a:r>
              <a:rPr lang="ja-JP" altLang="en-US" sz="2200" dirty="0">
                <a:effectLst/>
                <a:latin typeface="HGP創英角ｺﾞｼｯｸUB" panose="020B0900000000000000" pitchFamily="50" charset="-128"/>
                <a:ea typeface="HGP創英角ｺﾞｼｯｸUB" panose="020B0900000000000000" pitchFamily="50" charset="-128"/>
              </a:rPr>
              <a:t>回打った時の到達点の分布を考える</a:t>
            </a:r>
          </a:p>
        </p:txBody>
      </p:sp>
      <p:grpSp>
        <p:nvGrpSpPr>
          <p:cNvPr id="70" name="グループ化 69">
            <a:extLst>
              <a:ext uri="{FF2B5EF4-FFF2-40B4-BE49-F238E27FC236}">
                <a16:creationId xmlns="" xmlns:a16="http://schemas.microsoft.com/office/drawing/2014/main" id="{505C0C35-B302-4F44-B5C0-31A0C0329D81}"/>
              </a:ext>
            </a:extLst>
          </p:cNvPr>
          <p:cNvGrpSpPr/>
          <p:nvPr/>
        </p:nvGrpSpPr>
        <p:grpSpPr>
          <a:xfrm flipV="1">
            <a:off x="4118608" y="1561353"/>
            <a:ext cx="3176935" cy="1061450"/>
            <a:chOff x="3739616" y="4256710"/>
            <a:chExt cx="3176935" cy="1061450"/>
          </a:xfrm>
        </p:grpSpPr>
        <p:sp>
          <p:nvSpPr>
            <p:cNvPr id="71" name="角丸四角形 66">
              <a:extLst>
                <a:ext uri="{FF2B5EF4-FFF2-40B4-BE49-F238E27FC236}">
                  <a16:creationId xmlns="" xmlns:a16="http://schemas.microsoft.com/office/drawing/2014/main" id="{853AA3DF-BF51-4179-BEAF-9F3212D946F0}"/>
                </a:ext>
              </a:extLst>
            </p:cNvPr>
            <p:cNvSpPr/>
            <p:nvPr/>
          </p:nvSpPr>
          <p:spPr>
            <a:xfrm rot="5400000">
              <a:off x="4943768" y="3345376"/>
              <a:ext cx="768632" cy="3176935"/>
            </a:xfrm>
            <a:prstGeom prst="roundRect">
              <a:avLst>
                <a:gd name="adj" fmla="val 0"/>
              </a:avLst>
            </a:prstGeom>
            <a:gradFill flip="none" rotWithShape="1">
              <a:gsLst>
                <a:gs pos="86000">
                  <a:schemeClr val="accent5">
                    <a:lumMod val="40000"/>
                    <a:lumOff val="60000"/>
                  </a:schemeClr>
                </a:gs>
                <a:gs pos="0">
                  <a:schemeClr val="accent5">
                    <a:lumMod val="40000"/>
                    <a:lumOff val="60000"/>
                    <a:alpha val="26000"/>
                  </a:schemeClr>
                </a:gs>
              </a:gsLst>
              <a:lin ang="108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effectLst/>
                <a:latin typeface="HGP創英角ｺﾞｼｯｸUB" panose="020B0900000000000000" pitchFamily="50" charset="-128"/>
                <a:ea typeface="HGP創英角ｺﾞｼｯｸUB" panose="020B0900000000000000" pitchFamily="50" charset="-128"/>
              </a:endParaRPr>
            </a:p>
          </p:txBody>
        </p:sp>
        <p:sp>
          <p:nvSpPr>
            <p:cNvPr id="72" name="二等辺三角形 71">
              <a:extLst>
                <a:ext uri="{FF2B5EF4-FFF2-40B4-BE49-F238E27FC236}">
                  <a16:creationId xmlns="" xmlns:a16="http://schemas.microsoft.com/office/drawing/2014/main" id="{2A1F7A0C-47E4-4CF7-86F2-CD37AF91C929}"/>
                </a:ext>
              </a:extLst>
            </p:cNvPr>
            <p:cNvSpPr/>
            <p:nvPr/>
          </p:nvSpPr>
          <p:spPr>
            <a:xfrm flipH="1">
              <a:off x="5224681" y="4256710"/>
              <a:ext cx="206806" cy="301840"/>
            </a:xfrm>
            <a:prstGeom prst="triangle">
              <a:avLst/>
            </a:prstGeom>
            <a:solidFill>
              <a:schemeClr val="accent5">
                <a:lumMod val="40000"/>
                <a:lumOff val="6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mc:AlternateContent xmlns:mc="http://schemas.openxmlformats.org/markup-compatibility/2006" xmlns:a14="http://schemas.microsoft.com/office/drawing/2010/main">
          <mc:Choice Requires="a14">
            <p:sp>
              <p:nvSpPr>
                <p:cNvPr id="73" name="タイトル 8">
                  <a:extLst>
                    <a:ext uri="{FF2B5EF4-FFF2-40B4-BE49-F238E27FC236}">
                      <a16:creationId xmlns="" xmlns:a16="http://schemas.microsoft.com/office/drawing/2014/main" id="{2D5B637C-53D7-43C0-B53F-53858306BC20}"/>
                    </a:ext>
                  </a:extLst>
                </p:cNvPr>
                <p:cNvSpPr txBox="1">
                  <a:spLocks/>
                </p:cNvSpPr>
                <p:nvPr/>
              </p:nvSpPr>
              <p:spPr>
                <a:xfrm flipV="1">
                  <a:off x="3929258" y="4608028"/>
                  <a:ext cx="2856038" cy="646331"/>
                </a:xfrm>
                <a:prstGeom prst="rect">
                  <a:avLst/>
                </a:prstGeom>
                <a:noFill/>
              </p:spPr>
              <p:txBody>
                <a:bodyPr wrap="non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r>
                    <a:rPr lang="ja-JP" altLang="en-US" dirty="0"/>
                    <a:t>だいたいピンから</a:t>
                  </a:r>
                </a:p>
                <a:p>
                  <a14:m>
                    <m:oMath xmlns:m="http://schemas.openxmlformats.org/officeDocument/2006/math">
                      <m:r>
                        <a:rPr kumimoji="0" lang="en-US" altLang="ja-JP" i="1" kern="0">
                          <a:solidFill>
                            <a:prstClr val="black"/>
                          </a:solidFill>
                          <a:latin typeface="Cambria Math" panose="02040503050406030204" pitchFamily="18" charset="0"/>
                        </a:rPr>
                        <m:t>±7[</m:t>
                      </m:r>
                      <m:r>
                        <a:rPr kumimoji="0" lang="en-US" altLang="ja-JP" i="1" kern="0">
                          <a:solidFill>
                            <a:prstClr val="black"/>
                          </a:solidFill>
                          <a:latin typeface="Cambria Math" panose="02040503050406030204" pitchFamily="18" charset="0"/>
                        </a:rPr>
                        <m:t>𝑚</m:t>
                      </m:r>
                      <m:r>
                        <a:rPr kumimoji="0" lang="en-US" altLang="ja-JP" i="1" kern="0">
                          <a:solidFill>
                            <a:prstClr val="black"/>
                          </a:solidFill>
                          <a:latin typeface="Cambria Math" panose="02040503050406030204" pitchFamily="18" charset="0"/>
                        </a:rPr>
                        <m:t>]</m:t>
                      </m:r>
                    </m:oMath>
                  </a14:m>
                  <a:r>
                    <a:rPr lang="ja-JP" altLang="en-US" dirty="0"/>
                    <a:t>以内に</a:t>
                  </a:r>
                  <a14:m>
                    <m:oMath xmlns:m="http://schemas.openxmlformats.org/officeDocument/2006/math">
                      <m:r>
                        <a:rPr kumimoji="0" lang="en-US" altLang="ja-JP" i="1" kern="0">
                          <a:solidFill>
                            <a:prstClr val="black"/>
                          </a:solidFill>
                          <a:latin typeface="Cambria Math" panose="02040503050406030204" pitchFamily="18" charset="0"/>
                        </a:rPr>
                        <m:t>90%</m:t>
                      </m:r>
                    </m:oMath>
                  </a14:m>
                  <a:r>
                    <a:rPr lang="ja-JP" altLang="en-US" dirty="0"/>
                    <a:t>が入る！</a:t>
                  </a:r>
                </a:p>
              </p:txBody>
            </p:sp>
          </mc:Choice>
          <mc:Fallback xmlns="">
            <p:sp>
              <p:nvSpPr>
                <p:cNvPr id="73" name="タイトル 8">
                  <a:extLst>
                    <a:ext uri="{FF2B5EF4-FFF2-40B4-BE49-F238E27FC236}">
                      <a16:creationId xmlns="" xmlns:a16="http://schemas.microsoft.com/office/drawing/2014/main" xmlns:a14="http://schemas.microsoft.com/office/drawing/2010/main" id="{2D5B637C-53D7-43C0-B53F-53858306BC20}"/>
                    </a:ext>
                  </a:extLst>
                </p:cNvPr>
                <p:cNvSpPr txBox="1">
                  <a:spLocks noRot="1" noChangeAspect="1" noMove="1" noResize="1" noEditPoints="1" noAdjustHandles="1" noChangeArrowheads="1" noChangeShapeType="1" noTextEdit="1"/>
                </p:cNvSpPr>
                <p:nvPr/>
              </p:nvSpPr>
              <p:spPr>
                <a:xfrm flipV="1">
                  <a:off x="3929258" y="4608028"/>
                  <a:ext cx="2856038" cy="646331"/>
                </a:xfrm>
                <a:prstGeom prst="rect">
                  <a:avLst/>
                </a:prstGeom>
                <a:blipFill rotWithShape="1">
                  <a:blip r:embed="rId8"/>
                  <a:stretch>
                    <a:fillRect l="-1282" t="-10377" r="-2778" b="-17925"/>
                  </a:stretch>
                </a:blipFill>
              </p:spPr>
              <p:txBody>
                <a:bodyPr/>
                <a:lstStyle/>
                <a:p>
                  <a:r>
                    <a:rPr lang="ja-JP" altLang="en-US">
                      <a:noFill/>
                    </a:rPr>
                    <a:t> </a:t>
                  </a:r>
                </a:p>
              </p:txBody>
            </p:sp>
          </mc:Fallback>
        </mc:AlternateContent>
      </p:grpSp>
      <p:pic>
        <p:nvPicPr>
          <p:cNvPr id="74" name="図 7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85283" y="3116369"/>
            <a:ext cx="588119" cy="1188000"/>
          </a:xfrm>
          <a:prstGeom prst="rect">
            <a:avLst/>
          </a:prstGeom>
        </p:spPr>
      </p:pic>
      <p:sp>
        <p:nvSpPr>
          <p:cNvPr id="75"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区間推定の考え方</a:t>
            </a:r>
          </a:p>
        </p:txBody>
      </p:sp>
      <p:sp>
        <p:nvSpPr>
          <p:cNvPr id="79" name="正方形/長方形 78">
            <a:extLst>
              <a:ext uri="{FF2B5EF4-FFF2-40B4-BE49-F238E27FC236}">
                <a16:creationId xmlns="" xmlns:a16="http://schemas.microsoft.com/office/drawing/2014/main" id="{F5663984-3687-43AF-8200-56FF7B06CA65}"/>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spTree>
    <p:extLst>
      <p:ext uri="{BB962C8B-B14F-4D97-AF65-F5344CB8AC3E}">
        <p14:creationId xmlns:p14="http://schemas.microsoft.com/office/powerpoint/2010/main" val="1267946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barn(outVertical)">
                                      <p:cBhvr>
                                        <p:cTn id="7"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直線コネクタ 29">
            <a:extLst>
              <a:ext uri="{FF2B5EF4-FFF2-40B4-BE49-F238E27FC236}">
                <a16:creationId xmlns="" xmlns:a16="http://schemas.microsoft.com/office/drawing/2014/main" id="{5FE66746-175D-49A0-B33A-514E863E4BA0}"/>
              </a:ext>
            </a:extLst>
          </p:cNvPr>
          <p:cNvCxnSpPr/>
          <p:nvPr/>
        </p:nvCxnSpPr>
        <p:spPr>
          <a:xfrm rot="5400000">
            <a:off x="5212689" y="4676486"/>
            <a:ext cx="756000" cy="1588"/>
          </a:xfrm>
          <a:prstGeom prst="line">
            <a:avLst/>
          </a:prstGeom>
          <a:noFill/>
          <a:ln w="28575" cap="flat" cmpd="sng" algn="ctr">
            <a:solidFill>
              <a:schemeClr val="bg1">
                <a:lumMod val="75000"/>
              </a:schemeClr>
            </a:solidFill>
            <a:prstDash val="solid"/>
          </a:ln>
          <a:effectLst/>
        </p:spPr>
      </p:cxnSp>
      <mc:AlternateContent xmlns:mc="http://schemas.openxmlformats.org/markup-compatibility/2006" xmlns:a14="http://schemas.microsoft.com/office/drawing/2010/main">
        <mc:Choice Requires="a14">
          <p:sp>
            <p:nvSpPr>
              <p:cNvPr id="31" name="テキスト ボックス 30">
                <a:extLst>
                  <a:ext uri="{FF2B5EF4-FFF2-40B4-BE49-F238E27FC236}">
                    <a16:creationId xmlns="" xmlns:a16="http://schemas.microsoft.com/office/drawing/2014/main" id="{11F1A5F6-4F92-4C9C-81C4-92D494C3ED63}"/>
                  </a:ext>
                </a:extLst>
              </p:cNvPr>
              <p:cNvSpPr txBox="1"/>
              <p:nvPr/>
            </p:nvSpPr>
            <p:spPr>
              <a:xfrm>
                <a:off x="4958091" y="5094000"/>
                <a:ext cx="1021305" cy="307777"/>
              </a:xfrm>
              <a:prstGeom prst="rect">
                <a:avLst/>
              </a:prstGeom>
              <a:noFill/>
            </p:spPr>
            <p:txBody>
              <a:bodyPr wrap="none" rtlCol="0">
                <a:spAutoFit/>
              </a:bodyPr>
              <a:lstStyle/>
              <a:p>
                <a:pPr algn="ctr">
                  <a:defRPr/>
                </a:pPr>
                <a14:m>
                  <m:oMath xmlns:m="http://schemas.openxmlformats.org/officeDocument/2006/math">
                    <m:r>
                      <a:rPr kumimoji="0" lang="en-US" altLang="ja-JP" sz="1400" b="0" i="1" kern="0" smtClean="0">
                        <a:solidFill>
                          <a:prstClr val="black"/>
                        </a:solidFill>
                        <a:effectLst/>
                        <a:latin typeface="Cambria Math" panose="02040503050406030204" pitchFamily="18" charset="0"/>
                      </a:rPr>
                      <m:t>45[</m:t>
                    </m:r>
                    <m:r>
                      <a:rPr kumimoji="0" lang="en-US" altLang="ja-JP" sz="1400" b="0" i="1" kern="0" smtClean="0">
                        <a:solidFill>
                          <a:prstClr val="black"/>
                        </a:solidFill>
                        <a:effectLst/>
                        <a:latin typeface="Cambria Math" panose="02040503050406030204" pitchFamily="18" charset="0"/>
                      </a:rPr>
                      <m:t>𝑚</m:t>
                    </m:r>
                    <m:r>
                      <a:rPr kumimoji="0" lang="en-US" altLang="ja-JP" sz="1400" b="0" i="1" kern="0" smtClean="0">
                        <a:solidFill>
                          <a:prstClr val="black"/>
                        </a:solidFill>
                        <a:effectLst/>
                        <a:latin typeface="Cambria Math" panose="02040503050406030204" pitchFamily="18" charset="0"/>
                      </a:rPr>
                      <m:t>]</m:t>
                    </m:r>
                  </m:oMath>
                </a14:m>
                <a:r>
                  <a:rPr kumimoji="0" lang="ja-JP" altLang="en-US" sz="1400" kern="0" dirty="0">
                    <a:solidFill>
                      <a:prstClr val="black"/>
                    </a:solidFill>
                    <a:effectLst/>
                    <a:latin typeface="HGP創英角ｺﾞｼｯｸUB" panose="020B0900000000000000" pitchFamily="50" charset="-128"/>
                    <a:ea typeface="HGP創英角ｺﾞｼｯｸUB" panose="020B0900000000000000" pitchFamily="50" charset="-128"/>
                  </a:rPr>
                  <a:t>地点</a:t>
                </a:r>
              </a:p>
            </p:txBody>
          </p:sp>
        </mc:Choice>
        <mc:Fallback xmlns="">
          <p:sp>
            <p:nvSpPr>
              <p:cNvPr id="31" name="テキスト ボックス 30">
                <a:extLst>
                  <a:ext uri="{FF2B5EF4-FFF2-40B4-BE49-F238E27FC236}">
                    <a16:creationId xmlns:a16="http://schemas.microsoft.com/office/drawing/2014/main" xmlns="" xmlns:a14="http://schemas.microsoft.com/office/drawing/2010/main" id="{11F1A5F6-4F92-4C9C-81C4-92D494C3ED63}"/>
                  </a:ext>
                </a:extLst>
              </p:cNvPr>
              <p:cNvSpPr txBox="1">
                <a:spLocks noRot="1" noChangeAspect="1" noMove="1" noResize="1" noEditPoints="1" noAdjustHandles="1" noChangeArrowheads="1" noChangeShapeType="1" noTextEdit="1"/>
              </p:cNvSpPr>
              <p:nvPr/>
            </p:nvSpPr>
            <p:spPr>
              <a:xfrm>
                <a:off x="4958091" y="5094000"/>
                <a:ext cx="1021305" cy="307777"/>
              </a:xfrm>
              <a:prstGeom prst="rect">
                <a:avLst/>
              </a:prstGeom>
              <a:blipFill rotWithShape="1">
                <a:blip r:embed="rId3"/>
                <a:stretch>
                  <a:fillRect t="-4000" r="-1786" b="-1800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0" name="テキスト ボックス 39">
                <a:extLst>
                  <a:ext uri="{FF2B5EF4-FFF2-40B4-BE49-F238E27FC236}">
                    <a16:creationId xmlns="" xmlns:a16="http://schemas.microsoft.com/office/drawing/2014/main" id="{BC5A9C42-3BFD-4018-9527-94461608E001}"/>
                  </a:ext>
                </a:extLst>
              </p:cNvPr>
              <p:cNvSpPr txBox="1"/>
              <p:nvPr/>
            </p:nvSpPr>
            <p:spPr>
              <a:xfrm>
                <a:off x="5979396" y="5094000"/>
                <a:ext cx="927819" cy="307777"/>
              </a:xfrm>
              <a:prstGeom prst="rect">
                <a:avLst/>
              </a:prstGeom>
              <a:noFill/>
            </p:spPr>
            <p:txBody>
              <a:bodyPr wrap="none" rtlCol="0">
                <a:spAutoFit/>
              </a:bodyPr>
              <a:lstStyle/>
              <a:p>
                <a:pPr algn="ctr"/>
                <a14:m>
                  <m:oMath xmlns:m="http://schemas.openxmlformats.org/officeDocument/2006/math">
                    <m:r>
                      <a:rPr lang="en-US" altLang="ja-JP" sz="1400" b="0" i="1" smtClean="0">
                        <a:solidFill>
                          <a:srgbClr val="FF0000"/>
                        </a:solidFill>
                        <a:effectLst/>
                        <a:latin typeface="Cambria Math" panose="02040503050406030204" pitchFamily="18" charset="0"/>
                      </a:rPr>
                      <m:t>?</m:t>
                    </m:r>
                    <m:r>
                      <a:rPr lang="en-US" altLang="ja-JP" sz="1400" b="0" i="1" smtClean="0">
                        <a:effectLst/>
                        <a:latin typeface="Cambria Math" panose="02040503050406030204" pitchFamily="18" charset="0"/>
                      </a:rPr>
                      <m:t>[</m:t>
                    </m:r>
                    <m:r>
                      <a:rPr lang="en-US" altLang="ja-JP" sz="1400" b="0" i="1" smtClean="0">
                        <a:effectLst/>
                        <a:latin typeface="Cambria Math" panose="02040503050406030204" pitchFamily="18" charset="0"/>
                      </a:rPr>
                      <m:t>𝑚</m:t>
                    </m:r>
                    <m:r>
                      <a:rPr lang="en-US" altLang="ja-JP" sz="1400" b="0" i="1" smtClean="0">
                        <a:effectLst/>
                        <a:latin typeface="Cambria Math" panose="02040503050406030204" pitchFamily="18" charset="0"/>
                      </a:rPr>
                      <m:t>]</m:t>
                    </m:r>
                  </m:oMath>
                </a14:m>
                <a:r>
                  <a:rPr lang="ja-JP" altLang="en-US" sz="1400" dirty="0">
                    <a:effectLst/>
                    <a:latin typeface="HGP創英角ｺﾞｼｯｸUB" panose="020B0900000000000000" pitchFamily="50" charset="-128"/>
                    <a:ea typeface="HGP創英角ｺﾞｼｯｸUB" panose="020B0900000000000000" pitchFamily="50" charset="-128"/>
                  </a:rPr>
                  <a:t>地点</a:t>
                </a:r>
              </a:p>
            </p:txBody>
          </p:sp>
        </mc:Choice>
        <mc:Fallback xmlns="">
          <p:sp>
            <p:nvSpPr>
              <p:cNvPr id="40" name="テキスト ボックス 39">
                <a:extLst>
                  <a:ext uri="{FF2B5EF4-FFF2-40B4-BE49-F238E27FC236}">
                    <a16:creationId xmlns:a16="http://schemas.microsoft.com/office/drawing/2014/main" xmlns="" xmlns:a14="http://schemas.microsoft.com/office/drawing/2010/main" id="{BC5A9C42-3BFD-4018-9527-94461608E001}"/>
                  </a:ext>
                </a:extLst>
              </p:cNvPr>
              <p:cNvSpPr txBox="1">
                <a:spLocks noRot="1" noChangeAspect="1" noMove="1" noResize="1" noEditPoints="1" noAdjustHandles="1" noChangeArrowheads="1" noChangeShapeType="1" noTextEdit="1"/>
              </p:cNvSpPr>
              <p:nvPr/>
            </p:nvSpPr>
            <p:spPr>
              <a:xfrm>
                <a:off x="5979396" y="5094000"/>
                <a:ext cx="927819" cy="307777"/>
              </a:xfrm>
              <a:prstGeom prst="rect">
                <a:avLst/>
              </a:prstGeom>
              <a:blipFill rotWithShape="1">
                <a:blip r:embed="rId4"/>
                <a:stretch>
                  <a:fillRect t="-4000" r="-1316" b="-18000"/>
                </a:stretch>
              </a:blipFill>
            </p:spPr>
            <p:txBody>
              <a:bodyPr/>
              <a:lstStyle/>
              <a:p>
                <a:r>
                  <a:rPr lang="ja-JP" altLang="en-US">
                    <a:noFill/>
                  </a:rPr>
                  <a:t> </a:t>
                </a:r>
              </a:p>
            </p:txBody>
          </p:sp>
        </mc:Fallback>
      </mc:AlternateContent>
      <p:cxnSp>
        <p:nvCxnSpPr>
          <p:cNvPr id="43" name="直線コネクタ 42">
            <a:extLst>
              <a:ext uri="{FF2B5EF4-FFF2-40B4-BE49-F238E27FC236}">
                <a16:creationId xmlns="" xmlns:a16="http://schemas.microsoft.com/office/drawing/2014/main" id="{4568F4F0-7EC7-4C0A-9FE0-646BFB938CF5}"/>
              </a:ext>
            </a:extLst>
          </p:cNvPr>
          <p:cNvCxnSpPr/>
          <p:nvPr/>
        </p:nvCxnSpPr>
        <p:spPr>
          <a:xfrm>
            <a:off x="1331640" y="4298324"/>
            <a:ext cx="6429420" cy="1701"/>
          </a:xfrm>
          <a:prstGeom prst="line">
            <a:avLst/>
          </a:prstGeom>
          <a:noFill/>
          <a:ln w="28575" cap="flat" cmpd="sng" algn="ctr">
            <a:solidFill>
              <a:schemeClr val="tx1">
                <a:lumMod val="50000"/>
                <a:lumOff val="50000"/>
              </a:schemeClr>
            </a:solidFill>
            <a:prstDash val="solid"/>
          </a:ln>
          <a:effectLst/>
        </p:spPr>
      </p:cxnSp>
      <p:sp>
        <p:nvSpPr>
          <p:cNvPr id="44" name="円弧 43">
            <a:extLst>
              <a:ext uri="{FF2B5EF4-FFF2-40B4-BE49-F238E27FC236}">
                <a16:creationId xmlns="" xmlns:a16="http://schemas.microsoft.com/office/drawing/2014/main" id="{231965E5-B3B6-476B-857C-F2F883C3CDA4}"/>
              </a:ext>
            </a:extLst>
          </p:cNvPr>
          <p:cNvSpPr/>
          <p:nvPr/>
        </p:nvSpPr>
        <p:spPr>
          <a:xfrm>
            <a:off x="2042160" y="2836717"/>
            <a:ext cx="3652328" cy="4143380"/>
          </a:xfrm>
          <a:prstGeom prst="arc">
            <a:avLst>
              <a:gd name="adj1" fmla="val 11939084"/>
              <a:gd name="adj2" fmla="val 20414617"/>
            </a:avLst>
          </a:prstGeom>
          <a:noFill/>
          <a:ln w="28575" cap="rnd" cmpd="sng" algn="ctr">
            <a:solidFill>
              <a:schemeClr val="accent2"/>
            </a:solidFill>
            <a:prstDash val="sysDot"/>
          </a:ln>
          <a:effectLst/>
        </p:spPr>
        <p:txBody>
          <a:bodyPr rtlCol="0" anchor="ctr"/>
          <a:lstStyle/>
          <a:p>
            <a:pPr algn="ctr">
              <a:defRPr/>
            </a:pPr>
            <a:endParaRPr kumimoji="0" lang="ja-JP" altLang="en-US" kern="0" dirty="0">
              <a:solidFill>
                <a:prstClr val="black"/>
              </a:solidFill>
              <a:latin typeface="Calibri"/>
              <a:ea typeface="メイリオ"/>
            </a:endParaRPr>
          </a:p>
        </p:txBody>
      </p:sp>
      <p:sp>
        <p:nvSpPr>
          <p:cNvPr id="45" name="乗算記号 44">
            <a:extLst>
              <a:ext uri="{FF2B5EF4-FFF2-40B4-BE49-F238E27FC236}">
                <a16:creationId xmlns="" xmlns:a16="http://schemas.microsoft.com/office/drawing/2014/main" id="{ED2C90CC-046D-4F8B-97B5-D4A8E8AB3D94}"/>
              </a:ext>
            </a:extLst>
          </p:cNvPr>
          <p:cNvSpPr/>
          <p:nvPr/>
        </p:nvSpPr>
        <p:spPr>
          <a:xfrm>
            <a:off x="5447018" y="4155609"/>
            <a:ext cx="285752" cy="285752"/>
          </a:xfrm>
          <a:prstGeom prst="mathMultiply">
            <a:avLst/>
          </a:prstGeom>
          <a:solidFill>
            <a:schemeClr val="accent2"/>
          </a:solidFill>
          <a:ln w="25400" cap="flat" cmpd="sng" algn="ctr">
            <a:noFill/>
            <a:prstDash val="solid"/>
          </a:ln>
          <a:effectLst/>
        </p:spPr>
        <p:txBody>
          <a:bodyPr rtlCol="0" anchor="ctr"/>
          <a:lstStyle/>
          <a:p>
            <a:pPr algn="ctr">
              <a:defRPr/>
            </a:pPr>
            <a:endParaRPr kumimoji="0" lang="ja-JP" altLang="en-US" kern="0" dirty="0">
              <a:solidFill>
                <a:prstClr val="white"/>
              </a:solidFill>
              <a:effectLst/>
              <a:latin typeface="+mn-ea"/>
            </a:endParaRPr>
          </a:p>
        </p:txBody>
      </p:sp>
      <p:grpSp>
        <p:nvGrpSpPr>
          <p:cNvPr id="52" name="グループ化 51">
            <a:extLst>
              <a:ext uri="{FF2B5EF4-FFF2-40B4-BE49-F238E27FC236}">
                <a16:creationId xmlns="" xmlns:a16="http://schemas.microsoft.com/office/drawing/2014/main" id="{23A70D16-06E8-45EF-B467-F3DEA9C8A3A7}"/>
              </a:ext>
            </a:extLst>
          </p:cNvPr>
          <p:cNvGrpSpPr/>
          <p:nvPr/>
        </p:nvGrpSpPr>
        <p:grpSpPr>
          <a:xfrm flipV="1">
            <a:off x="2176628" y="1561353"/>
            <a:ext cx="3383389" cy="1063218"/>
            <a:chOff x="3636388" y="4256710"/>
            <a:chExt cx="3383389" cy="1063218"/>
          </a:xfrm>
        </p:grpSpPr>
        <p:sp>
          <p:nvSpPr>
            <p:cNvPr id="55" name="角丸四角形 66">
              <a:extLst>
                <a:ext uri="{FF2B5EF4-FFF2-40B4-BE49-F238E27FC236}">
                  <a16:creationId xmlns="" xmlns:a16="http://schemas.microsoft.com/office/drawing/2014/main" id="{24063807-344C-443E-B9E0-F249BE119C24}"/>
                </a:ext>
              </a:extLst>
            </p:cNvPr>
            <p:cNvSpPr/>
            <p:nvPr/>
          </p:nvSpPr>
          <p:spPr>
            <a:xfrm rot="5400000">
              <a:off x="4942883" y="3243033"/>
              <a:ext cx="770400" cy="3383389"/>
            </a:xfrm>
            <a:prstGeom prst="roundRect">
              <a:avLst>
                <a:gd name="adj" fmla="val 0"/>
              </a:avLst>
            </a:prstGeom>
            <a:gradFill flip="none" rotWithShape="1">
              <a:gsLst>
                <a:gs pos="86000">
                  <a:schemeClr val="accent5">
                    <a:lumMod val="40000"/>
                    <a:lumOff val="60000"/>
                  </a:schemeClr>
                </a:gs>
                <a:gs pos="0">
                  <a:schemeClr val="accent5">
                    <a:lumMod val="40000"/>
                    <a:lumOff val="60000"/>
                    <a:alpha val="26000"/>
                  </a:schemeClr>
                </a:gs>
              </a:gsLst>
              <a:lin ang="108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effectLst/>
                <a:latin typeface="HGP創英角ｺﾞｼｯｸUB" panose="020B0900000000000000" pitchFamily="50" charset="-128"/>
                <a:ea typeface="HGP創英角ｺﾞｼｯｸUB" panose="020B0900000000000000" pitchFamily="50" charset="-128"/>
              </a:endParaRPr>
            </a:p>
          </p:txBody>
        </p:sp>
        <p:sp>
          <p:nvSpPr>
            <p:cNvPr id="57" name="二等辺三角形 56">
              <a:extLst>
                <a:ext uri="{FF2B5EF4-FFF2-40B4-BE49-F238E27FC236}">
                  <a16:creationId xmlns="" xmlns:a16="http://schemas.microsoft.com/office/drawing/2014/main" id="{FA00A87A-5FBB-41F1-8DDB-B760B7B747F4}"/>
                </a:ext>
              </a:extLst>
            </p:cNvPr>
            <p:cNvSpPr/>
            <p:nvPr/>
          </p:nvSpPr>
          <p:spPr>
            <a:xfrm flipH="1">
              <a:off x="5224681" y="4256710"/>
              <a:ext cx="206806" cy="301840"/>
            </a:xfrm>
            <a:prstGeom prst="triangle">
              <a:avLst/>
            </a:prstGeom>
            <a:solidFill>
              <a:schemeClr val="accent5">
                <a:lumMod val="40000"/>
                <a:lumOff val="6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mc:AlternateContent xmlns:mc="http://schemas.openxmlformats.org/markup-compatibility/2006" xmlns:a14="http://schemas.microsoft.com/office/drawing/2010/main">
          <mc:Choice Requires="a14">
            <p:sp>
              <p:nvSpPr>
                <p:cNvPr id="58" name="タイトル 8">
                  <a:extLst>
                    <a:ext uri="{FF2B5EF4-FFF2-40B4-BE49-F238E27FC236}">
                      <a16:creationId xmlns="" xmlns:a16="http://schemas.microsoft.com/office/drawing/2014/main" id="{D4E88577-3EA2-4B46-A32C-4300DAFFBCF3}"/>
                    </a:ext>
                  </a:extLst>
                </p:cNvPr>
                <p:cNvSpPr txBox="1">
                  <a:spLocks/>
                </p:cNvSpPr>
                <p:nvPr/>
              </p:nvSpPr>
              <p:spPr>
                <a:xfrm flipV="1">
                  <a:off x="3771439" y="4587532"/>
                  <a:ext cx="3190938" cy="670376"/>
                </a:xfrm>
                <a:prstGeom prst="rect">
                  <a:avLst/>
                </a:prstGeom>
                <a:noFill/>
              </p:spPr>
              <p:txBody>
                <a:bodyPr wrap="non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r>
                    <a:rPr lang="en-US" altLang="ja-JP" dirty="0"/>
                    <a:t>R</a:t>
                  </a:r>
                  <a:r>
                    <a:rPr lang="ja-JP" altLang="en-US" dirty="0"/>
                    <a:t>君が狙ったのは</a:t>
                  </a:r>
                </a:p>
                <a:p>
                  <a14:m>
                    <m:oMath xmlns:m="http://schemas.openxmlformats.org/officeDocument/2006/math">
                      <m:r>
                        <a:rPr kumimoji="0" lang="en-US" altLang="ja-JP" i="1" kern="0" smtClean="0">
                          <a:solidFill>
                            <a:srgbClr val="FF0000"/>
                          </a:solidFill>
                          <a:latin typeface="Cambria Math" panose="02040503050406030204" pitchFamily="18" charset="0"/>
                        </a:rPr>
                        <m:t>?</m:t>
                      </m:r>
                      <m:r>
                        <a:rPr kumimoji="0" lang="en-US" altLang="ja-JP" i="1" kern="0">
                          <a:solidFill>
                            <a:prstClr val="black"/>
                          </a:solidFill>
                          <a:latin typeface="Cambria Math" panose="02040503050406030204" pitchFamily="18" charset="0"/>
                        </a:rPr>
                        <m:t>[</m:t>
                      </m:r>
                      <m:r>
                        <a:rPr kumimoji="0" lang="en-US" altLang="ja-JP" i="1" kern="0">
                          <a:solidFill>
                            <a:prstClr val="black"/>
                          </a:solidFill>
                          <a:latin typeface="Cambria Math" panose="02040503050406030204" pitchFamily="18" charset="0"/>
                        </a:rPr>
                        <m:t>𝑚</m:t>
                      </m:r>
                      <m:r>
                        <a:rPr kumimoji="0" lang="en-US" altLang="ja-JP" i="1" kern="0">
                          <a:solidFill>
                            <a:prstClr val="black"/>
                          </a:solidFill>
                          <a:latin typeface="Cambria Math" panose="02040503050406030204" pitchFamily="18" charset="0"/>
                        </a:rPr>
                        <m:t>]</m:t>
                      </m:r>
                    </m:oMath>
                  </a14:m>
                  <a:r>
                    <a:rPr lang="ja-JP" altLang="en-US" dirty="0"/>
                    <a:t>地点だったのでしょうか？</a:t>
                  </a:r>
                </a:p>
              </p:txBody>
            </p:sp>
          </mc:Choice>
          <mc:Fallback xmlns="">
            <p:sp>
              <p:nvSpPr>
                <p:cNvPr id="58" name="タイトル 8">
                  <a:extLst>
                    <a:ext uri="{FF2B5EF4-FFF2-40B4-BE49-F238E27FC236}">
                      <a16:creationId xmlns="" xmlns:a16="http://schemas.microsoft.com/office/drawing/2014/main" xmlns:a14="http://schemas.microsoft.com/office/drawing/2010/main" id="{D4E88577-3EA2-4B46-A32C-4300DAFFBCF3}"/>
                    </a:ext>
                  </a:extLst>
                </p:cNvPr>
                <p:cNvSpPr txBox="1">
                  <a:spLocks noRot="1" noChangeAspect="1" noMove="1" noResize="1" noEditPoints="1" noAdjustHandles="1" noChangeArrowheads="1" noChangeShapeType="1" noTextEdit="1"/>
                </p:cNvSpPr>
                <p:nvPr/>
              </p:nvSpPr>
              <p:spPr>
                <a:xfrm flipV="1">
                  <a:off x="3771439" y="4587532"/>
                  <a:ext cx="3190938" cy="670376"/>
                </a:xfrm>
                <a:prstGeom prst="rect">
                  <a:avLst/>
                </a:prstGeom>
                <a:blipFill rotWithShape="1">
                  <a:blip r:embed="rId5"/>
                  <a:stretch>
                    <a:fillRect t="-7273" r="-1527" b="-16364"/>
                  </a:stretch>
                </a:blipFill>
              </p:spPr>
              <p:txBody>
                <a:bodyPr/>
                <a:lstStyle/>
                <a:p>
                  <a:r>
                    <a:rPr lang="ja-JP" altLang="en-US">
                      <a:noFill/>
                    </a:rPr>
                    <a:t> </a:t>
                  </a:r>
                </a:p>
              </p:txBody>
            </p:sp>
          </mc:Fallback>
        </mc:AlternateContent>
      </p:grpSp>
      <mc:AlternateContent xmlns:mc="http://schemas.openxmlformats.org/markup-compatibility/2006" xmlns:a14="http://schemas.microsoft.com/office/drawing/2010/main">
        <mc:Choice Requires="a14">
          <p:sp>
            <p:nvSpPr>
              <p:cNvPr id="60" name="タイトル 8">
                <a:extLst>
                  <a:ext uri="{FF2B5EF4-FFF2-40B4-BE49-F238E27FC236}">
                    <a16:creationId xmlns="" xmlns:a16="http://schemas.microsoft.com/office/drawing/2014/main" id="{88F59DE9-EAD1-4A85-A10C-1D25F6591C51}"/>
                  </a:ext>
                </a:extLst>
              </p:cNvPr>
              <p:cNvSpPr txBox="1">
                <a:spLocks/>
              </p:cNvSpPr>
              <p:nvPr/>
            </p:nvSpPr>
            <p:spPr>
              <a:xfrm>
                <a:off x="810344" y="730444"/>
                <a:ext cx="6598818"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latin typeface="HGP創英角ｺﾞｼｯｸUB" panose="020B0900000000000000" pitchFamily="50" charset="-128"/>
                    <a:ea typeface="HGP創英角ｺﾞｼｯｸUB" panose="020B0900000000000000" pitchFamily="50" charset="-128"/>
                  </a:rPr>
                  <a:t>別のコースで</a:t>
                </a:r>
                <a:r>
                  <a:rPr lang="en-US" altLang="ja-JP" sz="2200" dirty="0">
                    <a:effectLst/>
                    <a:latin typeface="HGP創英角ｺﾞｼｯｸUB" panose="020B0900000000000000" pitchFamily="50" charset="-128"/>
                    <a:ea typeface="HGP創英角ｺﾞｼｯｸUB" panose="020B0900000000000000" pitchFamily="50" charset="-128"/>
                  </a:rPr>
                  <a:t>1</a:t>
                </a:r>
                <a:r>
                  <a:rPr lang="ja-JP" altLang="en-US" sz="2200" dirty="0">
                    <a:effectLst/>
                    <a:latin typeface="HGP創英角ｺﾞｼｯｸUB" panose="020B0900000000000000" pitchFamily="50" charset="-128"/>
                    <a:ea typeface="HGP創英角ｺﾞｼｯｸUB" panose="020B0900000000000000" pitchFamily="50" charset="-128"/>
                  </a:rPr>
                  <a:t>回打ったところ</a:t>
                </a:r>
                <a14:m>
                  <m:oMath xmlns:m="http://schemas.openxmlformats.org/officeDocument/2006/math">
                    <m:r>
                      <a:rPr lang="en-US" altLang="ja-JP" sz="2400" i="1">
                        <a:effectLst/>
                        <a:latin typeface="Cambria Math" panose="02040503050406030204" pitchFamily="18" charset="0"/>
                      </a:rPr>
                      <m:t>45[</m:t>
                    </m:r>
                    <m:r>
                      <a:rPr lang="en-US" altLang="ja-JP" sz="2400" i="1">
                        <a:effectLst/>
                        <a:latin typeface="Cambria Math" panose="02040503050406030204" pitchFamily="18" charset="0"/>
                      </a:rPr>
                      <m:t>𝑚</m:t>
                    </m:r>
                    <m:r>
                      <a:rPr lang="en-US" altLang="ja-JP" sz="2400" i="1">
                        <a:effectLst/>
                        <a:latin typeface="Cambria Math" panose="02040503050406030204" pitchFamily="18" charset="0"/>
                      </a:rPr>
                      <m:t>]</m:t>
                    </m:r>
                  </m:oMath>
                </a14:m>
                <a:r>
                  <a:rPr lang="ja-JP" altLang="en-US" sz="2200" dirty="0">
                    <a:effectLst/>
                    <a:latin typeface="HGP創英角ｺﾞｼｯｸUB" panose="020B0900000000000000" pitchFamily="50" charset="-128"/>
                    <a:ea typeface="HGP創英角ｺﾞｼｯｸUB" panose="020B0900000000000000" pitchFamily="50" charset="-128"/>
                  </a:rPr>
                  <a:t>地点に落ちた</a:t>
                </a:r>
              </a:p>
            </p:txBody>
          </p:sp>
        </mc:Choice>
        <mc:Fallback xmlns="">
          <p:sp>
            <p:nvSpPr>
              <p:cNvPr id="60" name="タイトル 8">
                <a:extLst>
                  <a:ext uri="{FF2B5EF4-FFF2-40B4-BE49-F238E27FC236}">
                    <a16:creationId xmlns="" xmlns:a16="http://schemas.microsoft.com/office/drawing/2014/main" xmlns:a14="http://schemas.microsoft.com/office/drawing/2010/main" id="{88F59DE9-EAD1-4A85-A10C-1D25F6591C51}"/>
                  </a:ext>
                </a:extLst>
              </p:cNvPr>
              <p:cNvSpPr txBox="1">
                <a:spLocks noRot="1" noChangeAspect="1" noMove="1" noResize="1" noEditPoints="1" noAdjustHandles="1" noChangeArrowheads="1" noChangeShapeType="1" noTextEdit="1"/>
              </p:cNvSpPr>
              <p:nvPr/>
            </p:nvSpPr>
            <p:spPr>
              <a:xfrm>
                <a:off x="810344" y="730444"/>
                <a:ext cx="6598818" cy="506009"/>
              </a:xfrm>
              <a:prstGeom prst="rect">
                <a:avLst/>
              </a:prstGeom>
              <a:blipFill rotWithShape="1">
                <a:blip r:embed="rId6"/>
                <a:stretch>
                  <a:fillRect l="-1201" t="-1205" b="-14458"/>
                </a:stretch>
              </a:blipFill>
            </p:spPr>
            <p:txBody>
              <a:bodyPr/>
              <a:lstStyle/>
              <a:p>
                <a:r>
                  <a:rPr lang="ja-JP" altLang="en-US">
                    <a:noFill/>
                  </a:rPr>
                  <a:t> </a:t>
                </a:r>
              </a:p>
            </p:txBody>
          </p:sp>
        </mc:Fallback>
      </mc:AlternateContent>
      <p:pic>
        <p:nvPicPr>
          <p:cNvPr id="63" name="図 6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485283" y="3116369"/>
            <a:ext cx="588119" cy="1188000"/>
          </a:xfrm>
          <a:prstGeom prst="rect">
            <a:avLst/>
          </a:prstGeom>
        </p:spPr>
      </p:pic>
      <p:sp>
        <p:nvSpPr>
          <p:cNvPr id="65" name="タイトル 8"/>
          <p:cNvSpPr txBox="1">
            <a:spLocks/>
          </p:cNvSpPr>
          <p:nvPr/>
        </p:nvSpPr>
        <p:spPr>
          <a:xfrm>
            <a:off x="810344" y="61200"/>
            <a:ext cx="8310335" cy="615553"/>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区間推定の考え方 </a:t>
            </a:r>
            <a:r>
              <a:rPr lang="en-US" altLang="ja-JP" sz="2800" dirty="0"/>
              <a:t>(</a:t>
            </a:r>
            <a:r>
              <a:rPr lang="ja-JP" altLang="en-US" dirty="0"/>
              <a:t>𝑛</a:t>
            </a:r>
            <a:r>
              <a:rPr lang="en-US" altLang="ja-JP" dirty="0">
                <a:effectLst/>
                <a:latin typeface="Cambria Math" panose="02040503050406030204" pitchFamily="18" charset="0"/>
              </a:rPr>
              <a:t>=1</a:t>
            </a:r>
            <a:r>
              <a:rPr lang="ja-JP" altLang="en-US" sz="2800" dirty="0"/>
              <a:t>の場合</a:t>
            </a:r>
            <a:r>
              <a:rPr lang="en-US" altLang="ja-JP" sz="2800" dirty="0"/>
              <a:t>)</a:t>
            </a:r>
          </a:p>
        </p:txBody>
      </p:sp>
      <p:grpSp>
        <p:nvGrpSpPr>
          <p:cNvPr id="32" name="グループ化 31">
            <a:extLst>
              <a:ext uri="{FF2B5EF4-FFF2-40B4-BE49-F238E27FC236}">
                <a16:creationId xmlns="" xmlns:a16="http://schemas.microsoft.com/office/drawing/2014/main" id="{F063013E-D9DE-44B7-9239-DA6A8EDEA781}"/>
              </a:ext>
            </a:extLst>
          </p:cNvPr>
          <p:cNvGrpSpPr/>
          <p:nvPr/>
        </p:nvGrpSpPr>
        <p:grpSpPr>
          <a:xfrm>
            <a:off x="6331914" y="3453929"/>
            <a:ext cx="333111" cy="1613594"/>
            <a:chOff x="6134404" y="4286256"/>
            <a:chExt cx="366422" cy="1613594"/>
          </a:xfrm>
          <a:solidFill>
            <a:srgbClr val="FF0000"/>
          </a:solidFill>
        </p:grpSpPr>
        <p:cxnSp>
          <p:nvCxnSpPr>
            <p:cNvPr id="34" name="直線コネクタ 33">
              <a:extLst>
                <a:ext uri="{FF2B5EF4-FFF2-40B4-BE49-F238E27FC236}">
                  <a16:creationId xmlns="" xmlns:a16="http://schemas.microsoft.com/office/drawing/2014/main" id="{F984723A-D2CC-4EDD-9424-D5DA5E72331F}"/>
                </a:ext>
              </a:extLst>
            </p:cNvPr>
            <p:cNvCxnSpPr/>
            <p:nvPr/>
          </p:nvCxnSpPr>
          <p:spPr>
            <a:xfrm rot="5400000">
              <a:off x="5328798" y="5092656"/>
              <a:ext cx="1612800" cy="1588"/>
            </a:xfrm>
            <a:prstGeom prst="line">
              <a:avLst/>
            </a:prstGeom>
            <a:grpFill/>
            <a:ln w="38100" cap="flat" cmpd="sng" algn="ctr">
              <a:solidFill>
                <a:srgbClr val="FF0000"/>
              </a:solidFill>
              <a:prstDash val="solid"/>
            </a:ln>
            <a:effectLst/>
          </p:spPr>
        </p:cxnSp>
        <p:sp>
          <p:nvSpPr>
            <p:cNvPr id="38" name="二等辺三角形 37">
              <a:extLst>
                <a:ext uri="{FF2B5EF4-FFF2-40B4-BE49-F238E27FC236}">
                  <a16:creationId xmlns="" xmlns:a16="http://schemas.microsoft.com/office/drawing/2014/main" id="{142ACE8C-E2D0-4953-8DDE-1C10F9016685}"/>
                </a:ext>
              </a:extLst>
            </p:cNvPr>
            <p:cNvSpPr/>
            <p:nvPr/>
          </p:nvSpPr>
          <p:spPr>
            <a:xfrm rot="5400000">
              <a:off x="6143636" y="4286256"/>
              <a:ext cx="357190" cy="357190"/>
            </a:xfrm>
            <a:prstGeom prst="triangle">
              <a:avLst/>
            </a:prstGeom>
            <a:solidFill>
              <a:srgbClr val="FF0000"/>
            </a:solidFill>
            <a:ln w="25400" cap="flat" cmpd="sng" algn="ctr">
              <a:noFill/>
              <a:prstDash val="solid"/>
            </a:ln>
            <a:effectLst/>
          </p:spPr>
          <p:txBody>
            <a:bodyPr rtlCol="0" anchor="ctr"/>
            <a:lstStyle/>
            <a:p>
              <a:pPr algn="ctr">
                <a:defRPr/>
              </a:pPr>
              <a:endParaRPr kumimoji="0" lang="ja-JP" altLang="en-US" kern="0" dirty="0">
                <a:solidFill>
                  <a:prstClr val="white"/>
                </a:solidFill>
                <a:effectLst/>
                <a:latin typeface="+mn-ea"/>
              </a:endParaRPr>
            </a:p>
          </p:txBody>
        </p:sp>
      </p:grpSp>
      <p:sp>
        <p:nvSpPr>
          <p:cNvPr id="25" name="正方形/長方形 24">
            <a:extLst>
              <a:ext uri="{FF2B5EF4-FFF2-40B4-BE49-F238E27FC236}">
                <a16:creationId xmlns="" xmlns:a16="http://schemas.microsoft.com/office/drawing/2014/main" id="{F5663984-3687-43AF-8200-56FF7B06CA65}"/>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spTree>
    <p:extLst>
      <p:ext uri="{BB962C8B-B14F-4D97-AF65-F5344CB8AC3E}">
        <p14:creationId xmlns:p14="http://schemas.microsoft.com/office/powerpoint/2010/main" val="2819362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barn(outVertical)">
                                      <p:cBhvr>
                                        <p:cTn id="7" dur="500"/>
                                        <p:tgtEl>
                                          <p:spTgt spid="5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4"/>
                                        </p:tgtEl>
                                        <p:attrNameLst>
                                          <p:attrName>style.visibility</p:attrName>
                                        </p:attrNameLst>
                                      </p:cBhvr>
                                      <p:to>
                                        <p:strVal val="visible"/>
                                      </p:to>
                                    </p:set>
                                    <p:animEffect transition="in" filter="wipe(left)">
                                      <p:cBhvr>
                                        <p:cTn id="11" dur="1000"/>
                                        <p:tgtEl>
                                          <p:spTgt spid="44"/>
                                        </p:tgtEl>
                                      </p:cBhvr>
                                    </p:animEffect>
                                  </p:childTnLst>
                                </p:cTn>
                              </p:par>
                            </p:childTnLst>
                          </p:cTn>
                        </p:par>
                        <p:par>
                          <p:cTn id="12" fill="hold">
                            <p:stCondLst>
                              <p:cond delay="1500"/>
                            </p:stCondLst>
                            <p:childTnLst>
                              <p:par>
                                <p:cTn id="13" presetID="1" presetClass="entr" presetSubtype="0" fill="hold" grpId="0" nodeType="afterEffect">
                                  <p:stCondLst>
                                    <p:cond delay="0"/>
                                  </p:stCondLst>
                                  <p:childTnLst>
                                    <p:set>
                                      <p:cBhvr>
                                        <p:cTn id="14" dur="1" fill="hold">
                                          <p:stCondLst>
                                            <p:cond delay="0"/>
                                          </p:stCondLst>
                                        </p:cTn>
                                        <p:tgtEl>
                                          <p:spTgt spid="45"/>
                                        </p:tgtEl>
                                        <p:attrNameLst>
                                          <p:attrName>style.visibility</p:attrName>
                                        </p:attrNameLst>
                                      </p:cBhvr>
                                      <p:to>
                                        <p:strVal val="visible"/>
                                      </p:to>
                                    </p:set>
                                  </p:childTnLst>
                                </p:cTn>
                              </p:par>
                            </p:childTnLst>
                          </p:cTn>
                        </p:par>
                        <p:par>
                          <p:cTn id="15" fill="hold">
                            <p:stCondLst>
                              <p:cond delay="1500"/>
                            </p:stCondLst>
                            <p:childTnLst>
                              <p:par>
                                <p:cTn id="16" presetID="22" presetClass="entr" presetSubtype="1" fill="hold" nodeType="after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wipe(up)">
                                      <p:cBhvr>
                                        <p:cTn id="18" dur="500"/>
                                        <p:tgtEl>
                                          <p:spTgt spid="30"/>
                                        </p:tgtEl>
                                      </p:cBhvr>
                                    </p:animEffect>
                                  </p:childTnLst>
                                </p:cTn>
                              </p:par>
                            </p:childTnLst>
                          </p:cTn>
                        </p:par>
                        <p:par>
                          <p:cTn id="19" fill="hold">
                            <p:stCondLst>
                              <p:cond delay="2000"/>
                            </p:stCondLst>
                            <p:childTnLst>
                              <p:par>
                                <p:cTn id="20" presetID="10" presetClass="entr" presetSubtype="0" fill="hold" grpId="0" nodeType="after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fade">
                                      <p:cBhvr>
                                        <p:cTn id="2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44" grpId="0" animBg="1"/>
      <p:bldP spid="4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6"/>
          <p:cNvGrpSpPr/>
          <p:nvPr/>
        </p:nvGrpSpPr>
        <p:grpSpPr>
          <a:xfrm>
            <a:off x="5046416" y="2589344"/>
            <a:ext cx="2538016" cy="2471306"/>
            <a:chOff x="4857752" y="3429000"/>
            <a:chExt cx="2538016" cy="2471306"/>
          </a:xfrm>
        </p:grpSpPr>
        <p:sp>
          <p:nvSpPr>
            <p:cNvPr id="11" name="正方形/長方形 10"/>
            <p:cNvSpPr/>
            <p:nvPr/>
          </p:nvSpPr>
          <p:spPr>
            <a:xfrm>
              <a:off x="6286512" y="3714752"/>
              <a:ext cx="252000" cy="1428760"/>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p:sp>
          <p:nvSpPr>
            <p:cNvPr id="12" name="正方形/長方形 11"/>
            <p:cNvSpPr/>
            <p:nvPr/>
          </p:nvSpPr>
          <p:spPr>
            <a:xfrm>
              <a:off x="6572264" y="4143380"/>
              <a:ext cx="252000" cy="1000132"/>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p:sp>
          <p:nvSpPr>
            <p:cNvPr id="13" name="正方形/長方形 12"/>
            <p:cNvSpPr/>
            <p:nvPr/>
          </p:nvSpPr>
          <p:spPr>
            <a:xfrm>
              <a:off x="6000760" y="3429000"/>
              <a:ext cx="252000" cy="1714512"/>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p:sp>
          <p:nvSpPr>
            <p:cNvPr id="14" name="正方形/長方形 13"/>
            <p:cNvSpPr/>
            <p:nvPr/>
          </p:nvSpPr>
          <p:spPr>
            <a:xfrm>
              <a:off x="6858016" y="4572008"/>
              <a:ext cx="252000" cy="571504"/>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p:sp>
          <p:nvSpPr>
            <p:cNvPr id="15" name="正方形/長方形 14"/>
            <p:cNvSpPr/>
            <p:nvPr/>
          </p:nvSpPr>
          <p:spPr>
            <a:xfrm>
              <a:off x="5143504" y="4572008"/>
              <a:ext cx="252000" cy="571504"/>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p:sp>
          <p:nvSpPr>
            <p:cNvPr id="16" name="正方形/長方形 15"/>
            <p:cNvSpPr/>
            <p:nvPr/>
          </p:nvSpPr>
          <p:spPr>
            <a:xfrm>
              <a:off x="5429256" y="4143380"/>
              <a:ext cx="252000" cy="1000132"/>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p:sp>
          <p:nvSpPr>
            <p:cNvPr id="17" name="正方形/長方形 16"/>
            <p:cNvSpPr/>
            <p:nvPr/>
          </p:nvSpPr>
          <p:spPr>
            <a:xfrm>
              <a:off x="7143768" y="4714884"/>
              <a:ext cx="252000" cy="428628"/>
            </a:xfrm>
            <a:prstGeom prst="rect">
              <a:avLst/>
            </a:prstGeom>
            <a:solidFill>
              <a:schemeClr val="bg1">
                <a:lumMod val="50000"/>
              </a:schemeClr>
            </a:solidFill>
            <a:ln w="25400" cap="flat" cmpd="sng" algn="ctr">
              <a:noFill/>
              <a:prstDash val="solid"/>
            </a:ln>
            <a:effectLst/>
          </p:spPr>
          <p:txBody>
            <a:bodyPr rtlCol="0" anchor="ctr"/>
            <a:lstStyle/>
            <a:p>
              <a:pPr algn="ctr"/>
              <a:endParaRPr kumimoji="0" lang="ja-JP" altLang="en-US" kern="0" dirty="0">
                <a:solidFill>
                  <a:prstClr val="white"/>
                </a:solidFill>
                <a:effectLst/>
                <a:latin typeface="HGP創英角ｺﾞｼｯｸUB" panose="020B0900000000000000" pitchFamily="50" charset="-128"/>
                <a:ea typeface="HGP創英角ｺﾞｼｯｸUB" panose="020B0900000000000000" pitchFamily="50" charset="-128"/>
              </a:endParaRPr>
            </a:p>
          </p:txBody>
        </p:sp>
        <p:sp>
          <p:nvSpPr>
            <p:cNvPr id="18" name="正方形/長方形 17"/>
            <p:cNvSpPr/>
            <p:nvPr/>
          </p:nvSpPr>
          <p:spPr>
            <a:xfrm>
              <a:off x="5715008" y="3786190"/>
              <a:ext cx="252000" cy="1357322"/>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p:sp>
          <p:nvSpPr>
            <p:cNvPr id="19" name="正方形/長方形 18"/>
            <p:cNvSpPr/>
            <p:nvPr/>
          </p:nvSpPr>
          <p:spPr>
            <a:xfrm>
              <a:off x="4857752" y="4714884"/>
              <a:ext cx="252000" cy="428628"/>
            </a:xfrm>
            <a:prstGeom prst="rect">
              <a:avLst/>
            </a:prstGeom>
            <a:solidFill>
              <a:schemeClr val="bg1">
                <a:lumMod val="50000"/>
              </a:schemeClr>
            </a:solidFill>
            <a:ln w="25400" cap="flat" cmpd="sng" algn="ctr">
              <a:noFill/>
              <a:prstDash val="solid"/>
            </a:ln>
            <a:effectLst/>
          </p:spPr>
          <p:txBody>
            <a:bodyPr rtlCol="0" anchor="ctr"/>
            <a:lstStyle/>
            <a:p>
              <a:pPr algn="ctr">
                <a:defRPr/>
              </a:pPr>
              <a:endParaRPr kumimoji="0" lang="ja-JP" altLang="en-US" kern="0" dirty="0">
                <a:solidFill>
                  <a:prstClr val="white"/>
                </a:solidFill>
                <a:effectLst/>
                <a:latin typeface="HGP創英角ｺﾞｼｯｸUB" panose="020B0900000000000000" pitchFamily="50" charset="-128"/>
                <a:ea typeface="HGP創英角ｺﾞｼｯｸUB" panose="020B0900000000000000" pitchFamily="50" charset="-128"/>
              </a:endParaRPr>
            </a:p>
          </p:txBody>
        </p:sp>
        <p:cxnSp>
          <p:nvCxnSpPr>
            <p:cNvPr id="29" name="直線コネクタ 28"/>
            <p:cNvCxnSpPr/>
            <p:nvPr/>
          </p:nvCxnSpPr>
          <p:spPr>
            <a:xfrm rot="5400000">
              <a:off x="6766562" y="5521512"/>
              <a:ext cx="756000" cy="1588"/>
            </a:xfrm>
            <a:prstGeom prst="line">
              <a:avLst/>
            </a:prstGeom>
            <a:noFill/>
            <a:ln w="28575" cap="flat" cmpd="sng" algn="ctr">
              <a:solidFill>
                <a:schemeClr val="bg1">
                  <a:lumMod val="75000"/>
                </a:schemeClr>
              </a:solidFill>
              <a:prstDash val="solid"/>
            </a:ln>
            <a:effectLst/>
          </p:spPr>
        </p:cxnSp>
        <p:cxnSp>
          <p:nvCxnSpPr>
            <p:cNvPr id="30" name="直線コネクタ 29"/>
            <p:cNvCxnSpPr/>
            <p:nvPr/>
          </p:nvCxnSpPr>
          <p:spPr>
            <a:xfrm rot="5400000">
              <a:off x="4766298" y="5521512"/>
              <a:ext cx="756000" cy="1588"/>
            </a:xfrm>
            <a:prstGeom prst="line">
              <a:avLst/>
            </a:prstGeom>
            <a:noFill/>
            <a:ln w="28575" cap="flat" cmpd="sng" algn="ctr">
              <a:solidFill>
                <a:schemeClr val="bg1">
                  <a:lumMod val="75000"/>
                </a:schemeClr>
              </a:solidFill>
              <a:prstDash val="solid"/>
            </a:ln>
            <a:effectLst/>
          </p:spPr>
        </p:cxnSp>
        <mc:AlternateContent xmlns:mc="http://schemas.openxmlformats.org/markup-compatibility/2006" xmlns:a14="http://schemas.microsoft.com/office/drawing/2010/main">
          <mc:Choice Requires="a14">
            <p:sp>
              <p:nvSpPr>
                <p:cNvPr id="31" name="テキスト ボックス 30"/>
                <p:cNvSpPr txBox="1"/>
                <p:nvPr/>
              </p:nvSpPr>
              <p:spPr>
                <a:xfrm>
                  <a:off x="5291449" y="5572140"/>
                  <a:ext cx="756809" cy="307777"/>
                </a:xfrm>
                <a:prstGeom prst="rect">
                  <a:avLst/>
                </a:prstGeom>
                <a:noFill/>
              </p:spPr>
              <p:txBody>
                <a:bodyPr wrap="none" rtlCol="0">
                  <a:spAutoFit/>
                </a:bodyPr>
                <a:lstStyle/>
                <a:p>
                  <a:pPr algn="ctr">
                    <a:defRPr/>
                  </a:pPr>
                  <a14:m>
                    <m:oMathPara xmlns:m="http://schemas.openxmlformats.org/officeDocument/2006/math">
                      <m:oMathParaPr>
                        <m:jc m:val="centerGroup"/>
                      </m:oMathParaPr>
                      <m:oMath xmlns:m="http://schemas.openxmlformats.org/officeDocument/2006/math">
                        <m:r>
                          <a:rPr kumimoji="0" lang="en-US" altLang="ja-JP" sz="1400" b="0" i="1" kern="0" smtClean="0">
                            <a:solidFill>
                              <a:prstClr val="black"/>
                            </a:solidFill>
                            <a:effectLst/>
                            <a:latin typeface="Cambria Math" panose="02040503050406030204" pitchFamily="18" charset="0"/>
                          </a:rPr>
                          <m:t>−7[</m:t>
                        </m:r>
                        <m:r>
                          <a:rPr kumimoji="0" lang="en-US" altLang="ja-JP" sz="1400" b="0" i="1" kern="0" smtClean="0">
                            <a:solidFill>
                              <a:prstClr val="black"/>
                            </a:solidFill>
                            <a:effectLst/>
                            <a:latin typeface="Cambria Math" panose="02040503050406030204" pitchFamily="18" charset="0"/>
                          </a:rPr>
                          <m:t>𝑚</m:t>
                        </m:r>
                        <m:r>
                          <a:rPr kumimoji="0" lang="en-US" altLang="ja-JP" sz="1400" b="0" i="1" kern="0" smtClean="0">
                            <a:solidFill>
                              <a:prstClr val="black"/>
                            </a:solidFill>
                            <a:effectLst/>
                            <a:latin typeface="Cambria Math" panose="02040503050406030204" pitchFamily="18" charset="0"/>
                          </a:rPr>
                          <m:t>]</m:t>
                        </m:r>
                      </m:oMath>
                    </m:oMathPara>
                  </a14:m>
                  <a:endParaRPr kumimoji="0" lang="ja-JP" altLang="en-US" sz="1400" kern="0" dirty="0">
                    <a:solidFill>
                      <a:prstClr val="black"/>
                    </a:solidFill>
                    <a:effectLst/>
                    <a:latin typeface="HGP創英角ｺﾞｼｯｸUB" panose="020B0900000000000000" pitchFamily="50" charset="-128"/>
                    <a:ea typeface="HGP創英角ｺﾞｼｯｸUB" panose="020B0900000000000000" pitchFamily="50" charset="-128"/>
                  </a:endParaRPr>
                </a:p>
              </p:txBody>
            </p:sp>
          </mc:Choice>
          <mc:Fallback xmlns="">
            <p:sp>
              <p:nvSpPr>
                <p:cNvPr id="69" name="テキスト ボックス 68"/>
                <p:cNvSpPr txBox="1">
                  <a:spLocks noRot="1" noChangeAspect="1" noMove="1" noResize="1" noEditPoints="1" noAdjustHandles="1" noChangeArrowheads="1" noChangeShapeType="1" noTextEdit="1"/>
                </p:cNvSpPr>
                <p:nvPr/>
              </p:nvSpPr>
              <p:spPr>
                <a:xfrm>
                  <a:off x="5301066" y="5572140"/>
                  <a:ext cx="737574" cy="307777"/>
                </a:xfrm>
                <a:prstGeom prst="rect">
                  <a:avLst/>
                </a:prstGeom>
                <a:blipFill rotWithShape="0">
                  <a:blip r:embed="rId3"/>
                  <a:stretch>
                    <a:fillRect b="-784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2" name="テキスト ボックス 31"/>
                <p:cNvSpPr txBox="1"/>
                <p:nvPr/>
              </p:nvSpPr>
              <p:spPr>
                <a:xfrm>
                  <a:off x="6286065" y="5572140"/>
                  <a:ext cx="756809" cy="307777"/>
                </a:xfrm>
                <a:prstGeom prst="rect">
                  <a:avLst/>
                </a:prstGeom>
                <a:noFill/>
              </p:spPr>
              <p:txBody>
                <a:bodyPr wrap="none" rtlCol="0">
                  <a:spAutoFit/>
                </a:bodyPr>
                <a:lstStyle/>
                <a:p>
                  <a:pPr algn="ctr">
                    <a:defRPr/>
                  </a:pPr>
                  <a14:m>
                    <m:oMathPara xmlns:m="http://schemas.openxmlformats.org/officeDocument/2006/math">
                      <m:oMathParaPr>
                        <m:jc m:val="centerGroup"/>
                      </m:oMathParaPr>
                      <m:oMath xmlns:m="http://schemas.openxmlformats.org/officeDocument/2006/math">
                        <m:r>
                          <a:rPr kumimoji="0" lang="en-US" altLang="ja-JP" sz="1400" b="0" i="1" kern="0" smtClean="0">
                            <a:solidFill>
                              <a:prstClr val="black"/>
                            </a:solidFill>
                            <a:effectLst/>
                            <a:latin typeface="Cambria Math" panose="02040503050406030204" pitchFamily="18" charset="0"/>
                          </a:rPr>
                          <m:t>+7[</m:t>
                        </m:r>
                        <m:r>
                          <a:rPr kumimoji="0" lang="en-US" altLang="ja-JP" sz="1400" b="0" i="1" kern="0" smtClean="0">
                            <a:solidFill>
                              <a:prstClr val="black"/>
                            </a:solidFill>
                            <a:effectLst/>
                            <a:latin typeface="Cambria Math" panose="02040503050406030204" pitchFamily="18" charset="0"/>
                          </a:rPr>
                          <m:t>𝑚</m:t>
                        </m:r>
                        <m:r>
                          <a:rPr kumimoji="0" lang="en-US" altLang="ja-JP" sz="1400" b="0" i="1" kern="0" smtClean="0">
                            <a:solidFill>
                              <a:prstClr val="black"/>
                            </a:solidFill>
                            <a:effectLst/>
                            <a:latin typeface="Cambria Math" panose="02040503050406030204" pitchFamily="18" charset="0"/>
                          </a:rPr>
                          <m:t>]</m:t>
                        </m:r>
                      </m:oMath>
                    </m:oMathPara>
                  </a14:m>
                  <a:endParaRPr kumimoji="0" lang="ja-JP" altLang="en-US" sz="1400" kern="0" dirty="0">
                    <a:solidFill>
                      <a:prstClr val="black"/>
                    </a:solidFill>
                    <a:effectLst/>
                    <a:latin typeface="HGP創英角ｺﾞｼｯｸUB" panose="020B0900000000000000" pitchFamily="50" charset="-128"/>
                    <a:ea typeface="HGP創英角ｺﾞｼｯｸUB" panose="020B0900000000000000" pitchFamily="50" charset="-128"/>
                  </a:endParaRPr>
                </a:p>
              </p:txBody>
            </p:sp>
          </mc:Choice>
          <mc:Fallback xmlns="">
            <p:sp>
              <p:nvSpPr>
                <p:cNvPr id="108" name="テキスト ボックス 107"/>
                <p:cNvSpPr txBox="1">
                  <a:spLocks noRot="1" noChangeAspect="1" noMove="1" noResize="1" noEditPoints="1" noAdjustHandles="1" noChangeArrowheads="1" noChangeShapeType="1" noTextEdit="1"/>
                </p:cNvSpPr>
                <p:nvPr/>
              </p:nvSpPr>
              <p:spPr>
                <a:xfrm>
                  <a:off x="6295682" y="5572140"/>
                  <a:ext cx="737574" cy="307777"/>
                </a:xfrm>
                <a:prstGeom prst="rect">
                  <a:avLst/>
                </a:prstGeom>
                <a:blipFill rotWithShape="0">
                  <a:blip r:embed="rId4"/>
                  <a:stretch>
                    <a:fillRect b="-7843"/>
                  </a:stretch>
                </a:blipFill>
              </p:spPr>
              <p:txBody>
                <a:bodyPr/>
                <a:lstStyle/>
                <a:p>
                  <a:r>
                    <a:rPr lang="ja-JP" altLang="en-US">
                      <a:noFill/>
                    </a:rPr>
                    <a:t> </a:t>
                  </a:r>
                </a:p>
              </p:txBody>
            </p:sp>
          </mc:Fallback>
        </mc:AlternateContent>
        <p:cxnSp>
          <p:nvCxnSpPr>
            <p:cNvPr id="34" name="直線矢印コネクタ 33"/>
            <p:cNvCxnSpPr/>
            <p:nvPr/>
          </p:nvCxnSpPr>
          <p:spPr>
            <a:xfrm>
              <a:off x="5143504" y="5572140"/>
              <a:ext cx="1000132" cy="1588"/>
            </a:xfrm>
            <a:prstGeom prst="straightConnector1">
              <a:avLst/>
            </a:prstGeom>
            <a:noFill/>
            <a:ln w="12700" cap="flat" cmpd="sng" algn="ctr">
              <a:solidFill>
                <a:schemeClr val="tx1"/>
              </a:solidFill>
              <a:prstDash val="solid"/>
              <a:headEnd type="arrow"/>
              <a:tailEnd type="arrow"/>
            </a:ln>
            <a:effectLst/>
          </p:spPr>
        </p:cxnSp>
        <p:cxnSp>
          <p:nvCxnSpPr>
            <p:cNvPr id="35" name="直線矢印コネクタ 34"/>
            <p:cNvCxnSpPr/>
            <p:nvPr/>
          </p:nvCxnSpPr>
          <p:spPr>
            <a:xfrm>
              <a:off x="6143636" y="5572140"/>
              <a:ext cx="1000132" cy="1588"/>
            </a:xfrm>
            <a:prstGeom prst="straightConnector1">
              <a:avLst/>
            </a:prstGeom>
            <a:noFill/>
            <a:ln w="12700" cap="flat" cmpd="sng" algn="ctr">
              <a:solidFill>
                <a:schemeClr val="tx1"/>
              </a:solidFill>
              <a:prstDash val="solid"/>
              <a:headEnd type="arrow"/>
              <a:tailEnd type="arrow"/>
            </a:ln>
            <a:effectLst/>
          </p:spPr>
        </p:cxnSp>
      </p:grpSp>
      <mc:AlternateContent xmlns:mc="http://schemas.openxmlformats.org/markup-compatibility/2006" xmlns:a14="http://schemas.microsoft.com/office/drawing/2010/main">
        <mc:Choice Requires="a14">
          <p:sp>
            <p:nvSpPr>
              <p:cNvPr id="37" name="テキスト ボックス 36"/>
              <p:cNvSpPr txBox="1"/>
              <p:nvPr/>
            </p:nvSpPr>
            <p:spPr>
              <a:xfrm>
                <a:off x="5303985" y="4396384"/>
                <a:ext cx="1021305" cy="307777"/>
              </a:xfrm>
              <a:prstGeom prst="rect">
                <a:avLst/>
              </a:prstGeom>
              <a:noFill/>
            </p:spPr>
            <p:txBody>
              <a:bodyPr wrap="none" rtlCol="0">
                <a:spAutoFit/>
              </a:bodyPr>
              <a:lstStyle/>
              <a:p>
                <a:pPr algn="ctr">
                  <a:defRPr/>
                </a:pPr>
                <a14:m>
                  <m:oMath xmlns:m="http://schemas.openxmlformats.org/officeDocument/2006/math">
                    <m:r>
                      <a:rPr kumimoji="0" lang="en-US" altLang="ja-JP" sz="1400" b="0" i="1" kern="0" smtClean="0">
                        <a:solidFill>
                          <a:prstClr val="black"/>
                        </a:solidFill>
                        <a:effectLst/>
                        <a:latin typeface="Cambria Math" panose="02040503050406030204" pitchFamily="18" charset="0"/>
                      </a:rPr>
                      <m:t>45[</m:t>
                    </m:r>
                    <m:r>
                      <a:rPr kumimoji="0" lang="en-US" altLang="ja-JP" sz="1400" b="0" i="1" kern="0" smtClean="0">
                        <a:solidFill>
                          <a:prstClr val="black"/>
                        </a:solidFill>
                        <a:effectLst/>
                        <a:latin typeface="Cambria Math" panose="02040503050406030204" pitchFamily="18" charset="0"/>
                      </a:rPr>
                      <m:t>𝑚</m:t>
                    </m:r>
                    <m:r>
                      <a:rPr kumimoji="0" lang="en-US" altLang="ja-JP" sz="1400" b="0" i="1" kern="0" smtClean="0">
                        <a:solidFill>
                          <a:prstClr val="black"/>
                        </a:solidFill>
                        <a:effectLst/>
                        <a:latin typeface="Cambria Math" panose="02040503050406030204" pitchFamily="18" charset="0"/>
                      </a:rPr>
                      <m:t>]</m:t>
                    </m:r>
                  </m:oMath>
                </a14:m>
                <a:r>
                  <a:rPr kumimoji="0" lang="ja-JP" altLang="en-US" sz="1400" kern="0" dirty="0">
                    <a:solidFill>
                      <a:prstClr val="black"/>
                    </a:solidFill>
                    <a:effectLst/>
                    <a:latin typeface="HGP創英角ｺﾞｼｯｸUB" panose="020B0900000000000000" pitchFamily="50" charset="-128"/>
                    <a:ea typeface="HGP創英角ｺﾞｼｯｸUB" panose="020B0900000000000000" pitchFamily="50" charset="-128"/>
                  </a:rPr>
                  <a:t>地点</a:t>
                </a:r>
              </a:p>
            </p:txBody>
          </p:sp>
        </mc:Choice>
        <mc:Fallback xmlns="">
          <p:sp>
            <p:nvSpPr>
              <p:cNvPr id="37" name="テキスト ボックス 36"/>
              <p:cNvSpPr txBox="1">
                <a:spLocks noRot="1" noChangeAspect="1" noMove="1" noResize="1" noEditPoints="1" noAdjustHandles="1" noChangeArrowheads="1" noChangeShapeType="1" noTextEdit="1"/>
              </p:cNvSpPr>
              <p:nvPr/>
            </p:nvSpPr>
            <p:spPr>
              <a:xfrm>
                <a:off x="5303985" y="4396384"/>
                <a:ext cx="1021305" cy="307777"/>
              </a:xfrm>
              <a:prstGeom prst="rect">
                <a:avLst/>
              </a:prstGeom>
              <a:blipFill rotWithShape="1">
                <a:blip r:embed="rId5"/>
                <a:stretch>
                  <a:fillRect t="-3922" r="-1786" b="-15686"/>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8" name="テキスト ボックス 37"/>
              <p:cNvSpPr txBox="1"/>
              <p:nvPr/>
            </p:nvSpPr>
            <p:spPr>
              <a:xfrm>
                <a:off x="5866008" y="5094000"/>
                <a:ext cx="927819" cy="307777"/>
              </a:xfrm>
              <a:prstGeom prst="rect">
                <a:avLst/>
              </a:prstGeom>
              <a:noFill/>
            </p:spPr>
            <p:txBody>
              <a:bodyPr wrap="none" rtlCol="0">
                <a:spAutoFit/>
              </a:bodyPr>
              <a:lstStyle/>
              <a:p>
                <a:pPr algn="ctr"/>
                <a14:m>
                  <m:oMath xmlns:m="http://schemas.openxmlformats.org/officeDocument/2006/math">
                    <m:r>
                      <a:rPr lang="en-US" altLang="ja-JP" sz="1400" b="0" i="1" smtClean="0">
                        <a:solidFill>
                          <a:srgbClr val="FF0000"/>
                        </a:solidFill>
                        <a:effectLst/>
                        <a:latin typeface="Cambria Math" panose="02040503050406030204" pitchFamily="18" charset="0"/>
                      </a:rPr>
                      <m:t>?</m:t>
                    </m:r>
                    <m:r>
                      <a:rPr lang="en-US" altLang="ja-JP" sz="1400" b="0" i="1" smtClean="0">
                        <a:effectLst/>
                        <a:latin typeface="Cambria Math" panose="02040503050406030204" pitchFamily="18" charset="0"/>
                      </a:rPr>
                      <m:t>[</m:t>
                    </m:r>
                    <m:r>
                      <a:rPr lang="en-US" altLang="ja-JP" sz="1400" b="0" i="1" smtClean="0">
                        <a:effectLst/>
                        <a:latin typeface="Cambria Math" panose="02040503050406030204" pitchFamily="18" charset="0"/>
                      </a:rPr>
                      <m:t>𝑚</m:t>
                    </m:r>
                    <m:r>
                      <a:rPr lang="en-US" altLang="ja-JP" sz="1400" b="0" i="1" smtClean="0">
                        <a:effectLst/>
                        <a:latin typeface="Cambria Math" panose="02040503050406030204" pitchFamily="18" charset="0"/>
                      </a:rPr>
                      <m:t>]</m:t>
                    </m:r>
                  </m:oMath>
                </a14:m>
                <a:r>
                  <a:rPr lang="ja-JP" altLang="en-US" sz="1400" dirty="0">
                    <a:effectLst/>
                    <a:latin typeface="HGP創英角ｺﾞｼｯｸUB" panose="020B0900000000000000" pitchFamily="50" charset="-128"/>
                    <a:ea typeface="HGP創英角ｺﾞｼｯｸUB" panose="020B0900000000000000" pitchFamily="50" charset="-128"/>
                  </a:rPr>
                  <a:t>地点</a:t>
                </a:r>
              </a:p>
            </p:txBody>
          </p:sp>
        </mc:Choice>
        <mc:Fallback xmlns="">
          <p:sp>
            <p:nvSpPr>
              <p:cNvPr id="38" name="テキスト ボックス 37"/>
              <p:cNvSpPr txBox="1">
                <a:spLocks noRot="1" noChangeAspect="1" noMove="1" noResize="1" noEditPoints="1" noAdjustHandles="1" noChangeArrowheads="1" noChangeShapeType="1" noTextEdit="1"/>
              </p:cNvSpPr>
              <p:nvPr/>
            </p:nvSpPr>
            <p:spPr>
              <a:xfrm>
                <a:off x="5866008" y="5094000"/>
                <a:ext cx="927819" cy="307777"/>
              </a:xfrm>
              <a:prstGeom prst="rect">
                <a:avLst/>
              </a:prstGeom>
              <a:blipFill rotWithShape="1">
                <a:blip r:embed="rId6"/>
                <a:stretch>
                  <a:fillRect t="-4000" r="-1974" b="-18000"/>
                </a:stretch>
              </a:blipFill>
            </p:spPr>
            <p:txBody>
              <a:bodyPr/>
              <a:lstStyle/>
              <a:p>
                <a:r>
                  <a:rPr lang="ja-JP" altLang="en-US">
                    <a:noFill/>
                  </a:rPr>
                  <a:t> </a:t>
                </a:r>
              </a:p>
            </p:txBody>
          </p:sp>
        </mc:Fallback>
      </mc:AlternateContent>
      <p:cxnSp>
        <p:nvCxnSpPr>
          <p:cNvPr id="42" name="直線コネクタ 41"/>
          <p:cNvCxnSpPr/>
          <p:nvPr/>
        </p:nvCxnSpPr>
        <p:spPr>
          <a:xfrm>
            <a:off x="1331640" y="4298324"/>
            <a:ext cx="6429420" cy="1701"/>
          </a:xfrm>
          <a:prstGeom prst="line">
            <a:avLst/>
          </a:prstGeom>
          <a:noFill/>
          <a:ln w="28575" cap="flat" cmpd="sng" algn="ctr">
            <a:solidFill>
              <a:schemeClr val="tx1">
                <a:lumMod val="50000"/>
                <a:lumOff val="50000"/>
              </a:schemeClr>
            </a:solidFill>
            <a:prstDash val="solid"/>
          </a:ln>
          <a:effectLst/>
        </p:spPr>
      </p:cxnSp>
      <p:sp>
        <p:nvSpPr>
          <p:cNvPr id="43" name="乗算記号 42"/>
          <p:cNvSpPr/>
          <p:nvPr/>
        </p:nvSpPr>
        <p:spPr>
          <a:xfrm>
            <a:off x="5480174" y="4194039"/>
            <a:ext cx="285752" cy="285752"/>
          </a:xfrm>
          <a:prstGeom prst="mathMultiply">
            <a:avLst/>
          </a:prstGeom>
          <a:solidFill>
            <a:schemeClr val="accent2"/>
          </a:solidFill>
          <a:ln w="25400" cap="flat" cmpd="sng" algn="ctr">
            <a:noFill/>
            <a:prstDash val="solid"/>
          </a:ln>
          <a:effectLst/>
        </p:spPr>
        <p:txBody>
          <a:bodyPr rtlCol="0" anchor="ctr"/>
          <a:lstStyle/>
          <a:p>
            <a:pPr algn="ctr">
              <a:defRPr/>
            </a:pPr>
            <a:endParaRPr kumimoji="0" lang="ja-JP" altLang="en-US" kern="0" dirty="0">
              <a:solidFill>
                <a:prstClr val="white"/>
              </a:solidFill>
              <a:effectLst/>
              <a:latin typeface="HGP創英角ｺﾞｼｯｸUB" panose="020B0900000000000000" pitchFamily="50" charset="-128"/>
              <a:ea typeface="HGP創英角ｺﾞｼｯｸUB" panose="020B0900000000000000" pitchFamily="50" charset="-128"/>
            </a:endParaRPr>
          </a:p>
        </p:txBody>
      </p:sp>
      <p:grpSp>
        <p:nvGrpSpPr>
          <p:cNvPr id="44" name="グループ化 43">
            <a:extLst>
              <a:ext uri="{FF2B5EF4-FFF2-40B4-BE49-F238E27FC236}">
                <a16:creationId xmlns="" xmlns:a16="http://schemas.microsoft.com/office/drawing/2014/main" id="{F6603B9F-46A1-489B-A789-1674DDF40966}"/>
              </a:ext>
            </a:extLst>
          </p:cNvPr>
          <p:cNvGrpSpPr/>
          <p:nvPr/>
        </p:nvGrpSpPr>
        <p:grpSpPr>
          <a:xfrm flipV="1">
            <a:off x="1574588" y="1561353"/>
            <a:ext cx="4426609" cy="1063217"/>
            <a:chOff x="2883197" y="4256710"/>
            <a:chExt cx="4426609" cy="1063217"/>
          </a:xfrm>
        </p:grpSpPr>
        <p:sp>
          <p:nvSpPr>
            <p:cNvPr id="45" name="角丸四角形 66">
              <a:extLst>
                <a:ext uri="{FF2B5EF4-FFF2-40B4-BE49-F238E27FC236}">
                  <a16:creationId xmlns="" xmlns:a16="http://schemas.microsoft.com/office/drawing/2014/main" id="{36033A51-05DC-4C9F-AC99-9AB7F1B2F9E9}"/>
                </a:ext>
              </a:extLst>
            </p:cNvPr>
            <p:cNvSpPr/>
            <p:nvPr/>
          </p:nvSpPr>
          <p:spPr>
            <a:xfrm rot="5400000">
              <a:off x="4711302" y="2721422"/>
              <a:ext cx="770400" cy="4426609"/>
            </a:xfrm>
            <a:prstGeom prst="roundRect">
              <a:avLst>
                <a:gd name="adj" fmla="val 0"/>
              </a:avLst>
            </a:prstGeom>
            <a:gradFill flip="none" rotWithShape="1">
              <a:gsLst>
                <a:gs pos="86000">
                  <a:schemeClr val="accent5">
                    <a:lumMod val="40000"/>
                    <a:lumOff val="60000"/>
                  </a:schemeClr>
                </a:gs>
                <a:gs pos="0">
                  <a:schemeClr val="accent5">
                    <a:lumMod val="40000"/>
                    <a:lumOff val="60000"/>
                    <a:alpha val="26000"/>
                  </a:schemeClr>
                </a:gs>
              </a:gsLst>
              <a:lin ang="108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effectLst/>
                <a:latin typeface="HGP創英角ｺﾞｼｯｸUB" panose="020B0900000000000000" pitchFamily="50" charset="-128"/>
                <a:ea typeface="HGP創英角ｺﾞｼｯｸUB" panose="020B0900000000000000" pitchFamily="50" charset="-128"/>
              </a:endParaRPr>
            </a:p>
          </p:txBody>
        </p:sp>
        <p:sp>
          <p:nvSpPr>
            <p:cNvPr id="46" name="二等辺三角形 45">
              <a:extLst>
                <a:ext uri="{FF2B5EF4-FFF2-40B4-BE49-F238E27FC236}">
                  <a16:creationId xmlns="" xmlns:a16="http://schemas.microsoft.com/office/drawing/2014/main" id="{9DC9DA10-03F1-471F-97DB-F76F642154C5}"/>
                </a:ext>
              </a:extLst>
            </p:cNvPr>
            <p:cNvSpPr/>
            <p:nvPr/>
          </p:nvSpPr>
          <p:spPr>
            <a:xfrm flipH="1">
              <a:off x="4993099" y="4256710"/>
              <a:ext cx="206806" cy="301840"/>
            </a:xfrm>
            <a:prstGeom prst="triangle">
              <a:avLst/>
            </a:prstGeom>
            <a:solidFill>
              <a:schemeClr val="accent5">
                <a:lumMod val="40000"/>
                <a:lumOff val="6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mc:AlternateContent xmlns:mc="http://schemas.openxmlformats.org/markup-compatibility/2006" xmlns:a14="http://schemas.microsoft.com/office/drawing/2010/main">
          <mc:Choice Requires="a14">
            <p:sp>
              <p:nvSpPr>
                <p:cNvPr id="47" name="タイトル 8">
                  <a:extLst>
                    <a:ext uri="{FF2B5EF4-FFF2-40B4-BE49-F238E27FC236}">
                      <a16:creationId xmlns="" xmlns:a16="http://schemas.microsoft.com/office/drawing/2014/main" id="{9DD6C90F-F7F9-4A68-B05C-E2BB8FD8D4C5}"/>
                    </a:ext>
                  </a:extLst>
                </p:cNvPr>
                <p:cNvSpPr txBox="1">
                  <a:spLocks/>
                </p:cNvSpPr>
                <p:nvPr/>
              </p:nvSpPr>
              <p:spPr>
                <a:xfrm flipV="1">
                  <a:off x="3012910" y="4593060"/>
                  <a:ext cx="4174476" cy="669992"/>
                </a:xfrm>
                <a:prstGeom prst="rect">
                  <a:avLst/>
                </a:prstGeom>
                <a:noFill/>
              </p:spPr>
              <p:txBody>
                <a:bodyPr wrap="non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r>
                    <a:rPr lang="en-US" altLang="ja-JP" dirty="0"/>
                    <a:t>R</a:t>
                  </a:r>
                  <a:r>
                    <a:rPr lang="ja-JP" altLang="en-US" dirty="0"/>
                    <a:t>君は狙った</a:t>
                  </a:r>
                  <a:r>
                    <a:rPr lang="ja-JP" altLang="en-US" dirty="0">
                      <a:solidFill>
                        <a:schemeClr val="tx1"/>
                      </a:solidFill>
                    </a:rPr>
                    <a:t> </a:t>
                  </a:r>
                  <a14:m>
                    <m:oMath xmlns:m="http://schemas.openxmlformats.org/officeDocument/2006/math">
                      <m:r>
                        <a:rPr kumimoji="0" lang="en-US" altLang="ja-JP" i="1" kern="0" smtClean="0">
                          <a:solidFill>
                            <a:srgbClr val="FF0000"/>
                          </a:solidFill>
                          <a:latin typeface="Cambria Math" panose="02040503050406030204" pitchFamily="18" charset="0"/>
                        </a:rPr>
                        <m:t>?</m:t>
                      </m:r>
                      <m:r>
                        <a:rPr kumimoji="0" lang="en-US" altLang="ja-JP" i="1" kern="0">
                          <a:solidFill>
                            <a:schemeClr val="tx1"/>
                          </a:solidFill>
                          <a:latin typeface="Cambria Math" panose="02040503050406030204" pitchFamily="18" charset="0"/>
                        </a:rPr>
                        <m:t>[</m:t>
                      </m:r>
                      <m:r>
                        <a:rPr kumimoji="0" lang="en-US" altLang="ja-JP" i="1" kern="0">
                          <a:latin typeface="Cambria Math" panose="02040503050406030204" pitchFamily="18" charset="0"/>
                        </a:rPr>
                        <m:t>𝑚</m:t>
                      </m:r>
                      <m:r>
                        <a:rPr kumimoji="0" lang="en-US" altLang="ja-JP" i="1" kern="0">
                          <a:latin typeface="Cambria Math" panose="02040503050406030204" pitchFamily="18" charset="0"/>
                        </a:rPr>
                        <m:t>]</m:t>
                      </m:r>
                    </m:oMath>
                  </a14:m>
                  <a:r>
                    <a:rPr lang="ja-JP" altLang="en-US" dirty="0"/>
                    <a:t>地点の</a:t>
                  </a:r>
                  <a14:m>
                    <m:oMath xmlns:m="http://schemas.openxmlformats.org/officeDocument/2006/math">
                      <m:r>
                        <a:rPr kumimoji="0" lang="en-US" altLang="ja-JP" i="1" kern="0">
                          <a:latin typeface="Cambria Math" panose="02040503050406030204" pitchFamily="18" charset="0"/>
                        </a:rPr>
                        <m:t>±7[</m:t>
                      </m:r>
                      <m:r>
                        <a:rPr kumimoji="0" lang="en-US" altLang="ja-JP" i="1" kern="0">
                          <a:latin typeface="Cambria Math" panose="02040503050406030204" pitchFamily="18" charset="0"/>
                        </a:rPr>
                        <m:t>𝑚</m:t>
                      </m:r>
                      <m:r>
                        <a:rPr kumimoji="0" lang="en-US" altLang="ja-JP" i="1" kern="0">
                          <a:latin typeface="Cambria Math" panose="02040503050406030204" pitchFamily="18" charset="0"/>
                        </a:rPr>
                        <m:t>]</m:t>
                      </m:r>
                    </m:oMath>
                  </a14:m>
                  <a:r>
                    <a:rPr lang="ja-JP" altLang="en-US" dirty="0"/>
                    <a:t>の範囲に</a:t>
                  </a:r>
                </a:p>
                <a:p>
                  <a14:m>
                    <m:oMath xmlns:m="http://schemas.openxmlformats.org/officeDocument/2006/math">
                      <m:r>
                        <a:rPr kumimoji="0" lang="en-US" altLang="ja-JP" i="1" kern="0">
                          <a:latin typeface="Cambria Math"/>
                        </a:rPr>
                        <m:t>90%</m:t>
                      </m:r>
                    </m:oMath>
                  </a14:m>
                  <a:r>
                    <a:rPr lang="ja-JP" altLang="en-US" dirty="0"/>
                    <a:t>のボールを落とすことができます！</a:t>
                  </a:r>
                </a:p>
              </p:txBody>
            </p:sp>
          </mc:Choice>
          <mc:Fallback xmlns="">
            <p:sp>
              <p:nvSpPr>
                <p:cNvPr id="47" name="タイトル 8">
                  <a:extLst>
                    <a:ext uri="{FF2B5EF4-FFF2-40B4-BE49-F238E27FC236}">
                      <a16:creationId xmlns="" xmlns:a16="http://schemas.microsoft.com/office/drawing/2014/main" xmlns:a14="http://schemas.microsoft.com/office/drawing/2010/main" id="{9DD6C90F-F7F9-4A68-B05C-E2BB8FD8D4C5}"/>
                    </a:ext>
                  </a:extLst>
                </p:cNvPr>
                <p:cNvSpPr txBox="1">
                  <a:spLocks noRot="1" noChangeAspect="1" noMove="1" noResize="1" noEditPoints="1" noAdjustHandles="1" noChangeArrowheads="1" noChangeShapeType="1" noTextEdit="1"/>
                </p:cNvSpPr>
                <p:nvPr/>
              </p:nvSpPr>
              <p:spPr>
                <a:xfrm flipV="1">
                  <a:off x="3012910" y="4593060"/>
                  <a:ext cx="4174476" cy="669992"/>
                </a:xfrm>
                <a:prstGeom prst="rect">
                  <a:avLst/>
                </a:prstGeom>
                <a:blipFill rotWithShape="1">
                  <a:blip r:embed="rId7"/>
                  <a:stretch>
                    <a:fillRect l="-1901" t="-9091" r="-1901" b="-16364"/>
                  </a:stretch>
                </a:blipFill>
              </p:spPr>
              <p:txBody>
                <a:bodyPr/>
                <a:lstStyle/>
                <a:p>
                  <a:r>
                    <a:rPr lang="ja-JP" altLang="en-US">
                      <a:noFill/>
                    </a:rPr>
                    <a:t> </a:t>
                  </a:r>
                </a:p>
              </p:txBody>
            </p:sp>
          </mc:Fallback>
        </mc:AlternateContent>
      </p:grpSp>
      <mc:AlternateContent xmlns:mc="http://schemas.openxmlformats.org/markup-compatibility/2006" xmlns:a14="http://schemas.microsoft.com/office/drawing/2010/main">
        <mc:Choice Requires="a14">
          <p:sp>
            <p:nvSpPr>
              <p:cNvPr id="49" name="タイトル 8">
                <a:extLst>
                  <a:ext uri="{FF2B5EF4-FFF2-40B4-BE49-F238E27FC236}">
                    <a16:creationId xmlns="" xmlns:a16="http://schemas.microsoft.com/office/drawing/2014/main" id="{58A4FE5E-40C7-4E32-B49E-78465FE5B6E0}"/>
                  </a:ext>
                </a:extLst>
              </p:cNvPr>
              <p:cNvSpPr txBox="1">
                <a:spLocks/>
              </p:cNvSpPr>
              <p:nvPr/>
            </p:nvSpPr>
            <p:spPr>
              <a:xfrm>
                <a:off x="810344" y="730444"/>
                <a:ext cx="6598818"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latin typeface="HGP創英角ｺﾞｼｯｸUB" panose="020B0900000000000000" pitchFamily="50" charset="-128"/>
                    <a:ea typeface="HGP創英角ｺﾞｼｯｸUB" panose="020B0900000000000000" pitchFamily="50" charset="-128"/>
                  </a:rPr>
                  <a:t>別のコースで</a:t>
                </a:r>
                <a:r>
                  <a:rPr lang="en-US" altLang="ja-JP" sz="2200" dirty="0">
                    <a:effectLst/>
                    <a:latin typeface="HGP創英角ｺﾞｼｯｸUB" panose="020B0900000000000000" pitchFamily="50" charset="-128"/>
                    <a:ea typeface="HGP創英角ｺﾞｼｯｸUB" panose="020B0900000000000000" pitchFamily="50" charset="-128"/>
                  </a:rPr>
                  <a:t>1</a:t>
                </a:r>
                <a:r>
                  <a:rPr lang="ja-JP" altLang="en-US" sz="2200" dirty="0">
                    <a:effectLst/>
                    <a:latin typeface="HGP創英角ｺﾞｼｯｸUB" panose="020B0900000000000000" pitchFamily="50" charset="-128"/>
                    <a:ea typeface="HGP創英角ｺﾞｼｯｸUB" panose="020B0900000000000000" pitchFamily="50" charset="-128"/>
                  </a:rPr>
                  <a:t>回打ったところ</a:t>
                </a:r>
                <a14:m>
                  <m:oMath xmlns:m="http://schemas.openxmlformats.org/officeDocument/2006/math">
                    <m:r>
                      <a:rPr lang="en-US" altLang="ja-JP" sz="2400" i="1">
                        <a:effectLst/>
                        <a:latin typeface="Cambria Math" panose="02040503050406030204" pitchFamily="18" charset="0"/>
                      </a:rPr>
                      <m:t>45[</m:t>
                    </m:r>
                    <m:r>
                      <a:rPr lang="en-US" altLang="ja-JP" sz="2400" i="1">
                        <a:effectLst/>
                        <a:latin typeface="Cambria Math" panose="02040503050406030204" pitchFamily="18" charset="0"/>
                      </a:rPr>
                      <m:t>𝑚</m:t>
                    </m:r>
                    <m:r>
                      <a:rPr lang="en-US" altLang="ja-JP" sz="2400" i="1">
                        <a:effectLst/>
                        <a:latin typeface="Cambria Math" panose="02040503050406030204" pitchFamily="18" charset="0"/>
                      </a:rPr>
                      <m:t>]</m:t>
                    </m:r>
                  </m:oMath>
                </a14:m>
                <a:r>
                  <a:rPr lang="ja-JP" altLang="en-US" sz="2200" dirty="0">
                    <a:effectLst/>
                    <a:latin typeface="HGP創英角ｺﾞｼｯｸUB" panose="020B0900000000000000" pitchFamily="50" charset="-128"/>
                    <a:ea typeface="HGP創英角ｺﾞｼｯｸUB" panose="020B0900000000000000" pitchFamily="50" charset="-128"/>
                  </a:rPr>
                  <a:t>地点に落ちた</a:t>
                </a:r>
              </a:p>
            </p:txBody>
          </p:sp>
        </mc:Choice>
        <mc:Fallback xmlns="">
          <p:sp>
            <p:nvSpPr>
              <p:cNvPr id="49" name="タイトル 8">
                <a:extLst>
                  <a:ext uri="{FF2B5EF4-FFF2-40B4-BE49-F238E27FC236}">
                    <a16:creationId xmlns="" xmlns:a16="http://schemas.microsoft.com/office/drawing/2014/main" xmlns:a14="http://schemas.microsoft.com/office/drawing/2010/main" id="{58A4FE5E-40C7-4E32-B49E-78465FE5B6E0}"/>
                  </a:ext>
                </a:extLst>
              </p:cNvPr>
              <p:cNvSpPr txBox="1">
                <a:spLocks noRot="1" noChangeAspect="1" noMove="1" noResize="1" noEditPoints="1" noAdjustHandles="1" noChangeArrowheads="1" noChangeShapeType="1" noTextEdit="1"/>
              </p:cNvSpPr>
              <p:nvPr/>
            </p:nvSpPr>
            <p:spPr>
              <a:xfrm>
                <a:off x="810344" y="730444"/>
                <a:ext cx="6598818" cy="506009"/>
              </a:xfrm>
              <a:prstGeom prst="rect">
                <a:avLst/>
              </a:prstGeom>
              <a:blipFill rotWithShape="1">
                <a:blip r:embed="rId6"/>
                <a:stretch>
                  <a:fillRect l="-1201" t="-1205" b="-14458"/>
                </a:stretch>
              </a:blipFill>
            </p:spPr>
            <p:txBody>
              <a:bodyPr/>
              <a:lstStyle/>
              <a:p>
                <a:r>
                  <a:rPr lang="ja-JP" altLang="en-US">
                    <a:noFill/>
                  </a:rPr>
                  <a:t> </a:t>
                </a:r>
              </a:p>
            </p:txBody>
          </p:sp>
        </mc:Fallback>
      </mc:AlternateContent>
      <p:pic>
        <p:nvPicPr>
          <p:cNvPr id="51" name="図 5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485283" y="3116369"/>
            <a:ext cx="588119" cy="1188000"/>
          </a:xfrm>
          <a:prstGeom prst="rect">
            <a:avLst/>
          </a:prstGeom>
        </p:spPr>
      </p:pic>
      <p:sp>
        <p:nvSpPr>
          <p:cNvPr id="52" name="タイトル 8"/>
          <p:cNvSpPr txBox="1">
            <a:spLocks/>
          </p:cNvSpPr>
          <p:nvPr/>
        </p:nvSpPr>
        <p:spPr>
          <a:xfrm>
            <a:off x="810344" y="61200"/>
            <a:ext cx="8310335" cy="615553"/>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区間推定の考え方 </a:t>
            </a:r>
            <a:r>
              <a:rPr lang="en-US" altLang="ja-JP" sz="2800" dirty="0"/>
              <a:t>(</a:t>
            </a:r>
            <a:r>
              <a:rPr lang="ja-JP" altLang="en-US" dirty="0">
                <a:effectLst/>
                <a:latin typeface="Cambria Math" panose="02040503050406030204" pitchFamily="18" charset="0"/>
              </a:rPr>
              <a:t>𝑛</a:t>
            </a:r>
            <a:r>
              <a:rPr lang="en-US" altLang="ja-JP" dirty="0">
                <a:effectLst/>
                <a:latin typeface="Cambria Math" panose="02040503050406030204" pitchFamily="18" charset="0"/>
              </a:rPr>
              <a:t>=1</a:t>
            </a:r>
            <a:r>
              <a:rPr lang="ja-JP" altLang="en-US" sz="2800" dirty="0"/>
              <a:t>の場合</a:t>
            </a:r>
            <a:r>
              <a:rPr lang="en-US" altLang="ja-JP" sz="2800" dirty="0"/>
              <a:t>)</a:t>
            </a:r>
          </a:p>
        </p:txBody>
      </p:sp>
      <p:grpSp>
        <p:nvGrpSpPr>
          <p:cNvPr id="53" name="グループ化 52">
            <a:extLst>
              <a:ext uri="{FF2B5EF4-FFF2-40B4-BE49-F238E27FC236}">
                <a16:creationId xmlns="" xmlns:a16="http://schemas.microsoft.com/office/drawing/2014/main" id="{F063013E-D9DE-44B7-9239-DA6A8EDEA781}"/>
              </a:ext>
            </a:extLst>
          </p:cNvPr>
          <p:cNvGrpSpPr/>
          <p:nvPr/>
        </p:nvGrpSpPr>
        <p:grpSpPr>
          <a:xfrm>
            <a:off x="6331914" y="3453929"/>
            <a:ext cx="333111" cy="1613594"/>
            <a:chOff x="6134404" y="4286256"/>
            <a:chExt cx="366422" cy="1613594"/>
          </a:xfrm>
          <a:solidFill>
            <a:srgbClr val="FF0000"/>
          </a:solidFill>
        </p:grpSpPr>
        <p:cxnSp>
          <p:nvCxnSpPr>
            <p:cNvPr id="54" name="直線コネクタ 53">
              <a:extLst>
                <a:ext uri="{FF2B5EF4-FFF2-40B4-BE49-F238E27FC236}">
                  <a16:creationId xmlns="" xmlns:a16="http://schemas.microsoft.com/office/drawing/2014/main" id="{F984723A-D2CC-4EDD-9424-D5DA5E72331F}"/>
                </a:ext>
              </a:extLst>
            </p:cNvPr>
            <p:cNvCxnSpPr/>
            <p:nvPr/>
          </p:nvCxnSpPr>
          <p:spPr>
            <a:xfrm rot="5400000">
              <a:off x="5328798" y="5092656"/>
              <a:ext cx="1612800" cy="1588"/>
            </a:xfrm>
            <a:prstGeom prst="line">
              <a:avLst/>
            </a:prstGeom>
            <a:grpFill/>
            <a:ln w="38100" cap="flat" cmpd="sng" algn="ctr">
              <a:solidFill>
                <a:srgbClr val="FF0000"/>
              </a:solidFill>
              <a:prstDash val="solid"/>
            </a:ln>
            <a:effectLst/>
          </p:spPr>
        </p:cxnSp>
        <p:sp>
          <p:nvSpPr>
            <p:cNvPr id="55" name="二等辺三角形 54">
              <a:extLst>
                <a:ext uri="{FF2B5EF4-FFF2-40B4-BE49-F238E27FC236}">
                  <a16:creationId xmlns="" xmlns:a16="http://schemas.microsoft.com/office/drawing/2014/main" id="{142ACE8C-E2D0-4953-8DDE-1C10F9016685}"/>
                </a:ext>
              </a:extLst>
            </p:cNvPr>
            <p:cNvSpPr/>
            <p:nvPr/>
          </p:nvSpPr>
          <p:spPr>
            <a:xfrm rot="5400000">
              <a:off x="6143636" y="4286256"/>
              <a:ext cx="357190" cy="357190"/>
            </a:xfrm>
            <a:prstGeom prst="triangle">
              <a:avLst/>
            </a:prstGeom>
            <a:solidFill>
              <a:srgbClr val="FF0000"/>
            </a:solidFill>
            <a:ln w="25400" cap="flat" cmpd="sng" algn="ctr">
              <a:noFill/>
              <a:prstDash val="solid"/>
            </a:ln>
            <a:effectLst/>
          </p:spPr>
          <p:txBody>
            <a:bodyPr rtlCol="0" anchor="ctr"/>
            <a:lstStyle/>
            <a:p>
              <a:pPr algn="ctr">
                <a:defRPr/>
              </a:pPr>
              <a:endParaRPr kumimoji="0" lang="ja-JP" altLang="en-US" kern="0" dirty="0">
                <a:solidFill>
                  <a:prstClr val="white"/>
                </a:solidFill>
                <a:effectLst/>
                <a:latin typeface="+mn-ea"/>
              </a:endParaRPr>
            </a:p>
          </p:txBody>
        </p:sp>
      </p:grpSp>
      <p:sp>
        <p:nvSpPr>
          <p:cNvPr id="61" name="正方形/長方形 60">
            <a:extLst>
              <a:ext uri="{FF2B5EF4-FFF2-40B4-BE49-F238E27FC236}">
                <a16:creationId xmlns="" xmlns:a16="http://schemas.microsoft.com/office/drawing/2014/main" id="{F5663984-3687-43AF-8200-56FF7B06CA65}"/>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sp>
        <p:nvSpPr>
          <p:cNvPr id="48" name="テキスト ボックス 47"/>
          <p:cNvSpPr txBox="1"/>
          <p:nvPr/>
        </p:nvSpPr>
        <p:spPr>
          <a:xfrm>
            <a:off x="6048658" y="2301579"/>
            <a:ext cx="530915"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20</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50" name="テキスト ボックス 49"/>
          <p:cNvSpPr txBox="1"/>
          <p:nvPr/>
        </p:nvSpPr>
        <p:spPr>
          <a:xfrm>
            <a:off x="6363532" y="2596624"/>
            <a:ext cx="530915"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17</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56" name="テキスト ボックス 55"/>
          <p:cNvSpPr txBox="1"/>
          <p:nvPr/>
        </p:nvSpPr>
        <p:spPr>
          <a:xfrm>
            <a:off x="6649074" y="3024838"/>
            <a:ext cx="530915"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12</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57" name="テキスト ボックス 56"/>
          <p:cNvSpPr txBox="1"/>
          <p:nvPr/>
        </p:nvSpPr>
        <p:spPr>
          <a:xfrm>
            <a:off x="5263390" y="3426832"/>
            <a:ext cx="434734"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7</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58" name="テキスト ボックス 57"/>
          <p:cNvSpPr txBox="1"/>
          <p:nvPr/>
        </p:nvSpPr>
        <p:spPr>
          <a:xfrm>
            <a:off x="7246612" y="3587878"/>
            <a:ext cx="434734"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5</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59" name="テキスト ボックス 58"/>
          <p:cNvSpPr txBox="1"/>
          <p:nvPr/>
        </p:nvSpPr>
        <p:spPr>
          <a:xfrm>
            <a:off x="5753785" y="2664605"/>
            <a:ext cx="530915"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15</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60" name="テキスト ボックス 59"/>
          <p:cNvSpPr txBox="1"/>
          <p:nvPr/>
        </p:nvSpPr>
        <p:spPr>
          <a:xfrm>
            <a:off x="5463909" y="3024838"/>
            <a:ext cx="530915"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11</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62" name="テキスト ボックス 61"/>
          <p:cNvSpPr txBox="1"/>
          <p:nvPr/>
        </p:nvSpPr>
        <p:spPr>
          <a:xfrm>
            <a:off x="6940498" y="3426832"/>
            <a:ext cx="434734"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7</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63" name="テキスト ボックス 62"/>
          <p:cNvSpPr txBox="1"/>
          <p:nvPr/>
        </p:nvSpPr>
        <p:spPr>
          <a:xfrm>
            <a:off x="4968760" y="3587878"/>
            <a:ext cx="434734"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5</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36" name="円弧 35"/>
          <p:cNvSpPr/>
          <p:nvPr/>
        </p:nvSpPr>
        <p:spPr>
          <a:xfrm>
            <a:off x="2042160" y="2836717"/>
            <a:ext cx="3652328" cy="4143380"/>
          </a:xfrm>
          <a:prstGeom prst="arc">
            <a:avLst>
              <a:gd name="adj1" fmla="val 11939084"/>
              <a:gd name="adj2" fmla="val 20414617"/>
            </a:avLst>
          </a:prstGeom>
          <a:noFill/>
          <a:ln w="28575" cap="rnd" cmpd="sng" algn="ctr">
            <a:solidFill>
              <a:schemeClr val="accent2"/>
            </a:solidFill>
            <a:prstDash val="sysDot"/>
          </a:ln>
          <a:effectLst/>
        </p:spPr>
        <p:txBody>
          <a:bodyPr rtlCol="0" anchor="ctr"/>
          <a:lstStyle/>
          <a:p>
            <a:pPr algn="ctr">
              <a:defRPr/>
            </a:pPr>
            <a:endParaRPr kumimoji="0" lang="ja-JP" altLang="en-US" kern="0" dirty="0">
              <a:solidFill>
                <a:prstClr val="black"/>
              </a:solidFill>
              <a:effectLst/>
              <a:latin typeface="Calibri"/>
              <a:ea typeface="メイリオ"/>
            </a:endParaRPr>
          </a:p>
        </p:txBody>
      </p:sp>
    </p:spTree>
    <p:extLst>
      <p:ext uri="{BB962C8B-B14F-4D97-AF65-F5344CB8AC3E}">
        <p14:creationId xmlns:p14="http://schemas.microsoft.com/office/powerpoint/2010/main" val="1969875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1000"/>
                                        <p:tgtEl>
                                          <p:spTgt spid="36"/>
                                        </p:tgtEl>
                                      </p:cBhvr>
                                    </p:animEffect>
                                  </p:childTnLst>
                                </p:cTn>
                              </p:par>
                            </p:childTnLst>
                          </p:cTn>
                        </p:par>
                        <p:par>
                          <p:cTn id="8" fill="hold">
                            <p:stCondLst>
                              <p:cond delay="1000"/>
                            </p:stCondLst>
                            <p:childTnLst>
                              <p:par>
                                <p:cTn id="9" presetID="1" presetClass="entr" presetSubtype="0"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6" presetClass="entr" presetSubtype="37" fill="hold" nodeType="click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barn(outVertical)">
                                      <p:cBhvr>
                                        <p:cTn id="15"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3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6"/>
          <p:cNvGrpSpPr/>
          <p:nvPr/>
        </p:nvGrpSpPr>
        <p:grpSpPr>
          <a:xfrm>
            <a:off x="5046416" y="2589344"/>
            <a:ext cx="2538016" cy="2501124"/>
            <a:chOff x="4857752" y="3429000"/>
            <a:chExt cx="2538016" cy="2501124"/>
          </a:xfrm>
        </p:grpSpPr>
        <p:sp>
          <p:nvSpPr>
            <p:cNvPr id="8" name="正方形/長方形 7"/>
            <p:cNvSpPr/>
            <p:nvPr/>
          </p:nvSpPr>
          <p:spPr>
            <a:xfrm>
              <a:off x="6286512" y="3714752"/>
              <a:ext cx="252000" cy="1428760"/>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p:sp>
          <p:nvSpPr>
            <p:cNvPr id="9" name="正方形/長方形 8"/>
            <p:cNvSpPr/>
            <p:nvPr/>
          </p:nvSpPr>
          <p:spPr>
            <a:xfrm>
              <a:off x="6572264" y="4143380"/>
              <a:ext cx="252000" cy="1000132"/>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p:sp>
          <p:nvSpPr>
            <p:cNvPr id="10" name="正方形/長方形 9"/>
            <p:cNvSpPr/>
            <p:nvPr/>
          </p:nvSpPr>
          <p:spPr>
            <a:xfrm>
              <a:off x="6000760" y="3429000"/>
              <a:ext cx="252000" cy="1714512"/>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p:sp>
          <p:nvSpPr>
            <p:cNvPr id="11" name="正方形/長方形 10"/>
            <p:cNvSpPr/>
            <p:nvPr/>
          </p:nvSpPr>
          <p:spPr>
            <a:xfrm>
              <a:off x="6858016" y="4572008"/>
              <a:ext cx="252000" cy="571504"/>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p:sp>
          <p:nvSpPr>
            <p:cNvPr id="12" name="正方形/長方形 11"/>
            <p:cNvSpPr/>
            <p:nvPr/>
          </p:nvSpPr>
          <p:spPr>
            <a:xfrm>
              <a:off x="5143504" y="4572008"/>
              <a:ext cx="252000" cy="571504"/>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p:sp>
          <p:nvSpPr>
            <p:cNvPr id="13" name="正方形/長方形 12"/>
            <p:cNvSpPr/>
            <p:nvPr/>
          </p:nvSpPr>
          <p:spPr>
            <a:xfrm>
              <a:off x="5429256" y="4143380"/>
              <a:ext cx="252000" cy="1000132"/>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p:sp>
          <p:nvSpPr>
            <p:cNvPr id="14" name="正方形/長方形 13"/>
            <p:cNvSpPr/>
            <p:nvPr/>
          </p:nvSpPr>
          <p:spPr>
            <a:xfrm>
              <a:off x="7143768" y="4714884"/>
              <a:ext cx="252000" cy="428628"/>
            </a:xfrm>
            <a:prstGeom prst="rect">
              <a:avLst/>
            </a:prstGeom>
            <a:solidFill>
              <a:schemeClr val="bg1">
                <a:lumMod val="50000"/>
              </a:schemeClr>
            </a:solidFill>
            <a:ln w="25400" cap="flat" cmpd="sng" algn="ctr">
              <a:noFill/>
              <a:prstDash val="solid"/>
            </a:ln>
            <a:effectLst/>
          </p:spPr>
          <p:txBody>
            <a:bodyPr rtlCol="0" anchor="ctr"/>
            <a:lstStyle/>
            <a:p>
              <a:pPr algn="ctr"/>
              <a:endParaRPr kumimoji="0" lang="ja-JP" altLang="en-US" kern="0" dirty="0">
                <a:solidFill>
                  <a:prstClr val="white"/>
                </a:solidFill>
                <a:effectLst/>
                <a:latin typeface="HGP創英角ｺﾞｼｯｸUB" panose="020B0900000000000000" pitchFamily="50" charset="-128"/>
                <a:ea typeface="HGP創英角ｺﾞｼｯｸUB" panose="020B0900000000000000" pitchFamily="50" charset="-128"/>
              </a:endParaRPr>
            </a:p>
          </p:txBody>
        </p:sp>
        <p:sp>
          <p:nvSpPr>
            <p:cNvPr id="15" name="正方形/長方形 14"/>
            <p:cNvSpPr/>
            <p:nvPr/>
          </p:nvSpPr>
          <p:spPr>
            <a:xfrm>
              <a:off x="5715008" y="3786190"/>
              <a:ext cx="252000" cy="1357322"/>
            </a:xfrm>
            <a:prstGeom prst="rect">
              <a:avLst/>
            </a:prstGeom>
            <a:solidFill>
              <a:srgbClr val="0000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p:sp>
          <p:nvSpPr>
            <p:cNvPr id="16" name="正方形/長方形 15"/>
            <p:cNvSpPr/>
            <p:nvPr/>
          </p:nvSpPr>
          <p:spPr>
            <a:xfrm>
              <a:off x="4857752" y="4714884"/>
              <a:ext cx="252000" cy="428628"/>
            </a:xfrm>
            <a:prstGeom prst="rect">
              <a:avLst/>
            </a:prstGeom>
            <a:solidFill>
              <a:schemeClr val="bg1">
                <a:lumMod val="50000"/>
              </a:schemeClr>
            </a:solidFill>
            <a:ln w="25400" cap="flat" cmpd="sng" algn="ctr">
              <a:noFill/>
              <a:prstDash val="solid"/>
            </a:ln>
            <a:effectLst/>
          </p:spPr>
          <p:txBody>
            <a:bodyPr rtlCol="0" anchor="ctr"/>
            <a:lstStyle/>
            <a:p>
              <a:pPr algn="ctr"/>
              <a:endParaRPr kumimoji="0" lang="ja-JP" altLang="en-US" kern="0" dirty="0">
                <a:solidFill>
                  <a:prstClr val="white"/>
                </a:solidFill>
                <a:effectLst/>
                <a:latin typeface="HGP創英角ｺﾞｼｯｸUB" panose="020B0900000000000000" pitchFamily="50" charset="-128"/>
                <a:ea typeface="HGP創英角ｺﾞｼｯｸUB" panose="020B0900000000000000" pitchFamily="50" charset="-128"/>
              </a:endParaRPr>
            </a:p>
          </p:txBody>
        </p:sp>
        <p:cxnSp>
          <p:nvCxnSpPr>
            <p:cNvPr id="27" name="直線コネクタ 26"/>
            <p:cNvCxnSpPr/>
            <p:nvPr/>
          </p:nvCxnSpPr>
          <p:spPr>
            <a:xfrm rot="5400000">
              <a:off x="6751653" y="5536421"/>
              <a:ext cx="785818" cy="1588"/>
            </a:xfrm>
            <a:prstGeom prst="line">
              <a:avLst/>
            </a:prstGeom>
            <a:noFill/>
            <a:ln w="28575" cap="flat" cmpd="sng" algn="ctr">
              <a:solidFill>
                <a:schemeClr val="bg1">
                  <a:lumMod val="75000"/>
                </a:schemeClr>
              </a:solidFill>
              <a:prstDash val="solid"/>
            </a:ln>
            <a:effectLst/>
          </p:spPr>
        </p:cxnSp>
        <p:cxnSp>
          <p:nvCxnSpPr>
            <p:cNvPr id="28" name="直線コネクタ 27"/>
            <p:cNvCxnSpPr/>
            <p:nvPr/>
          </p:nvCxnSpPr>
          <p:spPr>
            <a:xfrm rot="5400000">
              <a:off x="4751389" y="5536421"/>
              <a:ext cx="785818" cy="1588"/>
            </a:xfrm>
            <a:prstGeom prst="line">
              <a:avLst/>
            </a:prstGeom>
            <a:noFill/>
            <a:ln w="28575" cap="flat" cmpd="sng" algn="ctr">
              <a:solidFill>
                <a:schemeClr val="bg1">
                  <a:lumMod val="75000"/>
                </a:schemeClr>
              </a:solidFill>
              <a:prstDash val="solid"/>
            </a:ln>
            <a:effectLst/>
          </p:spPr>
        </p:cxnSp>
        <mc:AlternateContent xmlns:mc="http://schemas.openxmlformats.org/markup-compatibility/2006" xmlns:a14="http://schemas.microsoft.com/office/drawing/2010/main">
          <mc:Choice Requires="a14">
            <p:sp>
              <p:nvSpPr>
                <p:cNvPr id="29" name="テキスト ボックス 28"/>
                <p:cNvSpPr txBox="1"/>
                <p:nvPr/>
              </p:nvSpPr>
              <p:spPr>
                <a:xfrm>
                  <a:off x="5291449" y="5572140"/>
                  <a:ext cx="756809" cy="307777"/>
                </a:xfrm>
                <a:prstGeom prst="rect">
                  <a:avLst/>
                </a:prstGeom>
                <a:noFill/>
              </p:spPr>
              <p:txBody>
                <a:bodyPr wrap="none" rtlCol="0">
                  <a:spAutoFit/>
                </a:bodyPr>
                <a:lstStyle/>
                <a:p>
                  <a:pPr algn="ctr">
                    <a:defRPr/>
                  </a:pPr>
                  <a14:m>
                    <m:oMathPara xmlns:m="http://schemas.openxmlformats.org/officeDocument/2006/math">
                      <m:oMathParaPr>
                        <m:jc m:val="centerGroup"/>
                      </m:oMathParaPr>
                      <m:oMath xmlns:m="http://schemas.openxmlformats.org/officeDocument/2006/math">
                        <m:r>
                          <a:rPr kumimoji="0" lang="en-US" altLang="ja-JP" sz="1400" b="0" i="1" kern="0" smtClean="0">
                            <a:solidFill>
                              <a:prstClr val="black"/>
                            </a:solidFill>
                            <a:effectLst/>
                            <a:latin typeface="Cambria Math" panose="02040503050406030204" pitchFamily="18" charset="0"/>
                          </a:rPr>
                          <m:t>−7[</m:t>
                        </m:r>
                        <m:r>
                          <a:rPr kumimoji="0" lang="en-US" altLang="ja-JP" sz="1400" b="0" i="1" kern="0" smtClean="0">
                            <a:solidFill>
                              <a:prstClr val="black"/>
                            </a:solidFill>
                            <a:effectLst/>
                            <a:latin typeface="Cambria Math" panose="02040503050406030204" pitchFamily="18" charset="0"/>
                          </a:rPr>
                          <m:t>𝑚</m:t>
                        </m:r>
                        <m:r>
                          <a:rPr kumimoji="0" lang="en-US" altLang="ja-JP" sz="1400" b="0" i="1" kern="0" smtClean="0">
                            <a:solidFill>
                              <a:prstClr val="black"/>
                            </a:solidFill>
                            <a:effectLst/>
                            <a:latin typeface="Cambria Math" panose="02040503050406030204" pitchFamily="18" charset="0"/>
                          </a:rPr>
                          <m:t>]</m:t>
                        </m:r>
                      </m:oMath>
                    </m:oMathPara>
                  </a14:m>
                  <a:endParaRPr kumimoji="0" lang="ja-JP" altLang="en-US" sz="1400" kern="0" dirty="0">
                    <a:solidFill>
                      <a:prstClr val="black"/>
                    </a:solidFill>
                    <a:effectLst/>
                    <a:latin typeface="HGP創英角ｺﾞｼｯｸUB" panose="020B0900000000000000" pitchFamily="50" charset="-128"/>
                    <a:ea typeface="HGP創英角ｺﾞｼｯｸUB" panose="020B0900000000000000" pitchFamily="50" charset="-128"/>
                  </a:endParaRPr>
                </a:p>
              </p:txBody>
            </p:sp>
          </mc:Choice>
          <mc:Fallback xmlns="">
            <p:sp>
              <p:nvSpPr>
                <p:cNvPr id="108" name="テキスト ボックス 107"/>
                <p:cNvSpPr txBox="1">
                  <a:spLocks noRot="1" noChangeAspect="1" noMove="1" noResize="1" noEditPoints="1" noAdjustHandles="1" noChangeArrowheads="1" noChangeShapeType="1" noTextEdit="1"/>
                </p:cNvSpPr>
                <p:nvPr/>
              </p:nvSpPr>
              <p:spPr>
                <a:xfrm>
                  <a:off x="5301066" y="5572140"/>
                  <a:ext cx="737574" cy="307777"/>
                </a:xfrm>
                <a:prstGeom prst="rect">
                  <a:avLst/>
                </a:prstGeom>
                <a:blipFill rotWithShape="0">
                  <a:blip r:embed="rId5"/>
                  <a:stretch>
                    <a:fillRect b="-784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0" name="テキスト ボックス 29"/>
                <p:cNvSpPr txBox="1"/>
                <p:nvPr/>
              </p:nvSpPr>
              <p:spPr>
                <a:xfrm>
                  <a:off x="6286065" y="5572140"/>
                  <a:ext cx="756809" cy="307777"/>
                </a:xfrm>
                <a:prstGeom prst="rect">
                  <a:avLst/>
                </a:prstGeom>
                <a:noFill/>
              </p:spPr>
              <p:txBody>
                <a:bodyPr wrap="none" rtlCol="0">
                  <a:spAutoFit/>
                </a:bodyPr>
                <a:lstStyle/>
                <a:p>
                  <a:pPr algn="ctr">
                    <a:defRPr/>
                  </a:pPr>
                  <a14:m>
                    <m:oMathPara xmlns:m="http://schemas.openxmlformats.org/officeDocument/2006/math">
                      <m:oMathParaPr>
                        <m:jc m:val="centerGroup"/>
                      </m:oMathParaPr>
                      <m:oMath xmlns:m="http://schemas.openxmlformats.org/officeDocument/2006/math">
                        <m:r>
                          <a:rPr kumimoji="0" lang="en-US" altLang="ja-JP" sz="1400" b="0" i="1" kern="0" smtClean="0">
                            <a:solidFill>
                              <a:prstClr val="black"/>
                            </a:solidFill>
                            <a:effectLst/>
                            <a:latin typeface="Cambria Math" panose="02040503050406030204" pitchFamily="18" charset="0"/>
                          </a:rPr>
                          <m:t>+7[</m:t>
                        </m:r>
                        <m:r>
                          <a:rPr kumimoji="0" lang="en-US" altLang="ja-JP" sz="1400" b="0" i="1" kern="0" smtClean="0">
                            <a:solidFill>
                              <a:prstClr val="black"/>
                            </a:solidFill>
                            <a:effectLst/>
                            <a:latin typeface="Cambria Math" panose="02040503050406030204" pitchFamily="18" charset="0"/>
                          </a:rPr>
                          <m:t>𝑚</m:t>
                        </m:r>
                        <m:r>
                          <a:rPr kumimoji="0" lang="en-US" altLang="ja-JP" sz="1400" b="0" i="1" kern="0" smtClean="0">
                            <a:solidFill>
                              <a:prstClr val="black"/>
                            </a:solidFill>
                            <a:effectLst/>
                            <a:latin typeface="Cambria Math" panose="02040503050406030204" pitchFamily="18" charset="0"/>
                          </a:rPr>
                          <m:t>]</m:t>
                        </m:r>
                      </m:oMath>
                    </m:oMathPara>
                  </a14:m>
                  <a:endParaRPr kumimoji="0" lang="ja-JP" altLang="en-US" sz="1400" kern="0" dirty="0">
                    <a:solidFill>
                      <a:prstClr val="black"/>
                    </a:solidFill>
                    <a:effectLst/>
                    <a:latin typeface="HGP創英角ｺﾞｼｯｸUB" panose="020B0900000000000000" pitchFamily="50" charset="-128"/>
                    <a:ea typeface="HGP創英角ｺﾞｼｯｸUB" panose="020B0900000000000000" pitchFamily="50" charset="-128"/>
                  </a:endParaRPr>
                </a:p>
              </p:txBody>
            </p:sp>
          </mc:Choice>
          <mc:Fallback xmlns="">
            <p:sp>
              <p:nvSpPr>
                <p:cNvPr id="109" name="テキスト ボックス 108"/>
                <p:cNvSpPr txBox="1">
                  <a:spLocks noRot="1" noChangeAspect="1" noMove="1" noResize="1" noEditPoints="1" noAdjustHandles="1" noChangeArrowheads="1" noChangeShapeType="1" noTextEdit="1"/>
                </p:cNvSpPr>
                <p:nvPr/>
              </p:nvSpPr>
              <p:spPr>
                <a:xfrm>
                  <a:off x="6295682" y="5572140"/>
                  <a:ext cx="737574" cy="307777"/>
                </a:xfrm>
                <a:prstGeom prst="rect">
                  <a:avLst/>
                </a:prstGeom>
                <a:blipFill rotWithShape="0">
                  <a:blip r:embed="rId6"/>
                  <a:stretch>
                    <a:fillRect b="-7843"/>
                  </a:stretch>
                </a:blipFill>
              </p:spPr>
              <p:txBody>
                <a:bodyPr/>
                <a:lstStyle/>
                <a:p>
                  <a:r>
                    <a:rPr lang="ja-JP" altLang="en-US">
                      <a:noFill/>
                    </a:rPr>
                    <a:t> </a:t>
                  </a:r>
                </a:p>
              </p:txBody>
            </p:sp>
          </mc:Fallback>
        </mc:AlternateContent>
        <p:cxnSp>
          <p:nvCxnSpPr>
            <p:cNvPr id="31" name="直線矢印コネクタ 30"/>
            <p:cNvCxnSpPr/>
            <p:nvPr/>
          </p:nvCxnSpPr>
          <p:spPr>
            <a:xfrm>
              <a:off x="5143504" y="5572140"/>
              <a:ext cx="1000132" cy="1588"/>
            </a:xfrm>
            <a:prstGeom prst="straightConnector1">
              <a:avLst/>
            </a:prstGeom>
            <a:noFill/>
            <a:ln w="12700" cap="flat" cmpd="sng" algn="ctr">
              <a:solidFill>
                <a:schemeClr val="tx1"/>
              </a:solidFill>
              <a:prstDash val="solid"/>
              <a:headEnd type="arrow"/>
              <a:tailEnd type="arrow"/>
            </a:ln>
            <a:effectLst/>
          </p:spPr>
        </p:cxnSp>
        <p:cxnSp>
          <p:nvCxnSpPr>
            <p:cNvPr id="32" name="直線矢印コネクタ 31"/>
            <p:cNvCxnSpPr/>
            <p:nvPr/>
          </p:nvCxnSpPr>
          <p:spPr>
            <a:xfrm>
              <a:off x="6143636" y="5572140"/>
              <a:ext cx="1000132" cy="1588"/>
            </a:xfrm>
            <a:prstGeom prst="straightConnector1">
              <a:avLst/>
            </a:prstGeom>
            <a:noFill/>
            <a:ln w="12700" cap="flat" cmpd="sng" algn="ctr">
              <a:solidFill>
                <a:schemeClr val="tx1"/>
              </a:solidFill>
              <a:prstDash val="solid"/>
              <a:headEnd type="arrow"/>
              <a:tailEnd type="arrow"/>
            </a:ln>
            <a:effectLst/>
          </p:spPr>
        </p:cxnSp>
      </p:grpSp>
      <mc:AlternateContent xmlns:mc="http://schemas.openxmlformats.org/markup-compatibility/2006" xmlns:a14="http://schemas.microsoft.com/office/drawing/2010/main">
        <mc:Choice Requires="a14">
          <p:sp>
            <p:nvSpPr>
              <p:cNvPr id="33" name="テキスト ボックス 32"/>
              <p:cNvSpPr txBox="1"/>
              <p:nvPr/>
            </p:nvSpPr>
            <p:spPr>
              <a:xfrm>
                <a:off x="5382508" y="4396384"/>
                <a:ext cx="942309" cy="307777"/>
              </a:xfrm>
              <a:prstGeom prst="rect">
                <a:avLst/>
              </a:prstGeom>
              <a:noFill/>
            </p:spPr>
            <p:txBody>
              <a:bodyPr wrap="none" rtlCol="0">
                <a:spAutoFit/>
              </a:bodyPr>
              <a:lstStyle/>
              <a:p>
                <a:pPr algn="ctr">
                  <a:defRPr/>
                </a:pPr>
                <a14:m>
                  <m:oMath xmlns:m="http://schemas.openxmlformats.org/officeDocument/2006/math">
                    <m:r>
                      <a:rPr kumimoji="0" lang="en-US" altLang="ja-JP" sz="1400" b="0" i="1" kern="0" smtClean="0">
                        <a:solidFill>
                          <a:srgbClr val="0000FF"/>
                        </a:solidFill>
                        <a:effectLst/>
                        <a:latin typeface="Cambria Math" panose="02040503050406030204" pitchFamily="18" charset="0"/>
                      </a:rPr>
                      <m:t>𝑋</m:t>
                    </m:r>
                    <m:r>
                      <a:rPr kumimoji="0" lang="en-US" altLang="ja-JP" sz="1400" b="0" i="1" kern="0" smtClean="0">
                        <a:solidFill>
                          <a:prstClr val="black"/>
                        </a:solidFill>
                        <a:effectLst/>
                        <a:latin typeface="Cambria Math" panose="02040503050406030204" pitchFamily="18" charset="0"/>
                      </a:rPr>
                      <m:t>[</m:t>
                    </m:r>
                    <m:r>
                      <a:rPr kumimoji="0" lang="en-US" altLang="ja-JP" sz="1400" b="0" i="1" kern="0" smtClean="0">
                        <a:solidFill>
                          <a:prstClr val="black"/>
                        </a:solidFill>
                        <a:effectLst/>
                        <a:latin typeface="Cambria Math" panose="02040503050406030204" pitchFamily="18" charset="0"/>
                      </a:rPr>
                      <m:t>𝑚</m:t>
                    </m:r>
                    <m:r>
                      <a:rPr kumimoji="0" lang="en-US" altLang="ja-JP" sz="1400" b="0" i="1" kern="0" smtClean="0">
                        <a:solidFill>
                          <a:prstClr val="black"/>
                        </a:solidFill>
                        <a:effectLst/>
                        <a:latin typeface="Cambria Math" panose="02040503050406030204" pitchFamily="18" charset="0"/>
                      </a:rPr>
                      <m:t>]</m:t>
                    </m:r>
                  </m:oMath>
                </a14:m>
                <a:r>
                  <a:rPr kumimoji="0" lang="ja-JP" altLang="en-US" sz="1400" kern="0" dirty="0">
                    <a:solidFill>
                      <a:prstClr val="black"/>
                    </a:solidFill>
                    <a:effectLst/>
                    <a:latin typeface="HGP創英角ｺﾞｼｯｸUB" panose="020B0900000000000000" pitchFamily="50" charset="-128"/>
                    <a:ea typeface="HGP創英角ｺﾞｼｯｸUB" panose="020B0900000000000000" pitchFamily="50" charset="-128"/>
                  </a:rPr>
                  <a:t>地点</a:t>
                </a:r>
              </a:p>
            </p:txBody>
          </p:sp>
        </mc:Choice>
        <mc:Fallback xmlns="">
          <p:sp>
            <p:nvSpPr>
              <p:cNvPr id="33" name="テキスト ボックス 32"/>
              <p:cNvSpPr txBox="1">
                <a:spLocks noRot="1" noChangeAspect="1" noMove="1" noResize="1" noEditPoints="1" noAdjustHandles="1" noChangeArrowheads="1" noChangeShapeType="1" noTextEdit="1"/>
              </p:cNvSpPr>
              <p:nvPr/>
            </p:nvSpPr>
            <p:spPr>
              <a:xfrm>
                <a:off x="5382508" y="4396384"/>
                <a:ext cx="942309" cy="307777"/>
              </a:xfrm>
              <a:prstGeom prst="rect">
                <a:avLst/>
              </a:prstGeom>
              <a:blipFill rotWithShape="1">
                <a:blip r:embed="rId7"/>
                <a:stretch>
                  <a:fillRect t="-3922" r="-1290" b="-15686"/>
                </a:stretch>
              </a:blipFill>
            </p:spPr>
            <p:txBody>
              <a:bodyPr/>
              <a:lstStyle/>
              <a:p>
                <a:r>
                  <a:rPr lang="ja-JP" altLang="en-US">
                    <a:noFill/>
                  </a:rPr>
                  <a:t> </a:t>
                </a:r>
              </a:p>
            </p:txBody>
          </p:sp>
        </mc:Fallback>
      </mc:AlternateContent>
      <p:cxnSp>
        <p:nvCxnSpPr>
          <p:cNvPr id="37" name="直線コネクタ 36"/>
          <p:cNvCxnSpPr/>
          <p:nvPr/>
        </p:nvCxnSpPr>
        <p:spPr>
          <a:xfrm>
            <a:off x="1331640" y="4298324"/>
            <a:ext cx="6429420" cy="1701"/>
          </a:xfrm>
          <a:prstGeom prst="line">
            <a:avLst/>
          </a:prstGeom>
          <a:noFill/>
          <a:ln w="28575" cap="flat" cmpd="sng" algn="ctr">
            <a:solidFill>
              <a:schemeClr val="tx1">
                <a:lumMod val="50000"/>
                <a:lumOff val="50000"/>
              </a:schemeClr>
            </a:solidFill>
            <a:prstDash val="solid"/>
          </a:ln>
          <a:effectLst/>
        </p:spPr>
      </p:cxnSp>
      <p:grpSp>
        <p:nvGrpSpPr>
          <p:cNvPr id="39" name="グループ化 38">
            <a:extLst>
              <a:ext uri="{FF2B5EF4-FFF2-40B4-BE49-F238E27FC236}">
                <a16:creationId xmlns="" xmlns:a16="http://schemas.microsoft.com/office/drawing/2014/main" id="{E0CBB781-AE51-4BBB-9D04-14E1FB43569D}"/>
              </a:ext>
            </a:extLst>
          </p:cNvPr>
          <p:cNvGrpSpPr/>
          <p:nvPr/>
        </p:nvGrpSpPr>
        <p:grpSpPr>
          <a:xfrm flipV="1">
            <a:off x="899590" y="1429016"/>
            <a:ext cx="3240000" cy="1063220"/>
            <a:chOff x="3514276" y="4256710"/>
            <a:chExt cx="3240000" cy="1063220"/>
          </a:xfrm>
        </p:grpSpPr>
        <p:sp>
          <p:nvSpPr>
            <p:cNvPr id="40" name="角丸四角形 66">
              <a:extLst>
                <a:ext uri="{FF2B5EF4-FFF2-40B4-BE49-F238E27FC236}">
                  <a16:creationId xmlns="" xmlns:a16="http://schemas.microsoft.com/office/drawing/2014/main" id="{009E8DBF-7E27-49FA-9F03-6BC062BE431E}"/>
                </a:ext>
              </a:extLst>
            </p:cNvPr>
            <p:cNvSpPr/>
            <p:nvPr/>
          </p:nvSpPr>
          <p:spPr>
            <a:xfrm rot="5400000">
              <a:off x="4749076" y="3314730"/>
              <a:ext cx="770400" cy="3240000"/>
            </a:xfrm>
            <a:prstGeom prst="roundRect">
              <a:avLst>
                <a:gd name="adj" fmla="val 0"/>
              </a:avLst>
            </a:prstGeom>
            <a:gradFill flip="none" rotWithShape="1">
              <a:gsLst>
                <a:gs pos="86000">
                  <a:schemeClr val="accent5">
                    <a:lumMod val="40000"/>
                    <a:lumOff val="60000"/>
                  </a:schemeClr>
                </a:gs>
                <a:gs pos="0">
                  <a:schemeClr val="accent5">
                    <a:lumMod val="40000"/>
                    <a:lumOff val="60000"/>
                    <a:alpha val="26000"/>
                  </a:schemeClr>
                </a:gs>
              </a:gsLst>
              <a:lin ang="108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effectLst/>
                <a:latin typeface="HGP創英角ｺﾞｼｯｸUB" panose="020B0900000000000000" pitchFamily="50" charset="-128"/>
                <a:ea typeface="HGP創英角ｺﾞｼｯｸUB" panose="020B0900000000000000" pitchFamily="50" charset="-128"/>
              </a:endParaRPr>
            </a:p>
          </p:txBody>
        </p:sp>
        <p:sp>
          <p:nvSpPr>
            <p:cNvPr id="41" name="二等辺三角形 40">
              <a:extLst>
                <a:ext uri="{FF2B5EF4-FFF2-40B4-BE49-F238E27FC236}">
                  <a16:creationId xmlns="" xmlns:a16="http://schemas.microsoft.com/office/drawing/2014/main" id="{EEF1B9C9-EF9E-44A7-B774-779ED5B12006}"/>
                </a:ext>
              </a:extLst>
            </p:cNvPr>
            <p:cNvSpPr/>
            <p:nvPr/>
          </p:nvSpPr>
          <p:spPr>
            <a:xfrm flipH="1">
              <a:off x="5030874" y="4256710"/>
              <a:ext cx="206806" cy="301840"/>
            </a:xfrm>
            <a:prstGeom prst="triangle">
              <a:avLst/>
            </a:prstGeom>
            <a:solidFill>
              <a:schemeClr val="accent5">
                <a:lumMod val="40000"/>
                <a:lumOff val="6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mc:AlternateContent xmlns:mc="http://schemas.openxmlformats.org/markup-compatibility/2006" xmlns:a14="http://schemas.microsoft.com/office/drawing/2010/main">
          <mc:Choice Requires="a14">
            <p:sp>
              <p:nvSpPr>
                <p:cNvPr id="42" name="タイトル 8">
                  <a:extLst>
                    <a:ext uri="{FF2B5EF4-FFF2-40B4-BE49-F238E27FC236}">
                      <a16:creationId xmlns="" xmlns:a16="http://schemas.microsoft.com/office/drawing/2014/main" id="{D479CAB6-8AFE-46AC-A5E1-DF78B1638016}"/>
                    </a:ext>
                  </a:extLst>
                </p:cNvPr>
                <p:cNvSpPr txBox="1">
                  <a:spLocks/>
                </p:cNvSpPr>
                <p:nvPr/>
              </p:nvSpPr>
              <p:spPr>
                <a:xfrm flipV="1">
                  <a:off x="3577312" y="4572992"/>
                  <a:ext cx="3113929" cy="646331"/>
                </a:xfrm>
                <a:prstGeom prst="rect">
                  <a:avLst/>
                </a:prstGeom>
                <a:noFill/>
              </p:spPr>
              <p:txBody>
                <a:bodyPr wrap="non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14:m>
                    <m:oMath xmlns:m="http://schemas.openxmlformats.org/officeDocument/2006/math">
                      <m:r>
                        <a:rPr kumimoji="0" lang="en-US" altLang="ja-JP" i="1" kern="0">
                          <a:latin typeface="Cambria Math"/>
                        </a:rPr>
                        <m:t>90%</m:t>
                      </m:r>
                    </m:oMath>
                  </a14:m>
                  <a:r>
                    <a:rPr lang="ja-JP" altLang="en-US" dirty="0"/>
                    <a:t>の確率で</a:t>
                  </a:r>
                </a:p>
                <a:p>
                  <a:pPr>
                    <a:defRPr/>
                  </a:pPr>
                  <a14:m>
                    <m:oMathPara xmlns:m="http://schemas.openxmlformats.org/officeDocument/2006/math">
                      <m:oMathParaPr>
                        <m:jc m:val="centerGroup"/>
                      </m:oMathParaPr>
                      <m:oMath xmlns:m="http://schemas.openxmlformats.org/officeDocument/2006/math">
                        <m:r>
                          <a:rPr kumimoji="0" lang="en-US" altLang="ja-JP" i="1" kern="0" smtClean="0">
                            <a:solidFill>
                              <a:srgbClr val="FF0000"/>
                            </a:solidFill>
                            <a:latin typeface="Cambria Math" panose="02040503050406030204" pitchFamily="18" charset="0"/>
                          </a:rPr>
                          <m:t>?</m:t>
                        </m:r>
                        <m:r>
                          <a:rPr kumimoji="0" lang="en-US" altLang="ja-JP" i="1" kern="0">
                            <a:latin typeface="Cambria Math" panose="02040503050406030204" pitchFamily="18" charset="0"/>
                          </a:rPr>
                          <m:t>−7 </m:t>
                        </m:r>
                        <m:d>
                          <m:dPr>
                            <m:begChr m:val="["/>
                            <m:endChr m:val="]"/>
                            <m:ctrlPr>
                              <a:rPr kumimoji="0" lang="en-US" altLang="ja-JP" i="1" kern="0">
                                <a:latin typeface="Cambria Math"/>
                              </a:rPr>
                            </m:ctrlPr>
                          </m:dPr>
                          <m:e>
                            <m:r>
                              <a:rPr kumimoji="0" lang="en-US" altLang="ja-JP" i="1" kern="0">
                                <a:latin typeface="Cambria Math" panose="02040503050406030204" pitchFamily="18" charset="0"/>
                              </a:rPr>
                              <m:t>𝑚</m:t>
                            </m:r>
                          </m:e>
                        </m:d>
                        <m:r>
                          <a:rPr kumimoji="0" lang="en-US" altLang="ja-JP" i="1" kern="0">
                            <a:latin typeface="Cambria Math" panose="02040503050406030204" pitchFamily="18" charset="0"/>
                          </a:rPr>
                          <m:t>≤</m:t>
                        </m:r>
                        <m:r>
                          <a:rPr kumimoji="0" lang="en-US" altLang="ja-JP" i="1" kern="0" smtClean="0">
                            <a:solidFill>
                              <a:srgbClr val="0000FF"/>
                            </a:solidFill>
                            <a:latin typeface="Cambria Math" panose="02040503050406030204" pitchFamily="18" charset="0"/>
                          </a:rPr>
                          <m:t>𝑋</m:t>
                        </m:r>
                        <m:r>
                          <a:rPr kumimoji="0" lang="en-US" altLang="ja-JP" i="1" kern="0">
                            <a:solidFill>
                              <a:srgbClr val="0070C0"/>
                            </a:solidFill>
                            <a:latin typeface="Cambria Math"/>
                          </a:rPr>
                          <m:t> </m:t>
                        </m:r>
                        <m:d>
                          <m:dPr>
                            <m:begChr m:val="["/>
                            <m:endChr m:val="]"/>
                            <m:ctrlPr>
                              <a:rPr kumimoji="0" lang="en-US" altLang="ja-JP" i="1" kern="0">
                                <a:latin typeface="Cambria Math"/>
                              </a:rPr>
                            </m:ctrlPr>
                          </m:dPr>
                          <m:e>
                            <m:r>
                              <a:rPr kumimoji="0" lang="en-US" altLang="ja-JP" i="1" kern="0">
                                <a:latin typeface="Cambria Math" panose="02040503050406030204" pitchFamily="18" charset="0"/>
                              </a:rPr>
                              <m:t>𝑚</m:t>
                            </m:r>
                          </m:e>
                        </m:d>
                        <m:r>
                          <a:rPr kumimoji="0" lang="en-US" altLang="ja-JP" i="1" kern="0">
                            <a:latin typeface="Cambria Math" panose="02040503050406030204" pitchFamily="18" charset="0"/>
                          </a:rPr>
                          <m:t>≤ </m:t>
                        </m:r>
                        <m:r>
                          <a:rPr kumimoji="0" lang="en-US" altLang="ja-JP" i="1" kern="0" smtClean="0">
                            <a:solidFill>
                              <a:srgbClr val="FF0000"/>
                            </a:solidFill>
                            <a:latin typeface="Cambria Math" panose="02040503050406030204" pitchFamily="18" charset="0"/>
                          </a:rPr>
                          <m:t>?</m:t>
                        </m:r>
                        <m:r>
                          <a:rPr kumimoji="0" lang="en-US" altLang="ja-JP" i="1" kern="0">
                            <a:latin typeface="Cambria Math" panose="02040503050406030204" pitchFamily="18" charset="0"/>
                          </a:rPr>
                          <m:t>+7 </m:t>
                        </m:r>
                        <m:d>
                          <m:dPr>
                            <m:begChr m:val="["/>
                            <m:endChr m:val="]"/>
                            <m:ctrlPr>
                              <a:rPr kumimoji="0" lang="en-US" altLang="ja-JP" i="1" kern="0">
                                <a:latin typeface="Cambria Math"/>
                              </a:rPr>
                            </m:ctrlPr>
                          </m:dPr>
                          <m:e>
                            <m:r>
                              <a:rPr kumimoji="0" lang="en-US" altLang="ja-JP" i="1" kern="0">
                                <a:latin typeface="Cambria Math" panose="02040503050406030204" pitchFamily="18" charset="0"/>
                              </a:rPr>
                              <m:t>𝑚</m:t>
                            </m:r>
                          </m:e>
                        </m:d>
                      </m:oMath>
                    </m:oMathPara>
                  </a14:m>
                  <a:endParaRPr kumimoji="0" lang="en-US" altLang="ja-JP" kern="0" dirty="0"/>
                </a:p>
              </p:txBody>
            </p:sp>
          </mc:Choice>
          <mc:Fallback xmlns="">
            <p:sp>
              <p:nvSpPr>
                <p:cNvPr id="42" name="タイトル 8">
                  <a:extLst>
                    <a:ext uri="{FF2B5EF4-FFF2-40B4-BE49-F238E27FC236}">
                      <a16:creationId xmlns="" xmlns:a16="http://schemas.microsoft.com/office/drawing/2014/main" xmlns:a14="http://schemas.microsoft.com/office/drawing/2010/main" id="{D479CAB6-8AFE-46AC-A5E1-DF78B1638016}"/>
                    </a:ext>
                  </a:extLst>
                </p:cNvPr>
                <p:cNvSpPr txBox="1">
                  <a:spLocks noRot="1" noChangeAspect="1" noMove="1" noResize="1" noEditPoints="1" noAdjustHandles="1" noChangeArrowheads="1" noChangeShapeType="1" noTextEdit="1"/>
                </p:cNvSpPr>
                <p:nvPr/>
              </p:nvSpPr>
              <p:spPr>
                <a:xfrm flipV="1">
                  <a:off x="3577312" y="4572992"/>
                  <a:ext cx="3113929" cy="646331"/>
                </a:xfrm>
                <a:prstGeom prst="rect">
                  <a:avLst/>
                </a:prstGeom>
                <a:blipFill rotWithShape="1">
                  <a:blip r:embed="rId8"/>
                  <a:stretch>
                    <a:fillRect t="-12264" b="-4717"/>
                  </a:stretch>
                </a:blipFill>
              </p:spPr>
              <p:txBody>
                <a:bodyPr/>
                <a:lstStyle/>
                <a:p>
                  <a:r>
                    <a:rPr lang="ja-JP" altLang="en-US">
                      <a:noFill/>
                    </a:rPr>
                    <a:t> </a:t>
                  </a:r>
                </a:p>
              </p:txBody>
            </p:sp>
          </mc:Fallback>
        </mc:AlternateContent>
      </p:grpSp>
      <p:sp>
        <p:nvSpPr>
          <p:cNvPr id="47" name="乗算記号 46"/>
          <p:cNvSpPr/>
          <p:nvPr/>
        </p:nvSpPr>
        <p:spPr>
          <a:xfrm>
            <a:off x="5480174" y="4194039"/>
            <a:ext cx="285752" cy="285752"/>
          </a:xfrm>
          <a:prstGeom prst="mathMultiply">
            <a:avLst/>
          </a:prstGeom>
          <a:solidFill>
            <a:schemeClr val="accent2"/>
          </a:solidFill>
          <a:ln w="25400" cap="flat" cmpd="sng" algn="ctr">
            <a:noFill/>
            <a:prstDash val="solid"/>
          </a:ln>
          <a:effectLst/>
        </p:spPr>
        <p:txBody>
          <a:bodyPr rtlCol="0" anchor="ctr"/>
          <a:lstStyle/>
          <a:p>
            <a:pPr algn="ctr">
              <a:defRPr/>
            </a:pPr>
            <a:endParaRPr kumimoji="0" lang="ja-JP" altLang="en-US" kern="0" dirty="0">
              <a:solidFill>
                <a:prstClr val="white"/>
              </a:solidFill>
              <a:effectLst/>
              <a:latin typeface="HGP創英角ｺﾞｼｯｸUB" panose="020B0900000000000000" pitchFamily="50" charset="-128"/>
              <a:ea typeface="HGP創英角ｺﾞｼｯｸUB" panose="020B0900000000000000" pitchFamily="50" charset="-128"/>
            </a:endParaRPr>
          </a:p>
        </p:txBody>
      </p:sp>
      <mc:AlternateContent xmlns:mc="http://schemas.openxmlformats.org/markup-compatibility/2006" xmlns:a14="http://schemas.microsoft.com/office/drawing/2010/main">
        <mc:Choice Requires="a14">
          <p:sp>
            <p:nvSpPr>
              <p:cNvPr id="49" name="タイトル 8">
                <a:extLst>
                  <a:ext uri="{FF2B5EF4-FFF2-40B4-BE49-F238E27FC236}">
                    <a16:creationId xmlns="" xmlns:a16="http://schemas.microsoft.com/office/drawing/2014/main" id="{09A6FEA6-270C-41F8-926F-9212AF17CCA9}"/>
                  </a:ext>
                </a:extLst>
              </p:cNvPr>
              <p:cNvSpPr txBox="1">
                <a:spLocks/>
              </p:cNvSpPr>
              <p:nvPr/>
            </p:nvSpPr>
            <p:spPr>
              <a:xfrm>
                <a:off x="810344" y="730444"/>
                <a:ext cx="6598818"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en-US" altLang="ja-JP" sz="2200" dirty="0">
                    <a:effectLst/>
                    <a:latin typeface="HGP創英角ｺﾞｼｯｸUB" panose="020B0900000000000000" pitchFamily="50" charset="-128"/>
                    <a:ea typeface="HGP創英角ｺﾞｼｯｸUB" panose="020B0900000000000000" pitchFamily="50" charset="-128"/>
                  </a:rPr>
                  <a:t>R</a:t>
                </a:r>
                <a:r>
                  <a:rPr lang="ja-JP" altLang="en-US" sz="2200" dirty="0">
                    <a:effectLst/>
                    <a:latin typeface="HGP創英角ｺﾞｼｯｸUB" panose="020B0900000000000000" pitchFamily="50" charset="-128"/>
                    <a:ea typeface="HGP創英角ｺﾞｼｯｸUB" panose="020B0900000000000000" pitchFamily="50" charset="-128"/>
                  </a:rPr>
                  <a:t>君が落とした地点を</a:t>
                </a:r>
                <a14:m>
                  <m:oMath xmlns:m="http://schemas.openxmlformats.org/officeDocument/2006/math">
                    <m:r>
                      <a:rPr lang="en-US" altLang="ja-JP" sz="2400" i="1">
                        <a:effectLst/>
                        <a:latin typeface="Cambria Math" panose="02040503050406030204" pitchFamily="18" charset="0"/>
                      </a:rPr>
                      <m:t>𝑋</m:t>
                    </m:r>
                    <m:r>
                      <a:rPr lang="en-US" altLang="ja-JP" sz="2400">
                        <a:effectLst/>
                        <a:latin typeface="Cambria Math" panose="02040503050406030204" pitchFamily="18" charset="0"/>
                      </a:rPr>
                      <m:t>[</m:t>
                    </m:r>
                    <m:r>
                      <m:rPr>
                        <m:sty m:val="p"/>
                      </m:rPr>
                      <a:rPr lang="en-US" altLang="ja-JP" sz="2400">
                        <a:effectLst/>
                        <a:latin typeface="Cambria Math" panose="02040503050406030204" pitchFamily="18" charset="0"/>
                      </a:rPr>
                      <m:t>m</m:t>
                    </m:r>
                    <m:r>
                      <a:rPr lang="en-US" altLang="ja-JP" sz="2400">
                        <a:effectLst/>
                        <a:latin typeface="Cambria Math" panose="02040503050406030204" pitchFamily="18" charset="0"/>
                      </a:rPr>
                      <m:t>]</m:t>
                    </m:r>
                  </m:oMath>
                </a14:m>
                <a:r>
                  <a:rPr lang="ja-JP" altLang="en-US" sz="2200" dirty="0">
                    <a:effectLst/>
                    <a:latin typeface="HGP創英角ｺﾞｼｯｸUB" panose="020B0900000000000000" pitchFamily="50" charset="-128"/>
                    <a:ea typeface="HGP創英角ｺﾞｼｯｸUB" panose="020B0900000000000000" pitchFamily="50" charset="-128"/>
                  </a:rPr>
                  <a:t>だとすると・・・</a:t>
                </a:r>
              </a:p>
            </p:txBody>
          </p:sp>
        </mc:Choice>
        <mc:Fallback xmlns="">
          <p:sp>
            <p:nvSpPr>
              <p:cNvPr id="49" name="タイトル 8">
                <a:extLst>
                  <a:ext uri="{FF2B5EF4-FFF2-40B4-BE49-F238E27FC236}">
                    <a16:creationId xmlns="" xmlns:a16="http://schemas.microsoft.com/office/drawing/2014/main" xmlns:a14="http://schemas.microsoft.com/office/drawing/2010/main" id="{09A6FEA6-270C-41F8-926F-9212AF17CCA9}"/>
                  </a:ext>
                </a:extLst>
              </p:cNvPr>
              <p:cNvSpPr txBox="1">
                <a:spLocks noRot="1" noChangeAspect="1" noMove="1" noResize="1" noEditPoints="1" noAdjustHandles="1" noChangeArrowheads="1" noChangeShapeType="1" noTextEdit="1"/>
              </p:cNvSpPr>
              <p:nvPr/>
            </p:nvSpPr>
            <p:spPr>
              <a:xfrm>
                <a:off x="810344" y="730444"/>
                <a:ext cx="6598818" cy="506009"/>
              </a:xfrm>
              <a:prstGeom prst="rect">
                <a:avLst/>
              </a:prstGeom>
              <a:blipFill rotWithShape="1">
                <a:blip r:embed="rId9"/>
                <a:stretch>
                  <a:fillRect l="-1201" t="-1205" b="-14458"/>
                </a:stretch>
              </a:blipFill>
            </p:spPr>
            <p:txBody>
              <a:bodyPr/>
              <a:lstStyle/>
              <a:p>
                <a:r>
                  <a:rPr lang="ja-JP" altLang="en-US">
                    <a:noFill/>
                  </a:rPr>
                  <a:t> </a:t>
                </a:r>
              </a:p>
            </p:txBody>
          </p:sp>
        </mc:Fallback>
      </mc:AlternateContent>
      <p:pic>
        <p:nvPicPr>
          <p:cNvPr id="52" name="図 5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485283" y="3116369"/>
            <a:ext cx="588119" cy="1188000"/>
          </a:xfrm>
          <a:prstGeom prst="rect">
            <a:avLst/>
          </a:prstGeom>
        </p:spPr>
      </p:pic>
      <p:sp>
        <p:nvSpPr>
          <p:cNvPr id="53" name="タイトル 8"/>
          <p:cNvSpPr txBox="1">
            <a:spLocks/>
          </p:cNvSpPr>
          <p:nvPr/>
        </p:nvSpPr>
        <p:spPr>
          <a:xfrm>
            <a:off x="810344" y="61200"/>
            <a:ext cx="8310335" cy="615553"/>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区間推定の考え方 </a:t>
            </a:r>
            <a:r>
              <a:rPr lang="en-US" altLang="ja-JP" sz="2800" dirty="0"/>
              <a:t>(</a:t>
            </a:r>
            <a:r>
              <a:rPr lang="ja-JP" altLang="en-US" dirty="0"/>
              <a:t>𝑛</a:t>
            </a:r>
            <a:r>
              <a:rPr lang="en-US" altLang="ja-JP" dirty="0">
                <a:effectLst/>
                <a:latin typeface="Cambria Math" panose="02040503050406030204" pitchFamily="18" charset="0"/>
              </a:rPr>
              <a:t>=1</a:t>
            </a:r>
            <a:r>
              <a:rPr lang="ja-JP" altLang="en-US" sz="2800" dirty="0"/>
              <a:t>の場合</a:t>
            </a:r>
            <a:r>
              <a:rPr lang="en-US" altLang="ja-JP" sz="2800" dirty="0"/>
              <a:t>)</a:t>
            </a:r>
          </a:p>
        </p:txBody>
      </p:sp>
      <p:sp>
        <p:nvSpPr>
          <p:cNvPr id="56" name="角丸四角形 66">
            <a:extLst>
              <a:ext uri="{FF2B5EF4-FFF2-40B4-BE49-F238E27FC236}">
                <a16:creationId xmlns="" xmlns:a16="http://schemas.microsoft.com/office/drawing/2014/main" id="{130F7541-FA2C-469C-B724-A17410033494}"/>
              </a:ext>
            </a:extLst>
          </p:cNvPr>
          <p:cNvSpPr/>
          <p:nvPr/>
        </p:nvSpPr>
        <p:spPr>
          <a:xfrm rot="16200000" flipV="1">
            <a:off x="2860312" y="2958664"/>
            <a:ext cx="770400" cy="3804776"/>
          </a:xfrm>
          <a:custGeom>
            <a:avLst/>
            <a:gdLst/>
            <a:ahLst/>
            <a:cxnLst/>
            <a:rect l="l" t="t" r="r" b="b"/>
            <a:pathLst>
              <a:path w="684000" h="3804776">
                <a:moveTo>
                  <a:pt x="450033" y="301840"/>
                </a:moveTo>
                <a:lnTo>
                  <a:pt x="346630" y="0"/>
                </a:lnTo>
                <a:lnTo>
                  <a:pt x="243227" y="301840"/>
                </a:lnTo>
                <a:close/>
                <a:moveTo>
                  <a:pt x="684000" y="3804776"/>
                </a:moveTo>
                <a:lnTo>
                  <a:pt x="684000" y="301841"/>
                </a:lnTo>
                <a:lnTo>
                  <a:pt x="0" y="301841"/>
                </a:lnTo>
                <a:lnTo>
                  <a:pt x="0" y="3804776"/>
                </a:lnTo>
                <a:close/>
              </a:path>
            </a:pathLst>
          </a:custGeom>
          <a:gradFill flip="none" rotWithShape="1">
            <a:gsLst>
              <a:gs pos="86000">
                <a:schemeClr val="accent5">
                  <a:lumMod val="40000"/>
                  <a:lumOff val="60000"/>
                </a:schemeClr>
              </a:gs>
              <a:gs pos="0">
                <a:schemeClr val="accent5">
                  <a:lumMod val="40000"/>
                  <a:lumOff val="60000"/>
                  <a:alpha val="26000"/>
                </a:schemeClr>
              </a:gs>
            </a:gsLst>
            <a:lin ang="108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mc:AlternateContent xmlns:mc="http://schemas.openxmlformats.org/markup-compatibility/2006" xmlns:a14="http://schemas.microsoft.com/office/drawing/2010/main">
        <mc:Choice Requires="a14">
          <p:sp>
            <p:nvSpPr>
              <p:cNvPr id="46" name="タイトル 8">
                <a:extLst>
                  <a:ext uri="{FF2B5EF4-FFF2-40B4-BE49-F238E27FC236}">
                    <a16:creationId xmlns="" xmlns:a16="http://schemas.microsoft.com/office/drawing/2014/main" id="{37CBF8A0-9A6A-4EC2-AA4C-F126E552E825}"/>
                  </a:ext>
                </a:extLst>
              </p:cNvPr>
              <p:cNvSpPr txBox="1">
                <a:spLocks/>
              </p:cNvSpPr>
              <p:nvPr/>
            </p:nvSpPr>
            <p:spPr>
              <a:xfrm>
                <a:off x="1406501" y="4547324"/>
                <a:ext cx="3348001" cy="646331"/>
              </a:xfrm>
              <a:prstGeom prst="rect">
                <a:avLst/>
              </a:prstGeom>
              <a:noFill/>
            </p:spPr>
            <p:txBody>
              <a:bodyPr wrap="squar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r>
                  <a:rPr lang="ja-JP" altLang="en-US" dirty="0"/>
                  <a:t>すなわち</a:t>
                </a:r>
                <a14:m>
                  <m:oMath xmlns:m="http://schemas.openxmlformats.org/officeDocument/2006/math">
                    <m:r>
                      <a:rPr kumimoji="0" lang="en-US" altLang="ja-JP" i="1" kern="0">
                        <a:latin typeface="Cambria Math"/>
                      </a:rPr>
                      <m:t>90%</m:t>
                    </m:r>
                  </m:oMath>
                </a14:m>
                <a:r>
                  <a:rPr lang="ja-JP" altLang="en-US" dirty="0"/>
                  <a:t>の確率で</a:t>
                </a:r>
              </a:p>
              <a:p>
                <a:pPr/>
                <a14:m>
                  <m:oMathPara xmlns:m="http://schemas.openxmlformats.org/officeDocument/2006/math">
                    <m:oMathParaPr>
                      <m:jc m:val="centerGroup"/>
                    </m:oMathParaPr>
                    <m:oMath xmlns:m="http://schemas.openxmlformats.org/officeDocument/2006/math">
                      <m:r>
                        <a:rPr kumimoji="0" lang="en-US" altLang="ja-JP" i="1" kern="0">
                          <a:solidFill>
                            <a:srgbClr val="0000FF"/>
                          </a:solidFill>
                          <a:latin typeface="Cambria Math" panose="02040503050406030204" pitchFamily="18" charset="0"/>
                        </a:rPr>
                        <m:t>𝑋</m:t>
                      </m:r>
                      <m:r>
                        <a:rPr kumimoji="0" lang="en-US" altLang="ja-JP" i="1" kern="0">
                          <a:latin typeface="Cambria Math" panose="02040503050406030204" pitchFamily="18" charset="0"/>
                        </a:rPr>
                        <m:t>−7 </m:t>
                      </m:r>
                      <m:d>
                        <m:dPr>
                          <m:begChr m:val="["/>
                          <m:endChr m:val="]"/>
                          <m:ctrlPr>
                            <a:rPr kumimoji="0" lang="en-US" altLang="ja-JP" i="1" kern="0">
                              <a:latin typeface="Cambria Math"/>
                            </a:rPr>
                          </m:ctrlPr>
                        </m:dPr>
                        <m:e>
                          <m:r>
                            <a:rPr kumimoji="0" lang="en-US" altLang="ja-JP" i="1" kern="0">
                              <a:latin typeface="Cambria Math" panose="02040503050406030204" pitchFamily="18" charset="0"/>
                            </a:rPr>
                            <m:t>𝑚</m:t>
                          </m:r>
                        </m:e>
                      </m:d>
                      <m:r>
                        <a:rPr kumimoji="0" lang="en-US" altLang="ja-JP" i="1" kern="0">
                          <a:latin typeface="Cambria Math" panose="02040503050406030204" pitchFamily="18" charset="0"/>
                        </a:rPr>
                        <m:t> ≤</m:t>
                      </m:r>
                      <m:r>
                        <a:rPr kumimoji="0" lang="en-US" altLang="ja-JP" i="1" kern="0">
                          <a:latin typeface="Cambria Math"/>
                        </a:rPr>
                        <m:t> </m:t>
                      </m:r>
                      <m:r>
                        <a:rPr kumimoji="0" lang="en-US" altLang="ja-JP" i="1" kern="0">
                          <a:solidFill>
                            <a:srgbClr val="FF0000"/>
                          </a:solidFill>
                          <a:latin typeface="Cambria Math"/>
                        </a:rPr>
                        <m:t>?</m:t>
                      </m:r>
                      <m:d>
                        <m:dPr>
                          <m:begChr m:val="["/>
                          <m:endChr m:val="]"/>
                          <m:ctrlPr>
                            <a:rPr kumimoji="0" lang="en-US" altLang="ja-JP" i="1" kern="0">
                              <a:latin typeface="Cambria Math"/>
                            </a:rPr>
                          </m:ctrlPr>
                        </m:dPr>
                        <m:e>
                          <m:r>
                            <a:rPr kumimoji="0" lang="en-US" altLang="ja-JP" i="1" kern="0">
                              <a:latin typeface="Cambria Math" panose="02040503050406030204" pitchFamily="18" charset="0"/>
                            </a:rPr>
                            <m:t>𝑚</m:t>
                          </m:r>
                        </m:e>
                      </m:d>
                      <m:r>
                        <a:rPr kumimoji="0" lang="en-US" altLang="ja-JP" i="1" kern="0">
                          <a:latin typeface="Cambria Math" panose="02040503050406030204" pitchFamily="18" charset="0"/>
                        </a:rPr>
                        <m:t>≤</m:t>
                      </m:r>
                      <m:r>
                        <a:rPr kumimoji="0" lang="en-US" altLang="ja-JP" i="1" kern="0">
                          <a:solidFill>
                            <a:srgbClr val="0070C0"/>
                          </a:solidFill>
                          <a:latin typeface="Cambria Math" panose="02040503050406030204" pitchFamily="18" charset="0"/>
                        </a:rPr>
                        <m:t> </m:t>
                      </m:r>
                      <m:r>
                        <a:rPr kumimoji="0" lang="en-US" altLang="ja-JP" i="1" kern="0">
                          <a:solidFill>
                            <a:srgbClr val="0000FF"/>
                          </a:solidFill>
                          <a:latin typeface="Cambria Math" panose="02040503050406030204" pitchFamily="18" charset="0"/>
                        </a:rPr>
                        <m:t>𝑋</m:t>
                      </m:r>
                      <m:r>
                        <a:rPr kumimoji="0" lang="en-US" altLang="ja-JP" i="1" kern="0">
                          <a:latin typeface="Cambria Math" panose="02040503050406030204" pitchFamily="18" charset="0"/>
                        </a:rPr>
                        <m:t>+7 </m:t>
                      </m:r>
                      <m:d>
                        <m:dPr>
                          <m:begChr m:val="["/>
                          <m:endChr m:val="]"/>
                          <m:ctrlPr>
                            <a:rPr kumimoji="0" lang="en-US" altLang="ja-JP" i="1" kern="0">
                              <a:latin typeface="Cambria Math"/>
                            </a:rPr>
                          </m:ctrlPr>
                        </m:dPr>
                        <m:e>
                          <m:r>
                            <a:rPr kumimoji="0" lang="en-US" altLang="ja-JP" i="1" kern="0">
                              <a:latin typeface="Cambria Math" panose="02040503050406030204" pitchFamily="18" charset="0"/>
                            </a:rPr>
                            <m:t>𝑚</m:t>
                          </m:r>
                        </m:e>
                      </m:d>
                    </m:oMath>
                  </m:oMathPara>
                </a14:m>
                <a:endParaRPr lang="ja-JP" altLang="en-US" dirty="0">
                  <a:solidFill>
                    <a:schemeClr val="bg1"/>
                  </a:solidFill>
                </a:endParaRPr>
              </a:p>
            </p:txBody>
          </p:sp>
        </mc:Choice>
        <mc:Fallback xmlns="">
          <p:sp>
            <p:nvSpPr>
              <p:cNvPr id="46" name="タイトル 8">
                <a:extLst>
                  <a:ext uri="{FF2B5EF4-FFF2-40B4-BE49-F238E27FC236}">
                    <a16:creationId xmlns:a16="http://schemas.microsoft.com/office/drawing/2014/main" xmlns="" xmlns:a14="http://schemas.microsoft.com/office/drawing/2010/main" id="{37CBF8A0-9A6A-4EC2-AA4C-F126E552E825}"/>
                  </a:ext>
                </a:extLst>
              </p:cNvPr>
              <p:cNvSpPr txBox="1">
                <a:spLocks noRot="1" noChangeAspect="1" noMove="1" noResize="1" noEditPoints="1" noAdjustHandles="1" noChangeArrowheads="1" noChangeShapeType="1" noTextEdit="1"/>
              </p:cNvSpPr>
              <p:nvPr/>
            </p:nvSpPr>
            <p:spPr>
              <a:xfrm>
                <a:off x="1406501" y="4547324"/>
                <a:ext cx="3348001" cy="646331"/>
              </a:xfrm>
              <a:prstGeom prst="rect">
                <a:avLst/>
              </a:prstGeom>
              <a:blipFill rotWithShape="1">
                <a:blip r:embed="rId13"/>
                <a:stretch>
                  <a:fillRect t="-12264" b="-5660"/>
                </a:stretch>
              </a:blipFill>
            </p:spPr>
            <p:txBody>
              <a:bodyPr/>
              <a:lstStyle/>
              <a:p>
                <a:r>
                  <a:rPr lang="ja-JP" altLang="en-US">
                    <a:noFill/>
                  </a:rPr>
                  <a:t> </a:t>
                </a:r>
              </a:p>
            </p:txBody>
          </p:sp>
        </mc:Fallback>
      </mc:AlternateContent>
      <p:grpSp>
        <p:nvGrpSpPr>
          <p:cNvPr id="54" name="グループ化 53">
            <a:extLst>
              <a:ext uri="{FF2B5EF4-FFF2-40B4-BE49-F238E27FC236}">
                <a16:creationId xmlns="" xmlns:a16="http://schemas.microsoft.com/office/drawing/2014/main" id="{F063013E-D9DE-44B7-9239-DA6A8EDEA781}"/>
              </a:ext>
            </a:extLst>
          </p:cNvPr>
          <p:cNvGrpSpPr/>
          <p:nvPr/>
        </p:nvGrpSpPr>
        <p:grpSpPr>
          <a:xfrm>
            <a:off x="6331914" y="3453929"/>
            <a:ext cx="333111" cy="1613594"/>
            <a:chOff x="6134404" y="4286256"/>
            <a:chExt cx="366422" cy="1613594"/>
          </a:xfrm>
          <a:solidFill>
            <a:srgbClr val="FF0000"/>
          </a:solidFill>
        </p:grpSpPr>
        <p:cxnSp>
          <p:nvCxnSpPr>
            <p:cNvPr id="55" name="直線コネクタ 54">
              <a:extLst>
                <a:ext uri="{FF2B5EF4-FFF2-40B4-BE49-F238E27FC236}">
                  <a16:creationId xmlns="" xmlns:a16="http://schemas.microsoft.com/office/drawing/2014/main" id="{F984723A-D2CC-4EDD-9424-D5DA5E72331F}"/>
                </a:ext>
              </a:extLst>
            </p:cNvPr>
            <p:cNvCxnSpPr/>
            <p:nvPr/>
          </p:nvCxnSpPr>
          <p:spPr>
            <a:xfrm rot="5400000">
              <a:off x="5328798" y="5092656"/>
              <a:ext cx="1612800" cy="1588"/>
            </a:xfrm>
            <a:prstGeom prst="line">
              <a:avLst/>
            </a:prstGeom>
            <a:grpFill/>
            <a:ln w="38100" cap="flat" cmpd="sng" algn="ctr">
              <a:solidFill>
                <a:srgbClr val="FF0000"/>
              </a:solidFill>
              <a:prstDash val="solid"/>
            </a:ln>
            <a:effectLst/>
          </p:spPr>
        </p:cxnSp>
        <p:sp>
          <p:nvSpPr>
            <p:cNvPr id="57" name="二等辺三角形 56">
              <a:extLst>
                <a:ext uri="{FF2B5EF4-FFF2-40B4-BE49-F238E27FC236}">
                  <a16:creationId xmlns="" xmlns:a16="http://schemas.microsoft.com/office/drawing/2014/main" id="{142ACE8C-E2D0-4953-8DDE-1C10F9016685}"/>
                </a:ext>
              </a:extLst>
            </p:cNvPr>
            <p:cNvSpPr/>
            <p:nvPr/>
          </p:nvSpPr>
          <p:spPr>
            <a:xfrm rot="5400000">
              <a:off x="6143636" y="4286256"/>
              <a:ext cx="357190" cy="357190"/>
            </a:xfrm>
            <a:prstGeom prst="triangle">
              <a:avLst/>
            </a:prstGeom>
            <a:solidFill>
              <a:srgbClr val="FF0000"/>
            </a:solidFill>
            <a:ln w="25400" cap="flat" cmpd="sng" algn="ctr">
              <a:noFill/>
              <a:prstDash val="solid"/>
            </a:ln>
            <a:effectLst/>
          </p:spPr>
          <p:txBody>
            <a:bodyPr rtlCol="0" anchor="ctr"/>
            <a:lstStyle/>
            <a:p>
              <a:pPr algn="ctr">
                <a:defRPr/>
              </a:pPr>
              <a:endParaRPr kumimoji="0" lang="ja-JP" altLang="en-US" kern="0" dirty="0">
                <a:solidFill>
                  <a:prstClr val="white"/>
                </a:solidFill>
                <a:effectLst/>
                <a:latin typeface="+mn-ea"/>
              </a:endParaRPr>
            </a:p>
          </p:txBody>
        </p:sp>
      </p:grpSp>
      <mc:AlternateContent xmlns:mc="http://schemas.openxmlformats.org/markup-compatibility/2006" xmlns:a14="http://schemas.microsoft.com/office/drawing/2010/main">
        <mc:Choice Requires="a14">
          <p:sp>
            <p:nvSpPr>
              <p:cNvPr id="58" name="テキスト ボックス 57"/>
              <p:cNvSpPr txBox="1"/>
              <p:nvPr/>
            </p:nvSpPr>
            <p:spPr>
              <a:xfrm>
                <a:off x="5866008" y="5094000"/>
                <a:ext cx="927819" cy="307777"/>
              </a:xfrm>
              <a:prstGeom prst="rect">
                <a:avLst/>
              </a:prstGeom>
              <a:noFill/>
            </p:spPr>
            <p:txBody>
              <a:bodyPr wrap="none" rtlCol="0">
                <a:spAutoFit/>
              </a:bodyPr>
              <a:lstStyle/>
              <a:p>
                <a:pPr algn="ctr"/>
                <a14:m>
                  <m:oMath xmlns:m="http://schemas.openxmlformats.org/officeDocument/2006/math">
                    <m:r>
                      <a:rPr lang="en-US" altLang="ja-JP" sz="1400" b="0" i="1" smtClean="0">
                        <a:solidFill>
                          <a:srgbClr val="FF0000"/>
                        </a:solidFill>
                        <a:effectLst/>
                        <a:latin typeface="Cambria Math" panose="02040503050406030204" pitchFamily="18" charset="0"/>
                      </a:rPr>
                      <m:t>?</m:t>
                    </m:r>
                    <m:r>
                      <a:rPr lang="en-US" altLang="ja-JP" sz="1400" b="0" i="1" smtClean="0">
                        <a:effectLst/>
                        <a:latin typeface="Cambria Math" panose="02040503050406030204" pitchFamily="18" charset="0"/>
                      </a:rPr>
                      <m:t>[</m:t>
                    </m:r>
                    <m:r>
                      <a:rPr lang="en-US" altLang="ja-JP" sz="1400" b="0" i="1" smtClean="0">
                        <a:effectLst/>
                        <a:latin typeface="Cambria Math" panose="02040503050406030204" pitchFamily="18" charset="0"/>
                      </a:rPr>
                      <m:t>𝑚</m:t>
                    </m:r>
                    <m:r>
                      <a:rPr lang="en-US" altLang="ja-JP" sz="1400" b="0" i="1" smtClean="0">
                        <a:effectLst/>
                        <a:latin typeface="Cambria Math" panose="02040503050406030204" pitchFamily="18" charset="0"/>
                      </a:rPr>
                      <m:t>]</m:t>
                    </m:r>
                  </m:oMath>
                </a14:m>
                <a:r>
                  <a:rPr lang="ja-JP" altLang="en-US" sz="1400" dirty="0">
                    <a:effectLst/>
                    <a:latin typeface="HGP創英角ｺﾞｼｯｸUB" panose="020B0900000000000000" pitchFamily="50" charset="-128"/>
                    <a:ea typeface="HGP創英角ｺﾞｼｯｸUB" panose="020B0900000000000000" pitchFamily="50" charset="-128"/>
                  </a:rPr>
                  <a:t>地点</a:t>
                </a:r>
              </a:p>
            </p:txBody>
          </p:sp>
        </mc:Choice>
        <mc:Fallback xmlns="">
          <p:sp>
            <p:nvSpPr>
              <p:cNvPr id="58" name="テキスト ボックス 57"/>
              <p:cNvSpPr txBox="1">
                <a:spLocks noRot="1" noChangeAspect="1" noMove="1" noResize="1" noEditPoints="1" noAdjustHandles="1" noChangeArrowheads="1" noChangeShapeType="1" noTextEdit="1"/>
              </p:cNvSpPr>
              <p:nvPr/>
            </p:nvSpPr>
            <p:spPr>
              <a:xfrm>
                <a:off x="5866008" y="5094000"/>
                <a:ext cx="927819" cy="307777"/>
              </a:xfrm>
              <a:prstGeom prst="rect">
                <a:avLst/>
              </a:prstGeom>
              <a:blipFill rotWithShape="1">
                <a:blip r:embed="rId14"/>
                <a:stretch>
                  <a:fillRect t="-4000" r="-1974" b="-18000"/>
                </a:stretch>
              </a:blipFill>
            </p:spPr>
            <p:txBody>
              <a:bodyPr/>
              <a:lstStyle/>
              <a:p>
                <a:r>
                  <a:rPr lang="ja-JP" altLang="en-US">
                    <a:noFill/>
                  </a:rPr>
                  <a:t> </a:t>
                </a:r>
              </a:p>
            </p:txBody>
          </p:sp>
        </mc:Fallback>
      </mc:AlternateContent>
      <p:sp>
        <p:nvSpPr>
          <p:cNvPr id="63" name="正方形/長方形 62">
            <a:extLst>
              <a:ext uri="{FF2B5EF4-FFF2-40B4-BE49-F238E27FC236}">
                <a16:creationId xmlns="" xmlns:a16="http://schemas.microsoft.com/office/drawing/2014/main" id="{F5663984-3687-43AF-8200-56FF7B06CA65}"/>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sp>
        <p:nvSpPr>
          <p:cNvPr id="45" name="テキスト ボックス 44"/>
          <p:cNvSpPr txBox="1"/>
          <p:nvPr/>
        </p:nvSpPr>
        <p:spPr>
          <a:xfrm>
            <a:off x="6048658" y="2301579"/>
            <a:ext cx="530915"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20</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48" name="テキスト ボックス 47"/>
          <p:cNvSpPr txBox="1"/>
          <p:nvPr/>
        </p:nvSpPr>
        <p:spPr>
          <a:xfrm>
            <a:off x="6363532" y="2596624"/>
            <a:ext cx="530915"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17</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50" name="テキスト ボックス 49"/>
          <p:cNvSpPr txBox="1"/>
          <p:nvPr/>
        </p:nvSpPr>
        <p:spPr>
          <a:xfrm>
            <a:off x="6649074" y="3024838"/>
            <a:ext cx="530915"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12</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51" name="テキスト ボックス 50"/>
          <p:cNvSpPr txBox="1"/>
          <p:nvPr/>
        </p:nvSpPr>
        <p:spPr>
          <a:xfrm>
            <a:off x="5263390" y="3426832"/>
            <a:ext cx="434734"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7</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59" name="テキスト ボックス 58"/>
          <p:cNvSpPr txBox="1"/>
          <p:nvPr/>
        </p:nvSpPr>
        <p:spPr>
          <a:xfrm>
            <a:off x="7246612" y="3587878"/>
            <a:ext cx="434734"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5</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60" name="テキスト ボックス 59"/>
          <p:cNvSpPr txBox="1"/>
          <p:nvPr/>
        </p:nvSpPr>
        <p:spPr>
          <a:xfrm>
            <a:off x="5753785" y="2664605"/>
            <a:ext cx="530915"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15</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61" name="テキスト ボックス 60"/>
          <p:cNvSpPr txBox="1"/>
          <p:nvPr/>
        </p:nvSpPr>
        <p:spPr>
          <a:xfrm>
            <a:off x="5463909" y="3024838"/>
            <a:ext cx="530915"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11</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62" name="テキスト ボックス 61"/>
          <p:cNvSpPr txBox="1"/>
          <p:nvPr/>
        </p:nvSpPr>
        <p:spPr>
          <a:xfrm>
            <a:off x="6940498" y="3426832"/>
            <a:ext cx="434734"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7</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64" name="テキスト ボックス 63"/>
          <p:cNvSpPr txBox="1"/>
          <p:nvPr/>
        </p:nvSpPr>
        <p:spPr>
          <a:xfrm>
            <a:off x="4968760" y="3587878"/>
            <a:ext cx="434734" cy="276999"/>
          </a:xfrm>
          <a:prstGeom prst="rect">
            <a:avLst/>
          </a:prstGeom>
          <a:noFill/>
        </p:spPr>
        <p:txBody>
          <a:bodyPr wrap="none" rtlCol="0">
            <a:spAutoFit/>
          </a:bodyPr>
          <a:lstStyle/>
          <a:p>
            <a:pPr algn="ctr">
              <a:defRPr/>
            </a:pPr>
            <a:r>
              <a:rPr kumimoji="0" lang="en-US" altLang="ja-JP" sz="1200" kern="0" dirty="0">
                <a:solidFill>
                  <a:prstClr val="black"/>
                </a:solidFill>
                <a:effectLst/>
                <a:latin typeface="HGP創英角ｺﾞｼｯｸUB" panose="020B0900000000000000" pitchFamily="50" charset="-128"/>
                <a:ea typeface="HGP創英角ｺﾞｼｯｸUB" panose="020B0900000000000000" pitchFamily="50" charset="-128"/>
              </a:rPr>
              <a:t>5</a:t>
            </a:r>
            <a:r>
              <a:rPr kumimoji="0" lang="ja-JP" altLang="en-US" sz="1200" kern="0" dirty="0">
                <a:solidFill>
                  <a:prstClr val="black"/>
                </a:solidFill>
                <a:effectLst/>
                <a:latin typeface="HGP創英角ｺﾞｼｯｸUB" panose="020B0900000000000000" pitchFamily="50" charset="-128"/>
                <a:ea typeface="HGP創英角ｺﾞｼｯｸUB" panose="020B0900000000000000" pitchFamily="50" charset="-128"/>
              </a:rPr>
              <a:t>％</a:t>
            </a:r>
          </a:p>
        </p:txBody>
      </p:sp>
      <p:sp>
        <p:nvSpPr>
          <p:cNvPr id="38" name="円弧 37"/>
          <p:cNvSpPr/>
          <p:nvPr/>
        </p:nvSpPr>
        <p:spPr>
          <a:xfrm>
            <a:off x="2042160" y="2836717"/>
            <a:ext cx="3652328" cy="4143380"/>
          </a:xfrm>
          <a:prstGeom prst="arc">
            <a:avLst>
              <a:gd name="adj1" fmla="val 11939084"/>
              <a:gd name="adj2" fmla="val 20414617"/>
            </a:avLst>
          </a:prstGeom>
          <a:noFill/>
          <a:ln w="28575" cap="rnd" cmpd="sng" algn="ctr">
            <a:solidFill>
              <a:schemeClr val="accent2"/>
            </a:solidFill>
            <a:prstDash val="sysDot"/>
          </a:ln>
          <a:effectLst/>
        </p:spPr>
        <p:txBody>
          <a:bodyPr rtlCol="0" anchor="ctr"/>
          <a:lstStyle/>
          <a:p>
            <a:pPr algn="ctr">
              <a:defRPr/>
            </a:pPr>
            <a:endParaRPr kumimoji="0" lang="ja-JP" altLang="en-US" kern="0" dirty="0">
              <a:solidFill>
                <a:prstClr val="black"/>
              </a:solidFill>
              <a:effectLst/>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4218045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1000"/>
                                        <p:tgtEl>
                                          <p:spTgt spid="38"/>
                                        </p:tgtEl>
                                      </p:cBhvr>
                                    </p:animEffect>
                                  </p:childTnLst>
                                </p:cTn>
                              </p:par>
                            </p:childTnLst>
                          </p:cTn>
                        </p:par>
                        <p:par>
                          <p:cTn id="8" fill="hold">
                            <p:stCondLst>
                              <p:cond delay="1000"/>
                            </p:stCondLst>
                            <p:childTnLst>
                              <p:par>
                                <p:cTn id="9" presetID="1" presetClass="entr" presetSubtype="0"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6" presetClass="entr" presetSubtype="37" fill="hold" nodeType="click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barn(outVertical)">
                                      <p:cBhvr>
                                        <p:cTn id="15" dur="500"/>
                                        <p:tgtEl>
                                          <p:spTgt spid="3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grpId="0" nodeType="clickEffect">
                                  <p:stCondLst>
                                    <p:cond delay="0"/>
                                  </p:stCondLst>
                                  <p:childTnLst>
                                    <p:set>
                                      <p:cBhvr>
                                        <p:cTn id="19" dur="1" fill="hold">
                                          <p:stCondLst>
                                            <p:cond delay="0"/>
                                          </p:stCondLst>
                                        </p:cTn>
                                        <p:tgtEl>
                                          <p:spTgt spid="56"/>
                                        </p:tgtEl>
                                        <p:attrNameLst>
                                          <p:attrName>style.visibility</p:attrName>
                                        </p:attrNameLst>
                                      </p:cBhvr>
                                      <p:to>
                                        <p:strVal val="visible"/>
                                      </p:to>
                                    </p:set>
                                    <p:animEffect transition="in" filter="wipe(right)">
                                      <p:cBhvr>
                                        <p:cTn id="20" dur="500"/>
                                        <p:tgtEl>
                                          <p:spTgt spid="56"/>
                                        </p:tgtEl>
                                      </p:cBhvr>
                                    </p:animEffec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46"/>
                                        </p:tgtEl>
                                        <p:attrNameLst>
                                          <p:attrName>style.visibility</p:attrName>
                                        </p:attrNameLst>
                                      </p:cBhvr>
                                      <p:to>
                                        <p:strVal val="visible"/>
                                      </p:to>
                                    </p:set>
                                    <p:animEffect transition="in" filter="fade">
                                      <p:cBhvr>
                                        <p:cTn id="24"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56" grpId="0" animBg="1"/>
      <p:bldP spid="46" grpId="0"/>
      <p:bldP spid="3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2.5|12.2|6.8|6.2"/>
</p:tagLst>
</file>

<file path=ppt/tags/tag2.xml><?xml version="1.0" encoding="utf-8"?>
<p:tagLst xmlns:a="http://schemas.openxmlformats.org/drawingml/2006/main" xmlns:r="http://schemas.openxmlformats.org/officeDocument/2006/relationships" xmlns:p="http://schemas.openxmlformats.org/presentationml/2006/main">
  <p:tag name="TIMING" val="|32.4"/>
</p:tagLst>
</file>

<file path=ppt/theme/theme1.xml><?xml version="1.0" encoding="utf-8"?>
<a:theme xmlns:a="http://schemas.openxmlformats.org/drawingml/2006/main" name="2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4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3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2029</Words>
  <Application>Microsoft Office PowerPoint</Application>
  <PresentationFormat>画面に合わせる (16:10)</PresentationFormat>
  <Paragraphs>260</Paragraphs>
  <Slides>14</Slides>
  <Notes>14</Notes>
  <HiddenSlides>0</HiddenSlides>
  <MMClips>0</MMClips>
  <ScaleCrop>false</ScaleCrop>
  <HeadingPairs>
    <vt:vector size="4" baseType="variant">
      <vt:variant>
        <vt:lpstr>テーマ</vt:lpstr>
      </vt:variant>
      <vt:variant>
        <vt:i4>4</vt:i4>
      </vt:variant>
      <vt:variant>
        <vt:lpstr>スライド タイトル</vt:lpstr>
      </vt:variant>
      <vt:variant>
        <vt:i4>14</vt:i4>
      </vt:variant>
    </vt:vector>
  </HeadingPairs>
  <TitlesOfParts>
    <vt:vector size="18" baseType="lpstr">
      <vt:lpstr>2_Office テーマ</vt:lpstr>
      <vt:lpstr>1_Office テーマ</vt:lpstr>
      <vt:lpstr>4_Office テーマ</vt:lpstr>
      <vt:lpstr>3_Office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2020-02-19T04:47:49Z</dcterms:created>
  <dcterms:modified xsi:type="dcterms:W3CDTF">2020-02-26T06:00:57Z</dcterms:modified>
</cp:coreProperties>
</file>