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9" r:id="rId1"/>
    <p:sldMasterId id="2147483674" r:id="rId2"/>
    <p:sldMasterId id="2147483683" r:id="rId3"/>
    <p:sldMasterId id="2147483681" r:id="rId4"/>
  </p:sldMasterIdLst>
  <p:notesMasterIdLst>
    <p:notesMasterId r:id="rId15"/>
  </p:notesMasterIdLst>
  <p:handoutMasterIdLst>
    <p:handoutMasterId r:id="rId16"/>
  </p:handoutMasterIdLst>
  <p:sldIdLst>
    <p:sldId id="265" r:id="rId5"/>
    <p:sldId id="381" r:id="rId6"/>
    <p:sldId id="383" r:id="rId7"/>
    <p:sldId id="398" r:id="rId8"/>
    <p:sldId id="390" r:id="rId9"/>
    <p:sldId id="386" r:id="rId10"/>
    <p:sldId id="546" r:id="rId11"/>
    <p:sldId id="547" r:id="rId12"/>
    <p:sldId id="548" r:id="rId13"/>
    <p:sldId id="549" r:id="rId14"/>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800" userDrawn="1">
          <p15:clr>
            <a:srgbClr val="A4A3A4"/>
          </p15:clr>
        </p15:guide>
        <p15:guide id="2" pos="2400" userDrawn="1">
          <p15:clr>
            <a:srgbClr val="A4A3A4"/>
          </p15:clr>
        </p15:guide>
        <p15:guide id="3"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F"/>
    <a:srgbClr val="EE4093"/>
    <a:srgbClr val="934BC9"/>
    <a:srgbClr val="008000"/>
    <a:srgbClr val="FF5050"/>
    <a:srgbClr val="FF7C8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3" autoAdjust="0"/>
    <p:restoredTop sz="70084" autoAdjust="0"/>
  </p:normalViewPr>
  <p:slideViewPr>
    <p:cSldViewPr>
      <p:cViewPr varScale="1">
        <p:scale>
          <a:sx n="129" d="100"/>
          <a:sy n="129" d="100"/>
        </p:scale>
        <p:origin x="-318" y="-96"/>
      </p:cViewPr>
      <p:guideLst>
        <p:guide orient="horz" pos="530"/>
        <p:guide orient="horz" pos="3206"/>
        <p:guide orient="horz" pos="394"/>
        <p:guide pos="567"/>
        <p:guide pos="5193"/>
      </p:guideLst>
    </p:cSldViewPr>
  </p:slideViewPr>
  <p:notesTextViewPr>
    <p:cViewPr>
      <p:scale>
        <a:sx n="150" d="100"/>
        <a:sy n="150" d="100"/>
      </p:scale>
      <p:origin x="0" y="0"/>
    </p:cViewPr>
  </p:notesTextViewPr>
  <p:sorterViewPr>
    <p:cViewPr>
      <p:scale>
        <a:sx n="100" d="100"/>
        <a:sy n="100" d="100"/>
      </p:scale>
      <p:origin x="0" y="0"/>
    </p:cViewPr>
  </p:sorterViewPr>
  <p:notesViewPr>
    <p:cSldViewPr>
      <p:cViewPr varScale="1">
        <p:scale>
          <a:sx n="110" d="100"/>
          <a:sy n="110" d="100"/>
        </p:scale>
        <p:origin x="-1320" y="-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1AB10502-D433-4698-A4DF-06029B496A98}" type="slidenum">
              <a:rPr kumimoji="1" lang="ja-JP" altLang="en-US" smtClean="0"/>
              <a:t>‹#›</a:t>
            </a:fld>
            <a:endParaRPr kumimoji="1" lang="ja-JP" altLang="en-US"/>
          </a:p>
        </p:txBody>
      </p:sp>
    </p:spTree>
    <p:extLst>
      <p:ext uri="{BB962C8B-B14F-4D97-AF65-F5344CB8AC3E}">
        <p14:creationId xmlns:p14="http://schemas.microsoft.com/office/powerpoint/2010/main" val="2455715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9D65FD74-6499-4290-962A-F179C6685009}" type="datetimeFigureOut">
              <a:rPr kumimoji="1" lang="ja-JP" altLang="en-US" smtClean="0"/>
              <a:t>2020/2/26</a:t>
            </a:fld>
            <a:endParaRPr kumimoji="1" lang="ja-JP" altLang="en-US"/>
          </a:p>
        </p:txBody>
      </p:sp>
      <p:sp>
        <p:nvSpPr>
          <p:cNvPr id="4" name="スライド イメージ プレースホルダー 3"/>
          <p:cNvSpPr>
            <a:spLocks noGrp="1" noRot="1" noChangeAspect="1"/>
          </p:cNvSpPr>
          <p:nvPr>
            <p:ph type="sldImg" idx="2"/>
          </p:nvPr>
        </p:nvSpPr>
        <p:spPr>
          <a:xfrm>
            <a:off x="704850" y="1233488"/>
            <a:ext cx="53260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7D5489D7-4FFC-455B-B915-3CEFB519FBBE}" type="slidenum">
              <a:rPr kumimoji="1" lang="ja-JP" altLang="en-US" smtClean="0"/>
              <a:t>‹#›</a:t>
            </a:fld>
            <a:endParaRPr kumimoji="1" lang="ja-JP" altLang="en-US"/>
          </a:p>
        </p:txBody>
      </p:sp>
    </p:spTree>
    <p:extLst>
      <p:ext uri="{BB962C8B-B14F-4D97-AF65-F5344CB8AC3E}">
        <p14:creationId xmlns:p14="http://schemas.microsoft.com/office/powerpoint/2010/main" val="241455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endParaRPr kumimoji="1" lang="ja-JP" altLang="en-US" sz="1200" b="0" dirty="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a:t>
            </a:fld>
            <a:endParaRPr kumimoji="1" lang="ja-JP" altLang="en-US"/>
          </a:p>
        </p:txBody>
      </p:sp>
    </p:spTree>
    <p:extLst>
      <p:ext uri="{BB962C8B-B14F-4D97-AF65-F5344CB8AC3E}">
        <p14:creationId xmlns:p14="http://schemas.microsoft.com/office/powerpoint/2010/main" val="810303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なぜ、こうした違いが出るのでしょうか。</a:t>
            </a:r>
          </a:p>
          <a:p>
            <a:r>
              <a:rPr kumimoji="1" lang="ja-JP" altLang="en-US" dirty="0" smtClean="0">
                <a:latin typeface="+mn-ea"/>
                <a:ea typeface="+mn-ea"/>
              </a:rPr>
              <a:t>質問の仕方が違うのかも知れません。安倍内閣を支持するか？という聞き方と、支持する政党はどれか？という聞き方では答え方が変わるかも知れません。</a:t>
            </a:r>
          </a:p>
          <a:p>
            <a:endParaRPr kumimoji="1" lang="ja-JP" altLang="en-US" dirty="0" smtClean="0">
              <a:latin typeface="+mn-ea"/>
              <a:ea typeface="+mn-ea"/>
            </a:endParaRPr>
          </a:p>
          <a:p>
            <a:r>
              <a:rPr kumimoji="1" lang="ja-JP" altLang="en-US" dirty="0" smtClean="0">
                <a:latin typeface="+mn-ea"/>
                <a:ea typeface="+mn-ea"/>
              </a:rPr>
              <a:t>同じ</a:t>
            </a:r>
            <a:r>
              <a:rPr kumimoji="1" lang="en-US" altLang="ja-JP" dirty="0" smtClean="0">
                <a:latin typeface="+mn-ea"/>
                <a:ea typeface="+mn-ea"/>
              </a:rPr>
              <a:t>RDD</a:t>
            </a:r>
            <a:r>
              <a:rPr kumimoji="1" lang="ja-JP" altLang="en-US" dirty="0" smtClean="0">
                <a:latin typeface="+mn-ea"/>
                <a:ea typeface="+mn-ea"/>
              </a:rPr>
              <a:t>方式を使ってランダムな調査をしたとのことですが、厳密には違うランダム処理になっているのかも知れません。</a:t>
            </a:r>
          </a:p>
          <a:p>
            <a:r>
              <a:rPr kumimoji="1" lang="ja-JP" altLang="en-US" dirty="0" smtClean="0">
                <a:latin typeface="+mn-ea"/>
                <a:ea typeface="+mn-ea"/>
              </a:rPr>
              <a:t>また、ランダム抽出する前の母集団がそもそも違っていた可能性もあります。</a:t>
            </a:r>
          </a:p>
          <a:p>
            <a:endParaRPr kumimoji="1" lang="ja-JP" altLang="en-US" dirty="0" smtClean="0">
              <a:latin typeface="+mn-ea"/>
              <a:ea typeface="+mn-ea"/>
            </a:endParaRPr>
          </a:p>
          <a:p>
            <a:r>
              <a:rPr kumimoji="1" lang="ja-JP" altLang="en-US" dirty="0" smtClean="0">
                <a:latin typeface="+mn-ea"/>
                <a:ea typeface="+mn-ea"/>
              </a:rPr>
              <a:t>逆に、ゴルファーの推定の時に考えた、－</a:t>
            </a:r>
            <a:r>
              <a:rPr kumimoji="1" lang="en-US" altLang="ja-JP" dirty="0" smtClean="0">
                <a:latin typeface="+mn-ea"/>
                <a:ea typeface="+mn-ea"/>
              </a:rPr>
              <a:t>7</a:t>
            </a:r>
            <a:r>
              <a:rPr kumimoji="1" lang="ja-JP" altLang="en-US" dirty="0" smtClean="0">
                <a:latin typeface="+mn-ea"/>
                <a:ea typeface="+mn-ea"/>
              </a:rPr>
              <a:t>メートルよりも近くに到達するような、</a:t>
            </a:r>
            <a:r>
              <a:rPr kumimoji="1" lang="en-US" altLang="ja-JP" dirty="0" smtClean="0">
                <a:latin typeface="+mn-ea"/>
                <a:ea typeface="+mn-ea"/>
              </a:rPr>
              <a:t>5</a:t>
            </a:r>
            <a:r>
              <a:rPr kumimoji="1" lang="ja-JP" altLang="en-US" dirty="0" smtClean="0">
                <a:latin typeface="+mn-ea"/>
                <a:ea typeface="+mn-ea"/>
              </a:rPr>
              <a:t>％未満の極めてまれな偶然が起こっただけの可能性も否定はできません。</a:t>
            </a:r>
          </a:p>
          <a:p>
            <a:endParaRPr kumimoji="1" lang="ja-JP" altLang="en-US" dirty="0" smtClean="0">
              <a:latin typeface="+mn-ea"/>
              <a:ea typeface="+mn-ea"/>
            </a:endParaRPr>
          </a:p>
          <a:p>
            <a:r>
              <a:rPr kumimoji="1" lang="ja-JP" altLang="en-US" dirty="0" smtClean="0">
                <a:latin typeface="+mn-ea"/>
                <a:ea typeface="+mn-ea"/>
              </a:rPr>
              <a:t>ただ、統計ではこれらの</a:t>
            </a:r>
            <a:r>
              <a:rPr kumimoji="1" lang="en-US" altLang="ja-JP" dirty="0" smtClean="0">
                <a:latin typeface="+mn-ea"/>
                <a:ea typeface="+mn-ea"/>
              </a:rPr>
              <a:t>2</a:t>
            </a:r>
            <a:r>
              <a:rPr kumimoji="1" lang="ja-JP" altLang="en-US" dirty="0" smtClean="0">
                <a:latin typeface="+mn-ea"/>
                <a:ea typeface="+mn-ea"/>
              </a:rPr>
              <a:t>調査の間には有意な差があると解釈することになっています。</a:t>
            </a:r>
          </a:p>
          <a:p>
            <a:r>
              <a:rPr kumimoji="1" lang="ja-JP" altLang="en-US" dirty="0" smtClean="0">
                <a:latin typeface="+mn-ea"/>
                <a:ea typeface="+mn-ea"/>
              </a:rPr>
              <a:t>推定について少し身近に感じられたでしょうか？</a:t>
            </a:r>
          </a:p>
          <a:p>
            <a:r>
              <a:rPr kumimoji="1" lang="ja-JP" altLang="en-US" dirty="0" smtClean="0">
                <a:latin typeface="+mn-ea"/>
                <a:ea typeface="+mn-ea"/>
              </a:rPr>
              <a:t>次回は第</a:t>
            </a:r>
            <a:r>
              <a:rPr kumimoji="1" lang="en-US" altLang="ja-JP" dirty="0" smtClean="0">
                <a:latin typeface="+mn-ea"/>
                <a:ea typeface="+mn-ea"/>
              </a:rPr>
              <a:t>4</a:t>
            </a:r>
            <a:r>
              <a:rPr kumimoji="1" lang="ja-JP" altLang="en-US" dirty="0" smtClean="0">
                <a:latin typeface="+mn-ea"/>
                <a:ea typeface="+mn-ea"/>
              </a:rPr>
              <a:t>章で触れた検定について学んでいきます。</a:t>
            </a:r>
          </a:p>
          <a:p>
            <a:endParaRPr kumimoji="1" lang="ja-JP" altLang="en-US" dirty="0" smtClean="0">
              <a:latin typeface="+mn-ea"/>
              <a:ea typeface="+mn-ea"/>
            </a:endParaRP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さて、区間推定について身の回りの例でも使ってみましょう。</a:t>
            </a:r>
          </a:p>
          <a:p>
            <a:r>
              <a:rPr kumimoji="1" lang="ja-JP" altLang="en-US" dirty="0" smtClean="0">
                <a:latin typeface="+mn-ea"/>
                <a:ea typeface="+mn-ea"/>
              </a:rPr>
              <a:t>こちらは</a:t>
            </a:r>
            <a:r>
              <a:rPr kumimoji="1" lang="en-US" altLang="ja-JP" dirty="0" smtClean="0">
                <a:latin typeface="+mn-ea"/>
                <a:ea typeface="+mn-ea"/>
              </a:rPr>
              <a:t>2018</a:t>
            </a:r>
            <a:r>
              <a:rPr kumimoji="1" lang="ja-JP" altLang="en-US" dirty="0" smtClean="0">
                <a:latin typeface="+mn-ea"/>
                <a:ea typeface="+mn-ea"/>
              </a:rPr>
              <a:t>年</a:t>
            </a:r>
            <a:r>
              <a:rPr kumimoji="1" lang="en-US" altLang="ja-JP" dirty="0" smtClean="0">
                <a:latin typeface="+mn-ea"/>
                <a:ea typeface="+mn-ea"/>
              </a:rPr>
              <a:t>5</a:t>
            </a:r>
            <a:r>
              <a:rPr kumimoji="1" lang="ja-JP" altLang="en-US" dirty="0" smtClean="0">
                <a:latin typeface="+mn-ea"/>
                <a:ea typeface="+mn-ea"/>
              </a:rPr>
              <a:t>月のゴールデンウィーク明けの日経新聞の記事です。</a:t>
            </a:r>
          </a:p>
          <a:p>
            <a:r>
              <a:rPr kumimoji="1" lang="ja-JP" altLang="en-US" dirty="0" smtClean="0">
                <a:latin typeface="+mn-ea"/>
                <a:ea typeface="+mn-ea"/>
              </a:rPr>
              <a:t>定期的に実施されている世論調査結果が報道されています。</a:t>
            </a:r>
          </a:p>
          <a:p>
            <a:r>
              <a:rPr kumimoji="1" lang="ja-JP" altLang="en-US" dirty="0" smtClean="0">
                <a:latin typeface="+mn-ea"/>
                <a:ea typeface="+mn-ea"/>
              </a:rPr>
              <a:t>これによると、</a:t>
            </a:r>
            <a:r>
              <a:rPr kumimoji="1" lang="en-US" altLang="ja-JP" dirty="0" smtClean="0">
                <a:latin typeface="+mn-ea"/>
                <a:ea typeface="+mn-ea"/>
              </a:rPr>
              <a:t>4</a:t>
            </a:r>
            <a:r>
              <a:rPr kumimoji="1" lang="ja-JP" altLang="en-US" dirty="0" smtClean="0">
                <a:latin typeface="+mn-ea"/>
                <a:ea typeface="+mn-ea"/>
              </a:rPr>
              <a:t>月末の内閣支持率は</a:t>
            </a:r>
            <a:r>
              <a:rPr kumimoji="1" lang="en-US" altLang="ja-JP" dirty="0" smtClean="0">
                <a:latin typeface="+mn-ea"/>
                <a:ea typeface="+mn-ea"/>
              </a:rPr>
              <a:t>43</a:t>
            </a:r>
            <a:r>
              <a:rPr kumimoji="1" lang="ja-JP" altLang="en-US" dirty="0" smtClean="0">
                <a:latin typeface="+mn-ea"/>
                <a:ea typeface="+mn-ea"/>
              </a:rPr>
              <a:t>％で前回調査の</a:t>
            </a:r>
            <a:r>
              <a:rPr kumimoji="1" lang="en-US" altLang="ja-JP" dirty="0" smtClean="0">
                <a:latin typeface="+mn-ea"/>
                <a:ea typeface="+mn-ea"/>
              </a:rPr>
              <a:t>42</a:t>
            </a:r>
            <a:r>
              <a:rPr kumimoji="1" lang="ja-JP" altLang="en-US" dirty="0" smtClean="0">
                <a:latin typeface="+mn-ea"/>
                <a:ea typeface="+mn-ea"/>
              </a:rPr>
              <a:t>％からは横ばいだったとのことです。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2</a:t>
            </a:fld>
            <a:endParaRPr kumimoji="1" lang="ja-JP" altLang="en-US"/>
          </a:p>
        </p:txBody>
      </p:sp>
    </p:spTree>
    <p:extLst>
      <p:ext uri="{BB962C8B-B14F-4D97-AF65-F5344CB8AC3E}">
        <p14:creationId xmlns:p14="http://schemas.microsoft.com/office/powerpoint/2010/main" val="1086652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記事の最後には、調査方法について書いてあり、ＲＤＤ方式といって世論調査では一般的な、ランダムディジットダイアリングで電話調査を行ったと書かれています。</a:t>
            </a:r>
          </a:p>
          <a:p>
            <a:r>
              <a:rPr kumimoji="1" lang="ja-JP" altLang="en-US" dirty="0" smtClean="0">
                <a:latin typeface="+mn-ea"/>
                <a:ea typeface="+mn-ea"/>
              </a:rPr>
              <a:t>調査の結果は、</a:t>
            </a:r>
            <a:r>
              <a:rPr kumimoji="1" lang="en-US" altLang="ja-JP" dirty="0" smtClean="0">
                <a:latin typeface="+mn-ea"/>
                <a:ea typeface="+mn-ea"/>
              </a:rPr>
              <a:t>1009</a:t>
            </a:r>
            <a:r>
              <a:rPr kumimoji="1" lang="ja-JP" altLang="en-US" dirty="0" smtClean="0">
                <a:latin typeface="+mn-ea"/>
                <a:ea typeface="+mn-ea"/>
              </a:rPr>
              <a:t>件の回答が得られ、回答率は</a:t>
            </a:r>
            <a:r>
              <a:rPr kumimoji="1" lang="en-US" altLang="ja-JP" dirty="0" smtClean="0">
                <a:latin typeface="+mn-ea"/>
                <a:ea typeface="+mn-ea"/>
              </a:rPr>
              <a:t>47.6</a:t>
            </a:r>
            <a:r>
              <a:rPr kumimoji="1" lang="ja-JP" altLang="en-US" dirty="0" smtClean="0">
                <a:latin typeface="+mn-ea"/>
                <a:ea typeface="+mn-ea"/>
              </a:rPr>
              <a:t>％だったとのことです。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3</a:t>
            </a:fld>
            <a:endParaRPr kumimoji="1" lang="ja-JP" altLang="en-US"/>
          </a:p>
        </p:txBody>
      </p:sp>
    </p:spTree>
    <p:extLst>
      <p:ext uri="{BB962C8B-B14F-4D97-AF65-F5344CB8AC3E}">
        <p14:creationId xmlns:p14="http://schemas.microsoft.com/office/powerpoint/2010/main" val="364927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ここでは日経新聞グループの調査結果を標本として、母集団である</a:t>
            </a:r>
            <a:r>
              <a:rPr kumimoji="1" lang="en-US" altLang="ja-JP" dirty="0" smtClean="0">
                <a:latin typeface="+mn-ea"/>
                <a:ea typeface="+mn-ea"/>
              </a:rPr>
              <a:t>18</a:t>
            </a:r>
            <a:r>
              <a:rPr kumimoji="1" lang="ja-JP" altLang="en-US" dirty="0" smtClean="0">
                <a:latin typeface="+mn-ea"/>
                <a:ea typeface="+mn-ea"/>
              </a:rPr>
              <a:t>才以上の日本人男女の内閣支持率を推定してみましょう。</a:t>
            </a:r>
          </a:p>
          <a:p>
            <a:r>
              <a:rPr kumimoji="1" lang="ja-JP" altLang="en-US" dirty="0" smtClean="0">
                <a:latin typeface="+mn-ea"/>
                <a:ea typeface="+mn-ea"/>
              </a:rPr>
              <a:t>ここでは詳しくは触れませんが、こうした例では「母比率の推定」という方法が使えます。</a:t>
            </a:r>
          </a:p>
          <a:p>
            <a:r>
              <a:rPr kumimoji="1" lang="ja-JP" altLang="en-US" dirty="0" smtClean="0">
                <a:latin typeface="+mn-ea"/>
                <a:ea typeface="+mn-ea"/>
              </a:rPr>
              <a:t>母比率の推定を、一般的な</a:t>
            </a:r>
            <a:r>
              <a:rPr kumimoji="1" lang="en-US" altLang="ja-JP" dirty="0" smtClean="0">
                <a:latin typeface="+mn-ea"/>
                <a:ea typeface="+mn-ea"/>
              </a:rPr>
              <a:t>95</a:t>
            </a:r>
            <a:r>
              <a:rPr kumimoji="1" lang="ja-JP" altLang="en-US" dirty="0" smtClean="0">
                <a:latin typeface="+mn-ea"/>
                <a:ea typeface="+mn-ea"/>
              </a:rPr>
              <a:t>％信頼区間で行うには、標本比率と標本の数を用いてここに示した式で計算することで可能になります。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4</a:t>
            </a:fld>
            <a:endParaRPr kumimoji="1" lang="ja-JP" altLang="en-US"/>
          </a:p>
        </p:txBody>
      </p:sp>
    </p:spTree>
    <p:extLst>
      <p:ext uri="{BB962C8B-B14F-4D97-AF65-F5344CB8AC3E}">
        <p14:creationId xmlns:p14="http://schemas.microsoft.com/office/powerpoint/2010/main" val="3737177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第</a:t>
            </a:r>
            <a:r>
              <a:rPr lang="en-US" altLang="ja-JP" b="0" dirty="0" smtClean="0">
                <a:latin typeface="+mn-ea"/>
                <a:ea typeface="+mn-ea"/>
              </a:rPr>
              <a:t>3</a:t>
            </a:r>
            <a:r>
              <a:rPr lang="ja-JP" altLang="en-US" b="0" dirty="0" smtClean="0">
                <a:latin typeface="+mn-ea"/>
                <a:ea typeface="+mn-ea"/>
              </a:rPr>
              <a:t>章で触れた統計ソフト</a:t>
            </a:r>
            <a:r>
              <a:rPr lang="en-US" altLang="ja-JP" b="0" dirty="0" smtClean="0">
                <a:latin typeface="+mn-ea"/>
                <a:ea typeface="+mn-ea"/>
              </a:rPr>
              <a:t>R</a:t>
            </a:r>
            <a:r>
              <a:rPr lang="ja-JP" altLang="en-US" b="0" dirty="0" smtClean="0">
                <a:latin typeface="+mn-ea"/>
                <a:ea typeface="+mn-ea"/>
              </a:rPr>
              <a:t>（あーる）では、「比率の信頼区間の計算」を選択すると計算してくれます。</a:t>
            </a:r>
          </a:p>
          <a:p>
            <a:r>
              <a:rPr lang="ja-JP" altLang="en-US" b="0" dirty="0" smtClean="0">
                <a:latin typeface="+mn-ea"/>
                <a:ea typeface="+mn-ea"/>
              </a:rPr>
              <a:t>その結果、標本比率である内閣支持率</a:t>
            </a:r>
            <a:r>
              <a:rPr lang="en-US" altLang="ja-JP" b="0" dirty="0" smtClean="0">
                <a:latin typeface="+mn-ea"/>
                <a:ea typeface="+mn-ea"/>
              </a:rPr>
              <a:t>43</a:t>
            </a:r>
            <a:r>
              <a:rPr lang="ja-JP" altLang="en-US" b="0" dirty="0" smtClean="0">
                <a:latin typeface="+mn-ea"/>
                <a:ea typeface="+mn-ea"/>
              </a:rPr>
              <a:t>％の標本数</a:t>
            </a:r>
            <a:r>
              <a:rPr lang="en-US" altLang="ja-JP" b="0" dirty="0" smtClean="0">
                <a:latin typeface="+mn-ea"/>
                <a:ea typeface="+mn-ea"/>
              </a:rPr>
              <a:t>1009</a:t>
            </a:r>
            <a:r>
              <a:rPr lang="ja-JP" altLang="en-US" b="0" dirty="0" smtClean="0">
                <a:latin typeface="+mn-ea"/>
                <a:ea typeface="+mn-ea"/>
              </a:rPr>
              <a:t>における</a:t>
            </a:r>
            <a:r>
              <a:rPr lang="en-US" altLang="ja-JP" b="0" dirty="0" smtClean="0">
                <a:latin typeface="+mn-ea"/>
                <a:ea typeface="+mn-ea"/>
              </a:rPr>
              <a:t>95</a:t>
            </a:r>
            <a:r>
              <a:rPr lang="ja-JP" altLang="en-US" b="0" dirty="0" smtClean="0">
                <a:latin typeface="+mn-ea"/>
                <a:ea typeface="+mn-ea"/>
              </a:rPr>
              <a:t>％信頼区間は、</a:t>
            </a:r>
            <a:r>
              <a:rPr lang="en-US" altLang="ja-JP" b="0" dirty="0" smtClean="0">
                <a:latin typeface="+mn-ea"/>
                <a:ea typeface="+mn-ea"/>
              </a:rPr>
              <a:t>0.399</a:t>
            </a:r>
            <a:r>
              <a:rPr lang="ja-JP" altLang="en-US" b="0" dirty="0" smtClean="0">
                <a:latin typeface="+mn-ea"/>
                <a:ea typeface="+mn-ea"/>
              </a:rPr>
              <a:t>から</a:t>
            </a:r>
            <a:r>
              <a:rPr lang="en-US" altLang="ja-JP" b="0" dirty="0" smtClean="0">
                <a:latin typeface="+mn-ea"/>
                <a:ea typeface="+mn-ea"/>
              </a:rPr>
              <a:t>0.461</a:t>
            </a:r>
            <a:r>
              <a:rPr lang="ja-JP" altLang="en-US" b="0" dirty="0" smtClean="0">
                <a:latin typeface="+mn-ea"/>
                <a:ea typeface="+mn-ea"/>
              </a:rPr>
              <a:t>のあいだ、つまり、</a:t>
            </a:r>
            <a:r>
              <a:rPr lang="en-US" altLang="ja-JP" b="0" dirty="0" smtClean="0">
                <a:latin typeface="+mn-ea"/>
                <a:ea typeface="+mn-ea"/>
              </a:rPr>
              <a:t>39.9</a:t>
            </a:r>
            <a:r>
              <a:rPr lang="ja-JP" altLang="en-US" b="0" dirty="0" smtClean="0">
                <a:latin typeface="+mn-ea"/>
                <a:ea typeface="+mn-ea"/>
              </a:rPr>
              <a:t>％から</a:t>
            </a:r>
            <a:r>
              <a:rPr lang="en-US" altLang="ja-JP" b="0" dirty="0" smtClean="0">
                <a:latin typeface="+mn-ea"/>
                <a:ea typeface="+mn-ea"/>
              </a:rPr>
              <a:t>46.1</a:t>
            </a:r>
            <a:r>
              <a:rPr lang="ja-JP" altLang="en-US" b="0" dirty="0" smtClean="0">
                <a:latin typeface="+mn-ea"/>
                <a:ea typeface="+mn-ea"/>
              </a:rPr>
              <a:t>％とわかります。</a:t>
            </a:r>
          </a:p>
          <a:p>
            <a:r>
              <a:rPr lang="ja-JP" altLang="en-US" b="0" dirty="0" smtClean="0">
                <a:latin typeface="+mn-ea"/>
                <a:ea typeface="+mn-ea"/>
              </a:rPr>
              <a:t>前半でお話しした通り、定義通りの解釈は難しいので、少し問題がありますが、直感的に解釈すると、日本人男女の内閣支持率は</a:t>
            </a:r>
            <a:r>
              <a:rPr lang="en-US" altLang="ja-JP" b="0" dirty="0" smtClean="0">
                <a:latin typeface="+mn-ea"/>
                <a:ea typeface="+mn-ea"/>
              </a:rPr>
              <a:t>39.9</a:t>
            </a:r>
            <a:r>
              <a:rPr lang="ja-JP" altLang="en-US" b="0" dirty="0" smtClean="0">
                <a:latin typeface="+mn-ea"/>
                <a:ea typeface="+mn-ea"/>
              </a:rPr>
              <a:t>％から</a:t>
            </a:r>
            <a:r>
              <a:rPr lang="en-US" altLang="ja-JP" b="0" dirty="0" smtClean="0">
                <a:latin typeface="+mn-ea"/>
                <a:ea typeface="+mn-ea"/>
              </a:rPr>
              <a:t>46.1</a:t>
            </a:r>
            <a:r>
              <a:rPr lang="ja-JP" altLang="en-US" b="0" dirty="0" smtClean="0">
                <a:latin typeface="+mn-ea"/>
                <a:ea typeface="+mn-ea"/>
              </a:rPr>
              <a:t>％の間に</a:t>
            </a:r>
            <a:r>
              <a:rPr lang="en-US" altLang="ja-JP" b="0" dirty="0" smtClean="0">
                <a:latin typeface="+mn-ea"/>
                <a:ea typeface="+mn-ea"/>
              </a:rPr>
              <a:t>95</a:t>
            </a:r>
            <a:r>
              <a:rPr lang="ja-JP" altLang="en-US" b="0" dirty="0" smtClean="0">
                <a:latin typeface="+mn-ea"/>
                <a:ea typeface="+mn-ea"/>
              </a:rPr>
              <a:t>％の確率で存在するということになります。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64906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4563" y="1135063"/>
            <a:ext cx="4897437" cy="3062287"/>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さて、別のメディアではどうなっているでしょうか。</a:t>
            </a:r>
          </a:p>
          <a:p>
            <a:r>
              <a:rPr kumimoji="1" lang="ja-JP" altLang="en-US" dirty="0" smtClean="0">
                <a:latin typeface="+mn-ea"/>
                <a:ea typeface="+mn-ea"/>
              </a:rPr>
              <a:t>政権よりの報道が多いとされる読売新聞グループも同じように</a:t>
            </a:r>
            <a:r>
              <a:rPr kumimoji="1" lang="en-US" altLang="ja-JP" dirty="0" smtClean="0">
                <a:latin typeface="+mn-ea"/>
                <a:ea typeface="+mn-ea"/>
              </a:rPr>
              <a:t>4</a:t>
            </a:r>
            <a:r>
              <a:rPr kumimoji="1" lang="ja-JP" altLang="en-US" dirty="0" smtClean="0">
                <a:latin typeface="+mn-ea"/>
                <a:ea typeface="+mn-ea"/>
              </a:rPr>
              <a:t>月の末に世論調査をしています。</a:t>
            </a:r>
          </a:p>
          <a:p>
            <a:r>
              <a:rPr kumimoji="1" lang="ja-JP" altLang="en-US" dirty="0" smtClean="0">
                <a:latin typeface="+mn-ea"/>
                <a:ea typeface="+mn-ea"/>
              </a:rPr>
              <a:t>調査方法は同じく</a:t>
            </a:r>
            <a:r>
              <a:rPr kumimoji="1" lang="en-US" altLang="ja-JP" dirty="0" smtClean="0">
                <a:latin typeface="+mn-ea"/>
                <a:ea typeface="+mn-ea"/>
              </a:rPr>
              <a:t>RDD</a:t>
            </a:r>
            <a:r>
              <a:rPr kumimoji="1" lang="ja-JP" altLang="en-US" dirty="0" smtClean="0">
                <a:latin typeface="+mn-ea"/>
                <a:ea typeface="+mn-ea"/>
              </a:rPr>
              <a:t>方式で、最終的には</a:t>
            </a:r>
            <a:r>
              <a:rPr kumimoji="1" lang="en-US" altLang="ja-JP" dirty="0" smtClean="0">
                <a:latin typeface="+mn-ea"/>
                <a:ea typeface="+mn-ea"/>
              </a:rPr>
              <a:t>1066</a:t>
            </a:r>
            <a:r>
              <a:rPr kumimoji="1" lang="ja-JP" altLang="en-US" dirty="0" smtClean="0">
                <a:latin typeface="+mn-ea"/>
                <a:ea typeface="+mn-ea"/>
              </a:rPr>
              <a:t>人と同規模の回答が得られ、</a:t>
            </a:r>
            <a:r>
              <a:rPr kumimoji="1" lang="en-US" altLang="ja-JP" dirty="0" smtClean="0">
                <a:latin typeface="+mn-ea"/>
                <a:ea typeface="+mn-ea"/>
              </a:rPr>
              <a:t>39</a:t>
            </a:r>
            <a:r>
              <a:rPr kumimoji="1" lang="ja-JP" altLang="en-US" dirty="0" smtClean="0">
                <a:latin typeface="+mn-ea"/>
                <a:ea typeface="+mn-ea"/>
              </a:rPr>
              <a:t>％にあたる</a:t>
            </a:r>
            <a:r>
              <a:rPr kumimoji="1" lang="en-US" altLang="ja-JP" dirty="0" smtClean="0">
                <a:latin typeface="+mn-ea"/>
                <a:ea typeface="+mn-ea"/>
              </a:rPr>
              <a:t>416</a:t>
            </a:r>
            <a:r>
              <a:rPr kumimoji="1" lang="ja-JP" altLang="en-US" dirty="0" smtClean="0">
                <a:latin typeface="+mn-ea"/>
                <a:ea typeface="+mn-ea"/>
              </a:rPr>
              <a:t>人が内閣を支持しているとの結果です。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panose="020F0502020204030204"/>
                <a:ea typeface="ＭＳ Ｐゴシック" panose="020B0600070205080204" pitchFamily="50" charset="-128"/>
              </a:rPr>
              <a:pPr defTabSz="906445">
                <a:defRPr/>
              </a:pPr>
              <a:t>6</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400664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朝日系列は現政権に批判的とされることが多いようですが、こちらもやはり</a:t>
            </a:r>
            <a:r>
              <a:rPr lang="en-US" altLang="ja-JP" b="0" dirty="0" smtClean="0">
                <a:latin typeface="+mn-ea"/>
                <a:ea typeface="+mn-ea"/>
              </a:rPr>
              <a:t>4</a:t>
            </a:r>
            <a:r>
              <a:rPr lang="ja-JP" altLang="en-US" b="0" dirty="0" smtClean="0">
                <a:latin typeface="+mn-ea"/>
                <a:ea typeface="+mn-ea"/>
              </a:rPr>
              <a:t>月末に世論調査を実施しており、</a:t>
            </a:r>
            <a:r>
              <a:rPr lang="en-US" altLang="ja-JP" b="0" dirty="0" smtClean="0">
                <a:latin typeface="+mn-ea"/>
                <a:ea typeface="+mn-ea"/>
              </a:rPr>
              <a:t>1714</a:t>
            </a:r>
            <a:r>
              <a:rPr lang="ja-JP" altLang="en-US" b="0" dirty="0" smtClean="0">
                <a:latin typeface="+mn-ea"/>
                <a:ea typeface="+mn-ea"/>
              </a:rPr>
              <a:t>人を対象にした結果、</a:t>
            </a:r>
            <a:r>
              <a:rPr lang="en-US" altLang="ja-JP" b="0" dirty="0" smtClean="0">
                <a:latin typeface="+mn-ea"/>
                <a:ea typeface="+mn-ea"/>
              </a:rPr>
              <a:t>61.7</a:t>
            </a:r>
            <a:r>
              <a:rPr lang="ja-JP" altLang="en-US" b="0" dirty="0" smtClean="0">
                <a:latin typeface="+mn-ea"/>
                <a:ea typeface="+mn-ea"/>
              </a:rPr>
              <a:t>％が回答し、標本数は</a:t>
            </a:r>
            <a:r>
              <a:rPr lang="en-US" altLang="ja-JP" b="0" dirty="0" smtClean="0">
                <a:latin typeface="+mn-ea"/>
                <a:ea typeface="+mn-ea"/>
              </a:rPr>
              <a:t>1058</a:t>
            </a:r>
            <a:r>
              <a:rPr lang="ja-JP" altLang="en-US" b="0" dirty="0" smtClean="0">
                <a:latin typeface="+mn-ea"/>
                <a:ea typeface="+mn-ea"/>
              </a:rPr>
              <a:t>と、同規模の調査になっています。</a:t>
            </a:r>
          </a:p>
          <a:p>
            <a:r>
              <a:rPr lang="ja-JP" altLang="en-US" b="0" dirty="0" smtClean="0">
                <a:latin typeface="+mn-ea"/>
                <a:ea typeface="+mn-ea"/>
              </a:rPr>
              <a:t>こちらは</a:t>
            </a:r>
            <a:r>
              <a:rPr lang="en-US" altLang="ja-JP" b="0" dirty="0" smtClean="0">
                <a:latin typeface="+mn-ea"/>
                <a:ea typeface="+mn-ea"/>
              </a:rPr>
              <a:t>29</a:t>
            </a:r>
            <a:r>
              <a:rPr lang="ja-JP" altLang="en-US" b="0" dirty="0" smtClean="0">
                <a:latin typeface="+mn-ea"/>
                <a:ea typeface="+mn-ea"/>
              </a:rPr>
              <a:t>％が内閣支持だったとの結果です。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7997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調査結果の比率の差の信頼区間というのを計算してみましょう。</a:t>
            </a:r>
          </a:p>
          <a:p>
            <a:r>
              <a:rPr kumimoji="1" lang="en-US" altLang="ja-JP" dirty="0" smtClean="0">
                <a:latin typeface="+mn-ea"/>
                <a:ea typeface="+mn-ea"/>
              </a:rPr>
              <a:t>R</a:t>
            </a:r>
            <a:r>
              <a:rPr kumimoji="1" lang="ja-JP" altLang="en-US" dirty="0" smtClean="0">
                <a:latin typeface="+mn-ea"/>
                <a:ea typeface="+mn-ea"/>
              </a:rPr>
              <a:t>では「</a:t>
            </a:r>
            <a:r>
              <a:rPr kumimoji="1" lang="en-US" altLang="ja-JP" dirty="0" smtClean="0">
                <a:latin typeface="+mn-ea"/>
                <a:ea typeface="+mn-ea"/>
              </a:rPr>
              <a:t>2</a:t>
            </a:r>
            <a:r>
              <a:rPr kumimoji="1" lang="ja-JP" altLang="en-US" dirty="0" smtClean="0">
                <a:latin typeface="+mn-ea"/>
                <a:ea typeface="+mn-ea"/>
              </a:rPr>
              <a:t>群の比率の差の信頼区間の計算」を選択すると、計算してくれます。</a:t>
            </a:r>
          </a:p>
          <a:p>
            <a:r>
              <a:rPr kumimoji="1" lang="en-US" altLang="ja-JP" dirty="0" smtClean="0">
                <a:latin typeface="+mn-ea"/>
                <a:ea typeface="+mn-ea"/>
              </a:rPr>
              <a:t>39</a:t>
            </a:r>
            <a:r>
              <a:rPr kumimoji="1" lang="ja-JP" altLang="en-US" dirty="0" smtClean="0">
                <a:latin typeface="+mn-ea"/>
                <a:ea typeface="+mn-ea"/>
              </a:rPr>
              <a:t>％と</a:t>
            </a:r>
            <a:r>
              <a:rPr kumimoji="1" lang="en-US" altLang="ja-JP" dirty="0" smtClean="0">
                <a:latin typeface="+mn-ea"/>
                <a:ea typeface="+mn-ea"/>
              </a:rPr>
              <a:t>29</a:t>
            </a:r>
            <a:r>
              <a:rPr kumimoji="1" lang="ja-JP" altLang="en-US" dirty="0" smtClean="0">
                <a:latin typeface="+mn-ea"/>
                <a:ea typeface="+mn-ea"/>
              </a:rPr>
              <a:t>％の差</a:t>
            </a:r>
            <a:r>
              <a:rPr kumimoji="1" lang="en-US" altLang="ja-JP" dirty="0" smtClean="0">
                <a:latin typeface="+mn-ea"/>
                <a:ea typeface="+mn-ea"/>
              </a:rPr>
              <a:t>0.1</a:t>
            </a:r>
            <a:r>
              <a:rPr kumimoji="1" lang="ja-JP" altLang="en-US" dirty="0" smtClean="0">
                <a:latin typeface="+mn-ea"/>
                <a:ea typeface="+mn-ea"/>
              </a:rPr>
              <a:t>の</a:t>
            </a:r>
            <a:r>
              <a:rPr kumimoji="1" lang="en-US" altLang="ja-JP" dirty="0" smtClean="0">
                <a:latin typeface="+mn-ea"/>
                <a:ea typeface="+mn-ea"/>
              </a:rPr>
              <a:t>95</a:t>
            </a:r>
            <a:r>
              <a:rPr kumimoji="1" lang="ja-JP" altLang="en-US" dirty="0" smtClean="0">
                <a:latin typeface="+mn-ea"/>
                <a:ea typeface="+mn-ea"/>
              </a:rPr>
              <a:t>％信頼区間は</a:t>
            </a:r>
            <a:r>
              <a:rPr kumimoji="1" lang="en-US" altLang="ja-JP" dirty="0" smtClean="0">
                <a:latin typeface="+mn-ea"/>
                <a:ea typeface="+mn-ea"/>
              </a:rPr>
              <a:t>0.06</a:t>
            </a:r>
            <a:r>
              <a:rPr kumimoji="1" lang="ja-JP" altLang="en-US" dirty="0" smtClean="0">
                <a:latin typeface="+mn-ea"/>
                <a:ea typeface="+mn-ea"/>
              </a:rPr>
              <a:t>から</a:t>
            </a:r>
            <a:r>
              <a:rPr kumimoji="1" lang="en-US" altLang="ja-JP" dirty="0" smtClean="0">
                <a:latin typeface="+mn-ea"/>
                <a:ea typeface="+mn-ea"/>
              </a:rPr>
              <a:t>0.14</a:t>
            </a:r>
            <a:r>
              <a:rPr kumimoji="1" lang="ja-JP" altLang="en-US" dirty="0" smtClean="0">
                <a:latin typeface="+mn-ea"/>
                <a:ea typeface="+mn-ea"/>
              </a:rPr>
              <a:t>との結果を出してくれます。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比率の差の</a:t>
            </a:r>
            <a:r>
              <a:rPr kumimoji="1" lang="en-US" altLang="ja-JP" dirty="0" smtClean="0">
                <a:latin typeface="+mn-ea"/>
                <a:ea typeface="+mn-ea"/>
              </a:rPr>
              <a:t>95</a:t>
            </a:r>
            <a:r>
              <a:rPr kumimoji="1" lang="ja-JP" altLang="en-US" dirty="0" smtClean="0">
                <a:latin typeface="+mn-ea"/>
                <a:ea typeface="+mn-ea"/>
              </a:rPr>
              <a:t>％信頼区間が</a:t>
            </a:r>
            <a:r>
              <a:rPr kumimoji="1" lang="en-US" altLang="ja-JP" dirty="0" smtClean="0">
                <a:latin typeface="+mn-ea"/>
                <a:ea typeface="+mn-ea"/>
              </a:rPr>
              <a:t>0</a:t>
            </a:r>
            <a:r>
              <a:rPr kumimoji="1" lang="ja-JP" altLang="en-US" dirty="0" smtClean="0">
                <a:latin typeface="+mn-ea"/>
                <a:ea typeface="+mn-ea"/>
              </a:rPr>
              <a:t>を跨いでいないというのは、差がゼロである可能性は</a:t>
            </a:r>
            <a:r>
              <a:rPr kumimoji="1" lang="en-US" altLang="ja-JP" dirty="0" smtClean="0">
                <a:latin typeface="+mn-ea"/>
                <a:ea typeface="+mn-ea"/>
              </a:rPr>
              <a:t>5</a:t>
            </a:r>
            <a:r>
              <a:rPr kumimoji="1" lang="ja-JP" altLang="en-US" dirty="0" smtClean="0">
                <a:latin typeface="+mn-ea"/>
                <a:ea typeface="+mn-ea"/>
              </a:rPr>
              <a:t>％以下という解釈可能になります。</a:t>
            </a:r>
          </a:p>
          <a:p>
            <a:r>
              <a:rPr kumimoji="1" lang="ja-JP" altLang="en-US" dirty="0" smtClean="0">
                <a:latin typeface="+mn-ea"/>
                <a:ea typeface="+mn-ea"/>
              </a:rPr>
              <a:t>統計の世界では、こうした場合に統計学的な有意差がある、という表現をします。</a:t>
            </a:r>
          </a:p>
          <a:p>
            <a:r>
              <a:rPr kumimoji="1" lang="ja-JP" altLang="en-US" dirty="0" smtClean="0">
                <a:latin typeface="+mn-ea"/>
                <a:ea typeface="+mn-ea"/>
              </a:rPr>
              <a:t>つまり、</a:t>
            </a:r>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メディアから得られた支持率結果には、違いがあると考えるのです。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0117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701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9655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96108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611189" y="0"/>
            <a:ext cx="180000" cy="4140000"/>
          </a:xfrm>
          <a:prstGeom prst="roundRect">
            <a:avLst>
              <a:gd name="adj" fmla="val 0"/>
            </a:avLst>
          </a:prstGeom>
          <a:gradFill>
            <a:gsLst>
              <a:gs pos="100000">
                <a:schemeClr val="accent5">
                  <a:lumMod val="40000"/>
                  <a:lumOff val="60000"/>
                </a:schemeClr>
              </a:gs>
              <a:gs pos="7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070243203"/>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角丸四角形 3"/>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538490831"/>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1162241540"/>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52273" y="2641477"/>
            <a:ext cx="6891727" cy="3083970"/>
          </a:xfrm>
          <a:prstGeom prst="rect">
            <a:avLst/>
          </a:prstGeom>
        </p:spPr>
      </p:pic>
      <p:sp>
        <p:nvSpPr>
          <p:cNvPr id="6" name="正方形/長方形 5"/>
          <p:cNvSpPr/>
          <p:nvPr userDrawn="1"/>
        </p:nvSpPr>
        <p:spPr>
          <a:xfrm>
            <a:off x="1583160" y="1993405"/>
            <a:ext cx="7560840" cy="3732042"/>
          </a:xfrm>
          <a:prstGeom prst="rect">
            <a:avLst/>
          </a:prstGeom>
          <a:gradFill>
            <a:gsLst>
              <a:gs pos="72000">
                <a:schemeClr val="bg1">
                  <a:alpha val="60000"/>
                </a:schemeClr>
              </a:gs>
              <a:gs pos="0">
                <a:schemeClr val="bg1">
                  <a:alpha val="89000"/>
                </a:schemeClr>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7" name="角丸四角形 6"/>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8"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497133861"/>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サブタイトル 11"/>
          <p:cNvSpPr txBox="1">
            <a:spLocks/>
          </p:cNvSpPr>
          <p:nvPr/>
        </p:nvSpPr>
        <p:spPr>
          <a:xfrm>
            <a:off x="818390" y="2956377"/>
            <a:ext cx="6858000" cy="1198868"/>
          </a:xfrm>
          <a:prstGeom prst="rect">
            <a:avLst/>
          </a:prstGeom>
        </p:spPr>
        <p:txBody>
          <a:bodyPr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京都大学</a:t>
            </a:r>
            <a:endParaRPr lang="en-US" altLang="ja-JP" sz="2200" dirty="0" smtClean="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国際高等教育院附属</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データ科学イノベーション教育研究センター</a:t>
            </a:r>
            <a:endParaRPr lang="en-US" altLang="ja-JP" sz="2200" dirty="0" smtClean="0">
              <a:latin typeface="HGP創英角ｺﾞｼｯｸUB" panose="020B0900000000000000" pitchFamily="50" charset="-128"/>
              <a:ea typeface="HGP創英角ｺﾞｼｯｸUB" panose="020B0900000000000000" pitchFamily="50" charset="-128"/>
            </a:endParaRPr>
          </a:p>
        </p:txBody>
      </p:sp>
      <p:sp>
        <p:nvSpPr>
          <p:cNvPr id="4" name="タイトル 8"/>
          <p:cNvSpPr txBox="1">
            <a:spLocks/>
          </p:cNvSpPr>
          <p:nvPr/>
        </p:nvSpPr>
        <p:spPr>
          <a:xfrm>
            <a:off x="818390" y="1117814"/>
            <a:ext cx="6858000" cy="1323439"/>
          </a:xfrm>
          <a:prstGeom prst="rect">
            <a:avLst/>
          </a:prstGeom>
        </p:spPr>
        <p:txBody>
          <a:bodyPr anchor="ctr"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4000" dirty="0">
                <a:latin typeface="HGP創英角ｺﾞｼｯｸUB" panose="020B0900000000000000" pitchFamily="50" charset="-128"/>
                <a:ea typeface="HGP創英角ｺﾞｼｯｸUB" panose="020B0900000000000000" pitchFamily="50" charset="-128"/>
              </a:rPr>
              <a:t>「統計の入門</a:t>
            </a:r>
            <a:r>
              <a:rPr lang="ja-JP" altLang="en-US" sz="4000" dirty="0" smtClean="0">
                <a:latin typeface="HGP創英角ｺﾞｼｯｸUB" panose="020B0900000000000000" pitchFamily="50" charset="-128"/>
                <a:ea typeface="HGP創英角ｺﾞｼｯｸUB" panose="020B0900000000000000" pitchFamily="50" charset="-128"/>
              </a:rPr>
              <a:t>」 </a:t>
            </a:r>
            <a:r>
              <a:rPr lang="ja-JP" altLang="en-US" sz="2400" spc="-300" dirty="0" smtClean="0">
                <a:latin typeface="HGP創英角ｺﾞｼｯｸUB" panose="020B0900000000000000" pitchFamily="50" charset="-128"/>
                <a:ea typeface="HGP創英角ｺﾞｼｯｸUB" panose="020B0900000000000000" pitchFamily="50" charset="-128"/>
              </a:rPr>
              <a:t>＃</a:t>
            </a:r>
            <a:r>
              <a:rPr lang="en-US" altLang="ja-JP" sz="4000" spc="-300" dirty="0">
                <a:latin typeface="HGP創英角ｺﾞｼｯｸUB" panose="020B0900000000000000" pitchFamily="50" charset="-128"/>
                <a:ea typeface="HGP創英角ｺﾞｼｯｸUB" panose="020B0900000000000000" pitchFamily="50" charset="-128"/>
              </a:rPr>
              <a:t>5</a:t>
            </a:r>
            <a:r>
              <a:rPr lang="en-US" altLang="ja-JP" sz="4000" dirty="0">
                <a:latin typeface="HGP創英角ｺﾞｼｯｸUB" panose="020B0900000000000000" pitchFamily="50" charset="-128"/>
                <a:ea typeface="HGP創英角ｺﾞｼｯｸUB" panose="020B0900000000000000" pitchFamily="50" charset="-128"/>
              </a:rPr>
              <a:t/>
            </a:r>
            <a:br>
              <a:rPr lang="en-US" altLang="ja-JP" sz="4000" dirty="0">
                <a:latin typeface="HGP創英角ｺﾞｼｯｸUB" panose="020B0900000000000000" pitchFamily="50" charset="-128"/>
                <a:ea typeface="HGP創英角ｺﾞｼｯｸUB" panose="020B0900000000000000" pitchFamily="50" charset="-128"/>
              </a:rPr>
            </a:br>
            <a:r>
              <a:rPr lang="ja-JP" altLang="en-US" sz="4000" dirty="0">
                <a:latin typeface="HGP創英角ｺﾞｼｯｸUB" panose="020B0900000000000000" pitchFamily="50" charset="-128"/>
                <a:ea typeface="HGP創英角ｺﾞｼｯｸUB" panose="020B0900000000000000" pitchFamily="50" charset="-128"/>
              </a:rPr>
              <a:t>検定・推定</a:t>
            </a:r>
            <a:r>
              <a:rPr lang="en-US" altLang="ja-JP" sz="2400" dirty="0">
                <a:latin typeface="HGP創英角ｺﾞｼｯｸUB" panose="020B0900000000000000" pitchFamily="50" charset="-128"/>
                <a:ea typeface="HGP創英角ｺﾞｼｯｸUB" panose="020B0900000000000000" pitchFamily="50" charset="-128"/>
              </a:rPr>
              <a:t>(2/3)</a:t>
            </a:r>
            <a:endParaRPr lang="ja-JP" altLang="en-US" sz="40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1621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31ADCE2C-57CF-4AC6-AFDA-BFFBDE4DD1A5}"/>
              </a:ext>
            </a:extLst>
          </p:cNvPr>
          <p:cNvGrpSpPr/>
          <p:nvPr/>
        </p:nvGrpSpPr>
        <p:grpSpPr>
          <a:xfrm>
            <a:off x="906739" y="1065217"/>
            <a:ext cx="5069429" cy="436354"/>
            <a:chOff x="1216661" y="1369289"/>
            <a:chExt cx="5069429" cy="319981"/>
          </a:xfrm>
        </p:grpSpPr>
        <p:sp>
          <p:nvSpPr>
            <p:cNvPr id="3" name="タイトル 8">
              <a:extLst>
                <a:ext uri="{FF2B5EF4-FFF2-40B4-BE49-F238E27FC236}">
                  <a16:creationId xmlns:a16="http://schemas.microsoft.com/office/drawing/2014/main" xmlns="" id="{0FB729E8-FE98-4AB8-9832-A20389EA99D4}"/>
                </a:ext>
              </a:extLst>
            </p:cNvPr>
            <p:cNvSpPr txBox="1">
              <a:spLocks/>
            </p:cNvSpPr>
            <p:nvPr/>
          </p:nvSpPr>
          <p:spPr>
            <a:xfrm>
              <a:off x="1314586" y="1369289"/>
              <a:ext cx="4971504" cy="31998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質問の仕方が違う</a:t>
              </a:r>
            </a:p>
          </p:txBody>
        </p:sp>
        <p:sp>
          <p:nvSpPr>
            <p:cNvPr id="4" name="正方形/長方形 3">
              <a:extLst>
                <a:ext uri="{FF2B5EF4-FFF2-40B4-BE49-F238E27FC236}">
                  <a16:creationId xmlns:a16="http://schemas.microsoft.com/office/drawing/2014/main" xmlns="" id="{4FE2A938-E909-4EC8-8ECE-52D8C693185A}"/>
                </a:ext>
              </a:extLst>
            </p:cNvPr>
            <p:cNvSpPr>
              <a:spLocks/>
            </p:cNvSpPr>
            <p:nvPr/>
          </p:nvSpPr>
          <p:spPr>
            <a:xfrm>
              <a:off x="1216661" y="1521898"/>
              <a:ext cx="108000" cy="79197"/>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5" name="タイトル 8">
            <a:extLst>
              <a:ext uri="{FF2B5EF4-FFF2-40B4-BE49-F238E27FC236}">
                <a16:creationId xmlns:a16="http://schemas.microsoft.com/office/drawing/2014/main" xmlns="" id="{18B30BD6-C516-40F4-AB86-8E17C0A3B8CB}"/>
              </a:ext>
            </a:extLst>
          </p:cNvPr>
          <p:cNvSpPr txBox="1">
            <a:spLocks/>
          </p:cNvSpPr>
          <p:nvPr/>
        </p:nvSpPr>
        <p:spPr>
          <a:xfrm>
            <a:off x="1267945" y="1472543"/>
            <a:ext cx="3557261" cy="864000"/>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smtClean="0">
                <a:latin typeface="HGP創英角ｺﾞｼｯｸUB" panose="020B0900000000000000" pitchFamily="50" charset="-128"/>
                <a:ea typeface="HGP創英角ｺﾞｼｯｸUB" panose="020B0900000000000000" pitchFamily="50" charset="-128"/>
              </a:rPr>
              <a:t>安倍</a:t>
            </a:r>
            <a:r>
              <a:rPr lang="ja-JP" altLang="en-US" sz="1800" dirty="0">
                <a:latin typeface="HGP創英角ｺﾞｼｯｸUB" panose="020B0900000000000000" pitchFamily="50" charset="-128"/>
                <a:ea typeface="HGP創英角ｺﾞｼｯｸUB" panose="020B0900000000000000" pitchFamily="50" charset="-128"/>
              </a:rPr>
              <a:t>内閣を支持するか？</a:t>
            </a:r>
          </a:p>
          <a:p>
            <a:pPr>
              <a:lnSpc>
                <a:spcPct val="120000"/>
              </a:lnSpc>
            </a:pPr>
            <a:r>
              <a:rPr lang="ja-JP" altLang="en-US" sz="1800" dirty="0" smtClean="0">
                <a:latin typeface="HGP創英角ｺﾞｼｯｸUB" panose="020B0900000000000000" pitchFamily="50" charset="-128"/>
                <a:ea typeface="HGP創英角ｺﾞｼｯｸUB" panose="020B0900000000000000" pitchFamily="50" charset="-128"/>
              </a:rPr>
              <a:t>支持</a:t>
            </a:r>
            <a:r>
              <a:rPr lang="ja-JP" altLang="en-US" sz="1800" dirty="0">
                <a:latin typeface="HGP創英角ｺﾞｼｯｸUB" panose="020B0900000000000000" pitchFamily="50" charset="-128"/>
                <a:ea typeface="HGP創英角ｺﾞｼｯｸUB" panose="020B0900000000000000" pitchFamily="50" charset="-128"/>
              </a:rPr>
              <a:t>する政党はどれか？</a:t>
            </a:r>
          </a:p>
        </p:txBody>
      </p:sp>
      <p:grpSp>
        <p:nvGrpSpPr>
          <p:cNvPr id="6" name="グループ化 5">
            <a:extLst>
              <a:ext uri="{FF2B5EF4-FFF2-40B4-BE49-F238E27FC236}">
                <a16:creationId xmlns:a16="http://schemas.microsoft.com/office/drawing/2014/main" xmlns="" id="{7C9B2DF4-F729-4D6B-A42A-E3724BFE4926}"/>
              </a:ext>
            </a:extLst>
          </p:cNvPr>
          <p:cNvGrpSpPr/>
          <p:nvPr/>
        </p:nvGrpSpPr>
        <p:grpSpPr>
          <a:xfrm>
            <a:off x="906739" y="2425718"/>
            <a:ext cx="5681485" cy="436354"/>
            <a:chOff x="1216661" y="1387248"/>
            <a:chExt cx="5681485" cy="319981"/>
          </a:xfrm>
        </p:grpSpPr>
        <p:sp>
          <p:nvSpPr>
            <p:cNvPr id="7" name="タイトル 8">
              <a:extLst>
                <a:ext uri="{FF2B5EF4-FFF2-40B4-BE49-F238E27FC236}">
                  <a16:creationId xmlns:a16="http://schemas.microsoft.com/office/drawing/2014/main" xmlns="" id="{4B3E5FE1-5406-42EE-9EFA-0DA645FF065E}"/>
                </a:ext>
              </a:extLst>
            </p:cNvPr>
            <p:cNvSpPr txBox="1">
              <a:spLocks/>
            </p:cNvSpPr>
            <p:nvPr/>
          </p:nvSpPr>
          <p:spPr>
            <a:xfrm>
              <a:off x="1314586" y="1387248"/>
              <a:ext cx="5583560" cy="31998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200" dirty="0" smtClean="0">
                  <a:latin typeface="HGP創英角ｺﾞｼｯｸUB" panose="020B0900000000000000" pitchFamily="50" charset="-128"/>
                  <a:ea typeface="HGP創英角ｺﾞｼｯｸUB" panose="020B0900000000000000" pitchFamily="50" charset="-128"/>
                </a:rPr>
                <a:t>RDD(Random </a:t>
              </a:r>
              <a:r>
                <a:rPr lang="en-US" altLang="ja-JP" sz="2200" dirty="0">
                  <a:latin typeface="HGP創英角ｺﾞｼｯｸUB" panose="020B0900000000000000" pitchFamily="50" charset="-128"/>
                  <a:ea typeface="HGP創英角ｺﾞｼｯｸUB" panose="020B0900000000000000" pitchFamily="50" charset="-128"/>
                </a:rPr>
                <a:t>Digital </a:t>
              </a:r>
              <a:r>
                <a:rPr lang="en-US" altLang="ja-JP" sz="2200" dirty="0" smtClean="0">
                  <a:latin typeface="HGP創英角ｺﾞｼｯｸUB" panose="020B0900000000000000" pitchFamily="50" charset="-128"/>
                  <a:ea typeface="HGP創英角ｺﾞｼｯｸUB" panose="020B0900000000000000" pitchFamily="50" charset="-128"/>
                </a:rPr>
                <a:t>Dialing</a:t>
              </a: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の</a:t>
              </a:r>
              <a:r>
                <a:rPr lang="ja-JP" altLang="en-US" sz="2200" dirty="0">
                  <a:latin typeface="HGP創英角ｺﾞｼｯｸUB" panose="020B0900000000000000" pitchFamily="50" charset="-128"/>
                  <a:ea typeface="HGP創英角ｺﾞｼｯｸUB" panose="020B0900000000000000" pitchFamily="50" charset="-128"/>
                </a:rPr>
                <a:t>手法が違う</a:t>
              </a:r>
            </a:p>
          </p:txBody>
        </p:sp>
        <p:sp>
          <p:nvSpPr>
            <p:cNvPr id="8" name="正方形/長方形 7">
              <a:extLst>
                <a:ext uri="{FF2B5EF4-FFF2-40B4-BE49-F238E27FC236}">
                  <a16:creationId xmlns:a16="http://schemas.microsoft.com/office/drawing/2014/main" xmlns="" id="{D4CFC2C4-D635-43B1-BE26-A2E041DFA788}"/>
                </a:ext>
              </a:extLst>
            </p:cNvPr>
            <p:cNvSpPr>
              <a:spLocks/>
            </p:cNvSpPr>
            <p:nvPr/>
          </p:nvSpPr>
          <p:spPr>
            <a:xfrm>
              <a:off x="1216661" y="1521898"/>
              <a:ext cx="108000" cy="79197"/>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9" name="グループ化 8">
            <a:extLst>
              <a:ext uri="{FF2B5EF4-FFF2-40B4-BE49-F238E27FC236}">
                <a16:creationId xmlns:a16="http://schemas.microsoft.com/office/drawing/2014/main" xmlns="" id="{2DDFB851-6B14-46AC-A363-7F1D32488A60}"/>
              </a:ext>
            </a:extLst>
          </p:cNvPr>
          <p:cNvGrpSpPr/>
          <p:nvPr/>
        </p:nvGrpSpPr>
        <p:grpSpPr>
          <a:xfrm>
            <a:off x="906739" y="3169626"/>
            <a:ext cx="5069429" cy="436354"/>
            <a:chOff x="1216661" y="1380263"/>
            <a:chExt cx="5069429" cy="319981"/>
          </a:xfrm>
        </p:grpSpPr>
        <p:sp>
          <p:nvSpPr>
            <p:cNvPr id="10" name="タイトル 8">
              <a:extLst>
                <a:ext uri="{FF2B5EF4-FFF2-40B4-BE49-F238E27FC236}">
                  <a16:creationId xmlns:a16="http://schemas.microsoft.com/office/drawing/2014/main" xmlns="" id="{9294BFBF-31C1-4B54-A34B-ADEB6DC52281}"/>
                </a:ext>
              </a:extLst>
            </p:cNvPr>
            <p:cNvSpPr txBox="1">
              <a:spLocks/>
            </p:cNvSpPr>
            <p:nvPr/>
          </p:nvSpPr>
          <p:spPr>
            <a:xfrm>
              <a:off x="1314586" y="1380263"/>
              <a:ext cx="4971504" cy="31998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そもそも集団が違う</a:t>
              </a:r>
            </a:p>
          </p:txBody>
        </p:sp>
        <p:sp>
          <p:nvSpPr>
            <p:cNvPr id="11" name="正方形/長方形 10">
              <a:extLst>
                <a:ext uri="{FF2B5EF4-FFF2-40B4-BE49-F238E27FC236}">
                  <a16:creationId xmlns:a16="http://schemas.microsoft.com/office/drawing/2014/main" xmlns="" id="{D35386E0-A339-4134-B4D9-1B99FC0932CC}"/>
                </a:ext>
              </a:extLst>
            </p:cNvPr>
            <p:cNvSpPr>
              <a:spLocks/>
            </p:cNvSpPr>
            <p:nvPr/>
          </p:nvSpPr>
          <p:spPr>
            <a:xfrm>
              <a:off x="1216661" y="1521898"/>
              <a:ext cx="108000" cy="79197"/>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12" name="タイトル 8">
            <a:extLst>
              <a:ext uri="{FF2B5EF4-FFF2-40B4-BE49-F238E27FC236}">
                <a16:creationId xmlns:a16="http://schemas.microsoft.com/office/drawing/2014/main" xmlns="" id="{2785DC5C-7FFE-4848-A921-718A3F8DF544}"/>
              </a:ext>
            </a:extLst>
          </p:cNvPr>
          <p:cNvSpPr txBox="1">
            <a:spLocks/>
          </p:cNvSpPr>
          <p:nvPr/>
        </p:nvSpPr>
        <p:spPr>
          <a:xfrm>
            <a:off x="1267945" y="3512581"/>
            <a:ext cx="5861517"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smtClean="0">
                <a:latin typeface="HGP創英角ｺﾞｼｯｸUB" panose="020B0900000000000000" pitchFamily="50" charset="-128"/>
                <a:ea typeface="HGP創英角ｺﾞｼｯｸUB" panose="020B0900000000000000" pitchFamily="50" charset="-128"/>
              </a:rPr>
              <a:t>え</a:t>
            </a:r>
            <a:r>
              <a:rPr lang="ja-JP" altLang="en-US" sz="1800" dirty="0">
                <a:latin typeface="HGP創英角ｺﾞｼｯｸUB" panose="020B0900000000000000" pitchFamily="50" charset="-128"/>
                <a:ea typeface="HGP創英角ｺﾞｼｯｸUB" panose="020B0900000000000000" pitchFamily="50" charset="-128"/>
              </a:rPr>
              <a:t>！朝日？遠慮します・・・、読売はちょっと、とか・・・。</a:t>
            </a:r>
          </a:p>
        </p:txBody>
      </p:sp>
      <p:grpSp>
        <p:nvGrpSpPr>
          <p:cNvPr id="13" name="グループ化 12">
            <a:extLst>
              <a:ext uri="{FF2B5EF4-FFF2-40B4-BE49-F238E27FC236}">
                <a16:creationId xmlns:a16="http://schemas.microsoft.com/office/drawing/2014/main" xmlns="" id="{A4946E4E-2121-44EA-8DE2-1DF394D37822}"/>
              </a:ext>
            </a:extLst>
          </p:cNvPr>
          <p:cNvGrpSpPr/>
          <p:nvPr/>
        </p:nvGrpSpPr>
        <p:grpSpPr>
          <a:xfrm>
            <a:off x="906739" y="4236612"/>
            <a:ext cx="5069429" cy="436354"/>
            <a:chOff x="1216661" y="1380263"/>
            <a:chExt cx="5069429" cy="319981"/>
          </a:xfrm>
        </p:grpSpPr>
        <p:sp>
          <p:nvSpPr>
            <p:cNvPr id="14" name="タイトル 8">
              <a:extLst>
                <a:ext uri="{FF2B5EF4-FFF2-40B4-BE49-F238E27FC236}">
                  <a16:creationId xmlns:a16="http://schemas.microsoft.com/office/drawing/2014/main" xmlns="" id="{364363AE-B893-40D6-B186-D6D3990EC06D}"/>
                </a:ext>
              </a:extLst>
            </p:cNvPr>
            <p:cNvSpPr txBox="1">
              <a:spLocks/>
            </p:cNvSpPr>
            <p:nvPr/>
          </p:nvSpPr>
          <p:spPr>
            <a:xfrm>
              <a:off x="1314586" y="1380263"/>
              <a:ext cx="4971504" cy="31998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200" dirty="0">
                  <a:latin typeface="HGP創英角ｺﾞｼｯｸUB" panose="020B0900000000000000" pitchFamily="50" charset="-128"/>
                  <a:ea typeface="HGP創英角ｺﾞｼｯｸUB" panose="020B0900000000000000" pitchFamily="50" charset="-128"/>
                </a:rPr>
                <a:t>5</a:t>
              </a:r>
              <a:r>
                <a:rPr lang="ja-JP" altLang="en-US" sz="2200" dirty="0">
                  <a:latin typeface="HGP創英角ｺﾞｼｯｸUB" panose="020B0900000000000000" pitchFamily="50" charset="-128"/>
                  <a:ea typeface="HGP創英角ｺﾞｼｯｸUB" panose="020B0900000000000000" pitchFamily="50" charset="-128"/>
                </a:rPr>
                <a:t>％未満の極めてまれな偶然の可能性も</a:t>
              </a:r>
            </a:p>
          </p:txBody>
        </p:sp>
        <p:sp>
          <p:nvSpPr>
            <p:cNvPr id="15" name="正方形/長方形 14">
              <a:extLst>
                <a:ext uri="{FF2B5EF4-FFF2-40B4-BE49-F238E27FC236}">
                  <a16:creationId xmlns:a16="http://schemas.microsoft.com/office/drawing/2014/main" xmlns="" id="{AF53838C-6BEF-44D9-87AE-D2B92ADE4B79}"/>
                </a:ext>
              </a:extLst>
            </p:cNvPr>
            <p:cNvSpPr>
              <a:spLocks/>
            </p:cNvSpPr>
            <p:nvPr/>
          </p:nvSpPr>
          <p:spPr>
            <a:xfrm>
              <a:off x="1216661" y="1521898"/>
              <a:ext cx="108000" cy="79197"/>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16" name="正方形/長方形 15">
            <a:extLst>
              <a:ext uri="{FF2B5EF4-FFF2-40B4-BE49-F238E27FC236}">
                <a16:creationId xmlns:a16="http://schemas.microsoft.com/office/drawing/2014/main" xmlns="" id="{F7466424-A522-4A97-B720-B31DF78CF447}"/>
              </a:ext>
            </a:extLst>
          </p:cNvPr>
          <p:cNvSpPr>
            <a:spLocks noChangeAspect="1"/>
          </p:cNvSpPr>
          <p:nvPr/>
        </p:nvSpPr>
        <p:spPr>
          <a:xfrm>
            <a:off x="1180881" y="1633364"/>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7" name="正方形/長方形 16">
            <a:extLst>
              <a:ext uri="{FF2B5EF4-FFF2-40B4-BE49-F238E27FC236}">
                <a16:creationId xmlns:a16="http://schemas.microsoft.com/office/drawing/2014/main" xmlns="" id="{F7466424-A522-4A97-B720-B31DF78CF447}"/>
              </a:ext>
            </a:extLst>
          </p:cNvPr>
          <p:cNvSpPr>
            <a:spLocks noChangeAspect="1"/>
          </p:cNvSpPr>
          <p:nvPr/>
        </p:nvSpPr>
        <p:spPr>
          <a:xfrm>
            <a:off x="1180881" y="1957412"/>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8" name="正方形/長方形 17">
            <a:extLst>
              <a:ext uri="{FF2B5EF4-FFF2-40B4-BE49-F238E27FC236}">
                <a16:creationId xmlns:a16="http://schemas.microsoft.com/office/drawing/2014/main" xmlns="" id="{F7466424-A522-4A97-B720-B31DF78CF447}"/>
              </a:ext>
            </a:extLst>
          </p:cNvPr>
          <p:cNvSpPr>
            <a:spLocks noChangeAspect="1"/>
          </p:cNvSpPr>
          <p:nvPr/>
        </p:nvSpPr>
        <p:spPr>
          <a:xfrm>
            <a:off x="1180881" y="3676758"/>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なぜ違いが出るのか？</a:t>
            </a:r>
          </a:p>
        </p:txBody>
      </p:sp>
    </p:spTree>
    <p:extLst>
      <p:ext uri="{BB962C8B-B14F-4D97-AF65-F5344CB8AC3E}">
        <p14:creationId xmlns:p14="http://schemas.microsoft.com/office/powerpoint/2010/main" val="362915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820772" y="164367"/>
            <a:ext cx="3323228" cy="2191057"/>
            <a:chOff x="5820772" y="164367"/>
            <a:chExt cx="3323228" cy="2191057"/>
          </a:xfrm>
        </p:grpSpPr>
        <p:pic>
          <p:nvPicPr>
            <p:cNvPr id="1026" name="Picture 2" descr="C:\Users\media_imac1_user\Desktop\国会議事堂.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0772" y="164367"/>
              <a:ext cx="2843808" cy="219105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media_imac1_user\Desktop\国会議事堂.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802" r="78566"/>
            <a:stretch/>
          </p:blipFill>
          <p:spPr bwMode="auto">
            <a:xfrm>
              <a:off x="8614125" y="164367"/>
              <a:ext cx="529875" cy="2191057"/>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正方形/長方形 12"/>
          <p:cNvSpPr/>
          <p:nvPr/>
        </p:nvSpPr>
        <p:spPr>
          <a:xfrm rot="16200000">
            <a:off x="6783013" y="208479"/>
            <a:ext cx="1080120" cy="3641858"/>
          </a:xfrm>
          <a:prstGeom prst="rect">
            <a:avLst/>
          </a:prstGeom>
          <a:gradFill>
            <a:gsLst>
              <a:gs pos="0">
                <a:schemeClr val="bg1"/>
              </a:gs>
              <a:gs pos="100000">
                <a:schemeClr val="bg1">
                  <a:alpha val="0"/>
                </a:schemeClr>
              </a:gs>
            </a:gsLst>
            <a:lin ang="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2" name="正方形/長方形 1"/>
          <p:cNvSpPr/>
          <p:nvPr/>
        </p:nvSpPr>
        <p:spPr>
          <a:xfrm rot="18822390">
            <a:off x="5334520" y="168948"/>
            <a:ext cx="2659420" cy="3641858"/>
          </a:xfrm>
          <a:prstGeom prst="rect">
            <a:avLst/>
          </a:prstGeom>
          <a:gradFill>
            <a:gsLst>
              <a:gs pos="40000">
                <a:schemeClr val="bg1"/>
              </a:gs>
              <a:gs pos="100000">
                <a:schemeClr val="bg1">
                  <a:alpha val="0"/>
                </a:schemeClr>
              </a:gs>
            </a:gsLst>
            <a:lin ang="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53" name="正方形/長方形 52">
            <a:extLst>
              <a:ext uri="{FF2B5EF4-FFF2-40B4-BE49-F238E27FC236}">
                <a16:creationId xmlns:a16="http://schemas.microsoft.com/office/drawing/2014/main" xmlns="" id="{DF270ACB-77E3-4276-A366-75762A5CDC0B}"/>
              </a:ext>
            </a:extLst>
          </p:cNvPr>
          <p:cNvSpPr/>
          <p:nvPr/>
        </p:nvSpPr>
        <p:spPr>
          <a:xfrm>
            <a:off x="2397306" y="5297408"/>
            <a:ext cx="5868144" cy="400110"/>
          </a:xfrm>
          <a:prstGeom prst="rect">
            <a:avLst/>
          </a:prstGeom>
        </p:spPr>
        <p:txBody>
          <a:bodyPr wrap="square">
            <a:spAutoFit/>
          </a:bodyPr>
          <a:lstStyle/>
          <a:p>
            <a:pPr lvl="0" algn="r" defTabSz="1031626">
              <a:defRPr/>
            </a:pPr>
            <a:r>
              <a:rPr lang="ja-JP" altLang="en-US" sz="1000" dirty="0">
                <a:solidFill>
                  <a:srgbClr val="000000"/>
                </a:solidFill>
                <a:latin typeface="ＭＳ Ｐゴシック" panose="020B0600070205080204" pitchFamily="50" charset="-128"/>
                <a:ea typeface="ＭＳ Ｐゴシック" panose="020B0600070205080204" pitchFamily="50" charset="-128"/>
              </a:rPr>
              <a:t>出典：「内閣支持率横ばい</a:t>
            </a:r>
            <a:r>
              <a:rPr lang="en-US" altLang="ja-JP" sz="1000" dirty="0">
                <a:solidFill>
                  <a:srgbClr val="000000"/>
                </a:solidFill>
                <a:latin typeface="ＭＳ Ｐゴシック" panose="020B0600070205080204" pitchFamily="50" charset="-128"/>
                <a:ea typeface="ＭＳ Ｐゴシック" panose="020B0600070205080204" pitchFamily="50" charset="-128"/>
              </a:rPr>
              <a:t>43%</a:t>
            </a:r>
            <a:r>
              <a:rPr lang="ja-JP" altLang="en-US" sz="1000" dirty="0">
                <a:solidFill>
                  <a:srgbClr val="000000"/>
                </a:solidFill>
                <a:latin typeface="ＭＳ Ｐゴシック" panose="020B0600070205080204" pitchFamily="50" charset="-128"/>
                <a:ea typeface="ＭＳ Ｐゴシック" panose="020B0600070205080204" pitchFamily="50" charset="-128"/>
              </a:rPr>
              <a:t>不祥事</a:t>
            </a:r>
            <a:r>
              <a:rPr lang="en-US" altLang="ja-JP" sz="1000" dirty="0">
                <a:solidFill>
                  <a:srgbClr val="000000"/>
                </a:solidFill>
                <a:latin typeface="ＭＳ Ｐゴシック" panose="020B0600070205080204" pitchFamily="50" charset="-128"/>
                <a:ea typeface="ＭＳ Ｐゴシック" panose="020B0600070205080204" pitchFamily="50" charset="-128"/>
              </a:rPr>
              <a:t>『</a:t>
            </a:r>
            <a:r>
              <a:rPr lang="ja-JP" altLang="en-US" sz="1000" dirty="0">
                <a:solidFill>
                  <a:srgbClr val="000000"/>
                </a:solidFill>
                <a:latin typeface="ＭＳ Ｐゴシック" panose="020B0600070205080204" pitchFamily="50" charset="-128"/>
                <a:ea typeface="ＭＳ Ｐゴシック" panose="020B0600070205080204" pitchFamily="50" charset="-128"/>
              </a:rPr>
              <a:t>首相責任</a:t>
            </a:r>
            <a:r>
              <a:rPr lang="en-US" altLang="ja-JP" sz="1000" dirty="0">
                <a:solidFill>
                  <a:srgbClr val="000000"/>
                </a:solidFill>
                <a:latin typeface="ＭＳ Ｐゴシック" panose="020B0600070205080204" pitchFamily="50" charset="-128"/>
                <a:ea typeface="ＭＳ Ｐゴシック" panose="020B0600070205080204" pitchFamily="50" charset="-128"/>
              </a:rPr>
              <a:t>』72%</a:t>
            </a:r>
            <a:r>
              <a:rPr lang="ja-JP" altLang="en-US" sz="1000" dirty="0">
                <a:solidFill>
                  <a:srgbClr val="000000"/>
                </a:solidFill>
                <a:latin typeface="ＭＳ Ｐゴシック" panose="020B0600070205080204" pitchFamily="50" charset="-128"/>
                <a:ea typeface="ＭＳ Ｐゴシック" panose="020B0600070205080204" pitchFamily="50" charset="-128"/>
              </a:rPr>
              <a:t>」，日本経済新聞オンライン，</a:t>
            </a:r>
            <a:r>
              <a:rPr lang="en-US" altLang="ja-JP" sz="1000" dirty="0">
                <a:solidFill>
                  <a:srgbClr val="000000"/>
                </a:solidFill>
                <a:latin typeface="ＭＳ Ｐゴシック" panose="020B0600070205080204" pitchFamily="50" charset="-128"/>
                <a:ea typeface="ＭＳ Ｐゴシック" panose="020B0600070205080204" pitchFamily="50" charset="-128"/>
              </a:rPr>
              <a:t>https://www.nikkei.com/article/DGXMZO29996370Z20C18A4MM8000/</a:t>
            </a:r>
            <a:r>
              <a:rPr lang="ja-JP" altLang="en-US" sz="1000" dirty="0">
                <a:solidFill>
                  <a:srgbClr val="000000"/>
                </a:solidFill>
                <a:latin typeface="ＭＳ Ｐゴシック" panose="020B0600070205080204" pitchFamily="50" charset="-128"/>
                <a:ea typeface="ＭＳ Ｐゴシック" panose="020B0600070205080204" pitchFamily="50" charset="-128"/>
              </a:rPr>
              <a:t>（</a:t>
            </a:r>
            <a:r>
              <a:rPr lang="en-US" altLang="ja-JP" sz="1000" dirty="0">
                <a:solidFill>
                  <a:srgbClr val="000000"/>
                </a:solidFill>
                <a:latin typeface="ＭＳ Ｐゴシック" panose="020B0600070205080204" pitchFamily="50" charset="-128"/>
                <a:ea typeface="ＭＳ Ｐゴシック" panose="020B0600070205080204" pitchFamily="50" charset="-128"/>
              </a:rPr>
              <a:t>2018/5/7</a:t>
            </a:r>
            <a:r>
              <a:rPr lang="ja-JP" altLang="en-US" sz="1000" dirty="0">
                <a:solidFill>
                  <a:srgbClr val="000000"/>
                </a:solidFill>
                <a:latin typeface="ＭＳ Ｐゴシック" panose="020B0600070205080204" pitchFamily="50" charset="-128"/>
                <a:ea typeface="ＭＳ Ｐゴシック" panose="020B0600070205080204" pitchFamily="50" charset="-128"/>
              </a:rPr>
              <a:t>参照）</a:t>
            </a:r>
          </a:p>
        </p:txBody>
      </p:sp>
      <p:grpSp>
        <p:nvGrpSpPr>
          <p:cNvPr id="54" name="グループ化 53">
            <a:extLst>
              <a:ext uri="{FF2B5EF4-FFF2-40B4-BE49-F238E27FC236}">
                <a16:creationId xmlns:a16="http://schemas.microsoft.com/office/drawing/2014/main" xmlns="" id="{456B3702-E908-4A67-97F0-40573265F40C}"/>
              </a:ext>
            </a:extLst>
          </p:cNvPr>
          <p:cNvGrpSpPr/>
          <p:nvPr/>
        </p:nvGrpSpPr>
        <p:grpSpPr>
          <a:xfrm>
            <a:off x="611189" y="694173"/>
            <a:ext cx="5616995" cy="1138003"/>
            <a:chOff x="611189" y="694173"/>
            <a:chExt cx="5616995" cy="1138003"/>
          </a:xfrm>
        </p:grpSpPr>
        <p:sp>
          <p:nvSpPr>
            <p:cNvPr id="55" name="タイトル 8">
              <a:extLst>
                <a:ext uri="{FF2B5EF4-FFF2-40B4-BE49-F238E27FC236}">
                  <a16:creationId xmlns:a16="http://schemas.microsoft.com/office/drawing/2014/main" xmlns="" id="{2E039CDD-BC07-4612-B08E-F6FB9D5078D6}"/>
                </a:ext>
              </a:extLst>
            </p:cNvPr>
            <p:cNvSpPr txBox="1">
              <a:spLocks/>
            </p:cNvSpPr>
            <p:nvPr/>
          </p:nvSpPr>
          <p:spPr>
            <a:xfrm>
              <a:off x="810345" y="694173"/>
              <a:ext cx="5417839" cy="113800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内閣支持率横ばい　</a:t>
              </a:r>
              <a: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t>43%</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　</a:t>
              </a:r>
              <a:endParaRPr lang="en-US" altLang="ja-JP" sz="2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不祥事「首相に責任」　</a:t>
              </a:r>
              <a: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t>72%</a:t>
              </a:r>
            </a:p>
          </p:txBody>
        </p:sp>
        <p:sp>
          <p:nvSpPr>
            <p:cNvPr id="56" name="正方形/長方形 55">
              <a:extLst>
                <a:ext uri="{FF2B5EF4-FFF2-40B4-BE49-F238E27FC236}">
                  <a16:creationId xmlns:a16="http://schemas.microsoft.com/office/drawing/2014/main" xmlns="" id="{2A960062-9EDA-46A4-884D-264BE20012AC}"/>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57" name="グループ化 56">
            <a:extLst>
              <a:ext uri="{FF2B5EF4-FFF2-40B4-BE49-F238E27FC236}">
                <a16:creationId xmlns:a16="http://schemas.microsoft.com/office/drawing/2014/main" xmlns="" id="{C6930081-48A3-418F-9372-BDC486A5AD8B}"/>
              </a:ext>
            </a:extLst>
          </p:cNvPr>
          <p:cNvGrpSpPr/>
          <p:nvPr/>
        </p:nvGrpSpPr>
        <p:grpSpPr>
          <a:xfrm>
            <a:off x="906738" y="1832177"/>
            <a:ext cx="7337150" cy="2249460"/>
            <a:chOff x="1216660" y="1401219"/>
            <a:chExt cx="6905622" cy="2249460"/>
          </a:xfrm>
        </p:grpSpPr>
        <p:sp>
          <p:nvSpPr>
            <p:cNvPr id="58" name="タイトル 8">
              <a:extLst>
                <a:ext uri="{FF2B5EF4-FFF2-40B4-BE49-F238E27FC236}">
                  <a16:creationId xmlns:a16="http://schemas.microsoft.com/office/drawing/2014/main" xmlns="" id="{3CEDE277-8929-4619-B71D-6D23E13CBEF6}"/>
                </a:ext>
              </a:extLst>
            </p:cNvPr>
            <p:cNvSpPr txBox="1">
              <a:spLocks/>
            </p:cNvSpPr>
            <p:nvPr/>
          </p:nvSpPr>
          <p:spPr>
            <a:xfrm>
              <a:off x="1314586" y="1401219"/>
              <a:ext cx="6807696" cy="2249460"/>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「日本経済新聞社とテレビ東京による</a:t>
              </a:r>
              <a:r>
                <a:rPr lang="en-US" altLang="ja-JP" sz="2000" dirty="0">
                  <a:latin typeface="HGP創英角ｺﾞｼｯｸUB" panose="020B0900000000000000" pitchFamily="50" charset="-128"/>
                  <a:ea typeface="HGP創英角ｺﾞｼｯｸUB" panose="020B0900000000000000" pitchFamily="50" charset="-128"/>
                </a:rPr>
                <a:t>27</a:t>
              </a:r>
              <a:r>
                <a:rPr lang="ja-JP" altLang="en-US" sz="2000" dirty="0">
                  <a:latin typeface="HGP創英角ｺﾞｼｯｸUB" panose="020B0900000000000000" pitchFamily="50" charset="-128"/>
                  <a:ea typeface="HGP創英角ｺﾞｼｯｸUB" panose="020B0900000000000000" pitchFamily="50" charset="-128"/>
                </a:rPr>
                <a:t>～</a:t>
              </a:r>
              <a:r>
                <a:rPr lang="en-US" altLang="ja-JP" sz="2000" dirty="0">
                  <a:latin typeface="HGP創英角ｺﾞｼｯｸUB" panose="020B0900000000000000" pitchFamily="50" charset="-128"/>
                  <a:ea typeface="HGP創英角ｺﾞｼｯｸUB" panose="020B0900000000000000" pitchFamily="50" charset="-128"/>
                </a:rPr>
                <a:t>29</a:t>
              </a:r>
              <a:r>
                <a:rPr lang="ja-JP" altLang="en-US" sz="2000" dirty="0">
                  <a:latin typeface="HGP創英角ｺﾞｼｯｸUB" panose="020B0900000000000000" pitchFamily="50" charset="-128"/>
                  <a:ea typeface="HGP創英角ｺﾞｼｯｸUB" panose="020B0900000000000000" pitchFamily="50" charset="-128"/>
                </a:rPr>
                <a:t>日の世論調査で</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安倍</a:t>
              </a:r>
              <a:r>
                <a:rPr lang="ja-JP" altLang="en-US" sz="2000" dirty="0">
                  <a:latin typeface="HGP創英角ｺﾞｼｯｸUB" panose="020B0900000000000000" pitchFamily="50" charset="-128"/>
                  <a:ea typeface="HGP創英角ｺﾞｼｯｸUB" panose="020B0900000000000000" pitchFamily="50" charset="-128"/>
                </a:rPr>
                <a:t>内閣の支持率は</a:t>
              </a:r>
              <a:r>
                <a:rPr lang="en-US" altLang="ja-JP" sz="2000" dirty="0">
                  <a:latin typeface="HGP創英角ｺﾞｼｯｸUB" panose="020B0900000000000000" pitchFamily="50" charset="-128"/>
                  <a:ea typeface="HGP創英角ｺﾞｼｯｸUB" panose="020B0900000000000000" pitchFamily="50" charset="-128"/>
                </a:rPr>
                <a:t>43%</a:t>
              </a:r>
              <a:r>
                <a:rPr lang="ja-JP" altLang="en-US" sz="2000" dirty="0">
                  <a:latin typeface="HGP創英角ｺﾞｼｯｸUB" panose="020B0900000000000000" pitchFamily="50" charset="-128"/>
                  <a:ea typeface="HGP創英角ｺﾞｼｯｸUB" panose="020B0900000000000000" pitchFamily="50" charset="-128"/>
                </a:rPr>
                <a:t>となり、</a:t>
              </a:r>
              <a:r>
                <a:rPr lang="en-US" altLang="ja-JP" sz="2000" dirty="0">
                  <a:latin typeface="HGP創英角ｺﾞｼｯｸUB" panose="020B0900000000000000" pitchFamily="50" charset="-128"/>
                  <a:ea typeface="HGP創英角ｺﾞｼｯｸUB" panose="020B0900000000000000" pitchFamily="50" charset="-128"/>
                </a:rPr>
                <a:t>3</a:t>
              </a:r>
              <a:r>
                <a:rPr lang="ja-JP" altLang="en-US" sz="2000" dirty="0">
                  <a:latin typeface="HGP創英角ｺﾞｼｯｸUB" panose="020B0900000000000000" pitchFamily="50" charset="-128"/>
                  <a:ea typeface="HGP創英角ｺﾞｼｯｸUB" panose="020B0900000000000000" pitchFamily="50" charset="-128"/>
                </a:rPr>
                <a:t>月下旬の前回調査の</a:t>
              </a:r>
              <a:r>
                <a:rPr lang="en-US" altLang="ja-JP" sz="2000" dirty="0">
                  <a:latin typeface="HGP創英角ｺﾞｼｯｸUB" panose="020B0900000000000000" pitchFamily="50" charset="-128"/>
                  <a:ea typeface="HGP創英角ｺﾞｼｯｸUB" panose="020B0900000000000000" pitchFamily="50" charset="-128"/>
                </a:rPr>
                <a:t>42%</a:t>
              </a:r>
              <a:r>
                <a:rPr lang="ja-JP" altLang="en-US" sz="2000" dirty="0">
                  <a:latin typeface="HGP創英角ｺﾞｼｯｸUB" panose="020B0900000000000000" pitchFamily="50" charset="-128"/>
                  <a:ea typeface="HGP創英角ｺﾞｼｯｸUB" panose="020B0900000000000000" pitchFamily="50" charset="-128"/>
                </a:rPr>
                <a:t>から横ばいだった。</a:t>
              </a:r>
              <a:endParaRPr lang="en-US" altLang="ja-JP" sz="2000" dirty="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不支持率は</a:t>
              </a:r>
              <a:r>
                <a:rPr lang="en-US" altLang="ja-JP" sz="2000" dirty="0">
                  <a:latin typeface="HGP創英角ｺﾞｼｯｸUB" panose="020B0900000000000000" pitchFamily="50" charset="-128"/>
                  <a:ea typeface="HGP創英角ｺﾞｼｯｸUB" panose="020B0900000000000000" pitchFamily="50" charset="-128"/>
                </a:rPr>
                <a:t>51%</a:t>
              </a:r>
              <a:r>
                <a:rPr lang="ja-JP" altLang="en-US" sz="2000" dirty="0">
                  <a:latin typeface="HGP創英角ｺﾞｼｯｸUB" panose="020B0900000000000000" pitchFamily="50" charset="-128"/>
                  <a:ea typeface="HGP創英角ｺﾞｼｯｸUB" panose="020B0900000000000000" pitchFamily="50" charset="-128"/>
                </a:rPr>
                <a:t>で、前回の</a:t>
              </a:r>
              <a:r>
                <a:rPr lang="en-US" altLang="ja-JP" sz="2000" dirty="0">
                  <a:latin typeface="HGP創英角ｺﾞｼｯｸUB" panose="020B0900000000000000" pitchFamily="50" charset="-128"/>
                  <a:ea typeface="HGP創英角ｺﾞｼｯｸUB" panose="020B0900000000000000" pitchFamily="50" charset="-128"/>
                </a:rPr>
                <a:t>49%</a:t>
              </a:r>
              <a:r>
                <a:rPr lang="ja-JP" altLang="en-US" sz="2000" dirty="0">
                  <a:latin typeface="HGP創英角ｺﾞｼｯｸUB" panose="020B0900000000000000" pitchFamily="50" charset="-128"/>
                  <a:ea typeface="HGP創英角ｺﾞｼｯｸUB" panose="020B0900000000000000" pitchFamily="50" charset="-128"/>
                </a:rPr>
                <a:t>からほぼ横ばい</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支持率</a:t>
              </a:r>
              <a:r>
                <a:rPr lang="ja-JP" altLang="en-US" sz="2000" dirty="0">
                  <a:latin typeface="HGP創英角ｺﾞｼｯｸUB" panose="020B0900000000000000" pitchFamily="50" charset="-128"/>
                  <a:ea typeface="HGP創英角ｺﾞｼｯｸUB" panose="020B0900000000000000" pitchFamily="50" charset="-128"/>
                </a:rPr>
                <a:t>が急落した前月に続き、不支持率が支持率を上回った。</a:t>
              </a:r>
              <a:endParaRPr lang="en-US" altLang="ja-JP" sz="2000" dirty="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学校法人「森友学園」や「加計学園」</a:t>
              </a:r>
              <a:r>
                <a:rPr lang="ja-JP" altLang="en-US" sz="2000" dirty="0" smtClean="0">
                  <a:latin typeface="HGP創英角ｺﾞｼｯｸUB" panose="020B0900000000000000" pitchFamily="50" charset="-128"/>
                  <a:ea typeface="HGP創英角ｺﾞｼｯｸUB" panose="020B0900000000000000" pitchFamily="50" charset="-128"/>
                </a:rPr>
                <a:t>、文書</a:t>
              </a:r>
              <a:r>
                <a:rPr lang="ja-JP" altLang="en-US" sz="2000" dirty="0">
                  <a:latin typeface="HGP創英角ｺﾞｼｯｸUB" panose="020B0900000000000000" pitchFamily="50" charset="-128"/>
                  <a:ea typeface="HGP創英角ｺﾞｼｯｸUB" panose="020B0900000000000000" pitchFamily="50" charset="-128"/>
                </a:rPr>
                <a:t>管理をめぐる一連</a:t>
              </a:r>
              <a:r>
                <a:rPr lang="ja-JP" altLang="en-US" sz="2000" dirty="0" smtClean="0">
                  <a:latin typeface="HGP創英角ｺﾞｼｯｸUB" panose="020B0900000000000000" pitchFamily="50" charset="-128"/>
                  <a:ea typeface="HGP創英角ｺﾞｼｯｸUB" panose="020B0900000000000000" pitchFamily="50" charset="-128"/>
                </a:rPr>
                <a:t>の</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不祥事</a:t>
              </a:r>
              <a:r>
                <a:rPr lang="ja-JP" altLang="en-US" sz="2000" dirty="0">
                  <a:latin typeface="HGP創英角ｺﾞｼｯｸUB" panose="020B0900000000000000" pitchFamily="50" charset="-128"/>
                  <a:ea typeface="HGP創英角ｺﾞｼｯｸUB" panose="020B0900000000000000" pitchFamily="50" charset="-128"/>
                </a:rPr>
                <a:t>で「首相に責任がある」は</a:t>
              </a:r>
              <a:r>
                <a:rPr lang="en-US" altLang="ja-JP" sz="2000" dirty="0">
                  <a:latin typeface="HGP創英角ｺﾞｼｯｸUB" panose="020B0900000000000000" pitchFamily="50" charset="-128"/>
                  <a:ea typeface="HGP創英角ｺﾞｼｯｸUB" panose="020B0900000000000000" pitchFamily="50" charset="-128"/>
                </a:rPr>
                <a:t>72%</a:t>
              </a:r>
              <a:r>
                <a:rPr lang="ja-JP" altLang="en-US" sz="2000" dirty="0">
                  <a:latin typeface="HGP創英角ｺﾞｼｯｸUB" panose="020B0900000000000000" pitchFamily="50" charset="-128"/>
                  <a:ea typeface="HGP創英角ｺﾞｼｯｸUB" panose="020B0900000000000000" pitchFamily="50" charset="-128"/>
                </a:rPr>
                <a:t>に上った」</a:t>
              </a:r>
            </a:p>
          </p:txBody>
        </p:sp>
        <p:sp>
          <p:nvSpPr>
            <p:cNvPr id="59" name="正方形/長方形 58">
              <a:extLst>
                <a:ext uri="{FF2B5EF4-FFF2-40B4-BE49-F238E27FC236}">
                  <a16:creationId xmlns:a16="http://schemas.microsoft.com/office/drawing/2014/main" xmlns="" id="{812B8B2C-056C-4505-B2F0-E31CCD6DD4B3}"/>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66716735"/>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グループ化 82">
            <a:extLst>
              <a:ext uri="{FF2B5EF4-FFF2-40B4-BE49-F238E27FC236}">
                <a16:creationId xmlns:a16="http://schemas.microsoft.com/office/drawing/2014/main" xmlns="" id="{9CB7871C-77C0-4484-86FC-DEA7B3FF290D}"/>
              </a:ext>
            </a:extLst>
          </p:cNvPr>
          <p:cNvGrpSpPr/>
          <p:nvPr/>
        </p:nvGrpSpPr>
        <p:grpSpPr>
          <a:xfrm>
            <a:off x="906739" y="841276"/>
            <a:ext cx="7330521" cy="3764969"/>
            <a:chOff x="1216661" y="1401218"/>
            <a:chExt cx="7330521" cy="2760879"/>
          </a:xfrm>
        </p:grpSpPr>
        <p:sp>
          <p:nvSpPr>
            <p:cNvPr id="84" name="タイトル 8">
              <a:extLst>
                <a:ext uri="{FF2B5EF4-FFF2-40B4-BE49-F238E27FC236}">
                  <a16:creationId xmlns:a16="http://schemas.microsoft.com/office/drawing/2014/main" xmlns="" id="{F430EF2D-ADD7-4A0E-9396-1607CC4DCC0A}"/>
                </a:ext>
              </a:extLst>
            </p:cNvPr>
            <p:cNvSpPr txBox="1">
              <a:spLocks/>
            </p:cNvSpPr>
            <p:nvPr/>
          </p:nvSpPr>
          <p:spPr>
            <a:xfrm>
              <a:off x="1314585" y="1401218"/>
              <a:ext cx="7232597" cy="2760879"/>
            </a:xfrm>
            <a:prstGeom prst="rect">
              <a:avLst/>
            </a:prstGeom>
          </p:spPr>
          <p:txBody>
            <a:bodyPr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「政党支持率は自民党が前月比横ばいの</a:t>
              </a:r>
              <a:r>
                <a:rPr lang="en-US" altLang="ja-JP" sz="2000" dirty="0">
                  <a:latin typeface="HGP創英角ｺﾞｼｯｸUB" panose="020B0900000000000000" pitchFamily="50" charset="-128"/>
                  <a:ea typeface="HGP創英角ｺﾞｼｯｸUB" panose="020B0900000000000000" pitchFamily="50" charset="-128"/>
                </a:rPr>
                <a:t>40%</a:t>
              </a:r>
              <a:r>
                <a:rPr lang="ja-JP" altLang="en-US" sz="2000" dirty="0" err="1"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立憲</a:t>
              </a:r>
              <a:r>
                <a:rPr lang="ja-JP" altLang="en-US" sz="2000" dirty="0">
                  <a:latin typeface="HGP創英角ｺﾞｼｯｸUB" panose="020B0900000000000000" pitchFamily="50" charset="-128"/>
                  <a:ea typeface="HGP創英角ｺﾞｼｯｸUB" panose="020B0900000000000000" pitchFamily="50" charset="-128"/>
                </a:rPr>
                <a:t>民主党は</a:t>
              </a:r>
              <a:r>
                <a:rPr lang="en-US" altLang="ja-JP" sz="2000" dirty="0">
                  <a:latin typeface="HGP創英角ｺﾞｼｯｸUB" panose="020B0900000000000000" pitchFamily="50" charset="-128"/>
                  <a:ea typeface="HGP創英角ｺﾞｼｯｸUB" panose="020B0900000000000000" pitchFamily="50" charset="-128"/>
                </a:rPr>
                <a:t>14</a:t>
              </a:r>
              <a:r>
                <a:rPr lang="en-US" altLang="ja-JP" sz="2000" dirty="0" smtClean="0">
                  <a:latin typeface="HGP創英角ｺﾞｼｯｸUB" panose="020B0900000000000000" pitchFamily="50" charset="-128"/>
                  <a:ea typeface="HGP創英角ｺﾞｼｯｸUB" panose="020B0900000000000000" pitchFamily="50" charset="-128"/>
                </a:rPr>
                <a:t>%(</a:t>
              </a:r>
              <a:r>
                <a:rPr lang="ja-JP" altLang="en-US" sz="2000" dirty="0" smtClean="0">
                  <a:latin typeface="HGP創英角ｺﾞｼｯｸUB" panose="020B0900000000000000" pitchFamily="50" charset="-128"/>
                  <a:ea typeface="HGP創英角ｺﾞｼｯｸUB" panose="020B0900000000000000" pitchFamily="50" charset="-128"/>
                </a:rPr>
                <a:t>前月</a:t>
              </a:r>
              <a:r>
                <a:rPr lang="ja-JP" altLang="en-US" sz="2000" dirty="0">
                  <a:latin typeface="HGP創英角ｺﾞｼｯｸUB" panose="020B0900000000000000" pitchFamily="50" charset="-128"/>
                  <a:ea typeface="HGP創英角ｺﾞｼｯｸUB" panose="020B0900000000000000" pitchFamily="50" charset="-128"/>
                </a:rPr>
                <a:t>は</a:t>
              </a:r>
              <a:r>
                <a:rPr lang="en-US" altLang="ja-JP" sz="2000" dirty="0">
                  <a:latin typeface="HGP創英角ｺﾞｼｯｸUB" panose="020B0900000000000000" pitchFamily="50" charset="-128"/>
                  <a:ea typeface="HGP創英角ｺﾞｼｯｸUB" panose="020B0900000000000000" pitchFamily="50" charset="-128"/>
                </a:rPr>
                <a:t>12</a:t>
              </a:r>
              <a:r>
                <a:rPr lang="en-US" altLang="ja-JP" sz="2000" dirty="0" smtClean="0">
                  <a:latin typeface="HGP創英角ｺﾞｼｯｸUB" panose="020B0900000000000000" pitchFamily="50" charset="-128"/>
                  <a:ea typeface="HGP創英角ｺﾞｼｯｸUB" panose="020B0900000000000000" pitchFamily="50" charset="-128"/>
                </a:rPr>
                <a:t>%</a:t>
              </a:r>
              <a:r>
                <a:rPr lang="en-US" altLang="ja-JP" sz="2000" dirty="0">
                  <a:latin typeface="HGP創英角ｺﾞｼｯｸUB" panose="020B0900000000000000" pitchFamily="50" charset="-128"/>
                  <a:ea typeface="HGP創英角ｺﾞｼｯｸUB" panose="020B0900000000000000" pitchFamily="50" charset="-128"/>
                </a:rPr>
                <a:t>)</a:t>
              </a:r>
              <a:r>
                <a:rPr lang="ja-JP" altLang="en-US" sz="2000" dirty="0" smtClean="0">
                  <a:latin typeface="HGP創英角ｺﾞｼｯｸUB" panose="020B0900000000000000" pitchFamily="50" charset="-128"/>
                  <a:ea typeface="HGP創英角ｺﾞｼｯｸUB" panose="020B0900000000000000" pitchFamily="50" charset="-128"/>
                </a:rPr>
                <a:t>だった。</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公明党</a:t>
              </a:r>
              <a:r>
                <a:rPr lang="ja-JP" altLang="en-US" sz="2000" dirty="0">
                  <a:latin typeface="HGP創英角ｺﾞｼｯｸUB" panose="020B0900000000000000" pitchFamily="50" charset="-128"/>
                  <a:ea typeface="HGP創英角ｺﾞｼｯｸUB" panose="020B0900000000000000" pitchFamily="50" charset="-128"/>
                </a:rPr>
                <a:t>と共産党はともに</a:t>
              </a:r>
              <a:r>
                <a:rPr lang="en-US" altLang="ja-JP" sz="2000" dirty="0">
                  <a:latin typeface="HGP創英角ｺﾞｼｯｸUB" panose="020B0900000000000000" pitchFamily="50" charset="-128"/>
                  <a:ea typeface="HGP創英角ｺﾞｼｯｸUB" panose="020B0900000000000000" pitchFamily="50" charset="-128"/>
                </a:rPr>
                <a:t>3%</a:t>
              </a:r>
              <a:r>
                <a:rPr lang="ja-JP" altLang="en-US" sz="2000" dirty="0">
                  <a:latin typeface="HGP創英角ｺﾞｼｯｸUB" panose="020B0900000000000000" pitchFamily="50" charset="-128"/>
                  <a:ea typeface="HGP創英角ｺﾞｼｯｸUB" panose="020B0900000000000000" pitchFamily="50" charset="-128"/>
                </a:rPr>
                <a:t>、日本維新の会が</a:t>
              </a:r>
              <a:r>
                <a:rPr lang="en-US" altLang="ja-JP" sz="2000" dirty="0">
                  <a:latin typeface="HGP創英角ｺﾞｼｯｸUB" panose="020B0900000000000000" pitchFamily="50" charset="-128"/>
                  <a:ea typeface="HGP創英角ｺﾞｼｯｸUB" panose="020B0900000000000000" pitchFamily="50" charset="-128"/>
                </a:rPr>
                <a:t>2%</a:t>
              </a:r>
              <a:r>
                <a:rPr lang="ja-JP" altLang="en-US" sz="2000" dirty="0" err="1"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民</a:t>
              </a:r>
              <a:r>
                <a:rPr lang="ja-JP" altLang="en-US" sz="2000" dirty="0">
                  <a:latin typeface="HGP創英角ｺﾞｼｯｸUB" panose="020B0900000000000000" pitchFamily="50" charset="-128"/>
                  <a:ea typeface="HGP創英角ｺﾞｼｯｸUB" panose="020B0900000000000000" pitchFamily="50" charset="-128"/>
                </a:rPr>
                <a:t>進党が</a:t>
              </a:r>
              <a:r>
                <a:rPr lang="en-US" altLang="ja-JP" sz="2000" dirty="0">
                  <a:latin typeface="HGP創英角ｺﾞｼｯｸUB" panose="020B0900000000000000" pitchFamily="50" charset="-128"/>
                  <a:ea typeface="HGP創英角ｺﾞｼｯｸUB" panose="020B0900000000000000" pitchFamily="50" charset="-128"/>
                </a:rPr>
                <a:t>1%</a:t>
              </a:r>
              <a:r>
                <a:rPr lang="ja-JP" altLang="en-US" sz="2000" dirty="0">
                  <a:latin typeface="HGP創英角ｺﾞｼｯｸUB" panose="020B0900000000000000" pitchFamily="50" charset="-128"/>
                  <a:ea typeface="HGP創英角ｺﾞｼｯｸUB" panose="020B0900000000000000" pitchFamily="50" charset="-128"/>
                </a:rPr>
                <a:t>で続いた</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特定</a:t>
              </a:r>
              <a:r>
                <a:rPr lang="ja-JP" altLang="en-US" sz="2000" dirty="0">
                  <a:latin typeface="HGP創英角ｺﾞｼｯｸUB" panose="020B0900000000000000" pitchFamily="50" charset="-128"/>
                  <a:ea typeface="HGP創英角ｺﾞｼｯｸUB" panose="020B0900000000000000" pitchFamily="50" charset="-128"/>
                </a:rPr>
                <a:t>の支持政党を持たない無党派層は</a:t>
              </a:r>
              <a:r>
                <a:rPr lang="en-US" altLang="ja-JP" sz="2000" dirty="0">
                  <a:latin typeface="HGP創英角ｺﾞｼｯｸUB" panose="020B0900000000000000" pitchFamily="50" charset="-128"/>
                  <a:ea typeface="HGP創英角ｺﾞｼｯｸUB" panose="020B0900000000000000" pitchFamily="50" charset="-128"/>
                </a:rPr>
                <a:t>32%</a:t>
              </a:r>
              <a:r>
                <a:rPr lang="ja-JP" altLang="en-US" sz="2000" dirty="0">
                  <a:latin typeface="HGP創英角ｺﾞｼｯｸUB" panose="020B0900000000000000" pitchFamily="50" charset="-128"/>
                  <a:ea typeface="HGP創英角ｺﾞｼｯｸUB" panose="020B0900000000000000" pitchFamily="50" charset="-128"/>
                </a:rPr>
                <a:t>で</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000" dirty="0" smtClean="0">
                  <a:latin typeface="HGP創英角ｺﾞｼｯｸUB" panose="020B0900000000000000" pitchFamily="50" charset="-128"/>
                  <a:ea typeface="HGP創英角ｺﾞｼｯｸUB" panose="020B0900000000000000" pitchFamily="50" charset="-128"/>
                </a:rPr>
                <a:t>前月</a:t>
              </a:r>
              <a:r>
                <a:rPr lang="ja-JP" altLang="en-US" sz="2000" dirty="0">
                  <a:latin typeface="HGP創英角ｺﾞｼｯｸUB" panose="020B0900000000000000" pitchFamily="50" charset="-128"/>
                  <a:ea typeface="HGP創英角ｺﾞｼｯｸUB" panose="020B0900000000000000" pitchFamily="50" charset="-128"/>
                </a:rPr>
                <a:t>の</a:t>
              </a:r>
              <a:r>
                <a:rPr lang="en-US" altLang="ja-JP" sz="2000" dirty="0">
                  <a:latin typeface="HGP創英角ｺﾞｼｯｸUB" panose="020B0900000000000000" pitchFamily="50" charset="-128"/>
                  <a:ea typeface="HGP創英角ｺﾞｼｯｸUB" panose="020B0900000000000000" pitchFamily="50" charset="-128"/>
                </a:rPr>
                <a:t>31%</a:t>
              </a:r>
              <a:r>
                <a:rPr lang="ja-JP" altLang="en-US" sz="2000" dirty="0">
                  <a:latin typeface="HGP創英角ｺﾞｼｯｸUB" panose="020B0900000000000000" pitchFamily="50" charset="-128"/>
                  <a:ea typeface="HGP創英角ｺﾞｼｯｸUB" panose="020B0900000000000000" pitchFamily="50" charset="-128"/>
                </a:rPr>
                <a:t>から横ばいだった。</a:t>
              </a:r>
              <a:br>
                <a:rPr lang="ja-JP" altLang="en-US" sz="2000" dirty="0">
                  <a:latin typeface="HGP創英角ｺﾞｼｯｸUB" panose="020B0900000000000000" pitchFamily="50" charset="-128"/>
                  <a:ea typeface="HGP創英角ｺﾞｼｯｸUB" panose="020B0900000000000000" pitchFamily="50" charset="-128"/>
                </a:rPr>
              </a:br>
              <a:r>
                <a:rPr lang="ja-JP" altLang="en-US" sz="2000" dirty="0">
                  <a:latin typeface="HGP創英角ｺﾞｼｯｸUB" panose="020B0900000000000000" pitchFamily="50" charset="-128"/>
                  <a:ea typeface="HGP創英角ｺﾞｼｯｸUB" panose="020B0900000000000000" pitchFamily="50" charset="-128"/>
                </a:rPr>
                <a:t/>
              </a:r>
              <a:br>
                <a:rPr lang="ja-JP" altLang="en-US" sz="2000" dirty="0">
                  <a:latin typeface="HGP創英角ｺﾞｼｯｸUB" panose="020B0900000000000000" pitchFamily="50" charset="-128"/>
                  <a:ea typeface="HGP創英角ｺﾞｼｯｸUB" panose="020B0900000000000000" pitchFamily="50" charset="-128"/>
                </a:rPr>
              </a:br>
              <a:r>
                <a:rPr lang="ja-JP" altLang="en-US" sz="2000" dirty="0">
                  <a:latin typeface="HGP創英角ｺﾞｼｯｸUB" panose="020B0900000000000000" pitchFamily="50" charset="-128"/>
                  <a:ea typeface="HGP創英角ｺﾞｼｯｸUB" panose="020B0900000000000000" pitchFamily="50" charset="-128"/>
                </a:rPr>
                <a:t>調査は日経リサーチが</a:t>
              </a:r>
              <a:r>
                <a:rPr lang="en-US" altLang="ja-JP" sz="2000" dirty="0">
                  <a:latin typeface="HGP創英角ｺﾞｼｯｸUB" panose="020B0900000000000000" pitchFamily="50" charset="-128"/>
                  <a:ea typeface="HGP創英角ｺﾞｼｯｸUB" panose="020B0900000000000000" pitchFamily="50" charset="-128"/>
                </a:rPr>
                <a:t>27</a:t>
              </a:r>
              <a:r>
                <a:rPr lang="ja-JP" altLang="en-US" sz="2000" dirty="0">
                  <a:latin typeface="HGP創英角ｺﾞｼｯｸUB" panose="020B0900000000000000" pitchFamily="50" charset="-128"/>
                  <a:ea typeface="HGP創英角ｺﾞｼｯｸUB" panose="020B0900000000000000" pitchFamily="50" charset="-128"/>
                </a:rPr>
                <a:t>～</a:t>
              </a:r>
              <a:r>
                <a:rPr lang="en-US" altLang="ja-JP" sz="2000" dirty="0">
                  <a:latin typeface="HGP創英角ｺﾞｼｯｸUB" panose="020B0900000000000000" pitchFamily="50" charset="-128"/>
                  <a:ea typeface="HGP創英角ｺﾞｼｯｸUB" panose="020B0900000000000000" pitchFamily="50" charset="-128"/>
                </a:rPr>
                <a:t>29</a:t>
              </a:r>
              <a:r>
                <a:rPr lang="ja-JP" altLang="en-US" sz="2000" dirty="0">
                  <a:latin typeface="HGP創英角ｺﾞｼｯｸUB" panose="020B0900000000000000" pitchFamily="50" charset="-128"/>
                  <a:ea typeface="HGP創英角ｺﾞｼｯｸUB" panose="020B0900000000000000" pitchFamily="50" charset="-128"/>
                </a:rPr>
                <a:t>日に全国の</a:t>
              </a:r>
              <a:r>
                <a:rPr lang="en-US" altLang="ja-JP" sz="2000" dirty="0">
                  <a:latin typeface="HGP創英角ｺﾞｼｯｸUB" panose="020B0900000000000000" pitchFamily="50" charset="-128"/>
                  <a:ea typeface="HGP創英角ｺﾞｼｯｸUB" panose="020B0900000000000000" pitchFamily="50" charset="-128"/>
                </a:rPr>
                <a:t>18</a:t>
              </a:r>
              <a:r>
                <a:rPr lang="ja-JP" altLang="en-US" sz="2000" dirty="0">
                  <a:latin typeface="HGP創英角ｺﾞｼｯｸUB" panose="020B0900000000000000" pitchFamily="50" charset="-128"/>
                  <a:ea typeface="HGP創英角ｺﾞｼｯｸUB" panose="020B0900000000000000" pitchFamily="50" charset="-128"/>
                </a:rPr>
                <a:t>歳以上の男女に携帯電話も含めて乱</a:t>
              </a:r>
              <a:r>
                <a:rPr lang="ja-JP" altLang="en-US" sz="2000" dirty="0" smtClean="0">
                  <a:latin typeface="HGP創英角ｺﾞｼｯｸUB" panose="020B0900000000000000" pitchFamily="50" charset="-128"/>
                  <a:ea typeface="HGP創英角ｺﾞｼｯｸUB" panose="020B0900000000000000" pitchFamily="50" charset="-128"/>
                </a:rPr>
                <a:t>数番号</a:t>
              </a:r>
              <a:r>
                <a:rPr lang="en-US" altLang="ja-JP" sz="2000" dirty="0" smtClean="0">
                  <a:latin typeface="HGP創英角ｺﾞｼｯｸUB" panose="020B0900000000000000" pitchFamily="50" charset="-128"/>
                  <a:ea typeface="HGP創英角ｺﾞｼｯｸUB" panose="020B0900000000000000" pitchFamily="50" charset="-128"/>
                </a:rPr>
                <a:t>(RDD</a:t>
              </a:r>
              <a:r>
                <a:rPr lang="ja-JP" altLang="en-US" sz="2000" dirty="0" smtClean="0">
                  <a:latin typeface="HGP創英角ｺﾞｼｯｸUB" panose="020B0900000000000000" pitchFamily="50" charset="-128"/>
                  <a:ea typeface="HGP創英角ｺﾞｼｯｸUB" panose="020B0900000000000000" pitchFamily="50" charset="-128"/>
                </a:rPr>
                <a:t>方式</a:t>
              </a:r>
              <a:r>
                <a:rPr lang="en-US" altLang="ja-JP" sz="2000" dirty="0" smtClean="0">
                  <a:latin typeface="HGP創英角ｺﾞｼｯｸUB" panose="020B0900000000000000" pitchFamily="50" charset="-128"/>
                  <a:ea typeface="HGP創英角ｺﾞｼｯｸUB" panose="020B0900000000000000" pitchFamily="50" charset="-128"/>
                </a:rPr>
                <a:t>)</a:t>
              </a:r>
              <a:r>
                <a:rPr lang="ja-JP" altLang="en-US" sz="2000" dirty="0" smtClean="0">
                  <a:latin typeface="HGP創英角ｺﾞｼｯｸUB" panose="020B0900000000000000" pitchFamily="50" charset="-128"/>
                  <a:ea typeface="HGP創英角ｺﾞｼｯｸUB" panose="020B0900000000000000" pitchFamily="50" charset="-128"/>
                </a:rPr>
                <a:t>に</a:t>
              </a:r>
              <a:r>
                <a:rPr lang="ja-JP" altLang="en-US" sz="2000" dirty="0">
                  <a:latin typeface="HGP創英角ｺﾞｼｯｸUB" panose="020B0900000000000000" pitchFamily="50" charset="-128"/>
                  <a:ea typeface="HGP創英角ｺﾞｼｯｸUB" panose="020B0900000000000000" pitchFamily="50" charset="-128"/>
                </a:rPr>
                <a:t>よる電話で実施</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en-US" altLang="ja-JP" sz="2000" dirty="0" smtClean="0">
                  <a:latin typeface="HGP創英角ｺﾞｼｯｸUB" panose="020B0900000000000000" pitchFamily="50" charset="-128"/>
                  <a:ea typeface="HGP創英角ｺﾞｼｯｸUB" panose="020B0900000000000000" pitchFamily="50" charset="-128"/>
                </a:rPr>
                <a:t>1009</a:t>
              </a:r>
              <a:r>
                <a:rPr lang="ja-JP" altLang="en-US" sz="2000" dirty="0">
                  <a:latin typeface="HGP創英角ｺﾞｼｯｸUB" panose="020B0900000000000000" pitchFamily="50" charset="-128"/>
                  <a:ea typeface="HGP創英角ｺﾞｼｯｸUB" panose="020B0900000000000000" pitchFamily="50" charset="-128"/>
                </a:rPr>
                <a:t>件の回答を得た。回答率は</a:t>
              </a:r>
              <a:r>
                <a:rPr lang="en-US" altLang="ja-JP" sz="2000" dirty="0">
                  <a:latin typeface="HGP創英角ｺﾞｼｯｸUB" panose="020B0900000000000000" pitchFamily="50" charset="-128"/>
                  <a:ea typeface="HGP創英角ｺﾞｼｯｸUB" panose="020B0900000000000000" pitchFamily="50" charset="-128"/>
                </a:rPr>
                <a:t>47.6%</a:t>
              </a:r>
              <a:r>
                <a:rPr lang="ja-JP" altLang="en-US" sz="2000" dirty="0">
                  <a:latin typeface="HGP創英角ｺﾞｼｯｸUB" panose="020B0900000000000000" pitchFamily="50" charset="-128"/>
                  <a:ea typeface="HGP創英角ｺﾞｼｯｸUB" panose="020B0900000000000000" pitchFamily="50" charset="-128"/>
                </a:rPr>
                <a:t>」</a:t>
              </a:r>
            </a:p>
          </p:txBody>
        </p:sp>
        <p:sp>
          <p:nvSpPr>
            <p:cNvPr id="85" name="正方形/長方形 84">
              <a:extLst>
                <a:ext uri="{FF2B5EF4-FFF2-40B4-BE49-F238E27FC236}">
                  <a16:creationId xmlns:a16="http://schemas.microsoft.com/office/drawing/2014/main" xmlns="" id="{0D32C0EA-D93A-4BA8-953F-2F20C7785906}"/>
                </a:ext>
              </a:extLst>
            </p:cNvPr>
            <p:cNvSpPr>
              <a:spLocks/>
            </p:cNvSpPr>
            <p:nvPr/>
          </p:nvSpPr>
          <p:spPr>
            <a:xfrm>
              <a:off x="1216661" y="1521898"/>
              <a:ext cx="108000" cy="79197"/>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86" name="正方形/長方形 85">
            <a:extLst>
              <a:ext uri="{FF2B5EF4-FFF2-40B4-BE49-F238E27FC236}">
                <a16:creationId xmlns:a16="http://schemas.microsoft.com/office/drawing/2014/main" xmlns="" id="{2BE52A13-3C67-423D-A327-249777DD6A30}"/>
              </a:ext>
            </a:extLst>
          </p:cNvPr>
          <p:cNvSpPr/>
          <p:nvPr/>
        </p:nvSpPr>
        <p:spPr>
          <a:xfrm>
            <a:off x="2397306" y="5297408"/>
            <a:ext cx="5868144" cy="400110"/>
          </a:xfrm>
          <a:prstGeom prst="rect">
            <a:avLst/>
          </a:prstGeom>
        </p:spPr>
        <p:txBody>
          <a:bodyPr wrap="square">
            <a:spAutoFit/>
          </a:bodyPr>
          <a:lstStyle/>
          <a:p>
            <a:pPr lvl="0" algn="r" defTabSz="1031626">
              <a:defRPr/>
            </a:pPr>
            <a:r>
              <a:rPr lang="ja-JP" altLang="en-US" sz="1000" dirty="0">
                <a:solidFill>
                  <a:srgbClr val="000000"/>
                </a:solidFill>
                <a:latin typeface="ＭＳ Ｐゴシック" panose="020B0600070205080204" pitchFamily="50" charset="-128"/>
                <a:ea typeface="ＭＳ Ｐゴシック" panose="020B0600070205080204" pitchFamily="50" charset="-128"/>
              </a:rPr>
              <a:t>出典：「内閣支持率横ばい</a:t>
            </a:r>
            <a:r>
              <a:rPr lang="en-US" altLang="ja-JP" sz="1000" dirty="0">
                <a:solidFill>
                  <a:srgbClr val="000000"/>
                </a:solidFill>
                <a:latin typeface="ＭＳ Ｐゴシック" panose="020B0600070205080204" pitchFamily="50" charset="-128"/>
                <a:ea typeface="ＭＳ Ｐゴシック" panose="020B0600070205080204" pitchFamily="50" charset="-128"/>
              </a:rPr>
              <a:t>43%</a:t>
            </a:r>
            <a:r>
              <a:rPr lang="ja-JP" altLang="en-US" sz="1000" dirty="0">
                <a:solidFill>
                  <a:srgbClr val="000000"/>
                </a:solidFill>
                <a:latin typeface="ＭＳ Ｐゴシック" panose="020B0600070205080204" pitchFamily="50" charset="-128"/>
                <a:ea typeface="ＭＳ Ｐゴシック" panose="020B0600070205080204" pitchFamily="50" charset="-128"/>
              </a:rPr>
              <a:t>不祥事</a:t>
            </a:r>
            <a:r>
              <a:rPr lang="en-US" altLang="ja-JP" sz="1000" dirty="0">
                <a:solidFill>
                  <a:srgbClr val="000000"/>
                </a:solidFill>
                <a:latin typeface="ＭＳ Ｐゴシック" panose="020B0600070205080204" pitchFamily="50" charset="-128"/>
                <a:ea typeface="ＭＳ Ｐゴシック" panose="020B0600070205080204" pitchFamily="50" charset="-128"/>
              </a:rPr>
              <a:t>『</a:t>
            </a:r>
            <a:r>
              <a:rPr lang="ja-JP" altLang="en-US" sz="1000" dirty="0">
                <a:solidFill>
                  <a:srgbClr val="000000"/>
                </a:solidFill>
                <a:latin typeface="ＭＳ Ｐゴシック" panose="020B0600070205080204" pitchFamily="50" charset="-128"/>
                <a:ea typeface="ＭＳ Ｐゴシック" panose="020B0600070205080204" pitchFamily="50" charset="-128"/>
              </a:rPr>
              <a:t>首相責任</a:t>
            </a:r>
            <a:r>
              <a:rPr lang="en-US" altLang="ja-JP" sz="1000" dirty="0">
                <a:solidFill>
                  <a:srgbClr val="000000"/>
                </a:solidFill>
                <a:latin typeface="ＭＳ Ｐゴシック" panose="020B0600070205080204" pitchFamily="50" charset="-128"/>
                <a:ea typeface="ＭＳ Ｐゴシック" panose="020B0600070205080204" pitchFamily="50" charset="-128"/>
              </a:rPr>
              <a:t>』72%</a:t>
            </a:r>
            <a:r>
              <a:rPr lang="ja-JP" altLang="en-US" sz="1000" dirty="0">
                <a:solidFill>
                  <a:srgbClr val="000000"/>
                </a:solidFill>
                <a:latin typeface="ＭＳ Ｐゴシック" panose="020B0600070205080204" pitchFamily="50" charset="-128"/>
                <a:ea typeface="ＭＳ Ｐゴシック" panose="020B0600070205080204" pitchFamily="50" charset="-128"/>
              </a:rPr>
              <a:t>」，日本経済新聞オンライン，</a:t>
            </a:r>
            <a:r>
              <a:rPr lang="en-US" altLang="ja-JP" sz="1000" dirty="0">
                <a:solidFill>
                  <a:srgbClr val="000000"/>
                </a:solidFill>
                <a:latin typeface="ＭＳ Ｐゴシック" panose="020B0600070205080204" pitchFamily="50" charset="-128"/>
                <a:ea typeface="ＭＳ Ｐゴシック" panose="020B0600070205080204" pitchFamily="50" charset="-128"/>
              </a:rPr>
              <a:t>https://www.nikkei.com/article/DGXMZO29996370Z20C18A4MM8000/</a:t>
            </a:r>
            <a:r>
              <a:rPr lang="ja-JP" altLang="en-US" sz="1000" dirty="0">
                <a:solidFill>
                  <a:srgbClr val="000000"/>
                </a:solidFill>
                <a:latin typeface="ＭＳ Ｐゴシック" panose="020B0600070205080204" pitchFamily="50" charset="-128"/>
                <a:ea typeface="ＭＳ Ｐゴシック" panose="020B0600070205080204" pitchFamily="50" charset="-128"/>
              </a:rPr>
              <a:t>（</a:t>
            </a:r>
            <a:r>
              <a:rPr lang="en-US" altLang="ja-JP" sz="1000" dirty="0">
                <a:solidFill>
                  <a:srgbClr val="000000"/>
                </a:solidFill>
                <a:latin typeface="ＭＳ Ｐゴシック" panose="020B0600070205080204" pitchFamily="50" charset="-128"/>
                <a:ea typeface="ＭＳ Ｐゴシック" panose="020B0600070205080204" pitchFamily="50" charset="-128"/>
              </a:rPr>
              <a:t>2018/5/7</a:t>
            </a:r>
            <a:r>
              <a:rPr lang="ja-JP" altLang="en-US" sz="1000" dirty="0">
                <a:solidFill>
                  <a:srgbClr val="000000"/>
                </a:solidFill>
                <a:latin typeface="ＭＳ Ｐゴシック" panose="020B0600070205080204" pitchFamily="50" charset="-128"/>
                <a:ea typeface="ＭＳ Ｐゴシック" panose="020B0600070205080204" pitchFamily="50" charset="-128"/>
              </a:rPr>
              <a:t>参照）</a:t>
            </a:r>
          </a:p>
        </p:txBody>
      </p:sp>
    </p:spTree>
    <p:custDataLst>
      <p:tags r:id="rId1"/>
    </p:custDataLst>
    <p:extLst>
      <p:ext uri="{BB962C8B-B14F-4D97-AF65-F5344CB8AC3E}">
        <p14:creationId xmlns:p14="http://schemas.microsoft.com/office/powerpoint/2010/main" val="253424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母比率の</a:t>
            </a:r>
            <a:r>
              <a:rPr lang="en-US" altLang="ja-JP" sz="2800" dirty="0"/>
              <a:t>95</a:t>
            </a:r>
            <a:r>
              <a:rPr lang="ja-JP" altLang="en-US" sz="2800" dirty="0"/>
              <a:t>％信頼区間</a:t>
            </a:r>
          </a:p>
        </p:txBody>
      </p:sp>
      <mc:AlternateContent xmlns:mc="http://schemas.openxmlformats.org/markup-compatibility/2006" xmlns:a14="http://schemas.microsoft.com/office/drawing/2010/main">
        <mc:Choice Requires="a14">
          <p:sp>
            <p:nvSpPr>
              <p:cNvPr id="17" name="正方形/長方形 16"/>
              <p:cNvSpPr/>
              <p:nvPr/>
            </p:nvSpPr>
            <p:spPr>
              <a:xfrm>
                <a:off x="618899" y="2641476"/>
                <a:ext cx="7969810" cy="547458"/>
              </a:xfrm>
              <a:prstGeom prst="rect">
                <a:avLst/>
              </a:prstGeom>
            </p:spPr>
            <p:txBody>
              <a:bodyPr wrap="none">
                <a:spAutoFit/>
              </a:bodyPr>
              <a:lstStyle/>
              <a:p>
                <a:pPr marL="0" lvl="2">
                  <a:defRPr/>
                </a:pP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標本比率 </a:t>
                </a:r>
                <a:r>
                  <a:rPr lang="en-US" altLang="ja-JP" sz="2000" dirty="0">
                    <a:solidFill>
                      <a:prstClr val="black"/>
                    </a:solidFill>
                    <a:latin typeface="HGP創英角ｺﾞｼｯｸUB" panose="020B0900000000000000" pitchFamily="50" charset="-128"/>
                    <a:ea typeface="HGP創英角ｺﾞｼｯｸUB" panose="020B0900000000000000" pitchFamily="50" charset="-128"/>
                  </a:rPr>
                  <a:t>±1.96× </a:t>
                </a:r>
                <a14:m>
                  <m:oMath xmlns:m="http://schemas.openxmlformats.org/officeDocument/2006/math">
                    <m:rad>
                      <m:radPr>
                        <m:ctrlPr>
                          <a:rPr kumimoji="1" lang="en-US" altLang="ja-JP" sz="2400" b="0" i="1" u="none" strike="noStrike" kern="1200" cap="none" spc="0" normalizeH="0" baseline="0" noProof="0" smtClean="0">
                            <a:ln>
                              <a:noFill/>
                            </a:ln>
                            <a:solidFill>
                              <a:srgbClr val="000000"/>
                            </a:solidFill>
                            <a:effectLst/>
                            <a:uLnTx/>
                            <a:uFillTx/>
                            <a:latin typeface="Cambria Math"/>
                          </a:rPr>
                        </m:ctrlPr>
                      </m:radPr>
                      <m:deg>
                        <m:r>
                          <m:rPr>
                            <m:brk m:alnAt="7"/>
                          </m:rPr>
                          <a:rPr kumimoji="1" lang="en-US" altLang="ja-JP" sz="2400" b="0" i="1" u="none" strike="noStrike" kern="1200" cap="none" spc="0" normalizeH="0" baseline="0" noProof="0" smtClean="0">
                            <a:ln>
                              <a:noFill/>
                            </a:ln>
                            <a:solidFill>
                              <a:srgbClr val="000000"/>
                            </a:solidFill>
                            <a:effectLst/>
                            <a:uLnTx/>
                            <a:uFillTx/>
                            <a:latin typeface="Cambria Math"/>
                          </a:rPr>
                          <m:t> </m:t>
                        </m:r>
                      </m:deg>
                      <m:e>
                        <m:r>
                          <m:rPr>
                            <m:nor/>
                          </m:rPr>
                          <a:rPr lang="en-US" altLang="ja-JP" sz="2000" dirty="0">
                            <a:latin typeface="HGP創英角ｺﾞｼｯｸUB" panose="020B0900000000000000" pitchFamily="50" charset="-128"/>
                            <a:ea typeface="HGP創英角ｺﾞｼｯｸUB" panose="020B0900000000000000" pitchFamily="50" charset="-128"/>
                          </a:rPr>
                          <m:t>{ </m:t>
                        </m:r>
                        <m:r>
                          <m:rPr>
                            <m:nor/>
                          </m:rPr>
                          <a:rPr lang="ja-JP" altLang="en-US" sz="2000" dirty="0">
                            <a:latin typeface="HGP創英角ｺﾞｼｯｸUB" panose="020B0900000000000000" pitchFamily="50" charset="-128"/>
                            <a:ea typeface="HGP創英角ｺﾞｼｯｸUB" panose="020B0900000000000000" pitchFamily="50" charset="-128"/>
                          </a:rPr>
                          <m:t>標本比率 </m:t>
                        </m:r>
                        <m:r>
                          <m:rPr>
                            <m:nor/>
                          </m:rPr>
                          <a:rPr lang="en-US" altLang="ja-JP" sz="2000" dirty="0">
                            <a:latin typeface="HGP創英角ｺﾞｼｯｸUB" panose="020B0900000000000000" pitchFamily="50" charset="-128"/>
                            <a:ea typeface="HGP創英角ｺﾞｼｯｸUB" panose="020B0900000000000000" pitchFamily="50" charset="-128"/>
                          </a:rPr>
                          <m:t>× ( 1 − </m:t>
                        </m:r>
                        <m:r>
                          <m:rPr>
                            <m:nor/>
                          </m:rPr>
                          <a:rPr lang="ja-JP" altLang="en-US" sz="2000" dirty="0">
                            <a:latin typeface="HGP創英角ｺﾞｼｯｸUB" panose="020B0900000000000000" pitchFamily="50" charset="-128"/>
                            <a:ea typeface="HGP創英角ｺﾞｼｯｸUB" panose="020B0900000000000000" pitchFamily="50" charset="-128"/>
                          </a:rPr>
                          <m:t>標本比率 </m:t>
                        </m:r>
                        <m:r>
                          <m:rPr>
                            <m:nor/>
                          </m:rPr>
                          <a:rPr lang="en-US" altLang="ja-JP" sz="2000" dirty="0">
                            <a:latin typeface="HGP創英角ｺﾞｼｯｸUB" panose="020B0900000000000000" pitchFamily="50" charset="-128"/>
                            <a:ea typeface="HGP創英角ｺﾞｼｯｸUB" panose="020B0900000000000000" pitchFamily="50" charset="-128"/>
                          </a:rPr>
                          <m:t>) ÷ </m:t>
                        </m:r>
                        <m:r>
                          <m:rPr>
                            <m:nor/>
                          </m:rPr>
                          <a:rPr lang="ja-JP" altLang="en-US" sz="2000" dirty="0">
                            <a:latin typeface="HGP創英角ｺﾞｼｯｸUB" panose="020B0900000000000000" pitchFamily="50" charset="-128"/>
                            <a:ea typeface="HGP創英角ｺﾞｼｯｸUB" panose="020B0900000000000000" pitchFamily="50" charset="-128"/>
                          </a:rPr>
                          <m:t>標本の数 </m:t>
                        </m:r>
                        <m:r>
                          <m:rPr>
                            <m:nor/>
                          </m:rPr>
                          <a:rPr lang="en-US" altLang="ja-JP" sz="2000" dirty="0">
                            <a:latin typeface="HGP創英角ｺﾞｼｯｸUB" panose="020B0900000000000000" pitchFamily="50" charset="-128"/>
                            <a:ea typeface="HGP創英角ｺﾞｼｯｸUB" panose="020B0900000000000000" pitchFamily="50" charset="-128"/>
                          </a:rPr>
                          <m:t>}</m:t>
                        </m:r>
                      </m:e>
                    </m:rad>
                  </m:oMath>
                </a14:m>
                <a:endParaRPr kumimoji="1" lang="en-US" altLang="ja-JP" sz="2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7" name="正方形/長方形 16"/>
              <p:cNvSpPr>
                <a:spLocks noRot="1" noChangeAspect="1" noMove="1" noResize="1" noEditPoints="1" noAdjustHandles="1" noChangeArrowheads="1" noChangeShapeType="1" noTextEdit="1"/>
              </p:cNvSpPr>
              <p:nvPr/>
            </p:nvSpPr>
            <p:spPr>
              <a:xfrm>
                <a:off x="618899" y="2641476"/>
                <a:ext cx="7969810" cy="547458"/>
              </a:xfrm>
              <a:prstGeom prst="rect">
                <a:avLst/>
              </a:prstGeom>
              <a:blipFill rotWithShape="1">
                <a:blip r:embed="rId4"/>
                <a:stretch>
                  <a:fillRect l="-842" b="-3333"/>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4119956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1453344" y="1964948"/>
            <a:ext cx="5022558" cy="178510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&gt; ####</a:t>
            </a:r>
            <a:r>
              <a:rPr kumimoji="1" lang="ja-JP" altLang="en-US"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#比率</a:t>
            </a: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の信頼区間の計算#####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&gt; prop.conf(434, 1009, 95)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[1] </a:t>
            </a:r>
            <a:r>
              <a:rPr kumimoji="1" lang="ja-JP" altLang="en-US"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比率</a:t>
            </a:r>
            <a:r>
              <a:rPr kumimoji="1" lang="en-US" altLang="ja-JP"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a:t>
            </a:r>
            <a:r>
              <a:rPr kumimoji="1" lang="ja-JP" altLang="en-US"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0.43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[1] 95% 信頼</a:t>
            </a:r>
            <a:r>
              <a:rPr kumimoji="1" lang="ja-JP" altLang="en-US"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区間</a:t>
            </a:r>
            <a:r>
              <a:rPr kumimoji="1" lang="en-US" altLang="ja-JP"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a:t>
            </a:r>
            <a:r>
              <a:rPr kumimoji="1" lang="ja-JP" altLang="en-US" sz="22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0.399 - 0.461</a:t>
            </a:r>
          </a:p>
        </p:txBody>
      </p:sp>
      <p:sp>
        <p:nvSpPr>
          <p:cNvPr id="7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統計解析＞名義変数・・・＞比率の信頼区間・・・</a:t>
            </a:r>
          </a:p>
        </p:txBody>
      </p:sp>
    </p:spTree>
    <p:extLst>
      <p:ext uri="{BB962C8B-B14F-4D97-AF65-F5344CB8AC3E}">
        <p14:creationId xmlns:p14="http://schemas.microsoft.com/office/powerpoint/2010/main" val="126794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グループ化 21">
            <a:extLst>
              <a:ext uri="{FF2B5EF4-FFF2-40B4-BE49-F238E27FC236}">
                <a16:creationId xmlns:a16="http://schemas.microsoft.com/office/drawing/2014/main" xmlns="" id="{398FC61C-FF54-409D-8581-3633940C048C}"/>
              </a:ext>
            </a:extLst>
          </p:cNvPr>
          <p:cNvGrpSpPr/>
          <p:nvPr/>
        </p:nvGrpSpPr>
        <p:grpSpPr>
          <a:xfrm>
            <a:off x="611189" y="694174"/>
            <a:ext cx="1908595" cy="536024"/>
            <a:chOff x="611189" y="694174"/>
            <a:chExt cx="1908595" cy="536024"/>
          </a:xfrm>
        </p:grpSpPr>
        <p:sp>
          <p:nvSpPr>
            <p:cNvPr id="23" name="タイトル 8">
              <a:extLst>
                <a:ext uri="{FF2B5EF4-FFF2-40B4-BE49-F238E27FC236}">
                  <a16:creationId xmlns:a16="http://schemas.microsoft.com/office/drawing/2014/main" xmlns="" id="{96E11B4C-9BA8-47C8-BD86-12F6161FFBCB}"/>
                </a:ext>
              </a:extLst>
            </p:cNvPr>
            <p:cNvSpPr txBox="1">
              <a:spLocks/>
            </p:cNvSpPr>
            <p:nvPr/>
          </p:nvSpPr>
          <p:spPr>
            <a:xfrm>
              <a:off x="810345" y="694174"/>
              <a:ext cx="1709439" cy="53602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調査方法</a:t>
              </a:r>
              <a:endParaRPr lang="en-US" altLang="ja-JP" sz="2800" dirty="0">
                <a:latin typeface="HGP創英角ｺﾞｼｯｸUB" panose="020B0900000000000000" pitchFamily="50" charset="-128"/>
                <a:ea typeface="HGP創英角ｺﾞｼｯｸUB" panose="020B0900000000000000" pitchFamily="50" charset="-128"/>
              </a:endParaRPr>
            </a:p>
          </p:txBody>
        </p:sp>
        <p:sp>
          <p:nvSpPr>
            <p:cNvPr id="24" name="正方形/長方形 23">
              <a:extLst>
                <a:ext uri="{FF2B5EF4-FFF2-40B4-BE49-F238E27FC236}">
                  <a16:creationId xmlns:a16="http://schemas.microsoft.com/office/drawing/2014/main" xmlns="" id="{FC5EAF7E-889F-40E4-81C8-E6547636EABD}"/>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25" name="タイトル 8">
            <a:extLst>
              <a:ext uri="{FF2B5EF4-FFF2-40B4-BE49-F238E27FC236}">
                <a16:creationId xmlns:a16="http://schemas.microsoft.com/office/drawing/2014/main" xmlns="" id="{D63C2C97-1900-4FB2-B11C-565A96AFF850}"/>
              </a:ext>
            </a:extLst>
          </p:cNvPr>
          <p:cNvSpPr txBox="1">
            <a:spLocks/>
          </p:cNvSpPr>
          <p:nvPr/>
        </p:nvSpPr>
        <p:spPr>
          <a:xfrm>
            <a:off x="1004663" y="1253446"/>
            <a:ext cx="7599784" cy="1169340"/>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４月</a:t>
            </a:r>
            <a:r>
              <a:rPr lang="en-US" altLang="ja-JP" sz="2200" dirty="0">
                <a:latin typeface="HGP創英角ｺﾞｼｯｸUB" panose="020B0900000000000000" pitchFamily="50" charset="-128"/>
                <a:ea typeface="HGP創英角ｺﾞｼｯｸUB" panose="020B0900000000000000" pitchFamily="50" charset="-128"/>
              </a:rPr>
              <a:t>20</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22</a:t>
            </a:r>
            <a:r>
              <a:rPr lang="ja-JP" altLang="en-US" sz="2200" dirty="0">
                <a:latin typeface="HGP創英角ｺﾞｼｯｸUB" panose="020B0900000000000000" pitchFamily="50" charset="-128"/>
                <a:ea typeface="HGP創英角ｺﾞｼｯｸUB" panose="020B0900000000000000" pitchFamily="50" charset="-128"/>
              </a:rPr>
              <a:t>日に、コンピューターで無作為に作成した固定電話と携帯電話の番号にかける</a:t>
            </a:r>
            <a:r>
              <a:rPr lang="ja-JP" altLang="en-US" sz="2200" dirty="0" smtClean="0">
                <a:latin typeface="HGP創英角ｺﾞｼｯｸUB" panose="020B0900000000000000" pitchFamily="50" charset="-128"/>
                <a:ea typeface="HGP創英角ｺﾞｼｯｸUB" panose="020B0900000000000000" pitchFamily="50" charset="-128"/>
              </a:rPr>
              <a:t>ＲＤＤ</a:t>
            </a:r>
            <a:r>
              <a:rPr lang="en-US" altLang="ja-JP" sz="2200" dirty="0" smtClean="0">
                <a:latin typeface="HGP創英角ｺﾞｼｯｸUB" panose="020B0900000000000000" pitchFamily="50" charset="-128"/>
                <a:ea typeface="HGP創英角ｺﾞｼｯｸUB" panose="020B0900000000000000" pitchFamily="50" charset="-128"/>
              </a:rPr>
              <a:t>(Random </a:t>
            </a:r>
            <a:r>
              <a:rPr lang="en-US" altLang="ja-JP" sz="2200" dirty="0">
                <a:latin typeface="HGP創英角ｺﾞｼｯｸUB" panose="020B0900000000000000" pitchFamily="50" charset="-128"/>
                <a:ea typeface="HGP創英角ｺﾞｼｯｸUB" panose="020B0900000000000000" pitchFamily="50" charset="-128"/>
              </a:rPr>
              <a:t>Digit </a:t>
            </a:r>
            <a:r>
              <a:rPr lang="en-US" altLang="ja-JP" sz="2200" dirty="0" smtClean="0">
                <a:latin typeface="HGP創英角ｺﾞｼｯｸUB" panose="020B0900000000000000" pitchFamily="50" charset="-128"/>
                <a:ea typeface="HGP創英角ｺﾞｼｯｸUB" panose="020B0900000000000000" pitchFamily="50" charset="-128"/>
              </a:rPr>
              <a:t>Dialing</a:t>
            </a: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方式</a:t>
            </a:r>
            <a:r>
              <a:rPr lang="ja-JP" altLang="en-US" sz="2200" dirty="0">
                <a:latin typeface="HGP創英角ｺﾞｼｯｸUB" panose="020B0900000000000000" pitchFamily="50" charset="-128"/>
                <a:ea typeface="HGP創英角ｺﾞｼｯｸUB" panose="020B0900000000000000" pitchFamily="50" charset="-128"/>
              </a:rPr>
              <a:t>で</a:t>
            </a:r>
            <a:r>
              <a:rPr lang="en-US" altLang="ja-JP" sz="2200" dirty="0">
                <a:latin typeface="HGP創英角ｺﾞｼｯｸUB" panose="020B0900000000000000" pitchFamily="50" charset="-128"/>
                <a:ea typeface="HGP創英角ｺﾞｼｯｸUB" panose="020B0900000000000000" pitchFamily="50" charset="-128"/>
              </a:rPr>
              <a:t>18</a:t>
            </a:r>
            <a:r>
              <a:rPr lang="ja-JP" altLang="en-US" sz="2200" dirty="0">
                <a:latin typeface="HGP創英角ｺﾞｼｯｸUB" panose="020B0900000000000000" pitchFamily="50" charset="-128"/>
                <a:ea typeface="HGP創英角ｺﾞｼｯｸUB" panose="020B0900000000000000" pitchFamily="50" charset="-128"/>
              </a:rPr>
              <a:t>歳以上の有権者を対象に実施。</a:t>
            </a:r>
          </a:p>
        </p:txBody>
      </p:sp>
      <p:sp>
        <p:nvSpPr>
          <p:cNvPr id="26" name="正方形/長方形 25">
            <a:extLst>
              <a:ext uri="{FF2B5EF4-FFF2-40B4-BE49-F238E27FC236}">
                <a16:creationId xmlns:a16="http://schemas.microsoft.com/office/drawing/2014/main" xmlns="" id="{987B055E-8B45-49D2-8806-87A2EE9A2A66}"/>
              </a:ext>
            </a:extLst>
          </p:cNvPr>
          <p:cNvSpPr>
            <a:spLocks noChangeAspect="1"/>
          </p:cNvSpPr>
          <p:nvPr/>
        </p:nvSpPr>
        <p:spPr>
          <a:xfrm>
            <a:off x="906738" y="144773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7" name="タイトル 8">
            <a:extLst>
              <a:ext uri="{FF2B5EF4-FFF2-40B4-BE49-F238E27FC236}">
                <a16:creationId xmlns:a16="http://schemas.microsoft.com/office/drawing/2014/main" xmlns="" id="{2411396A-BE60-4E76-854E-8DFDEB58EF55}"/>
              </a:ext>
            </a:extLst>
          </p:cNvPr>
          <p:cNvSpPr txBox="1">
            <a:spLocks/>
          </p:cNvSpPr>
          <p:nvPr/>
        </p:nvSpPr>
        <p:spPr>
          <a:xfrm>
            <a:off x="1004664" y="2455269"/>
            <a:ext cx="7239224" cy="111046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固定では有権者在住が判明した</a:t>
            </a:r>
            <a:r>
              <a:rPr lang="en-US" altLang="ja-JP" sz="2200" dirty="0">
                <a:latin typeface="HGP創英角ｺﾞｼｯｸUB" panose="020B0900000000000000" pitchFamily="50" charset="-128"/>
                <a:ea typeface="HGP創英角ｺﾞｼｯｸUB" panose="020B0900000000000000" pitchFamily="50" charset="-128"/>
              </a:rPr>
              <a:t>873</a:t>
            </a:r>
            <a:r>
              <a:rPr lang="ja-JP" altLang="en-US" sz="2200" dirty="0">
                <a:latin typeface="HGP創英角ｺﾞｼｯｸUB" panose="020B0900000000000000" pitchFamily="50" charset="-128"/>
                <a:ea typeface="HGP創英角ｺﾞｼｯｸUB" panose="020B0900000000000000" pitchFamily="50" charset="-128"/>
              </a:rPr>
              <a:t>世帯の中から</a:t>
            </a:r>
            <a:r>
              <a:rPr lang="en-US" altLang="ja-JP" sz="2200" dirty="0">
                <a:latin typeface="HGP創英角ｺﾞｼｯｸUB" panose="020B0900000000000000" pitchFamily="50" charset="-128"/>
                <a:ea typeface="HGP創英角ｺﾞｼｯｸUB" panose="020B0900000000000000" pitchFamily="50" charset="-128"/>
              </a:rPr>
              <a:t>540</a:t>
            </a:r>
            <a:r>
              <a:rPr lang="ja-JP" altLang="en-US" sz="2200" dirty="0">
                <a:latin typeface="HGP創英角ｺﾞｼｯｸUB" panose="020B0900000000000000" pitchFamily="50" charset="-128"/>
                <a:ea typeface="HGP創英角ｺﾞｼｯｸUB" panose="020B0900000000000000" pitchFamily="50" charset="-128"/>
              </a:rPr>
              <a:t>人、携帯では応答のあった</a:t>
            </a:r>
            <a:r>
              <a:rPr lang="en-US" altLang="ja-JP" sz="2200" dirty="0">
                <a:latin typeface="HGP創英角ｺﾞｼｯｸUB" panose="020B0900000000000000" pitchFamily="50" charset="-128"/>
                <a:ea typeface="HGP創英角ｺﾞｼｯｸUB" panose="020B0900000000000000" pitchFamily="50" charset="-128"/>
              </a:rPr>
              <a:t>1112</a:t>
            </a:r>
            <a:r>
              <a:rPr lang="ja-JP" altLang="en-US" sz="2200" dirty="0">
                <a:latin typeface="HGP創英角ｺﾞｼｯｸUB" panose="020B0900000000000000" pitchFamily="50" charset="-128"/>
                <a:ea typeface="HGP創英角ｺﾞｼｯｸUB" panose="020B0900000000000000" pitchFamily="50" charset="-128"/>
              </a:rPr>
              <a:t>人の中から</a:t>
            </a:r>
            <a:r>
              <a:rPr lang="en-US" altLang="ja-JP" sz="2200" dirty="0">
                <a:latin typeface="HGP創英角ｺﾞｼｯｸUB" panose="020B0900000000000000" pitchFamily="50" charset="-128"/>
                <a:ea typeface="HGP創英角ｺﾞｼｯｸUB" panose="020B0900000000000000" pitchFamily="50" charset="-128"/>
              </a:rPr>
              <a:t>526</a:t>
            </a:r>
            <a:r>
              <a:rPr lang="ja-JP" altLang="en-US" sz="2200" dirty="0">
                <a:latin typeface="HGP創英角ｺﾞｼｯｸUB" panose="020B0900000000000000" pitchFamily="50" charset="-128"/>
                <a:ea typeface="HGP創英角ｺﾞｼｯｸUB" panose="020B0900000000000000" pitchFamily="50" charset="-128"/>
              </a:rPr>
              <a:t>人、計</a:t>
            </a:r>
            <a:r>
              <a:rPr lang="en-US" altLang="ja-JP" sz="2200" dirty="0">
                <a:latin typeface="HGP創英角ｺﾞｼｯｸUB" panose="020B0900000000000000" pitchFamily="50" charset="-128"/>
                <a:ea typeface="HGP創英角ｺﾞｼｯｸUB" panose="020B0900000000000000" pitchFamily="50" charset="-128"/>
              </a:rPr>
              <a:t>1066</a:t>
            </a:r>
            <a:r>
              <a:rPr lang="ja-JP" altLang="en-US" sz="2200" dirty="0">
                <a:latin typeface="HGP創英角ｺﾞｼｯｸUB" panose="020B0900000000000000" pitchFamily="50" charset="-128"/>
                <a:ea typeface="HGP創英角ｺﾞｼｯｸUB" panose="020B0900000000000000" pitchFamily="50" charset="-128"/>
              </a:rPr>
              <a:t>人の回答を得た。</a:t>
            </a:r>
          </a:p>
        </p:txBody>
      </p:sp>
      <p:sp>
        <p:nvSpPr>
          <p:cNvPr id="28" name="正方形/長方形 27">
            <a:extLst>
              <a:ext uri="{FF2B5EF4-FFF2-40B4-BE49-F238E27FC236}">
                <a16:creationId xmlns:a16="http://schemas.microsoft.com/office/drawing/2014/main" xmlns="" id="{97D91DC2-9916-4541-A1E7-7126B4FE4BAF}"/>
              </a:ext>
            </a:extLst>
          </p:cNvPr>
          <p:cNvSpPr>
            <a:spLocks noChangeAspect="1"/>
          </p:cNvSpPr>
          <p:nvPr/>
        </p:nvSpPr>
        <p:spPr>
          <a:xfrm>
            <a:off x="906738" y="264956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3" name="タイトル 8">
            <a:extLst>
              <a:ext uri="{FF2B5EF4-FFF2-40B4-BE49-F238E27FC236}">
                <a16:creationId xmlns:a16="http://schemas.microsoft.com/office/drawing/2014/main" xmlns="" id="{35693F59-1A24-4216-A282-151A63A2175B}"/>
              </a:ext>
            </a:extLst>
          </p:cNvPr>
          <p:cNvSpPr txBox="1">
            <a:spLocks/>
          </p:cNvSpPr>
          <p:nvPr/>
        </p:nvSpPr>
        <p:spPr>
          <a:xfrm>
            <a:off x="1004664" y="3662938"/>
            <a:ext cx="3963392" cy="400110"/>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回答率は固定</a:t>
            </a:r>
            <a:r>
              <a:rPr lang="en-US" altLang="ja-JP" sz="2200" dirty="0">
                <a:latin typeface="HGP創英角ｺﾞｼｯｸUB" panose="020B0900000000000000" pitchFamily="50" charset="-128"/>
                <a:ea typeface="HGP創英角ｺﾞｼｯｸUB" panose="020B0900000000000000" pitchFamily="50" charset="-128"/>
              </a:rPr>
              <a:t>62</a:t>
            </a:r>
            <a:r>
              <a:rPr lang="ja-JP" altLang="en-US" sz="2200" dirty="0">
                <a:latin typeface="HGP創英角ｺﾞｼｯｸUB" panose="020B0900000000000000" pitchFamily="50" charset="-128"/>
                <a:ea typeface="HGP創英角ｺﾞｼｯｸUB" panose="020B0900000000000000" pitchFamily="50" charset="-128"/>
              </a:rPr>
              <a:t>％、携帯</a:t>
            </a:r>
            <a:r>
              <a:rPr lang="en-US" altLang="ja-JP" sz="2200" dirty="0">
                <a:latin typeface="HGP創英角ｺﾞｼｯｸUB" panose="020B0900000000000000" pitchFamily="50" charset="-128"/>
                <a:ea typeface="HGP創英角ｺﾞｼｯｸUB" panose="020B0900000000000000" pitchFamily="50" charset="-128"/>
              </a:rPr>
              <a:t>47</a:t>
            </a:r>
            <a:r>
              <a:rPr lang="ja-JP" altLang="en-US" sz="2200" dirty="0">
                <a:latin typeface="HGP創英角ｺﾞｼｯｸUB" panose="020B0900000000000000" pitchFamily="50" charset="-128"/>
                <a:ea typeface="HGP創英角ｺﾞｼｯｸUB" panose="020B0900000000000000" pitchFamily="50" charset="-128"/>
              </a:rPr>
              <a:t>％。</a:t>
            </a:r>
          </a:p>
        </p:txBody>
      </p:sp>
      <p:sp>
        <p:nvSpPr>
          <p:cNvPr id="35" name="正方形/長方形 34">
            <a:extLst>
              <a:ext uri="{FF2B5EF4-FFF2-40B4-BE49-F238E27FC236}">
                <a16:creationId xmlns:a16="http://schemas.microsoft.com/office/drawing/2014/main" xmlns="" id="{4B7D9043-7F3D-4451-8BAC-7CDC001DE36B}"/>
              </a:ext>
            </a:extLst>
          </p:cNvPr>
          <p:cNvSpPr>
            <a:spLocks noChangeAspect="1"/>
          </p:cNvSpPr>
          <p:nvPr/>
        </p:nvSpPr>
        <p:spPr>
          <a:xfrm>
            <a:off x="906738" y="3857228"/>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6" name="タイトル 8">
            <a:extLst>
              <a:ext uri="{FF2B5EF4-FFF2-40B4-BE49-F238E27FC236}">
                <a16:creationId xmlns:a16="http://schemas.microsoft.com/office/drawing/2014/main" xmlns="" id="{B761492A-80D6-4AEE-9C9E-3C72EB070DBA}"/>
              </a:ext>
            </a:extLst>
          </p:cNvPr>
          <p:cNvSpPr txBox="1">
            <a:spLocks/>
          </p:cNvSpPr>
          <p:nvPr/>
        </p:nvSpPr>
        <p:spPr>
          <a:xfrm>
            <a:off x="1004664" y="4258125"/>
            <a:ext cx="3567336" cy="400110"/>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416</a:t>
            </a:r>
            <a:r>
              <a:rPr lang="ja-JP" altLang="en-US" sz="2200" dirty="0">
                <a:latin typeface="HGP創英角ｺﾞｼｯｸUB" panose="020B0900000000000000" pitchFamily="50" charset="-128"/>
                <a:ea typeface="HGP創英角ｺﾞｼｯｸUB" panose="020B0900000000000000" pitchFamily="50" charset="-128"/>
              </a:rPr>
              <a:t>人が支持</a:t>
            </a:r>
          </a:p>
        </p:txBody>
      </p:sp>
      <p:sp>
        <p:nvSpPr>
          <p:cNvPr id="37" name="正方形/長方形 36">
            <a:extLst>
              <a:ext uri="{FF2B5EF4-FFF2-40B4-BE49-F238E27FC236}">
                <a16:creationId xmlns:a16="http://schemas.microsoft.com/office/drawing/2014/main" xmlns="" id="{62A2F850-D1E5-4743-A6AF-EA657F6F149C}"/>
              </a:ext>
            </a:extLst>
          </p:cNvPr>
          <p:cNvSpPr>
            <a:spLocks noChangeAspect="1"/>
          </p:cNvSpPr>
          <p:nvPr/>
        </p:nvSpPr>
        <p:spPr>
          <a:xfrm>
            <a:off x="906738" y="445241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1" name="正方形/長方形 40">
            <a:extLst>
              <a:ext uri="{FF2B5EF4-FFF2-40B4-BE49-F238E27FC236}">
                <a16:creationId xmlns:a16="http://schemas.microsoft.com/office/drawing/2014/main" xmlns="" id="{64D82202-33CB-41EF-ADA0-6731A0B279CD}"/>
              </a:ext>
            </a:extLst>
          </p:cNvPr>
          <p:cNvSpPr/>
          <p:nvPr/>
        </p:nvSpPr>
        <p:spPr>
          <a:xfrm>
            <a:off x="2397306" y="5297408"/>
            <a:ext cx="5868144" cy="400110"/>
          </a:xfrm>
          <a:prstGeom prst="rect">
            <a:avLst/>
          </a:prstGeom>
        </p:spPr>
        <p:txBody>
          <a:bodyPr wrap="square">
            <a:spAutoFit/>
          </a:bodyPr>
          <a:lstStyle/>
          <a:p>
            <a:pPr lvl="0" algn="r" defTabSz="1031626">
              <a:defRPr/>
            </a:pPr>
            <a:r>
              <a:rPr lang="zh-CN" altLang="en-US" sz="1000" dirty="0">
                <a:solidFill>
                  <a:srgbClr val="000000"/>
                </a:solidFill>
                <a:latin typeface="ＭＳ Ｐゴシック" panose="020B0600070205080204" pitchFamily="50" charset="-128"/>
                <a:ea typeface="ＭＳ Ｐゴシック" panose="020B0600070205080204" pitchFamily="50" charset="-128"/>
              </a:rPr>
              <a:t>出典：「２０１８年４月　電話全国世論調査」，読売新聞オンライン，</a:t>
            </a:r>
            <a:br>
              <a:rPr lang="zh-CN" altLang="en-US" sz="1000" dirty="0">
                <a:solidFill>
                  <a:srgbClr val="000000"/>
                </a:solidFill>
                <a:latin typeface="ＭＳ Ｐゴシック" panose="020B0600070205080204" pitchFamily="50" charset="-128"/>
                <a:ea typeface="ＭＳ Ｐゴシック" panose="020B0600070205080204" pitchFamily="50" charset="-128"/>
              </a:rPr>
            </a:br>
            <a:r>
              <a:rPr lang="en-US" altLang="zh-CN" sz="1000" dirty="0">
                <a:solidFill>
                  <a:srgbClr val="000000"/>
                </a:solidFill>
                <a:latin typeface="ＭＳ Ｐゴシック" panose="020B0600070205080204" pitchFamily="50" charset="-128"/>
                <a:ea typeface="ＭＳ Ｐゴシック" panose="020B0600070205080204" pitchFamily="50" charset="-128"/>
              </a:rPr>
              <a:t>https://www.yomiuri.co.jp/election/yoron-chosa/20180423-OYT8T50011/</a:t>
            </a:r>
            <a:r>
              <a:rPr lang="zh-CN" altLang="en-US" sz="1000" dirty="0">
                <a:solidFill>
                  <a:srgbClr val="000000"/>
                </a:solidFill>
                <a:latin typeface="ＭＳ Ｐゴシック" panose="020B0600070205080204" pitchFamily="50" charset="-128"/>
                <a:ea typeface="ＭＳ Ｐゴシック" panose="020B0600070205080204" pitchFamily="50" charset="-128"/>
              </a:rPr>
              <a:t>（</a:t>
            </a:r>
            <a:r>
              <a:rPr lang="en-US" altLang="zh-CN" sz="1000" dirty="0">
                <a:solidFill>
                  <a:srgbClr val="000000"/>
                </a:solidFill>
                <a:latin typeface="ＭＳ Ｐゴシック" panose="020B0600070205080204" pitchFamily="50" charset="-128"/>
                <a:ea typeface="ＭＳ Ｐゴシック" panose="020B0600070205080204" pitchFamily="50" charset="-128"/>
              </a:rPr>
              <a:t>2018/4 </a:t>
            </a:r>
            <a:r>
              <a:rPr lang="zh-CN" altLang="en-US" sz="1000" dirty="0">
                <a:solidFill>
                  <a:srgbClr val="000000"/>
                </a:solidFill>
                <a:latin typeface="ＭＳ Ｐゴシック" panose="020B0600070205080204" pitchFamily="50" charset="-128"/>
                <a:ea typeface="ＭＳ Ｐゴシック" panose="020B0600070205080204" pitchFamily="50" charset="-128"/>
              </a:rPr>
              <a:t>参照）</a:t>
            </a:r>
          </a:p>
        </p:txBody>
      </p:sp>
      <p:sp>
        <p:nvSpPr>
          <p:cNvPr id="42" name="タイトル 8"/>
          <p:cNvSpPr txBox="1">
            <a:spLocks/>
          </p:cNvSpPr>
          <p:nvPr/>
        </p:nvSpPr>
        <p:spPr>
          <a:xfrm>
            <a:off x="810345" y="110530"/>
            <a:ext cx="2897560"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読売系列＝</a:t>
            </a:r>
            <a:r>
              <a:rPr lang="en-US" altLang="ja-JP" sz="2800" dirty="0"/>
              <a:t>39</a:t>
            </a:r>
            <a:r>
              <a:rPr lang="ja-JP" altLang="en-US" sz="2800" dirty="0"/>
              <a:t>％</a:t>
            </a:r>
          </a:p>
        </p:txBody>
      </p:sp>
      <p:cxnSp>
        <p:nvCxnSpPr>
          <p:cNvPr id="46" name="直線コネクタ 45">
            <a:extLst>
              <a:ext uri="{FF2B5EF4-FFF2-40B4-BE49-F238E27FC236}">
                <a16:creationId xmlns="" xmlns:a16="http://schemas.microsoft.com/office/drawing/2014/main" id="{84AD5C77-AFD3-4A7C-823A-9740630AED06}"/>
              </a:ext>
            </a:extLst>
          </p:cNvPr>
          <p:cNvCxnSpPr>
            <a:cxnSpLocks/>
          </p:cNvCxnSpPr>
          <p:nvPr/>
        </p:nvCxnSpPr>
        <p:spPr>
          <a:xfrm>
            <a:off x="3692137" y="231193"/>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
        <p:nvSpPr>
          <p:cNvPr id="47" name="タイトル 8"/>
          <p:cNvSpPr txBox="1">
            <a:spLocks/>
          </p:cNvSpPr>
          <p:nvPr/>
        </p:nvSpPr>
        <p:spPr>
          <a:xfrm>
            <a:off x="3865744" y="110530"/>
            <a:ext cx="2897560"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政権より？</a:t>
            </a:r>
          </a:p>
        </p:txBody>
      </p:sp>
    </p:spTree>
    <p:extLst>
      <p:ext uri="{BB962C8B-B14F-4D97-AF65-F5344CB8AC3E}">
        <p14:creationId xmlns:p14="http://schemas.microsoft.com/office/powerpoint/2010/main" val="281936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グループ化 52">
            <a:extLst>
              <a:ext uri="{FF2B5EF4-FFF2-40B4-BE49-F238E27FC236}">
                <a16:creationId xmlns:a16="http://schemas.microsoft.com/office/drawing/2014/main" xmlns="" id="{B5417DE2-2EFA-47F7-8111-33391AE8E145}"/>
              </a:ext>
            </a:extLst>
          </p:cNvPr>
          <p:cNvGrpSpPr/>
          <p:nvPr/>
        </p:nvGrpSpPr>
        <p:grpSpPr>
          <a:xfrm>
            <a:off x="611189" y="694174"/>
            <a:ext cx="1908595" cy="536024"/>
            <a:chOff x="611189" y="694174"/>
            <a:chExt cx="1908595" cy="536024"/>
          </a:xfrm>
        </p:grpSpPr>
        <p:sp>
          <p:nvSpPr>
            <p:cNvPr id="54" name="タイトル 8">
              <a:extLst>
                <a:ext uri="{FF2B5EF4-FFF2-40B4-BE49-F238E27FC236}">
                  <a16:creationId xmlns:a16="http://schemas.microsoft.com/office/drawing/2014/main" xmlns="" id="{E31D10F0-9BFC-4773-B326-9AEA98286BFC}"/>
                </a:ext>
              </a:extLst>
            </p:cNvPr>
            <p:cNvSpPr txBox="1">
              <a:spLocks/>
            </p:cNvSpPr>
            <p:nvPr/>
          </p:nvSpPr>
          <p:spPr>
            <a:xfrm>
              <a:off x="810345" y="694174"/>
              <a:ext cx="1709439" cy="53602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調査方法</a:t>
              </a:r>
              <a:endParaRPr lang="en-US" altLang="ja-JP" sz="2800" dirty="0">
                <a:latin typeface="HGP創英角ｺﾞｼｯｸUB" panose="020B0900000000000000" pitchFamily="50" charset="-128"/>
                <a:ea typeface="HGP創英角ｺﾞｼｯｸUB" panose="020B0900000000000000" pitchFamily="50" charset="-128"/>
              </a:endParaRPr>
            </a:p>
          </p:txBody>
        </p:sp>
        <p:sp>
          <p:nvSpPr>
            <p:cNvPr id="55" name="正方形/長方形 54">
              <a:extLst>
                <a:ext uri="{FF2B5EF4-FFF2-40B4-BE49-F238E27FC236}">
                  <a16:creationId xmlns:a16="http://schemas.microsoft.com/office/drawing/2014/main" xmlns="" id="{F789700B-0489-425F-9BCD-A0C839ED3D92}"/>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56" name="タイトル 8">
            <a:extLst>
              <a:ext uri="{FF2B5EF4-FFF2-40B4-BE49-F238E27FC236}">
                <a16:creationId xmlns:a16="http://schemas.microsoft.com/office/drawing/2014/main" xmlns="" id="{DCE98481-DF4F-451B-9BC3-BD2C9F4A6565}"/>
              </a:ext>
            </a:extLst>
          </p:cNvPr>
          <p:cNvSpPr txBox="1">
            <a:spLocks/>
          </p:cNvSpPr>
          <p:nvPr/>
        </p:nvSpPr>
        <p:spPr>
          <a:xfrm>
            <a:off x="1004663" y="1261514"/>
            <a:ext cx="4791473"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200" dirty="0">
                <a:latin typeface="HGP創英角ｺﾞｼｯｸUB" panose="020B0900000000000000" pitchFamily="50" charset="-128"/>
                <a:ea typeface="HGP創英角ｺﾞｼｯｸUB" panose="020B0900000000000000" pitchFamily="50" charset="-128"/>
              </a:rPr>
              <a:t>1714</a:t>
            </a:r>
            <a:r>
              <a:rPr lang="ja-JP" altLang="en-US" sz="2200" dirty="0">
                <a:latin typeface="HGP創英角ｺﾞｼｯｸUB" panose="020B0900000000000000" pitchFamily="50" charset="-128"/>
                <a:ea typeface="HGP創英角ｺﾞｼｯｸUB" panose="020B0900000000000000" pitchFamily="50" charset="-128"/>
              </a:rPr>
              <a:t>人を対象に調査＞</a:t>
            </a:r>
            <a:r>
              <a:rPr lang="en-US" altLang="ja-JP" sz="2200" dirty="0">
                <a:latin typeface="HGP創英角ｺﾞｼｯｸUB" panose="020B0900000000000000" pitchFamily="50" charset="-128"/>
                <a:ea typeface="HGP創英角ｺﾞｼｯｸUB" panose="020B0900000000000000" pitchFamily="50" charset="-128"/>
              </a:rPr>
              <a:t>61.7</a:t>
            </a:r>
            <a:r>
              <a:rPr lang="ja-JP" altLang="en-US" sz="2200" dirty="0">
                <a:latin typeface="HGP創英角ｺﾞｼｯｸUB" panose="020B0900000000000000" pitchFamily="50" charset="-128"/>
                <a:ea typeface="HGP創英角ｺﾞｼｯｸUB" panose="020B0900000000000000" pitchFamily="50" charset="-128"/>
              </a:rPr>
              <a:t>％が回答</a:t>
            </a:r>
          </a:p>
        </p:txBody>
      </p:sp>
      <p:sp>
        <p:nvSpPr>
          <p:cNvPr id="57" name="タイトル 8">
            <a:extLst>
              <a:ext uri="{FF2B5EF4-FFF2-40B4-BE49-F238E27FC236}">
                <a16:creationId xmlns:a16="http://schemas.microsoft.com/office/drawing/2014/main" xmlns="" id="{6BBE173F-E7A4-4300-8285-628C92777D9D}"/>
              </a:ext>
            </a:extLst>
          </p:cNvPr>
          <p:cNvSpPr txBox="1">
            <a:spLocks/>
          </p:cNvSpPr>
          <p:nvPr/>
        </p:nvSpPr>
        <p:spPr>
          <a:xfrm>
            <a:off x="1004663" y="1749176"/>
            <a:ext cx="4791473"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＝標本数は</a:t>
            </a:r>
            <a:r>
              <a:rPr lang="en-US" altLang="ja-JP" sz="2200" dirty="0">
                <a:latin typeface="HGP創英角ｺﾞｼｯｸUB" panose="020B0900000000000000" pitchFamily="50" charset="-128"/>
                <a:ea typeface="HGP創英角ｺﾞｼｯｸUB" panose="020B0900000000000000" pitchFamily="50" charset="-128"/>
              </a:rPr>
              <a:t>1058</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58" name="正方形/長方形 57">
            <a:extLst>
              <a:ext uri="{FF2B5EF4-FFF2-40B4-BE49-F238E27FC236}">
                <a16:creationId xmlns:a16="http://schemas.microsoft.com/office/drawing/2014/main" xmlns="" id="{2D9A18A6-7039-4001-8E13-C46306E9E86B}"/>
              </a:ext>
            </a:extLst>
          </p:cNvPr>
          <p:cNvSpPr>
            <a:spLocks noChangeAspect="1"/>
          </p:cNvSpPr>
          <p:nvPr/>
        </p:nvSpPr>
        <p:spPr>
          <a:xfrm>
            <a:off x="906738" y="194346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59" name="タイトル 8">
            <a:extLst>
              <a:ext uri="{FF2B5EF4-FFF2-40B4-BE49-F238E27FC236}">
                <a16:creationId xmlns:a16="http://schemas.microsoft.com/office/drawing/2014/main" xmlns="" id="{E5F5D12D-F6F5-431D-A6AA-74774CC162CD}"/>
              </a:ext>
            </a:extLst>
          </p:cNvPr>
          <p:cNvSpPr txBox="1">
            <a:spLocks/>
          </p:cNvSpPr>
          <p:nvPr/>
        </p:nvSpPr>
        <p:spPr>
          <a:xfrm>
            <a:off x="1004663" y="2201924"/>
            <a:ext cx="4791473"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200" dirty="0">
                <a:latin typeface="HGP創英角ｺﾞｼｯｸUB" panose="020B0900000000000000" pitchFamily="50" charset="-128"/>
                <a:ea typeface="HGP創英角ｺﾞｼｯｸUB" panose="020B0900000000000000" pitchFamily="50" charset="-128"/>
              </a:rPr>
              <a:t>29</a:t>
            </a:r>
            <a:r>
              <a:rPr lang="ja-JP" altLang="en-US" sz="2200" dirty="0">
                <a:latin typeface="HGP創英角ｺﾞｼｯｸUB" panose="020B0900000000000000" pitchFamily="50" charset="-128"/>
                <a:ea typeface="HGP創英角ｺﾞｼｯｸUB" panose="020B0900000000000000" pitchFamily="50" charset="-128"/>
              </a:rPr>
              <a:t>％が支持＞</a:t>
            </a:r>
            <a:r>
              <a:rPr lang="en-US" altLang="ja-JP" sz="2200" dirty="0">
                <a:latin typeface="HGP創英角ｺﾞｼｯｸUB" panose="020B0900000000000000" pitchFamily="50" charset="-128"/>
                <a:ea typeface="HGP創英角ｺﾞｼｯｸUB" panose="020B0900000000000000" pitchFamily="50" charset="-128"/>
              </a:rPr>
              <a:t>307</a:t>
            </a:r>
            <a:r>
              <a:rPr lang="ja-JP" altLang="en-US" sz="2200" dirty="0">
                <a:latin typeface="HGP創英角ｺﾞｼｯｸUB" panose="020B0900000000000000" pitchFamily="50" charset="-128"/>
                <a:ea typeface="HGP創英角ｺﾞｼｯｸUB" panose="020B0900000000000000" pitchFamily="50" charset="-128"/>
              </a:rPr>
              <a:t>人が支持</a:t>
            </a:r>
          </a:p>
        </p:txBody>
      </p:sp>
      <p:sp>
        <p:nvSpPr>
          <p:cNvPr id="60" name="正方形/長方形 59">
            <a:extLst>
              <a:ext uri="{FF2B5EF4-FFF2-40B4-BE49-F238E27FC236}">
                <a16:creationId xmlns:a16="http://schemas.microsoft.com/office/drawing/2014/main" xmlns="" id="{6EE94AD5-094C-4062-851D-166852E2F576}"/>
              </a:ext>
            </a:extLst>
          </p:cNvPr>
          <p:cNvSpPr>
            <a:spLocks noChangeAspect="1"/>
          </p:cNvSpPr>
          <p:nvPr/>
        </p:nvSpPr>
        <p:spPr>
          <a:xfrm>
            <a:off x="906738" y="239621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61" name="正方形/長方形 60">
            <a:extLst>
              <a:ext uri="{FF2B5EF4-FFF2-40B4-BE49-F238E27FC236}">
                <a16:creationId xmlns:a16="http://schemas.microsoft.com/office/drawing/2014/main" xmlns="" id="{E397346E-58A3-43EC-87F8-97D288C553F2}"/>
              </a:ext>
            </a:extLst>
          </p:cNvPr>
          <p:cNvSpPr/>
          <p:nvPr/>
        </p:nvSpPr>
        <p:spPr>
          <a:xfrm>
            <a:off x="2397306" y="5297408"/>
            <a:ext cx="5868144" cy="400110"/>
          </a:xfrm>
          <a:prstGeom prst="rect">
            <a:avLst/>
          </a:prstGeom>
        </p:spPr>
        <p:txBody>
          <a:bodyPr wrap="square">
            <a:spAutoFit/>
          </a:bodyPr>
          <a:lstStyle/>
          <a:p>
            <a:pPr lvl="0" algn="r" defTabSz="1031626">
              <a:defRPr/>
            </a:pPr>
            <a:r>
              <a:rPr lang="zh-CN" altLang="en-US" sz="1000" dirty="0">
                <a:solidFill>
                  <a:srgbClr val="000000"/>
                </a:solidFill>
                <a:latin typeface="ＭＳ Ｐゴシック" panose="020B0600070205080204" pitchFamily="50" charset="-128"/>
                <a:ea typeface="ＭＳ Ｐゴシック" panose="020B0600070205080204" pitchFamily="50" charset="-128"/>
              </a:rPr>
              <a:t>出典：「</a:t>
            </a:r>
            <a:r>
              <a:rPr lang="en-US" altLang="zh-CN" sz="1000" dirty="0">
                <a:solidFill>
                  <a:srgbClr val="000000"/>
                </a:solidFill>
                <a:latin typeface="ＭＳ Ｐゴシック" panose="020B0600070205080204" pitchFamily="50" charset="-128"/>
                <a:ea typeface="ＭＳ Ｐゴシック" panose="020B0600070205080204" pitchFamily="50" charset="-128"/>
              </a:rPr>
              <a:t>2018</a:t>
            </a:r>
            <a:r>
              <a:rPr lang="zh-CN" altLang="en-US" sz="1000" dirty="0">
                <a:solidFill>
                  <a:srgbClr val="000000"/>
                </a:solidFill>
                <a:latin typeface="ＭＳ Ｐゴシック" panose="020B0600070205080204" pitchFamily="50" charset="-128"/>
                <a:ea typeface="ＭＳ Ｐゴシック" panose="020B0600070205080204" pitchFamily="50" charset="-128"/>
              </a:rPr>
              <a:t>年</a:t>
            </a:r>
            <a:r>
              <a:rPr lang="en-US" altLang="zh-CN" sz="1000" dirty="0">
                <a:solidFill>
                  <a:srgbClr val="000000"/>
                </a:solidFill>
                <a:latin typeface="ＭＳ Ｐゴシック" panose="020B0600070205080204" pitchFamily="50" charset="-128"/>
                <a:ea typeface="ＭＳ Ｐゴシック" panose="020B0600070205080204" pitchFamily="50" charset="-128"/>
              </a:rPr>
              <a:t>4</a:t>
            </a:r>
            <a:r>
              <a:rPr lang="zh-CN" altLang="en-US" sz="1000" dirty="0">
                <a:solidFill>
                  <a:srgbClr val="000000"/>
                </a:solidFill>
                <a:latin typeface="ＭＳ Ｐゴシック" panose="020B0600070205080204" pitchFamily="50" charset="-128"/>
                <a:ea typeface="ＭＳ Ｐゴシック" panose="020B0600070205080204" pitchFamily="50" charset="-128"/>
              </a:rPr>
              <a:t>月調査」，報道</a:t>
            </a:r>
            <a:r>
              <a:rPr lang="en-US" altLang="zh-CN" sz="1000" dirty="0">
                <a:solidFill>
                  <a:srgbClr val="000000"/>
                </a:solidFill>
                <a:latin typeface="ＭＳ Ｐゴシック" panose="020B0600070205080204" pitchFamily="50" charset="-128"/>
                <a:ea typeface="ＭＳ Ｐゴシック" panose="020B0600070205080204" pitchFamily="50" charset="-128"/>
              </a:rPr>
              <a:t>STATION</a:t>
            </a:r>
            <a:r>
              <a:rPr lang="zh-CN" altLang="en-US" sz="1000" dirty="0">
                <a:solidFill>
                  <a:srgbClr val="000000"/>
                </a:solidFill>
                <a:latin typeface="ＭＳ Ｐゴシック" panose="020B0600070205080204" pitchFamily="50" charset="-128"/>
                <a:ea typeface="ＭＳ Ｐゴシック" panose="020B0600070205080204" pitchFamily="50" charset="-128"/>
              </a:rPr>
              <a:t>，</a:t>
            </a:r>
            <a:endParaRPr lang="en-US" altLang="zh-CN" sz="1000" dirty="0">
              <a:solidFill>
                <a:srgbClr val="000000"/>
              </a:solidFill>
              <a:latin typeface="ＭＳ Ｐゴシック" panose="020B0600070205080204" pitchFamily="50" charset="-128"/>
              <a:ea typeface="ＭＳ Ｐゴシック" panose="020B0600070205080204" pitchFamily="50" charset="-128"/>
            </a:endParaRPr>
          </a:p>
          <a:p>
            <a:pPr lvl="0" algn="r" defTabSz="1031626">
              <a:defRPr/>
            </a:pPr>
            <a:r>
              <a:rPr lang="en-US" altLang="zh-CN" sz="1000" dirty="0">
                <a:solidFill>
                  <a:srgbClr val="000000"/>
                </a:solidFill>
                <a:latin typeface="ＭＳ Ｐゴシック" panose="020B0600070205080204" pitchFamily="50" charset="-128"/>
                <a:ea typeface="ＭＳ Ｐゴシック" panose="020B0600070205080204" pitchFamily="50" charset="-128"/>
              </a:rPr>
              <a:t>https://www.tv-asahi.co.jp/hst/poll/201804/index.html</a:t>
            </a:r>
            <a:r>
              <a:rPr lang="zh-CN" altLang="en-US" sz="1000" dirty="0">
                <a:solidFill>
                  <a:srgbClr val="000000"/>
                </a:solidFill>
                <a:latin typeface="ＭＳ Ｐゴシック" panose="020B0600070205080204" pitchFamily="50" charset="-128"/>
                <a:ea typeface="ＭＳ Ｐゴシック" panose="020B0600070205080204" pitchFamily="50" charset="-128"/>
              </a:rPr>
              <a:t>（</a:t>
            </a:r>
            <a:r>
              <a:rPr lang="en-US" altLang="zh-CN" sz="1000" dirty="0">
                <a:solidFill>
                  <a:srgbClr val="000000"/>
                </a:solidFill>
                <a:latin typeface="ＭＳ Ｐゴシック" panose="020B0600070205080204" pitchFamily="50" charset="-128"/>
                <a:ea typeface="ＭＳ Ｐゴシック" panose="020B0600070205080204" pitchFamily="50" charset="-128"/>
              </a:rPr>
              <a:t>2018/4 </a:t>
            </a:r>
            <a:r>
              <a:rPr lang="zh-CN" altLang="en-US" sz="1000" dirty="0">
                <a:solidFill>
                  <a:srgbClr val="000000"/>
                </a:solidFill>
                <a:latin typeface="ＭＳ Ｐゴシック" panose="020B0600070205080204" pitchFamily="50" charset="-128"/>
                <a:ea typeface="ＭＳ Ｐゴシック" panose="020B0600070205080204" pitchFamily="50" charset="-128"/>
              </a:rPr>
              <a:t>参照）</a:t>
            </a:r>
          </a:p>
        </p:txBody>
      </p:sp>
      <p:sp>
        <p:nvSpPr>
          <p:cNvPr id="62" name="正方形/長方形 61">
            <a:extLst>
              <a:ext uri="{FF2B5EF4-FFF2-40B4-BE49-F238E27FC236}">
                <a16:creationId xmlns:a16="http://schemas.microsoft.com/office/drawing/2014/main" xmlns="" id="{987B055E-8B45-49D2-8806-87A2EE9A2A66}"/>
              </a:ext>
            </a:extLst>
          </p:cNvPr>
          <p:cNvSpPr>
            <a:spLocks noChangeAspect="1"/>
          </p:cNvSpPr>
          <p:nvPr/>
        </p:nvSpPr>
        <p:spPr>
          <a:xfrm>
            <a:off x="906738" y="144773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63" name="タイトル 8"/>
          <p:cNvSpPr txBox="1">
            <a:spLocks/>
          </p:cNvSpPr>
          <p:nvPr/>
        </p:nvSpPr>
        <p:spPr>
          <a:xfrm>
            <a:off x="810345" y="110530"/>
            <a:ext cx="2897560"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朝日系列＝</a:t>
            </a:r>
            <a:r>
              <a:rPr lang="en-US" altLang="ja-JP" sz="2800" dirty="0"/>
              <a:t>29</a:t>
            </a:r>
            <a:r>
              <a:rPr lang="ja-JP" altLang="en-US" sz="2800" dirty="0"/>
              <a:t>％</a:t>
            </a:r>
          </a:p>
        </p:txBody>
      </p:sp>
      <p:cxnSp>
        <p:nvCxnSpPr>
          <p:cNvPr id="64" name="直線コネクタ 63">
            <a:extLst>
              <a:ext uri="{FF2B5EF4-FFF2-40B4-BE49-F238E27FC236}">
                <a16:creationId xmlns="" xmlns:a16="http://schemas.microsoft.com/office/drawing/2014/main" id="{84AD5C77-AFD3-4A7C-823A-9740630AED06}"/>
              </a:ext>
            </a:extLst>
          </p:cNvPr>
          <p:cNvCxnSpPr>
            <a:cxnSpLocks/>
          </p:cNvCxnSpPr>
          <p:nvPr/>
        </p:nvCxnSpPr>
        <p:spPr>
          <a:xfrm>
            <a:off x="3692137" y="231193"/>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
        <p:nvSpPr>
          <p:cNvPr id="65" name="タイトル 8"/>
          <p:cNvSpPr txBox="1">
            <a:spLocks/>
          </p:cNvSpPr>
          <p:nvPr/>
        </p:nvSpPr>
        <p:spPr>
          <a:xfrm>
            <a:off x="3865744" y="110530"/>
            <a:ext cx="2897560"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政権に批判的？</a:t>
            </a:r>
          </a:p>
        </p:txBody>
      </p:sp>
    </p:spTree>
    <p:extLst>
      <p:ext uri="{BB962C8B-B14F-4D97-AF65-F5344CB8AC3E}">
        <p14:creationId xmlns:p14="http://schemas.microsoft.com/office/powerpoint/2010/main" val="196987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コンテンツ プレースホルダー 1"/>
          <p:cNvSpPr txBox="1">
            <a:spLocks/>
          </p:cNvSpPr>
          <p:nvPr/>
        </p:nvSpPr>
        <p:spPr>
          <a:xfrm>
            <a:off x="1453344" y="1964948"/>
            <a:ext cx="6237312" cy="2026196"/>
          </a:xfrm>
          <a:prstGeom prst="rect">
            <a:avLst/>
          </a:prstGeom>
        </p:spPr>
        <p:txBody>
          <a:bodyPr wrap="square">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smtClean="0">
                <a:latin typeface="HGP創英角ｺﾞｼｯｸUB" panose="020B0900000000000000" pitchFamily="50" charset="-128"/>
                <a:ea typeface="HGP創英角ｺﾞｼｯｸUB" panose="020B0900000000000000" pitchFamily="50" charset="-128"/>
              </a:rPr>
              <a:t>&gt; #####2</a:t>
            </a:r>
            <a:r>
              <a:rPr lang="ja-JP" altLang="en-US" sz="2200" smtClean="0">
                <a:latin typeface="HGP創英角ｺﾞｼｯｸUB" panose="020B0900000000000000" pitchFamily="50" charset="-128"/>
                <a:ea typeface="HGP創英角ｺﾞｼｯｸUB" panose="020B0900000000000000" pitchFamily="50" charset="-128"/>
              </a:rPr>
              <a:t>群の比率の差の信頼区間の計算</a:t>
            </a:r>
            <a:r>
              <a:rPr lang="en-US" altLang="ja-JP" sz="2200" smtClean="0">
                <a:latin typeface="HGP創英角ｺﾞｼｯｸUB" panose="020B0900000000000000" pitchFamily="50" charset="-128"/>
                <a:ea typeface="HGP創英角ｺﾞｼｯｸUB" panose="020B0900000000000000" pitchFamily="50" charset="-128"/>
              </a:rPr>
              <a:t>#####</a:t>
            </a:r>
          </a:p>
          <a:p>
            <a:pPr marL="0" indent="0">
              <a:buFont typeface="Arial" panose="020B0604020202020204" pitchFamily="34" charset="0"/>
              <a:buNone/>
            </a:pPr>
            <a:endParaRPr lang="en-US" altLang="ja-JP" sz="2200" smtClean="0">
              <a:latin typeface="HGP創英角ｺﾞｼｯｸUB" panose="020B0900000000000000" pitchFamily="50" charset="-128"/>
              <a:ea typeface="HGP創英角ｺﾞｼｯｸUB" panose="020B0900000000000000" pitchFamily="50" charset="-128"/>
            </a:endParaRPr>
          </a:p>
          <a:p>
            <a:pPr marL="0" indent="0">
              <a:buFont typeface="Arial" panose="020B0604020202020204" pitchFamily="34" charset="0"/>
              <a:buNone/>
            </a:pPr>
            <a:r>
              <a:rPr lang="en-US" altLang="ja-JP" sz="2200" smtClean="0">
                <a:latin typeface="HGP創英角ｺﾞｼｯｸUB" panose="020B0900000000000000" pitchFamily="50" charset="-128"/>
                <a:ea typeface="HGP創英角ｺﾞｼｯｸUB" panose="020B0900000000000000" pitchFamily="50" charset="-128"/>
              </a:rPr>
              <a:t>&gt; prop.diff.conf(416, 1066, 307, 1058, 95)</a:t>
            </a:r>
          </a:p>
          <a:p>
            <a:pPr marL="0" indent="0">
              <a:buFont typeface="Arial" panose="020B0604020202020204" pitchFamily="34" charset="0"/>
              <a:buNone/>
            </a:pPr>
            <a:r>
              <a:rPr lang="en-US" altLang="ja-JP" sz="2200" smtClean="0">
                <a:latin typeface="HGP創英角ｺﾞｼｯｸUB" panose="020B0900000000000000" pitchFamily="50" charset="-128"/>
                <a:ea typeface="HGP創英角ｺﾞｼｯｸUB" panose="020B0900000000000000" pitchFamily="50" charset="-128"/>
              </a:rPr>
              <a:t>[1] </a:t>
            </a:r>
            <a:r>
              <a:rPr lang="ja-JP" altLang="en-US" sz="2200" smtClean="0">
                <a:latin typeface="HGP創英角ｺﾞｼｯｸUB" panose="020B0900000000000000" pitchFamily="50" charset="-128"/>
                <a:ea typeface="HGP創英角ｺﾞｼｯｸUB" panose="020B0900000000000000" pitchFamily="50" charset="-128"/>
              </a:rPr>
              <a:t>比率の差</a:t>
            </a:r>
            <a:r>
              <a:rPr lang="en-US" altLang="ja-JP" sz="2200" smtClean="0">
                <a:latin typeface="HGP創英角ｺﾞｼｯｸUB" panose="020B0900000000000000" pitchFamily="50" charset="-128"/>
                <a:ea typeface="HGP創英角ｺﾞｼｯｸUB" panose="020B0900000000000000" pitchFamily="50" charset="-128"/>
              </a:rPr>
              <a:t>		: 0.1</a:t>
            </a:r>
          </a:p>
          <a:p>
            <a:pPr marL="0" indent="0">
              <a:buFont typeface="Arial" panose="020B0604020202020204" pitchFamily="34" charset="0"/>
              <a:buNone/>
            </a:pPr>
            <a:r>
              <a:rPr lang="en-US" altLang="ja-JP" sz="2200" smtClean="0">
                <a:latin typeface="HGP創英角ｺﾞｼｯｸUB" panose="020B0900000000000000" pitchFamily="50" charset="-128"/>
                <a:ea typeface="HGP創英角ｺﾞｼｯｸUB" panose="020B0900000000000000" pitchFamily="50" charset="-128"/>
              </a:rPr>
              <a:t>[1] 95% </a:t>
            </a:r>
            <a:r>
              <a:rPr lang="ja-JP" altLang="en-US" sz="2200" smtClean="0">
                <a:latin typeface="HGP創英角ｺﾞｼｯｸUB" panose="020B0900000000000000" pitchFamily="50" charset="-128"/>
                <a:ea typeface="HGP創英角ｺﾞｼｯｸUB" panose="020B0900000000000000" pitchFamily="50" charset="-128"/>
              </a:rPr>
              <a:t>信頼区間</a:t>
            </a:r>
            <a:r>
              <a:rPr lang="en-US" altLang="ja-JP" sz="2200" smtClean="0">
                <a:latin typeface="HGP創英角ｺﾞｼｯｸUB" panose="020B0900000000000000" pitchFamily="50" charset="-128"/>
                <a:ea typeface="HGP創英角ｺﾞｼｯｸUB" panose="020B0900000000000000" pitchFamily="50" charset="-128"/>
              </a:rPr>
              <a:t>	: 0.06 - 0.14</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55"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統計解析＞名義・・・＞</a:t>
            </a:r>
            <a:r>
              <a:rPr lang="en-US" altLang="ja-JP" sz="2800" dirty="0"/>
              <a:t>2</a:t>
            </a:r>
            <a:r>
              <a:rPr lang="ja-JP" altLang="en-US" sz="2800" dirty="0"/>
              <a:t>群の比率の差・・・</a:t>
            </a:r>
          </a:p>
        </p:txBody>
      </p:sp>
    </p:spTree>
    <p:extLst>
      <p:ext uri="{BB962C8B-B14F-4D97-AF65-F5344CB8AC3E}">
        <p14:creationId xmlns:p14="http://schemas.microsoft.com/office/powerpoint/2010/main" val="421804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8">
            <a:extLst>
              <a:ext uri="{FF2B5EF4-FFF2-40B4-BE49-F238E27FC236}">
                <a16:creationId xmlns:a16="http://schemas.microsoft.com/office/drawing/2014/main" xmlns="" id="{86C165F1-BC8A-4589-850A-63F9831DFC05}"/>
              </a:ext>
            </a:extLst>
          </p:cNvPr>
          <p:cNvSpPr txBox="1">
            <a:spLocks/>
          </p:cNvSpPr>
          <p:nvPr/>
        </p:nvSpPr>
        <p:spPr>
          <a:xfrm>
            <a:off x="1004663" y="1777380"/>
            <a:ext cx="7433543"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比率の差の</a:t>
            </a:r>
            <a:r>
              <a:rPr lang="en-US" altLang="ja-JP" sz="2200" dirty="0">
                <a:latin typeface="HGP創英角ｺﾞｼｯｸUB" panose="020B0900000000000000" pitchFamily="50" charset="-128"/>
                <a:ea typeface="HGP創英角ｺﾞｼｯｸUB" panose="020B0900000000000000" pitchFamily="50" charset="-128"/>
              </a:rPr>
              <a:t>95</a:t>
            </a:r>
            <a:r>
              <a:rPr lang="ja-JP" altLang="en-US" sz="2200" dirty="0">
                <a:latin typeface="HGP創英角ｺﾞｼｯｸUB" panose="020B0900000000000000" pitchFamily="50" charset="-128"/>
                <a:ea typeface="HGP創英角ｺﾞｼｯｸUB" panose="020B0900000000000000" pitchFamily="50" charset="-128"/>
              </a:rPr>
              <a:t>％信頼区間</a:t>
            </a:r>
            <a:r>
              <a:rPr lang="en-US" altLang="ja-JP" sz="2200" dirty="0">
                <a:latin typeface="HGP創英角ｺﾞｼｯｸUB" panose="020B0900000000000000" pitchFamily="50" charset="-128"/>
                <a:ea typeface="HGP創英角ｺﾞｼｯｸUB" panose="020B0900000000000000" pitchFamily="50" charset="-128"/>
              </a:rPr>
              <a:t>0.06-0.14</a:t>
            </a:r>
            <a:r>
              <a:rPr lang="ja-JP" altLang="en-US" sz="2200" dirty="0">
                <a:latin typeface="HGP創英角ｺﾞｼｯｸUB" panose="020B0900000000000000" pitchFamily="50" charset="-128"/>
                <a:ea typeface="HGP創英角ｺﾞｼｯｸUB" panose="020B0900000000000000" pitchFamily="50" charset="-128"/>
              </a:rPr>
              <a:t>が「</a:t>
            </a:r>
            <a:r>
              <a:rPr lang="en-US" altLang="ja-JP" sz="2200" dirty="0">
                <a:latin typeface="HGP創英角ｺﾞｼｯｸUB" panose="020B0900000000000000" pitchFamily="50" charset="-128"/>
                <a:ea typeface="HGP創英角ｺﾞｼｯｸUB" panose="020B0900000000000000" pitchFamily="50" charset="-128"/>
              </a:rPr>
              <a:t>0</a:t>
            </a:r>
            <a:r>
              <a:rPr lang="ja-JP" altLang="en-US" sz="2200" dirty="0">
                <a:latin typeface="HGP創英角ｺﾞｼｯｸUB" panose="020B0900000000000000" pitchFamily="50" charset="-128"/>
                <a:ea typeface="HGP創英角ｺﾞｼｯｸUB" panose="020B0900000000000000" pitchFamily="50" charset="-128"/>
              </a:rPr>
              <a:t>を跨いでいない！」</a:t>
            </a:r>
          </a:p>
        </p:txBody>
      </p:sp>
      <p:sp>
        <p:nvSpPr>
          <p:cNvPr id="46" name="正方形/長方形 45">
            <a:extLst>
              <a:ext uri="{FF2B5EF4-FFF2-40B4-BE49-F238E27FC236}">
                <a16:creationId xmlns:a16="http://schemas.microsoft.com/office/drawing/2014/main" xmlns="" id="{0489A9B8-9C9C-444D-9219-AF5F416A60CB}"/>
              </a:ext>
            </a:extLst>
          </p:cNvPr>
          <p:cNvSpPr>
            <a:spLocks/>
          </p:cNvSpPr>
          <p:nvPr/>
        </p:nvSpPr>
        <p:spPr>
          <a:xfrm>
            <a:off x="906739" y="198549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7" name="タイトル 8">
            <a:extLst>
              <a:ext uri="{FF2B5EF4-FFF2-40B4-BE49-F238E27FC236}">
                <a16:creationId xmlns:a16="http://schemas.microsoft.com/office/drawing/2014/main" xmlns="" id="{9D1296F4-13F4-4B6D-892F-7B7A50A58C3B}"/>
              </a:ext>
            </a:extLst>
          </p:cNvPr>
          <p:cNvSpPr txBox="1">
            <a:spLocks/>
          </p:cNvSpPr>
          <p:nvPr/>
        </p:nvSpPr>
        <p:spPr>
          <a:xfrm>
            <a:off x="1004664" y="2723467"/>
            <a:ext cx="6807696"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差がゼロである可能性は</a:t>
            </a:r>
            <a:r>
              <a:rPr lang="en-US" altLang="ja-JP" sz="2200" dirty="0">
                <a:latin typeface="HGP創英角ｺﾞｼｯｸUB" panose="020B0900000000000000" pitchFamily="50" charset="-128"/>
                <a:ea typeface="HGP創英角ｺﾞｼｯｸUB" panose="020B0900000000000000" pitchFamily="50" charset="-128"/>
              </a:rPr>
              <a:t>5</a:t>
            </a:r>
            <a:r>
              <a:rPr lang="ja-JP" altLang="en-US" sz="2200" dirty="0">
                <a:latin typeface="HGP創英角ｺﾞｼｯｸUB" panose="020B0900000000000000" pitchFamily="50" charset="-128"/>
                <a:ea typeface="HGP創英角ｺﾞｼｯｸUB" panose="020B0900000000000000" pitchFamily="50" charset="-128"/>
              </a:rPr>
              <a:t>％以下？</a:t>
            </a:r>
          </a:p>
        </p:txBody>
      </p:sp>
      <p:sp>
        <p:nvSpPr>
          <p:cNvPr id="48" name="正方形/長方形 47">
            <a:extLst>
              <a:ext uri="{FF2B5EF4-FFF2-40B4-BE49-F238E27FC236}">
                <a16:creationId xmlns:a16="http://schemas.microsoft.com/office/drawing/2014/main" xmlns="" id="{3BA96DB5-57CA-4F3D-9389-D53529BBF947}"/>
              </a:ext>
            </a:extLst>
          </p:cNvPr>
          <p:cNvSpPr>
            <a:spLocks/>
          </p:cNvSpPr>
          <p:nvPr/>
        </p:nvSpPr>
        <p:spPr>
          <a:xfrm>
            <a:off x="906739" y="2931578"/>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9" name="タイトル 8">
            <a:extLst>
              <a:ext uri="{FF2B5EF4-FFF2-40B4-BE49-F238E27FC236}">
                <a16:creationId xmlns:a16="http://schemas.microsoft.com/office/drawing/2014/main" xmlns="" id="{08E10057-99AF-4261-88FE-BDBF236FC413}"/>
              </a:ext>
            </a:extLst>
          </p:cNvPr>
          <p:cNvSpPr txBox="1">
            <a:spLocks/>
          </p:cNvSpPr>
          <p:nvPr/>
        </p:nvSpPr>
        <p:spPr>
          <a:xfrm>
            <a:off x="1004664" y="3669555"/>
            <a:ext cx="6807696"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統計学的な有意差がある・・・</a:t>
            </a:r>
          </a:p>
        </p:txBody>
      </p:sp>
      <p:sp>
        <p:nvSpPr>
          <p:cNvPr id="50" name="正方形/長方形 49">
            <a:extLst>
              <a:ext uri="{FF2B5EF4-FFF2-40B4-BE49-F238E27FC236}">
                <a16:creationId xmlns:a16="http://schemas.microsoft.com/office/drawing/2014/main" xmlns="" id="{1C411D7A-6BDC-469D-B94A-F8859196C016}"/>
              </a:ext>
            </a:extLst>
          </p:cNvPr>
          <p:cNvSpPr>
            <a:spLocks/>
          </p:cNvSpPr>
          <p:nvPr/>
        </p:nvSpPr>
        <p:spPr>
          <a:xfrm>
            <a:off x="906739" y="387766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51"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95</a:t>
            </a:r>
            <a:r>
              <a:rPr lang="ja-JP" altLang="en-US" sz="2800" dirty="0"/>
              <a:t>％信頼区間</a:t>
            </a:r>
          </a:p>
        </p:txBody>
      </p:sp>
    </p:spTree>
    <p:extLst>
      <p:ext uri="{BB962C8B-B14F-4D97-AF65-F5344CB8AC3E}">
        <p14:creationId xmlns:p14="http://schemas.microsoft.com/office/powerpoint/2010/main" val="399117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12.2|6.8|6.2"/>
</p:tagLst>
</file>

<file path=ppt/tags/tag2.xml><?xml version="1.0" encoding="utf-8"?>
<p:tagLst xmlns:a="http://schemas.openxmlformats.org/drawingml/2006/main" xmlns:r="http://schemas.openxmlformats.org/officeDocument/2006/relationships" xmlns:p="http://schemas.openxmlformats.org/presentationml/2006/main">
  <p:tag name="TIMING" val="|32.4"/>
</p:tagLst>
</file>

<file path=ppt/theme/theme1.xml><?xml version="1.0" encoding="utf-8"?>
<a:theme xmlns:a="http://schemas.openxmlformats.org/drawingml/2006/main" name="2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1470</Words>
  <Application>Microsoft Office PowerPoint</Application>
  <PresentationFormat>画面に合わせる (16:10)</PresentationFormat>
  <Paragraphs>107</Paragraphs>
  <Slides>10</Slides>
  <Notes>10</Notes>
  <HiddenSlides>0</HiddenSlides>
  <MMClips>0</MMClips>
  <ScaleCrop>false</ScaleCrop>
  <HeadingPairs>
    <vt:vector size="4" baseType="variant">
      <vt:variant>
        <vt:lpstr>テーマ</vt:lpstr>
      </vt:variant>
      <vt:variant>
        <vt:i4>4</vt:i4>
      </vt:variant>
      <vt:variant>
        <vt:lpstr>スライド タイトル</vt:lpstr>
      </vt:variant>
      <vt:variant>
        <vt:i4>10</vt:i4>
      </vt:variant>
    </vt:vector>
  </HeadingPairs>
  <TitlesOfParts>
    <vt:vector size="14" baseType="lpstr">
      <vt:lpstr>2_Office テーマ</vt:lpstr>
      <vt:lpstr>1_Office テーマ</vt:lpstr>
      <vt:lpstr>4_Office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2020-02-19T04:47:49Z</dcterms:created>
  <dcterms:modified xsi:type="dcterms:W3CDTF">2020-02-26T06:00:12Z</dcterms:modified>
</cp:coreProperties>
</file>