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9" r:id="rId1"/>
    <p:sldMasterId id="2147483674" r:id="rId2"/>
    <p:sldMasterId id="2147483683" r:id="rId3"/>
    <p:sldMasterId id="2147483681" r:id="rId4"/>
  </p:sldMasterIdLst>
  <p:notesMasterIdLst>
    <p:notesMasterId r:id="rId18"/>
  </p:notesMasterIdLst>
  <p:handoutMasterIdLst>
    <p:handoutMasterId r:id="rId19"/>
  </p:handoutMasterIdLst>
  <p:sldIdLst>
    <p:sldId id="265" r:id="rId5"/>
    <p:sldId id="381" r:id="rId6"/>
    <p:sldId id="383" r:id="rId7"/>
    <p:sldId id="398" r:id="rId8"/>
    <p:sldId id="390" r:id="rId9"/>
    <p:sldId id="386" r:id="rId10"/>
    <p:sldId id="546" r:id="rId11"/>
    <p:sldId id="547" r:id="rId12"/>
    <p:sldId id="548" r:id="rId13"/>
    <p:sldId id="549" r:id="rId14"/>
    <p:sldId id="550" r:id="rId15"/>
    <p:sldId id="551" r:id="rId16"/>
    <p:sldId id="552" r:id="rId17"/>
  </p:sldIdLst>
  <p:sldSz cx="9144000" cy="5715000" type="screen16x1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800" userDrawn="1">
          <p15:clr>
            <a:srgbClr val="A4A3A4"/>
          </p15:clr>
        </p15:guide>
        <p15:guide id="2" pos="2400" userDrawn="1">
          <p15:clr>
            <a:srgbClr val="A4A3A4"/>
          </p15:clr>
        </p15:guide>
        <p15:guide id="3"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2F2FF"/>
    <a:srgbClr val="EE4093"/>
    <a:srgbClr val="934BC9"/>
    <a:srgbClr val="008000"/>
    <a:srgbClr val="FF5050"/>
    <a:srgbClr val="FF7C8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3" autoAdjust="0"/>
    <p:restoredTop sz="70336" autoAdjust="0"/>
  </p:normalViewPr>
  <p:slideViewPr>
    <p:cSldViewPr>
      <p:cViewPr varScale="1">
        <p:scale>
          <a:sx n="130" d="100"/>
          <a:sy n="130" d="100"/>
        </p:scale>
        <p:origin x="-450" y="-90"/>
      </p:cViewPr>
      <p:guideLst>
        <p:guide orient="horz" pos="530"/>
        <p:guide orient="horz" pos="3206"/>
        <p:guide orient="horz" pos="394"/>
        <p:guide pos="567"/>
        <p:guide pos="5193"/>
      </p:guideLst>
    </p:cSldViewPr>
  </p:slideViewPr>
  <p:notesTextViewPr>
    <p:cViewPr>
      <p:scale>
        <a:sx n="150" d="100"/>
        <a:sy n="150" d="100"/>
      </p:scale>
      <p:origin x="0" y="0"/>
    </p:cViewPr>
  </p:notesTextViewPr>
  <p:sorterViewPr>
    <p:cViewPr>
      <p:scale>
        <a:sx n="100" d="100"/>
        <a:sy n="100" d="100"/>
      </p:scale>
      <p:origin x="0" y="0"/>
    </p:cViewPr>
  </p:sorterViewPr>
  <p:notesViewPr>
    <p:cSldViewPr>
      <p:cViewPr varScale="1">
        <p:scale>
          <a:sx n="110" d="100"/>
          <a:sy n="110" d="100"/>
        </p:scale>
        <p:origin x="-1320" y="-7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6"/>
            <a:ext cx="2918831" cy="495028"/>
          </a:xfrm>
          <a:prstGeom prst="rect">
            <a:avLst/>
          </a:prstGeom>
        </p:spPr>
        <p:txBody>
          <a:bodyPr vert="horz" lIns="90644" tIns="45322" rIns="90644" bIns="45322" rtlCol="0" anchor="b"/>
          <a:lstStyle>
            <a:lvl1pPr algn="r">
              <a:defRPr sz="1200"/>
            </a:lvl1pPr>
          </a:lstStyle>
          <a:p>
            <a:fld id="{1AB10502-D433-4698-A4DF-06029B496A98}" type="slidenum">
              <a:rPr kumimoji="1" lang="ja-JP" altLang="en-US" smtClean="0"/>
              <a:t>‹#›</a:t>
            </a:fld>
            <a:endParaRPr kumimoji="1" lang="ja-JP" altLang="en-US"/>
          </a:p>
        </p:txBody>
      </p:sp>
    </p:spTree>
    <p:extLst>
      <p:ext uri="{BB962C8B-B14F-4D97-AF65-F5344CB8AC3E}">
        <p14:creationId xmlns:p14="http://schemas.microsoft.com/office/powerpoint/2010/main" val="2455715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9D65FD74-6499-4290-962A-F179C6685009}" type="datetimeFigureOut">
              <a:rPr kumimoji="1" lang="ja-JP" altLang="en-US" smtClean="0"/>
              <a:t>2020/2/26</a:t>
            </a:fld>
            <a:endParaRPr kumimoji="1" lang="ja-JP" altLang="en-US"/>
          </a:p>
        </p:txBody>
      </p:sp>
      <p:sp>
        <p:nvSpPr>
          <p:cNvPr id="4" name="スライド イメージ プレースホルダー 3"/>
          <p:cNvSpPr>
            <a:spLocks noGrp="1" noRot="1" noChangeAspect="1"/>
          </p:cNvSpPr>
          <p:nvPr>
            <p:ph type="sldImg" idx="2"/>
          </p:nvPr>
        </p:nvSpPr>
        <p:spPr>
          <a:xfrm>
            <a:off x="704850" y="1233488"/>
            <a:ext cx="5326063"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7D5489D7-4FFC-455B-B915-3CEFB519FBBE}" type="slidenum">
              <a:rPr kumimoji="1" lang="ja-JP" altLang="en-US" smtClean="0"/>
              <a:t>‹#›</a:t>
            </a:fld>
            <a:endParaRPr kumimoji="1" lang="ja-JP" altLang="en-US"/>
          </a:p>
        </p:txBody>
      </p:sp>
    </p:spTree>
    <p:extLst>
      <p:ext uri="{BB962C8B-B14F-4D97-AF65-F5344CB8AC3E}">
        <p14:creationId xmlns:p14="http://schemas.microsoft.com/office/powerpoint/2010/main" val="2414551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sz="1200" b="0" dirty="0" smtClean="0">
                <a:latin typeface="+mn-ea"/>
                <a:ea typeface="+mn-ea"/>
              </a:rPr>
              <a:t>第</a:t>
            </a:r>
            <a:r>
              <a:rPr kumimoji="1" lang="en-US" altLang="ja-JP" sz="1200" b="0" dirty="0" smtClean="0">
                <a:latin typeface="+mn-ea"/>
                <a:ea typeface="+mn-ea"/>
              </a:rPr>
              <a:t>5</a:t>
            </a:r>
            <a:r>
              <a:rPr kumimoji="1" lang="ja-JP" altLang="en-US" sz="1200" b="0" dirty="0" smtClean="0">
                <a:latin typeface="+mn-ea"/>
                <a:ea typeface="+mn-ea"/>
              </a:rPr>
              <a:t>章の残りでは検定について学んでいきましょう。</a:t>
            </a:r>
          </a:p>
          <a:p>
            <a:endParaRPr kumimoji="1" lang="ja-JP" altLang="en-US" sz="1200" b="0" dirty="0">
              <a:latin typeface="+mn-ea"/>
              <a:ea typeface="+mn-ea"/>
            </a:endParaRP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1</a:t>
            </a:fld>
            <a:endParaRPr kumimoji="1" lang="ja-JP" altLang="en-US"/>
          </a:p>
        </p:txBody>
      </p:sp>
    </p:spTree>
    <p:extLst>
      <p:ext uri="{BB962C8B-B14F-4D97-AF65-F5344CB8AC3E}">
        <p14:creationId xmlns:p14="http://schemas.microsoft.com/office/powerpoint/2010/main" val="810303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仮説をもうけて、それに反する証拠を積み上げるのが基本的な考え方になります。</a:t>
            </a:r>
          </a:p>
          <a:p>
            <a:endParaRPr kumimoji="1" lang="ja-JP" altLang="en-US" dirty="0" smtClean="0">
              <a:latin typeface="+mn-ea"/>
              <a:ea typeface="+mn-ea"/>
            </a:endParaRPr>
          </a:p>
          <a:p>
            <a:r>
              <a:rPr kumimoji="1" lang="ja-JP" altLang="en-US" dirty="0" smtClean="0">
                <a:latin typeface="+mn-ea"/>
                <a:ea typeface="+mn-ea"/>
              </a:rPr>
              <a:t>例えば、サイコロの出た目があまりにバラバラなときには、サイコロはゆがんでるんじゃないのか？というのが検定のスタートになります。</a:t>
            </a:r>
          </a:p>
          <a:p>
            <a:r>
              <a:rPr kumimoji="1" lang="ja-JP" altLang="en-US" dirty="0" smtClean="0">
                <a:latin typeface="+mn-ea"/>
                <a:ea typeface="+mn-ea"/>
              </a:rPr>
              <a:t>本当はゆがんでいることを証明したいところ、まずは反する仮説「サイコロはゆがんでいない」を仮定します。</a:t>
            </a:r>
          </a:p>
          <a:p>
            <a:r>
              <a:rPr kumimoji="1" lang="ja-JP" altLang="en-US" dirty="0" smtClean="0">
                <a:latin typeface="+mn-ea"/>
                <a:ea typeface="+mn-ea"/>
              </a:rPr>
              <a:t>そのうえで、得られたバラバラな出た目になる確率を計算します。</a:t>
            </a:r>
          </a:p>
          <a:p>
            <a:r>
              <a:rPr kumimoji="1" lang="ja-JP" altLang="en-US" dirty="0" smtClean="0">
                <a:latin typeface="+mn-ea"/>
                <a:ea typeface="+mn-ea"/>
              </a:rPr>
              <a:t>もし仮定が正しければ、このようなバラバラな事象はほとんど起こりません。</a:t>
            </a:r>
          </a:p>
          <a:p>
            <a:r>
              <a:rPr kumimoji="1" lang="ja-JP" altLang="en-US" dirty="0" smtClean="0">
                <a:latin typeface="+mn-ea"/>
                <a:ea typeface="+mn-ea"/>
              </a:rPr>
              <a:t>したがって、仮説はあやまっている、つまりサイコロはゆがんでいた、という結論を得るのです。</a:t>
            </a:r>
          </a:p>
          <a:p>
            <a:endParaRPr kumimoji="1" lang="ja-JP" altLang="en-US" dirty="0" smtClean="0">
              <a:latin typeface="+mn-ea"/>
              <a:ea typeface="+mn-ea"/>
            </a:endParaRPr>
          </a:p>
          <a:p>
            <a:r>
              <a:rPr kumimoji="1" lang="ja-JP" altLang="en-US" dirty="0" smtClean="0">
                <a:latin typeface="+mn-ea"/>
                <a:ea typeface="+mn-ea"/>
              </a:rPr>
              <a:t>また、治療薬</a:t>
            </a:r>
            <a:r>
              <a:rPr kumimoji="1" lang="en-US" altLang="ja-JP" dirty="0" smtClean="0">
                <a:latin typeface="+mn-ea"/>
                <a:ea typeface="+mn-ea"/>
              </a:rPr>
              <a:t>A</a:t>
            </a:r>
            <a:r>
              <a:rPr kumimoji="1" lang="ja-JP" altLang="en-US" dirty="0" smtClean="0">
                <a:latin typeface="+mn-ea"/>
                <a:ea typeface="+mn-ea"/>
              </a:rPr>
              <a:t>と</a:t>
            </a:r>
            <a:r>
              <a:rPr kumimoji="1" lang="en-US" altLang="ja-JP" dirty="0" smtClean="0">
                <a:latin typeface="+mn-ea"/>
                <a:ea typeface="+mn-ea"/>
              </a:rPr>
              <a:t>B</a:t>
            </a:r>
            <a:r>
              <a:rPr kumimoji="1" lang="ja-JP" altLang="en-US" dirty="0" smtClean="0">
                <a:latin typeface="+mn-ea"/>
                <a:ea typeface="+mn-ea"/>
              </a:rPr>
              <a:t>の有効性に差があるのかどうかを知りたいときも同様で、薬</a:t>
            </a:r>
            <a:r>
              <a:rPr kumimoji="1" lang="en-US" altLang="ja-JP" dirty="0" smtClean="0">
                <a:latin typeface="+mn-ea"/>
                <a:ea typeface="+mn-ea"/>
              </a:rPr>
              <a:t>A</a:t>
            </a:r>
            <a:r>
              <a:rPr kumimoji="1" lang="ja-JP" altLang="en-US" dirty="0" smtClean="0">
                <a:latin typeface="+mn-ea"/>
                <a:ea typeface="+mn-ea"/>
              </a:rPr>
              <a:t>と</a:t>
            </a:r>
            <a:r>
              <a:rPr kumimoji="1" lang="en-US" altLang="ja-JP" dirty="0" smtClean="0">
                <a:latin typeface="+mn-ea"/>
                <a:ea typeface="+mn-ea"/>
              </a:rPr>
              <a:t>B</a:t>
            </a:r>
            <a:r>
              <a:rPr kumimoji="1" lang="ja-JP" altLang="en-US" dirty="0" smtClean="0">
                <a:latin typeface="+mn-ea"/>
                <a:ea typeface="+mn-ea"/>
              </a:rPr>
              <a:t>の有効性に差が無いとの仮定がスタートになります。</a:t>
            </a:r>
          </a:p>
          <a:p>
            <a:r>
              <a:rPr kumimoji="1" lang="ja-JP" altLang="en-US" dirty="0" smtClean="0">
                <a:latin typeface="+mn-ea"/>
                <a:ea typeface="+mn-ea"/>
              </a:rPr>
              <a:t>仮定が正しいときに得られた結果が起こる確率を計算し、十分にまれな時にしか得られたような差がでないとなると、</a:t>
            </a:r>
          </a:p>
          <a:p>
            <a:r>
              <a:rPr kumimoji="1" lang="ja-JP" altLang="en-US" dirty="0" smtClean="0">
                <a:latin typeface="+mn-ea"/>
                <a:ea typeface="+mn-ea"/>
              </a:rPr>
              <a:t>「差が無い」との仮説が誤りで、２つの薬の有効性には差がある、ということが言えるのです。</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10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証明したい仮説「サイコロはゆがんでいる」とか「薬</a:t>
            </a:r>
            <a:r>
              <a:rPr kumimoji="1" lang="en-US" altLang="ja-JP" dirty="0" smtClean="0">
                <a:latin typeface="+mn-ea"/>
                <a:ea typeface="+mn-ea"/>
              </a:rPr>
              <a:t>A</a:t>
            </a:r>
            <a:r>
              <a:rPr kumimoji="1" lang="ja-JP" altLang="en-US" dirty="0" smtClean="0">
                <a:latin typeface="+mn-ea"/>
                <a:ea typeface="+mn-ea"/>
              </a:rPr>
              <a:t>と薬</a:t>
            </a:r>
            <a:r>
              <a:rPr kumimoji="1" lang="en-US" altLang="ja-JP" dirty="0" smtClean="0">
                <a:latin typeface="+mn-ea"/>
                <a:ea typeface="+mn-ea"/>
              </a:rPr>
              <a:t>B</a:t>
            </a:r>
            <a:r>
              <a:rPr kumimoji="1" lang="ja-JP" altLang="en-US" dirty="0" smtClean="0">
                <a:latin typeface="+mn-ea"/>
                <a:ea typeface="+mn-ea"/>
              </a:rPr>
              <a:t>の有効性に差がある」のことを対立仮説と呼びます。</a:t>
            </a:r>
          </a:p>
          <a:p>
            <a:r>
              <a:rPr kumimoji="1" lang="ja-JP" altLang="en-US" dirty="0" smtClean="0">
                <a:latin typeface="+mn-ea"/>
                <a:ea typeface="+mn-ea"/>
              </a:rPr>
              <a:t>この対立仮説を否定する仮説の方が、検定の世界では扱いやすいので、こちらから議論を開始するのですが、</a:t>
            </a:r>
          </a:p>
          <a:p>
            <a:r>
              <a:rPr kumimoji="1" lang="ja-JP" altLang="en-US" dirty="0" smtClean="0">
                <a:latin typeface="+mn-ea"/>
                <a:ea typeface="+mn-ea"/>
              </a:rPr>
              <a:t>この反対の仮説「サイコロは歪んでいない」「薬Ａと薬Ｂの有効性に差がない」のことを帰無（きむ）仮説と呼びます。</a:t>
            </a:r>
          </a:p>
          <a:p>
            <a:endParaRPr kumimoji="1" lang="ja-JP" altLang="en-US" dirty="0" smtClean="0">
              <a:latin typeface="+mn-ea"/>
              <a:ea typeface="+mn-ea"/>
            </a:endParaRPr>
          </a:p>
          <a:p>
            <a:r>
              <a:rPr kumimoji="1" lang="ja-JP" altLang="en-US" dirty="0" smtClean="0">
                <a:latin typeface="+mn-ea"/>
                <a:ea typeface="+mn-ea"/>
              </a:rPr>
              <a:t>仮説検定ではこの帰無仮説のもとに、得られた事象が起こる確率を計算し、有意水準との比較によって、帰無仮説を棄却するどうかを考えます。</a:t>
            </a:r>
          </a:p>
          <a:p>
            <a:r>
              <a:rPr kumimoji="1" lang="ja-JP" altLang="en-US" dirty="0" smtClean="0">
                <a:latin typeface="+mn-ea"/>
                <a:ea typeface="+mn-ea"/>
              </a:rPr>
              <a:t>帰無仮説が棄却されると対立仮説が支持されるのですが、帰無仮説が棄却されなかったら、必ずしも帰無仮説が正しい訳ではないことを覚えておいて下さい。</a:t>
            </a:r>
          </a:p>
          <a:p>
            <a:r>
              <a:rPr kumimoji="1" lang="ja-JP" altLang="en-US" dirty="0" smtClean="0">
                <a:latin typeface="+mn-ea"/>
                <a:ea typeface="+mn-ea"/>
              </a:rPr>
              <a:t>このことを仮説検定の非対称性といいます。</a:t>
            </a:r>
          </a:p>
          <a:p>
            <a:endParaRPr kumimoji="1" lang="ja-JP" altLang="en-US" dirty="0" smtClean="0">
              <a:latin typeface="+mn-ea"/>
              <a:ea typeface="+mn-ea"/>
            </a:endParaRP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11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sz="1100" dirty="0" smtClean="0">
                <a:latin typeface="+mn-ea"/>
                <a:ea typeface="+mn-ea"/>
              </a:rPr>
              <a:t>さて、有意水準は一般的には５％を用いられることが多いのですが、その理由は過去の偉人の直観で決められたとされています。</a:t>
            </a:r>
            <a:endParaRPr kumimoji="1" lang="en-US" altLang="ja-JP" sz="1100" dirty="0" smtClean="0">
              <a:latin typeface="+mn-ea"/>
              <a:ea typeface="+mn-ea"/>
            </a:endParaRPr>
          </a:p>
          <a:p>
            <a:r>
              <a:rPr kumimoji="1" lang="ja-JP" altLang="en-US" sz="1100" dirty="0" smtClean="0">
                <a:latin typeface="+mn-ea"/>
                <a:ea typeface="+mn-ea"/>
              </a:rPr>
              <a:t>例えば、コインを投げて裏がでる方にかけたとして</a:t>
            </a:r>
            <a:endParaRPr kumimoji="1" lang="en-US" altLang="ja-JP" sz="1100" dirty="0" smtClean="0">
              <a:latin typeface="+mn-ea"/>
              <a:ea typeface="+mn-ea"/>
            </a:endParaRPr>
          </a:p>
          <a:p>
            <a:r>
              <a:rPr kumimoji="1" lang="ja-JP" altLang="en-US" sz="1100" dirty="0" smtClean="0">
                <a:latin typeface="+mn-ea"/>
                <a:ea typeface="+mn-ea"/>
              </a:rPr>
              <a:t>＜アニメ＞</a:t>
            </a:r>
            <a:endParaRPr kumimoji="1" lang="en-US" altLang="ja-JP" sz="1100" dirty="0" smtClean="0">
              <a:latin typeface="+mn-ea"/>
              <a:ea typeface="+mn-ea"/>
            </a:endParaRPr>
          </a:p>
          <a:p>
            <a:r>
              <a:rPr kumimoji="1" lang="ja-JP" altLang="en-US" sz="1100" dirty="0" smtClean="0">
                <a:latin typeface="+mn-ea"/>
                <a:ea typeface="+mn-ea"/>
              </a:rPr>
              <a:t>１回目に表がでたら、まぁしかたないかと思うのではないでしょうか。このときの確率は</a:t>
            </a:r>
            <a:r>
              <a:rPr kumimoji="1" lang="en-US" altLang="ja-JP" sz="1100" dirty="0" smtClean="0">
                <a:latin typeface="+mn-ea"/>
                <a:ea typeface="+mn-ea"/>
              </a:rPr>
              <a:t>50</a:t>
            </a:r>
            <a:r>
              <a:rPr kumimoji="1" lang="ja-JP" altLang="en-US" sz="1100" dirty="0" smtClean="0">
                <a:latin typeface="+mn-ea"/>
                <a:ea typeface="+mn-ea"/>
              </a:rPr>
              <a:t>％ですね。</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＜アニメ＞</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n-ea"/>
                <a:ea typeface="+mn-ea"/>
              </a:rPr>
              <a:t>2</a:t>
            </a:r>
            <a:r>
              <a:rPr kumimoji="1" lang="ja-JP" altLang="en-US" sz="1100" dirty="0" smtClean="0">
                <a:latin typeface="+mn-ea"/>
                <a:ea typeface="+mn-ea"/>
              </a:rPr>
              <a:t>回目も表がでたら、ついてない</a:t>
            </a:r>
            <a:r>
              <a:rPr kumimoji="1" lang="ja-JP" altLang="en-US" sz="1100" dirty="0" err="1" smtClean="0">
                <a:latin typeface="+mn-ea"/>
                <a:ea typeface="+mn-ea"/>
              </a:rPr>
              <a:t>な</a:t>
            </a:r>
            <a:r>
              <a:rPr kumimoji="1" lang="ja-JP" altLang="en-US" sz="1100" dirty="0" smtClean="0">
                <a:latin typeface="+mn-ea"/>
                <a:ea typeface="+mn-ea"/>
              </a:rPr>
              <a:t>くらいに思うのででしょうか。このときの確率は</a:t>
            </a:r>
            <a:r>
              <a:rPr kumimoji="1" lang="en-US" altLang="ja-JP" sz="1100" dirty="0" smtClean="0">
                <a:latin typeface="+mn-ea"/>
                <a:ea typeface="+mn-ea"/>
              </a:rPr>
              <a:t>25</a:t>
            </a:r>
            <a:r>
              <a:rPr kumimoji="1" lang="ja-JP" altLang="en-US" sz="1100" dirty="0" smtClean="0">
                <a:latin typeface="+mn-ea"/>
                <a:ea typeface="+mn-ea"/>
              </a:rPr>
              <a:t>％です。</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＜アニメ＞</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n-ea"/>
                <a:ea typeface="+mn-ea"/>
              </a:rPr>
              <a:t>3</a:t>
            </a:r>
            <a:r>
              <a:rPr kumimoji="1" lang="ja-JP" altLang="en-US" sz="1100" dirty="0" smtClean="0">
                <a:latin typeface="+mn-ea"/>
                <a:ea typeface="+mn-ea"/>
              </a:rPr>
              <a:t>回目も表がでたら、うーん今日はマジで駄目かもくらいでしょうか。このときの確率は</a:t>
            </a:r>
            <a:r>
              <a:rPr kumimoji="1" lang="en-US" altLang="ja-JP" sz="1100" dirty="0" smtClean="0">
                <a:latin typeface="+mn-ea"/>
                <a:ea typeface="+mn-ea"/>
              </a:rPr>
              <a:t>12.5</a:t>
            </a:r>
            <a:r>
              <a:rPr kumimoji="1" lang="ja-JP" altLang="en-US" sz="1100" dirty="0" smtClean="0">
                <a:latin typeface="+mn-ea"/>
                <a:ea typeface="+mn-ea"/>
              </a:rPr>
              <a:t>％です。</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＜アニメ＞</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n-ea"/>
                <a:ea typeface="+mn-ea"/>
              </a:rPr>
              <a:t>4</a:t>
            </a:r>
            <a:r>
              <a:rPr kumimoji="1" lang="ja-JP" altLang="en-US" sz="1100" dirty="0" smtClean="0">
                <a:latin typeface="+mn-ea"/>
                <a:ea typeface="+mn-ea"/>
              </a:rPr>
              <a:t>回目も表がでたら、そろそろいかさまを疑い始めるかも知れません。このときの確率は</a:t>
            </a:r>
            <a:r>
              <a:rPr kumimoji="1" lang="en-US" altLang="ja-JP" sz="1100" dirty="0" smtClean="0">
                <a:latin typeface="+mn-ea"/>
                <a:ea typeface="+mn-ea"/>
              </a:rPr>
              <a:t>6.25</a:t>
            </a:r>
            <a:r>
              <a:rPr kumimoji="1" lang="ja-JP" altLang="en-US" sz="1100" dirty="0" smtClean="0">
                <a:latin typeface="+mn-ea"/>
                <a:ea typeface="+mn-ea"/>
              </a:rPr>
              <a:t>％です。</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＜アニメ＞</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n-ea"/>
                <a:ea typeface="+mn-ea"/>
              </a:rPr>
              <a:t>5</a:t>
            </a:r>
            <a:r>
              <a:rPr kumimoji="1" lang="ja-JP" altLang="en-US" sz="1100" dirty="0" smtClean="0">
                <a:latin typeface="+mn-ea"/>
                <a:ea typeface="+mn-ea"/>
              </a:rPr>
              <a:t>回目も表がでたら、絶対いかさま！と確信するでしょうか。このときの確率はが</a:t>
            </a:r>
            <a:r>
              <a:rPr kumimoji="1" lang="en-US" altLang="ja-JP" sz="1100" dirty="0" smtClean="0">
                <a:latin typeface="+mn-ea"/>
                <a:ea typeface="+mn-ea"/>
              </a:rPr>
              <a:t>3.125</a:t>
            </a:r>
            <a:r>
              <a:rPr kumimoji="1" lang="ja-JP" altLang="en-US" sz="1100" dirty="0" smtClean="0">
                <a:latin typeface="+mn-ea"/>
                <a:ea typeface="+mn-ea"/>
              </a:rPr>
              <a:t>％になります。</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つまり、人間は確率が５％を下回るような事柄は偶然ではない、と感じるのが一般的な感覚なのかもしれません。</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ともあれ、有意水準は５％が用いられるのが一般的なのです。</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latin typeface="+mn-ea"/>
              <a:ea typeface="+mn-ea"/>
            </a:endParaRP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12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第５章では検定と推定について学びました。</a:t>
            </a:r>
          </a:p>
          <a:p>
            <a:r>
              <a:rPr kumimoji="1" lang="ja-JP" altLang="en-US" dirty="0" smtClean="0">
                <a:latin typeface="+mn-ea"/>
                <a:ea typeface="+mn-ea"/>
              </a:rPr>
              <a:t>少し慣れない作業かもしれませんが、統計の重要な部分になりますので、復習も頑張って下さい。</a:t>
            </a:r>
          </a:p>
          <a:p>
            <a:r>
              <a:rPr kumimoji="1" lang="ja-JP" altLang="en-US" dirty="0" smtClean="0">
                <a:latin typeface="+mn-ea"/>
                <a:ea typeface="+mn-ea"/>
              </a:rPr>
              <a:t>＜</a:t>
            </a:r>
            <a:r>
              <a:rPr kumimoji="1" lang="en-US" altLang="ja-JP" dirty="0" smtClean="0">
                <a:latin typeface="+mn-ea"/>
                <a:ea typeface="+mn-ea"/>
              </a:rPr>
              <a:t>3</a:t>
            </a:r>
            <a:r>
              <a:rPr kumimoji="1" lang="ja-JP" altLang="en-US" dirty="0" smtClean="0">
                <a:latin typeface="+mn-ea"/>
                <a:ea typeface="+mn-ea"/>
              </a:rPr>
              <a:t>秒表示＞</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13</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検定と推定はいずれも、母集団から抽出された標本を分析して、母集団を推測する「推測統計」の手法でした。</a:t>
            </a:r>
          </a:p>
          <a:p>
            <a:r>
              <a:rPr kumimoji="1" lang="ja-JP" altLang="en-US" dirty="0" smtClean="0">
                <a:latin typeface="+mn-ea"/>
                <a:ea typeface="+mn-ea"/>
              </a:rPr>
              <a:t>先に学んだ「推定」は標本を基に母集団の値を推定する手法でしたが、これから学ぶ検定は、標本を基に母集団に関する仮説の真偽を調べる手法です。</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2</a:t>
            </a:fld>
            <a:endParaRPr kumimoji="1" lang="ja-JP" altLang="en-US"/>
          </a:p>
        </p:txBody>
      </p:sp>
    </p:spTree>
    <p:extLst>
      <p:ext uri="{BB962C8B-B14F-4D97-AF65-F5344CB8AC3E}">
        <p14:creationId xmlns:p14="http://schemas.microsoft.com/office/powerpoint/2010/main" val="1086652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限られた標本から母集団を推測し、仮説の真偽を確かめるには主に</a:t>
            </a:r>
            <a:r>
              <a:rPr kumimoji="1" lang="en-US" altLang="ja-JP" dirty="0" smtClean="0">
                <a:latin typeface="+mn-ea"/>
                <a:ea typeface="+mn-ea"/>
              </a:rPr>
              <a:t>2</a:t>
            </a:r>
            <a:r>
              <a:rPr kumimoji="1" lang="ja-JP" altLang="en-US" dirty="0" err="1" smtClean="0">
                <a:latin typeface="+mn-ea"/>
                <a:ea typeface="+mn-ea"/>
              </a:rPr>
              <a:t>つの</a:t>
            </a:r>
            <a:r>
              <a:rPr kumimoji="1" lang="ja-JP" altLang="en-US" dirty="0" smtClean="0">
                <a:latin typeface="+mn-ea"/>
                <a:ea typeface="+mn-ea"/>
              </a:rPr>
              <a:t>検定があります。</a:t>
            </a:r>
          </a:p>
          <a:p>
            <a:r>
              <a:rPr kumimoji="1" lang="ja-JP" altLang="en-US" dirty="0" smtClean="0">
                <a:latin typeface="+mn-ea"/>
                <a:ea typeface="+mn-ea"/>
              </a:rPr>
              <a:t>「適合度の検定」では母集団の分布が理論値と差があるかどうかを検定します。</a:t>
            </a:r>
          </a:p>
          <a:p>
            <a:endParaRPr kumimoji="1" lang="ja-JP" altLang="en-US" dirty="0" smtClean="0">
              <a:latin typeface="+mn-ea"/>
              <a:ea typeface="+mn-ea"/>
            </a:endParaRPr>
          </a:p>
          <a:p>
            <a:r>
              <a:rPr kumimoji="1" lang="ja-JP" altLang="en-US" dirty="0" smtClean="0">
                <a:latin typeface="+mn-ea"/>
                <a:ea typeface="+mn-ea"/>
              </a:rPr>
              <a:t>例えば、日本人の血液型の分布は</a:t>
            </a:r>
            <a:r>
              <a:rPr kumimoji="1" lang="en-US" altLang="ja-JP" dirty="0" smtClean="0">
                <a:latin typeface="+mn-ea"/>
                <a:ea typeface="+mn-ea"/>
              </a:rPr>
              <a:t>A</a:t>
            </a:r>
            <a:r>
              <a:rPr kumimoji="1" lang="ja-JP" altLang="en-US" dirty="0" smtClean="0">
                <a:latin typeface="+mn-ea"/>
                <a:ea typeface="+mn-ea"/>
              </a:rPr>
              <a:t>型</a:t>
            </a:r>
            <a:r>
              <a:rPr kumimoji="1" lang="en-US" altLang="ja-JP" dirty="0" smtClean="0">
                <a:latin typeface="+mn-ea"/>
                <a:ea typeface="+mn-ea"/>
              </a:rPr>
              <a:t>40</a:t>
            </a:r>
            <a:r>
              <a:rPr kumimoji="1" lang="ja-JP" altLang="en-US" dirty="0" smtClean="0">
                <a:latin typeface="+mn-ea"/>
                <a:ea typeface="+mn-ea"/>
              </a:rPr>
              <a:t>％</a:t>
            </a:r>
            <a:r>
              <a:rPr kumimoji="1" lang="en-US" altLang="ja-JP" dirty="0" smtClean="0">
                <a:latin typeface="+mn-ea"/>
                <a:ea typeface="+mn-ea"/>
              </a:rPr>
              <a:t>B</a:t>
            </a:r>
            <a:r>
              <a:rPr kumimoji="1" lang="ja-JP" altLang="en-US" dirty="0" smtClean="0">
                <a:latin typeface="+mn-ea"/>
                <a:ea typeface="+mn-ea"/>
              </a:rPr>
              <a:t>型</a:t>
            </a:r>
            <a:r>
              <a:rPr kumimoji="1" lang="en-US" altLang="ja-JP" dirty="0" smtClean="0">
                <a:latin typeface="+mn-ea"/>
                <a:ea typeface="+mn-ea"/>
              </a:rPr>
              <a:t>20</a:t>
            </a:r>
            <a:r>
              <a:rPr kumimoji="1" lang="ja-JP" altLang="en-US" dirty="0" smtClean="0">
                <a:latin typeface="+mn-ea"/>
                <a:ea typeface="+mn-ea"/>
              </a:rPr>
              <a:t>％</a:t>
            </a:r>
            <a:r>
              <a:rPr kumimoji="1" lang="en-US" altLang="ja-JP" dirty="0" smtClean="0">
                <a:latin typeface="+mn-ea"/>
                <a:ea typeface="+mn-ea"/>
              </a:rPr>
              <a:t>AB</a:t>
            </a:r>
            <a:r>
              <a:rPr kumimoji="1" lang="ja-JP" altLang="en-US" dirty="0" smtClean="0">
                <a:latin typeface="+mn-ea"/>
                <a:ea typeface="+mn-ea"/>
              </a:rPr>
              <a:t>型</a:t>
            </a:r>
            <a:r>
              <a:rPr kumimoji="1" lang="en-US" altLang="ja-JP" dirty="0" smtClean="0">
                <a:latin typeface="+mn-ea"/>
                <a:ea typeface="+mn-ea"/>
              </a:rPr>
              <a:t>10</a:t>
            </a:r>
            <a:r>
              <a:rPr kumimoji="1" lang="ja-JP" altLang="en-US" dirty="0" smtClean="0">
                <a:latin typeface="+mn-ea"/>
                <a:ea typeface="+mn-ea"/>
              </a:rPr>
              <a:t>％</a:t>
            </a:r>
            <a:r>
              <a:rPr kumimoji="1" lang="en-US" altLang="ja-JP" dirty="0" smtClean="0">
                <a:latin typeface="+mn-ea"/>
                <a:ea typeface="+mn-ea"/>
              </a:rPr>
              <a:t>O</a:t>
            </a:r>
            <a:r>
              <a:rPr kumimoji="1" lang="ja-JP" altLang="en-US" dirty="0" smtClean="0">
                <a:latin typeface="+mn-ea"/>
                <a:ea typeface="+mn-ea"/>
              </a:rPr>
              <a:t>型</a:t>
            </a:r>
            <a:r>
              <a:rPr kumimoji="1" lang="en-US" altLang="ja-JP" dirty="0" smtClean="0">
                <a:latin typeface="+mn-ea"/>
                <a:ea typeface="+mn-ea"/>
              </a:rPr>
              <a:t>30</a:t>
            </a:r>
            <a:r>
              <a:rPr kumimoji="1" lang="ja-JP" altLang="en-US" dirty="0" smtClean="0">
                <a:latin typeface="+mn-ea"/>
                <a:ea typeface="+mn-ea"/>
              </a:rPr>
              <a:t>％ということが知られています。</a:t>
            </a:r>
          </a:p>
          <a:p>
            <a:r>
              <a:rPr kumimoji="1" lang="ja-JP" altLang="en-US" dirty="0" smtClean="0">
                <a:latin typeface="+mn-ea"/>
                <a:ea typeface="+mn-ea"/>
              </a:rPr>
              <a:t>ある町の</a:t>
            </a:r>
            <a:r>
              <a:rPr kumimoji="1" lang="en-US" altLang="ja-JP" dirty="0" smtClean="0">
                <a:latin typeface="+mn-ea"/>
                <a:ea typeface="+mn-ea"/>
              </a:rPr>
              <a:t>100</a:t>
            </a:r>
            <a:r>
              <a:rPr kumimoji="1" lang="ja-JP" altLang="en-US" dirty="0" smtClean="0">
                <a:latin typeface="+mn-ea"/>
                <a:ea typeface="+mn-ea"/>
              </a:rPr>
              <a:t>人の血液型が分かっている時に、この分布は日本人の分布と差があるかどうか、ということ確認する場合などに用いられます。</a:t>
            </a:r>
          </a:p>
          <a:p>
            <a:endParaRPr kumimoji="1" lang="ja-JP" altLang="en-US" dirty="0" smtClean="0">
              <a:latin typeface="+mn-ea"/>
              <a:ea typeface="+mn-ea"/>
            </a:endParaRPr>
          </a:p>
          <a:p>
            <a:r>
              <a:rPr kumimoji="1" lang="ja-JP" altLang="en-US" dirty="0" smtClean="0">
                <a:latin typeface="+mn-ea"/>
                <a:ea typeface="+mn-ea"/>
              </a:rPr>
              <a:t>もう一つの検定は、第</a:t>
            </a:r>
            <a:r>
              <a:rPr kumimoji="1" lang="en-US" altLang="ja-JP" dirty="0" smtClean="0">
                <a:latin typeface="+mn-ea"/>
                <a:ea typeface="+mn-ea"/>
              </a:rPr>
              <a:t>4</a:t>
            </a:r>
            <a:r>
              <a:rPr kumimoji="1" lang="ja-JP" altLang="en-US" dirty="0" smtClean="0">
                <a:latin typeface="+mn-ea"/>
                <a:ea typeface="+mn-ea"/>
              </a:rPr>
              <a:t>章で触れた独立性の検定です。独立性の検定では</a:t>
            </a:r>
            <a:r>
              <a:rPr kumimoji="1" lang="en-US" altLang="ja-JP" dirty="0" smtClean="0">
                <a:latin typeface="+mn-ea"/>
                <a:ea typeface="+mn-ea"/>
              </a:rPr>
              <a:t>2</a:t>
            </a:r>
            <a:r>
              <a:rPr kumimoji="1" lang="ja-JP" altLang="en-US" dirty="0" err="1" smtClean="0">
                <a:latin typeface="+mn-ea"/>
                <a:ea typeface="+mn-ea"/>
              </a:rPr>
              <a:t>つの</a:t>
            </a:r>
            <a:r>
              <a:rPr kumimoji="1" lang="ja-JP" altLang="en-US" dirty="0" smtClean="0">
                <a:latin typeface="+mn-ea"/>
                <a:ea typeface="+mn-ea"/>
              </a:rPr>
              <a:t>事象の間に関係があるかどうかを検定します。</a:t>
            </a:r>
          </a:p>
          <a:p>
            <a:r>
              <a:rPr kumimoji="1" lang="en-US" altLang="ja-JP" dirty="0" smtClean="0">
                <a:latin typeface="+mn-ea"/>
                <a:ea typeface="+mn-ea"/>
              </a:rPr>
              <a:t>2</a:t>
            </a:r>
            <a:r>
              <a:rPr kumimoji="1" lang="ja-JP" altLang="en-US" dirty="0" err="1" smtClean="0">
                <a:latin typeface="+mn-ea"/>
                <a:ea typeface="+mn-ea"/>
              </a:rPr>
              <a:t>つの</a:t>
            </a:r>
            <a:r>
              <a:rPr kumimoji="1" lang="ja-JP" altLang="en-US" dirty="0" smtClean="0">
                <a:latin typeface="+mn-ea"/>
                <a:ea typeface="+mn-ea"/>
              </a:rPr>
              <a:t>新薬の効果に差があるかどうか、ということを確認する場合などに用いられます。</a:t>
            </a:r>
          </a:p>
          <a:p>
            <a:endParaRPr kumimoji="1" lang="ja-JP" altLang="en-US" dirty="0" smtClean="0">
              <a:latin typeface="+mn-ea"/>
              <a:ea typeface="+mn-ea"/>
            </a:endParaRPr>
          </a:p>
          <a:p>
            <a:r>
              <a:rPr kumimoji="1" lang="ja-JP" altLang="en-US" dirty="0" smtClean="0">
                <a:latin typeface="+mn-ea"/>
                <a:ea typeface="+mn-ea"/>
              </a:rPr>
              <a:t>ただ、いずれの場合もカイ２乗検定を基本に考えることになります。</a:t>
            </a:r>
          </a:p>
          <a:p>
            <a:endParaRPr kumimoji="1" lang="ja-JP" altLang="en-US" dirty="0" smtClean="0">
              <a:latin typeface="+mn-ea"/>
              <a:ea typeface="+mn-ea"/>
            </a:endParaRPr>
          </a:p>
          <a:p>
            <a:endParaRPr kumimoji="1" lang="ja-JP" altLang="en-US" dirty="0" smtClean="0">
              <a:latin typeface="+mn-ea"/>
              <a:ea typeface="+mn-ea"/>
            </a:endParaRP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3</a:t>
            </a:fld>
            <a:endParaRPr kumimoji="1" lang="ja-JP" altLang="en-US"/>
          </a:p>
        </p:txBody>
      </p:sp>
    </p:spTree>
    <p:extLst>
      <p:ext uri="{BB962C8B-B14F-4D97-AF65-F5344CB8AC3E}">
        <p14:creationId xmlns:p14="http://schemas.microsoft.com/office/powerpoint/2010/main" val="3649273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第４章で独立性の検定ついて学んだので、今回は適合度の検定について学びます。</a:t>
            </a:r>
          </a:p>
          <a:p>
            <a:r>
              <a:rPr kumimoji="1" lang="ja-JP" altLang="en-US" dirty="0" smtClean="0">
                <a:latin typeface="+mn-ea"/>
                <a:ea typeface="+mn-ea"/>
              </a:rPr>
              <a:t>適合度の検定の仮説はどのように設定されるのでしょうか。</a:t>
            </a:r>
          </a:p>
          <a:p>
            <a:r>
              <a:rPr kumimoji="1" lang="ja-JP" altLang="en-US" dirty="0" smtClean="0">
                <a:latin typeface="+mn-ea"/>
                <a:ea typeface="+mn-ea"/>
              </a:rPr>
              <a:t>ある町の人の血液型の分布が日本人全体の分布と差が無いと仮定すると、この町の１００人の血液型はそれぞれ</a:t>
            </a:r>
            <a:r>
              <a:rPr kumimoji="1" lang="en-US" altLang="ja-JP" dirty="0" smtClean="0">
                <a:latin typeface="+mn-ea"/>
                <a:ea typeface="+mn-ea"/>
              </a:rPr>
              <a:t>40</a:t>
            </a:r>
            <a:r>
              <a:rPr kumimoji="1" lang="ja-JP" altLang="en-US" dirty="0" smtClean="0">
                <a:latin typeface="+mn-ea"/>
                <a:ea typeface="+mn-ea"/>
              </a:rPr>
              <a:t>％</a:t>
            </a:r>
            <a:r>
              <a:rPr kumimoji="1" lang="en-US" altLang="ja-JP" dirty="0" smtClean="0">
                <a:latin typeface="+mn-ea"/>
                <a:ea typeface="+mn-ea"/>
              </a:rPr>
              <a:t>20</a:t>
            </a:r>
            <a:r>
              <a:rPr kumimoji="1" lang="ja-JP" altLang="en-US" dirty="0" smtClean="0">
                <a:latin typeface="+mn-ea"/>
                <a:ea typeface="+mn-ea"/>
              </a:rPr>
              <a:t>％</a:t>
            </a:r>
            <a:r>
              <a:rPr kumimoji="1" lang="en-US" altLang="ja-JP" dirty="0" smtClean="0">
                <a:latin typeface="+mn-ea"/>
                <a:ea typeface="+mn-ea"/>
              </a:rPr>
              <a:t>10</a:t>
            </a:r>
            <a:r>
              <a:rPr kumimoji="1" lang="ja-JP" altLang="en-US" dirty="0" smtClean="0">
                <a:latin typeface="+mn-ea"/>
                <a:ea typeface="+mn-ea"/>
              </a:rPr>
              <a:t>％</a:t>
            </a:r>
            <a:r>
              <a:rPr kumimoji="1" lang="en-US" altLang="ja-JP" dirty="0" smtClean="0">
                <a:latin typeface="+mn-ea"/>
                <a:ea typeface="+mn-ea"/>
              </a:rPr>
              <a:t>30</a:t>
            </a:r>
            <a:r>
              <a:rPr kumimoji="1" lang="ja-JP" altLang="en-US" dirty="0" smtClean="0">
                <a:latin typeface="+mn-ea"/>
                <a:ea typeface="+mn-ea"/>
              </a:rPr>
              <a:t>％のはずなので、期待度数が４０人２０人１０人３０人と計算できます。</a:t>
            </a:r>
          </a:p>
          <a:p>
            <a:r>
              <a:rPr kumimoji="1" lang="ja-JP" altLang="en-US" dirty="0" smtClean="0">
                <a:latin typeface="+mn-ea"/>
                <a:ea typeface="+mn-ea"/>
              </a:rPr>
              <a:t>観測された各血液型の観測度数、３０人２９人５人３６人とのずれを考えることになります。</a:t>
            </a:r>
          </a:p>
          <a:p>
            <a:r>
              <a:rPr kumimoji="1" lang="ja-JP" altLang="en-US" dirty="0" smtClean="0">
                <a:latin typeface="+mn-ea"/>
                <a:ea typeface="+mn-ea"/>
              </a:rPr>
              <a:t>統計では差の二乗を用いることが多く、二乗誤差を計算してもいいのですが、標本が大きくなればなるほどこの値が大きくなってしまう問題点があり、こうした点を考慮する「正規化」という作業が必要になります。</a:t>
            </a:r>
          </a:p>
        </p:txBody>
      </p:sp>
      <p:sp>
        <p:nvSpPr>
          <p:cNvPr id="4" name="スライド番号プレースホルダー 3"/>
          <p:cNvSpPr>
            <a:spLocks noGrp="1"/>
          </p:cNvSpPr>
          <p:nvPr>
            <p:ph type="sldNum" sz="quarter" idx="10"/>
          </p:nvPr>
        </p:nvSpPr>
        <p:spPr/>
        <p:txBody>
          <a:bodyPr/>
          <a:lstStyle/>
          <a:p>
            <a:fld id="{7D5489D7-4FFC-455B-B915-3CEFB519FBBE}" type="slidenum">
              <a:rPr kumimoji="1" lang="ja-JP" altLang="en-US" smtClean="0"/>
              <a:t>4</a:t>
            </a:fld>
            <a:endParaRPr kumimoji="1" lang="ja-JP" altLang="en-US"/>
          </a:p>
        </p:txBody>
      </p:sp>
    </p:spTree>
    <p:extLst>
      <p:ext uri="{BB962C8B-B14F-4D97-AF65-F5344CB8AC3E}">
        <p14:creationId xmlns:p14="http://schemas.microsoft.com/office/powerpoint/2010/main" val="3737177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lang="ja-JP" altLang="en-US" b="0" dirty="0" smtClean="0">
                <a:latin typeface="+mn-ea"/>
                <a:ea typeface="+mn-ea"/>
              </a:rPr>
              <a:t>第４章の大阪人とたこ焼きのクロス集計表分析と同じように、それぞれの２乗誤差を期待度数で割って正規化した値の合計をカイ２乗値と呼びます。</a:t>
            </a:r>
          </a:p>
          <a:p>
            <a:r>
              <a:rPr lang="ja-JP" altLang="en-US" b="0" dirty="0" smtClean="0">
                <a:latin typeface="+mn-ea"/>
                <a:ea typeface="+mn-ea"/>
              </a:rPr>
              <a:t>この値と基準値を比較することで仮説の真偽を確かめるのです。</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5</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164906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44563" y="1135063"/>
            <a:ext cx="4897437" cy="3062287"/>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大阪人とたこ焼き器の例では、自由度が１でしたが、今回の血液型の例では４つの血液型のうち３つは自由に変化させることができるので、自由度は３になります。</a:t>
            </a:r>
          </a:p>
          <a:p>
            <a:r>
              <a:rPr kumimoji="1" lang="ja-JP" altLang="en-US" dirty="0" smtClean="0">
                <a:latin typeface="+mn-ea"/>
                <a:ea typeface="+mn-ea"/>
              </a:rPr>
              <a:t>そこで、今回は自由度３の</a:t>
            </a:r>
            <a:r>
              <a:rPr kumimoji="1" lang="en-US" altLang="ja-JP" dirty="0" smtClean="0">
                <a:latin typeface="+mn-ea"/>
                <a:ea typeface="+mn-ea"/>
              </a:rPr>
              <a:t>χ</a:t>
            </a:r>
            <a:r>
              <a:rPr kumimoji="1" lang="ja-JP" altLang="en-US" dirty="0" smtClean="0">
                <a:latin typeface="+mn-ea"/>
                <a:ea typeface="+mn-ea"/>
              </a:rPr>
              <a:t>２分布の確率密度関数を用いて考えます。</a:t>
            </a:r>
          </a:p>
          <a:p>
            <a:r>
              <a:rPr kumimoji="1" lang="ja-JP" altLang="en-US" dirty="0" smtClean="0">
                <a:latin typeface="+mn-ea"/>
                <a:ea typeface="+mn-ea"/>
              </a:rPr>
              <a:t>有意水準は一般的な</a:t>
            </a:r>
            <a:r>
              <a:rPr kumimoji="1" lang="en-US" altLang="ja-JP" dirty="0" smtClean="0">
                <a:latin typeface="+mn-ea"/>
                <a:ea typeface="+mn-ea"/>
              </a:rPr>
              <a:t>5</a:t>
            </a:r>
            <a:r>
              <a:rPr kumimoji="1" lang="ja-JP" altLang="en-US" dirty="0" smtClean="0">
                <a:latin typeface="+mn-ea"/>
                <a:ea typeface="+mn-ea"/>
              </a:rPr>
              <a:t>％を用いて検定をしてみます。</a:t>
            </a:r>
          </a:p>
          <a:p>
            <a:r>
              <a:rPr kumimoji="1" lang="ja-JP" altLang="en-US" dirty="0" smtClean="0">
                <a:latin typeface="+mn-ea"/>
                <a:ea typeface="+mn-ea"/>
              </a:rPr>
              <a:t>得られたカイ２乗値の</a:t>
            </a:r>
            <a:r>
              <a:rPr kumimoji="1" lang="en-US" altLang="ja-JP" dirty="0" smtClean="0">
                <a:latin typeface="+mn-ea"/>
                <a:ea typeface="+mn-ea"/>
              </a:rPr>
              <a:t>10.25</a:t>
            </a:r>
            <a:r>
              <a:rPr kumimoji="1" lang="ja-JP" altLang="en-US" dirty="0" smtClean="0">
                <a:latin typeface="+mn-ea"/>
                <a:ea typeface="+mn-ea"/>
              </a:rPr>
              <a:t>は、</a:t>
            </a:r>
            <a:r>
              <a:rPr kumimoji="1" lang="en-US" altLang="ja-JP" dirty="0" smtClean="0">
                <a:latin typeface="+mn-ea"/>
                <a:ea typeface="+mn-ea"/>
              </a:rPr>
              <a:t>5</a:t>
            </a:r>
            <a:r>
              <a:rPr kumimoji="1" lang="ja-JP" altLang="en-US" dirty="0" smtClean="0">
                <a:latin typeface="+mn-ea"/>
                <a:ea typeface="+mn-ea"/>
              </a:rPr>
              <a:t>％未満で起こりうる極端なカイ２乗値</a:t>
            </a:r>
            <a:r>
              <a:rPr kumimoji="1" lang="en-US" altLang="ja-JP" dirty="0" smtClean="0">
                <a:latin typeface="+mn-ea"/>
                <a:ea typeface="+mn-ea"/>
              </a:rPr>
              <a:t>7.815</a:t>
            </a:r>
            <a:r>
              <a:rPr kumimoji="1" lang="ja-JP" altLang="en-US" dirty="0" smtClean="0">
                <a:latin typeface="+mn-ea"/>
                <a:ea typeface="+mn-ea"/>
              </a:rPr>
              <a:t>よりも大きいので、日本人の血液型分布と差が無いと仮定した場合には</a:t>
            </a:r>
            <a:r>
              <a:rPr kumimoji="1" lang="en-US" altLang="ja-JP" dirty="0" smtClean="0">
                <a:latin typeface="+mn-ea"/>
                <a:ea typeface="+mn-ea"/>
              </a:rPr>
              <a:t>5</a:t>
            </a:r>
            <a:r>
              <a:rPr kumimoji="1" lang="ja-JP" altLang="en-US" dirty="0" smtClean="0">
                <a:latin typeface="+mn-ea"/>
                <a:ea typeface="+mn-ea"/>
              </a:rPr>
              <a:t>％以下の確率でした起こりえない分布であると解釈できます。</a:t>
            </a:r>
          </a:p>
          <a:p>
            <a:endParaRPr kumimoji="1" lang="ja-JP" altLang="en-US" dirty="0" smtClean="0">
              <a:latin typeface="+mn-ea"/>
              <a:ea typeface="+mn-ea"/>
            </a:endParaRP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panose="020F0502020204030204"/>
                <a:ea typeface="ＭＳ Ｐゴシック" panose="020B0600070205080204" pitchFamily="50" charset="-128"/>
              </a:rPr>
              <a:pPr defTabSz="906445">
                <a:defRPr/>
              </a:pPr>
              <a:t>6</a:t>
            </a:fld>
            <a:endParaRPr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3400664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lang="ja-JP" altLang="en-US" b="0" dirty="0" smtClean="0">
                <a:latin typeface="+mn-ea"/>
                <a:ea typeface="+mn-ea"/>
              </a:rPr>
              <a:t>カイ２乗限界値は教科書などでも付録として提供され、この表の横軸の有意水準と縦軸の自由度をたどれば得ることができます。</a:t>
            </a:r>
          </a:p>
          <a:p>
            <a:r>
              <a:rPr lang="ja-JP" altLang="en-US" b="0" dirty="0" smtClean="0">
                <a:latin typeface="+mn-ea"/>
                <a:ea typeface="+mn-ea"/>
              </a:rPr>
              <a:t>今回の例では有意水準</a:t>
            </a:r>
            <a:r>
              <a:rPr lang="en-US" altLang="ja-JP" b="0" dirty="0" smtClean="0">
                <a:latin typeface="+mn-ea"/>
                <a:ea typeface="+mn-ea"/>
              </a:rPr>
              <a:t>0.05</a:t>
            </a:r>
            <a:r>
              <a:rPr lang="ja-JP" altLang="en-US" b="0" dirty="0" smtClean="0">
                <a:latin typeface="+mn-ea"/>
                <a:ea typeface="+mn-ea"/>
              </a:rPr>
              <a:t>自由度</a:t>
            </a:r>
            <a:r>
              <a:rPr lang="en-US" altLang="ja-JP" b="0" dirty="0" smtClean="0">
                <a:latin typeface="+mn-ea"/>
                <a:ea typeface="+mn-ea"/>
              </a:rPr>
              <a:t>3</a:t>
            </a:r>
            <a:r>
              <a:rPr lang="ja-JP" altLang="en-US" b="0" dirty="0" smtClean="0">
                <a:latin typeface="+mn-ea"/>
                <a:ea typeface="+mn-ea"/>
              </a:rPr>
              <a:t>をたどると限界値</a:t>
            </a:r>
            <a:r>
              <a:rPr lang="en-US" altLang="ja-JP" b="0" dirty="0" smtClean="0">
                <a:latin typeface="+mn-ea"/>
                <a:ea typeface="+mn-ea"/>
              </a:rPr>
              <a:t>7.815</a:t>
            </a:r>
            <a:r>
              <a:rPr lang="ja-JP" altLang="en-US" b="0" dirty="0" smtClean="0">
                <a:latin typeface="+mn-ea"/>
                <a:ea typeface="+mn-ea"/>
              </a:rPr>
              <a:t>が得られます。</a:t>
            </a:r>
          </a:p>
          <a:p>
            <a:r>
              <a:rPr lang="ja-JP" altLang="en-US" b="0" dirty="0" smtClean="0">
                <a:latin typeface="+mn-ea"/>
                <a:ea typeface="+mn-ea"/>
              </a:rPr>
              <a:t>実務上は統計ソフトを用いることになり、カイ２乗と自由度から標本が得られる確率である</a:t>
            </a:r>
            <a:r>
              <a:rPr lang="en-US" altLang="ja-JP" b="0" dirty="0" smtClean="0">
                <a:latin typeface="+mn-ea"/>
                <a:ea typeface="+mn-ea"/>
              </a:rPr>
              <a:t>P</a:t>
            </a:r>
            <a:r>
              <a:rPr lang="ja-JP" altLang="en-US" b="0" dirty="0" smtClean="0">
                <a:latin typeface="+mn-ea"/>
                <a:ea typeface="+mn-ea"/>
              </a:rPr>
              <a:t>値を得ます。そのうえで、この</a:t>
            </a:r>
            <a:r>
              <a:rPr lang="en-US" altLang="ja-JP" b="0" dirty="0" smtClean="0">
                <a:latin typeface="+mn-ea"/>
                <a:ea typeface="+mn-ea"/>
              </a:rPr>
              <a:t>P</a:t>
            </a:r>
            <a:r>
              <a:rPr lang="ja-JP" altLang="en-US" b="0" dirty="0" smtClean="0">
                <a:latin typeface="+mn-ea"/>
                <a:ea typeface="+mn-ea"/>
              </a:rPr>
              <a:t>値と有意水準を比べることになります。</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7</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879974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自由度３の時に、カイ２乗値が</a:t>
            </a:r>
            <a:r>
              <a:rPr kumimoji="1" lang="en-US" altLang="ja-JP" dirty="0" smtClean="0">
                <a:latin typeface="+mn-ea"/>
                <a:ea typeface="+mn-ea"/>
              </a:rPr>
              <a:t>10.25</a:t>
            </a:r>
            <a:r>
              <a:rPr kumimoji="1" lang="ja-JP" altLang="en-US" dirty="0" smtClean="0">
                <a:latin typeface="+mn-ea"/>
                <a:ea typeface="+mn-ea"/>
              </a:rPr>
              <a:t>以上となる確率は</a:t>
            </a:r>
            <a:r>
              <a:rPr kumimoji="1" lang="en-US" altLang="ja-JP" dirty="0" smtClean="0">
                <a:latin typeface="+mn-ea"/>
                <a:ea typeface="+mn-ea"/>
              </a:rPr>
              <a:t>0.017</a:t>
            </a:r>
            <a:r>
              <a:rPr kumimoji="1" lang="ja-JP" altLang="en-US" dirty="0" smtClean="0">
                <a:latin typeface="+mn-ea"/>
                <a:ea typeface="+mn-ea"/>
              </a:rPr>
              <a:t>です。</a:t>
            </a:r>
          </a:p>
          <a:p>
            <a:r>
              <a:rPr kumimoji="1" lang="ja-JP" altLang="en-US" dirty="0" smtClean="0">
                <a:latin typeface="+mn-ea"/>
                <a:ea typeface="+mn-ea"/>
              </a:rPr>
              <a:t>一般的な有意水準</a:t>
            </a:r>
            <a:r>
              <a:rPr kumimoji="1" lang="en-US" altLang="ja-JP" dirty="0" smtClean="0">
                <a:latin typeface="+mn-ea"/>
                <a:ea typeface="+mn-ea"/>
              </a:rPr>
              <a:t>5</a:t>
            </a:r>
            <a:r>
              <a:rPr kumimoji="1" lang="ja-JP" altLang="en-US" dirty="0" smtClean="0">
                <a:latin typeface="+mn-ea"/>
                <a:ea typeface="+mn-ea"/>
              </a:rPr>
              <a:t>％で検定を開始した場合には、「有意差が認められた」といなりますが、厳しめの有意水準</a:t>
            </a:r>
            <a:r>
              <a:rPr kumimoji="1" lang="en-US" altLang="ja-JP" dirty="0" smtClean="0">
                <a:latin typeface="+mn-ea"/>
                <a:ea typeface="+mn-ea"/>
              </a:rPr>
              <a:t>1</a:t>
            </a:r>
            <a:r>
              <a:rPr kumimoji="1" lang="ja-JP" altLang="en-US" dirty="0" smtClean="0">
                <a:latin typeface="+mn-ea"/>
                <a:ea typeface="+mn-ea"/>
              </a:rPr>
              <a:t>％で検定を行う場合には「有意差は認められなかった」が結論になります。</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8</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4850" y="1233488"/>
            <a:ext cx="5326063" cy="3330575"/>
          </a:xfrm>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統計学的仮説検定は、ある仮説、「帰無仮説」といいます、が正しいと言えるかどうかを統計学的・確率論的に判断するための手法です。</a:t>
            </a:r>
          </a:p>
          <a:p>
            <a:r>
              <a:rPr kumimoji="1" lang="ja-JP" altLang="en-US" dirty="0" smtClean="0">
                <a:latin typeface="+mn-ea"/>
                <a:ea typeface="+mn-ea"/>
              </a:rPr>
              <a:t>仮説が正しいと仮定した上で、それに従う母集団から実際に観察された標本が抽出される確率を求めます。</a:t>
            </a:r>
          </a:p>
          <a:p>
            <a:r>
              <a:rPr kumimoji="1" lang="ja-JP" altLang="en-US" dirty="0" smtClean="0">
                <a:latin typeface="+mn-ea"/>
                <a:ea typeface="+mn-ea"/>
              </a:rPr>
              <a:t>その確率が十分に小さければ、具体的には事前に設定した有意水準より小さければ、「仮説は成り立ちそうもない」と判断できます。</a:t>
            </a:r>
          </a:p>
        </p:txBody>
      </p:sp>
      <p:sp>
        <p:nvSpPr>
          <p:cNvPr id="4" name="スライド番号プレースホルダー 3"/>
          <p:cNvSpPr>
            <a:spLocks noGrp="1"/>
          </p:cNvSpPr>
          <p:nvPr>
            <p:ph type="sldNum" sz="quarter" idx="10"/>
          </p:nvPr>
        </p:nvSpPr>
        <p:spPr/>
        <p:txBody>
          <a:bodyPr/>
          <a:lstStyle/>
          <a:p>
            <a:pPr defTabSz="906445">
              <a:defRPr/>
            </a:pPr>
            <a:fld id="{7D5489D7-4FFC-455B-B915-3CEFB519FBBE}" type="slidenum">
              <a:rPr lang="ja-JP" altLang="en-US">
                <a:solidFill>
                  <a:prstClr val="black"/>
                </a:solidFill>
                <a:latin typeface="Calibri"/>
                <a:ea typeface="ＭＳ Ｐゴシック" panose="020B0600070205080204" pitchFamily="50" charset="-128"/>
              </a:rPr>
              <a:pPr defTabSz="906445">
                <a:defRPr/>
              </a:pPr>
              <a:t>9</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19037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90117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7014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55008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96108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角丸四角形 1"/>
          <p:cNvSpPr/>
          <p:nvPr userDrawn="1"/>
        </p:nvSpPr>
        <p:spPr>
          <a:xfrm>
            <a:off x="611189" y="0"/>
            <a:ext cx="180000" cy="4140000"/>
          </a:xfrm>
          <a:prstGeom prst="roundRect">
            <a:avLst>
              <a:gd name="adj" fmla="val 0"/>
            </a:avLst>
          </a:prstGeom>
          <a:gradFill>
            <a:gsLst>
              <a:gs pos="100000">
                <a:schemeClr val="accent5">
                  <a:lumMod val="40000"/>
                  <a:lumOff val="60000"/>
                </a:schemeClr>
              </a:gs>
              <a:gs pos="7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4070243203"/>
      </p:ext>
    </p:extLst>
  </p:cSld>
  <p:clrMap bg1="lt1" tx1="dk1" bg2="lt2" tx2="dk2" accent1="accent1" accent2="accent2" accent3="accent3" accent4="accent4" accent5="accent5" accent6="accent6" hlink="hlink" folHlink="folHlink"/>
  <p:sldLayoutIdLst>
    <p:sldLayoutId id="214748368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角丸四角形 1"/>
          <p:cNvSpPr/>
          <p:nvPr userDrawn="1"/>
        </p:nvSpPr>
        <p:spPr>
          <a:xfrm>
            <a:off x="8257345" y="5305773"/>
            <a:ext cx="278578" cy="414051"/>
          </a:xfrm>
          <a:prstGeom prst="roundRect">
            <a:avLst>
              <a:gd name="adj" fmla="val 0"/>
            </a:avLst>
          </a:prstGeom>
          <a:gradFill>
            <a:gsLst>
              <a:gs pos="100000">
                <a:schemeClr val="accent5">
                  <a:lumMod val="40000"/>
                  <a:lumOff val="60000"/>
                </a:schemeClr>
              </a:gs>
              <a:gs pos="36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ja-JP" altLang="en-US" dirty="0" smtClean="0">
              <a:solidFill>
                <a:schemeClr val="bg1"/>
              </a:solidFill>
              <a:latin typeface="Arial" panose="020B0604020202020204" pitchFamily="34" charset="0"/>
            </a:endParaRPr>
          </a:p>
        </p:txBody>
      </p:sp>
      <p:sp>
        <p:nvSpPr>
          <p:cNvPr id="3" name="スライド番号プレースホルダー 3"/>
          <p:cNvSpPr txBox="1">
            <a:spLocks/>
          </p:cNvSpPr>
          <p:nvPr userDrawn="1"/>
        </p:nvSpPr>
        <p:spPr>
          <a:xfrm>
            <a:off x="8052535" y="5323508"/>
            <a:ext cx="688197" cy="30480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5DBB7724-83A9-4087-8B02-796B3CA56CD2}" type="slidenum">
              <a:rPr lang="ja-JP" altLang="en-US" sz="120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pPr algn="ctr"/>
              <a:t>‹#›</a:t>
            </a:fld>
            <a:endParaRPr lang="ja-JP" altLang="en-US" sz="105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4" name="角丸四角形 3"/>
          <p:cNvSpPr/>
          <p:nvPr userDrawn="1"/>
        </p:nvSpPr>
        <p:spPr>
          <a:xfrm>
            <a:off x="611189" y="0"/>
            <a:ext cx="180000" cy="648000"/>
          </a:xfrm>
          <a:prstGeom prst="roundRect">
            <a:avLst>
              <a:gd name="adj" fmla="val 0"/>
            </a:avLst>
          </a:prstGeom>
          <a:gradFill>
            <a:gsLst>
              <a:gs pos="100000">
                <a:schemeClr val="accent5">
                  <a:lumMod val="40000"/>
                  <a:lumOff val="60000"/>
                </a:schemeClr>
              </a:gs>
              <a:gs pos="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2538490831"/>
      </p:ext>
    </p:extLst>
  </p:cSld>
  <p:clrMap bg1="lt1" tx1="dk1" bg2="lt2" tx2="dk2" accent1="accent1" accent2="accent2" accent3="accent3" accent4="accent4" accent5="accent5" accent6="accent6" hlink="hlink" folHlink="folHlink"/>
  <p:sldLayoutIdLst>
    <p:sldLayoutId id="2147483678"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角丸四角形 1"/>
          <p:cNvSpPr/>
          <p:nvPr userDrawn="1"/>
        </p:nvSpPr>
        <p:spPr>
          <a:xfrm>
            <a:off x="8257345" y="5305773"/>
            <a:ext cx="278578" cy="414051"/>
          </a:xfrm>
          <a:prstGeom prst="roundRect">
            <a:avLst>
              <a:gd name="adj" fmla="val 0"/>
            </a:avLst>
          </a:prstGeom>
          <a:gradFill>
            <a:gsLst>
              <a:gs pos="100000">
                <a:schemeClr val="accent5">
                  <a:lumMod val="40000"/>
                  <a:lumOff val="60000"/>
                </a:schemeClr>
              </a:gs>
              <a:gs pos="36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ja-JP" altLang="en-US" dirty="0" smtClean="0">
              <a:solidFill>
                <a:schemeClr val="bg1"/>
              </a:solidFill>
              <a:latin typeface="Arial" panose="020B0604020202020204" pitchFamily="34" charset="0"/>
            </a:endParaRPr>
          </a:p>
        </p:txBody>
      </p:sp>
      <p:sp>
        <p:nvSpPr>
          <p:cNvPr id="3" name="スライド番号プレースホルダー 3"/>
          <p:cNvSpPr txBox="1">
            <a:spLocks/>
          </p:cNvSpPr>
          <p:nvPr userDrawn="1"/>
        </p:nvSpPr>
        <p:spPr>
          <a:xfrm>
            <a:off x="8052535" y="5323508"/>
            <a:ext cx="688197" cy="30480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5DBB7724-83A9-4087-8B02-796B3CA56CD2}" type="slidenum">
              <a:rPr lang="ja-JP" altLang="en-US" sz="120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pPr algn="ctr"/>
              <a:t>‹#›</a:t>
            </a:fld>
            <a:endParaRPr lang="ja-JP" altLang="en-US" sz="105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Tree>
    <p:extLst>
      <p:ext uri="{BB962C8B-B14F-4D97-AF65-F5344CB8AC3E}">
        <p14:creationId xmlns:p14="http://schemas.microsoft.com/office/powerpoint/2010/main" val="2956366189"/>
      </p:ext>
    </p:extLst>
  </p:cSld>
  <p:clrMap bg1="lt1" tx1="dk1" bg2="lt2" tx2="dk2" accent1="accent1" accent2="accent2" accent3="accent3" accent4="accent4" accent5="accent5" accent6="accent6" hlink="hlink" folHlink="folHlink"/>
  <p:sldLayoutIdLst>
    <p:sldLayoutId id="2147483684"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図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52273" y="2641477"/>
            <a:ext cx="6891727" cy="3083970"/>
          </a:xfrm>
          <a:prstGeom prst="rect">
            <a:avLst/>
          </a:prstGeom>
        </p:spPr>
      </p:pic>
      <p:sp>
        <p:nvSpPr>
          <p:cNvPr id="6" name="正方形/長方形 5"/>
          <p:cNvSpPr/>
          <p:nvPr userDrawn="1"/>
        </p:nvSpPr>
        <p:spPr>
          <a:xfrm>
            <a:off x="1583160" y="1993405"/>
            <a:ext cx="7560840" cy="3732042"/>
          </a:xfrm>
          <a:prstGeom prst="rect">
            <a:avLst/>
          </a:prstGeom>
          <a:gradFill>
            <a:gsLst>
              <a:gs pos="72000">
                <a:schemeClr val="bg1">
                  <a:alpha val="60000"/>
                </a:schemeClr>
              </a:gs>
              <a:gs pos="0">
                <a:schemeClr val="bg1">
                  <a:alpha val="89000"/>
                </a:schemeClr>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bg1"/>
              </a:solidFill>
            </a:endParaRPr>
          </a:p>
        </p:txBody>
      </p:sp>
      <p:sp>
        <p:nvSpPr>
          <p:cNvPr id="7" name="角丸四角形 6"/>
          <p:cNvSpPr/>
          <p:nvPr userDrawn="1"/>
        </p:nvSpPr>
        <p:spPr>
          <a:xfrm>
            <a:off x="8257345" y="5305773"/>
            <a:ext cx="278578" cy="414051"/>
          </a:xfrm>
          <a:prstGeom prst="roundRect">
            <a:avLst>
              <a:gd name="adj" fmla="val 0"/>
            </a:avLst>
          </a:prstGeom>
          <a:gradFill>
            <a:gsLst>
              <a:gs pos="100000">
                <a:schemeClr val="accent5">
                  <a:lumMod val="40000"/>
                  <a:lumOff val="60000"/>
                </a:schemeClr>
              </a:gs>
              <a:gs pos="36000">
                <a:srgbClr val="0000FF"/>
              </a:gs>
            </a:gsLst>
            <a:lin ang="13200000" scaled="0"/>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ja-JP" altLang="en-US" dirty="0" smtClean="0">
              <a:solidFill>
                <a:schemeClr val="bg1"/>
              </a:solidFill>
              <a:latin typeface="Arial" panose="020B0604020202020204" pitchFamily="34" charset="0"/>
            </a:endParaRPr>
          </a:p>
        </p:txBody>
      </p:sp>
      <p:sp>
        <p:nvSpPr>
          <p:cNvPr id="8" name="スライド番号プレースホルダー 3"/>
          <p:cNvSpPr txBox="1">
            <a:spLocks/>
          </p:cNvSpPr>
          <p:nvPr userDrawn="1"/>
        </p:nvSpPr>
        <p:spPr>
          <a:xfrm>
            <a:off x="8052535" y="5323508"/>
            <a:ext cx="688197" cy="30480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5DBB7724-83A9-4087-8B02-796B3CA56CD2}" type="slidenum">
              <a:rPr lang="ja-JP" altLang="en-US" sz="1200" smtClean="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pPr algn="ctr"/>
              <a:t>‹#›</a:t>
            </a:fld>
            <a:endParaRPr lang="ja-JP" altLang="en-US" sz="105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Tree>
    <p:extLst>
      <p:ext uri="{BB962C8B-B14F-4D97-AF65-F5344CB8AC3E}">
        <p14:creationId xmlns:p14="http://schemas.microsoft.com/office/powerpoint/2010/main" val="2497133861"/>
      </p:ext>
    </p:extLst>
  </p:cSld>
  <p:clrMap bg1="lt1" tx1="dk1" bg2="lt2" tx2="dk2" accent1="accent1" accent2="accent2" accent3="accent3" accent4="accent4" accent5="accent5" accent6="accent6" hlink="hlink" folHlink="folHlink"/>
  <p:sldLayoutIdLst>
    <p:sldLayoutId id="214748368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0.png"/><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11" Type="http://schemas.openxmlformats.org/officeDocument/2006/relationships/image" Target="../media/image12.png"/><Relationship Id="rId5" Type="http://schemas.openxmlformats.org/officeDocument/2006/relationships/image" Target="../media/image8.png"/><Relationship Id="rId10" Type="http://schemas.openxmlformats.org/officeDocument/2006/relationships/image" Target="../media/image11.png"/><Relationship Id="rId4" Type="http://schemas.openxmlformats.org/officeDocument/2006/relationships/image" Target="../media/image7.png"/><Relationship Id="rId9"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1.png"/><Relationship Id="rId3" Type="http://schemas.openxmlformats.org/officeDocument/2006/relationships/image" Target="../media/image14.png"/><Relationship Id="rId7"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00.png"/><Relationship Id="rId5" Type="http://schemas.openxmlformats.org/officeDocument/2006/relationships/image" Target="../media/image16.png"/><Relationship Id="rId4" Type="http://schemas.openxmlformats.org/officeDocument/2006/relationships/image" Target="../media/image15.png"/><Relationship Id="rId9" Type="http://schemas.openxmlformats.org/officeDocument/2006/relationships/image" Target="../media/image1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8"/>
          <p:cNvSpPr txBox="1">
            <a:spLocks/>
          </p:cNvSpPr>
          <p:nvPr/>
        </p:nvSpPr>
        <p:spPr>
          <a:xfrm>
            <a:off x="818390" y="1117814"/>
            <a:ext cx="6858000" cy="1323439"/>
          </a:xfrm>
          <a:prstGeom prst="rect">
            <a:avLst/>
          </a:prstGeom>
        </p:spPr>
        <p:txBody>
          <a:bodyPr anchor="ctr"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4000" dirty="0">
                <a:latin typeface="HGP創英角ｺﾞｼｯｸUB" panose="020B0900000000000000" pitchFamily="50" charset="-128"/>
                <a:ea typeface="HGP創英角ｺﾞｼｯｸUB" panose="020B0900000000000000" pitchFamily="50" charset="-128"/>
              </a:rPr>
              <a:t>「統計の入門</a:t>
            </a:r>
            <a:r>
              <a:rPr lang="ja-JP" altLang="en-US" sz="4000" dirty="0" smtClean="0">
                <a:latin typeface="HGP創英角ｺﾞｼｯｸUB" panose="020B0900000000000000" pitchFamily="50" charset="-128"/>
                <a:ea typeface="HGP創英角ｺﾞｼｯｸUB" panose="020B0900000000000000" pitchFamily="50" charset="-128"/>
              </a:rPr>
              <a:t>」 </a:t>
            </a:r>
            <a:r>
              <a:rPr lang="ja-JP" altLang="en-US" sz="2400" spc="-300" dirty="0" smtClean="0">
                <a:latin typeface="HGP創英角ｺﾞｼｯｸUB" panose="020B0900000000000000" pitchFamily="50" charset="-128"/>
                <a:ea typeface="HGP創英角ｺﾞｼｯｸUB" panose="020B0900000000000000" pitchFamily="50" charset="-128"/>
              </a:rPr>
              <a:t>＃</a:t>
            </a:r>
            <a:r>
              <a:rPr lang="en-US" altLang="ja-JP" sz="4000" spc="-300" dirty="0">
                <a:latin typeface="HGP創英角ｺﾞｼｯｸUB" panose="020B0900000000000000" pitchFamily="50" charset="-128"/>
                <a:ea typeface="HGP創英角ｺﾞｼｯｸUB" panose="020B0900000000000000" pitchFamily="50" charset="-128"/>
              </a:rPr>
              <a:t>5</a:t>
            </a:r>
            <a:r>
              <a:rPr lang="en-US" altLang="ja-JP" sz="4000" dirty="0">
                <a:latin typeface="HGP創英角ｺﾞｼｯｸUB" panose="020B0900000000000000" pitchFamily="50" charset="-128"/>
                <a:ea typeface="HGP創英角ｺﾞｼｯｸUB" panose="020B0900000000000000" pitchFamily="50" charset="-128"/>
              </a:rPr>
              <a:t/>
            </a:r>
            <a:br>
              <a:rPr lang="en-US" altLang="ja-JP" sz="4000" dirty="0">
                <a:latin typeface="HGP創英角ｺﾞｼｯｸUB" panose="020B0900000000000000" pitchFamily="50" charset="-128"/>
                <a:ea typeface="HGP創英角ｺﾞｼｯｸUB" panose="020B0900000000000000" pitchFamily="50" charset="-128"/>
              </a:rPr>
            </a:br>
            <a:r>
              <a:rPr lang="ja-JP" altLang="en-US" sz="4000" dirty="0">
                <a:latin typeface="HGP創英角ｺﾞｼｯｸUB" panose="020B0900000000000000" pitchFamily="50" charset="-128"/>
                <a:ea typeface="HGP創英角ｺﾞｼｯｸUB" panose="020B0900000000000000" pitchFamily="50" charset="-128"/>
              </a:rPr>
              <a:t>検定・推定</a:t>
            </a:r>
            <a:r>
              <a:rPr lang="en-US" altLang="ja-JP" sz="2400" dirty="0">
                <a:latin typeface="HGP創英角ｺﾞｼｯｸUB" panose="020B0900000000000000" pitchFamily="50" charset="-128"/>
                <a:ea typeface="HGP創英角ｺﾞｼｯｸUB" panose="020B0900000000000000" pitchFamily="50" charset="-128"/>
              </a:rPr>
              <a:t>(3/3)</a:t>
            </a:r>
            <a:endParaRPr lang="ja-JP" altLang="en-US" sz="4000" dirty="0">
              <a:latin typeface="HGP創英角ｺﾞｼｯｸUB" panose="020B0900000000000000" pitchFamily="50" charset="-128"/>
              <a:ea typeface="HGP創英角ｺﾞｼｯｸUB" panose="020B0900000000000000" pitchFamily="50" charset="-128"/>
            </a:endParaRPr>
          </a:p>
        </p:txBody>
      </p:sp>
      <p:sp>
        <p:nvSpPr>
          <p:cNvPr id="5" name="サブタイトル 11"/>
          <p:cNvSpPr txBox="1">
            <a:spLocks/>
          </p:cNvSpPr>
          <p:nvPr/>
        </p:nvSpPr>
        <p:spPr>
          <a:xfrm>
            <a:off x="818390" y="2956377"/>
            <a:ext cx="6858000" cy="1198868"/>
          </a:xfrm>
          <a:prstGeom prst="rect">
            <a:avLst/>
          </a:prstGeom>
        </p:spPr>
        <p:txBody>
          <a:bodyPr anchor="ctr" anchorCtr="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80000"/>
              </a:lnSpc>
              <a:buNone/>
            </a:pPr>
            <a:r>
              <a:rPr lang="ja-JP" altLang="en-US" sz="2200" dirty="0">
                <a:latin typeface="HGP創英角ｺﾞｼｯｸUB" panose="020B0900000000000000" pitchFamily="50" charset="-128"/>
                <a:ea typeface="HGP創英角ｺﾞｼｯｸUB" panose="020B0900000000000000" pitchFamily="50" charset="-128"/>
              </a:rPr>
              <a:t>京都大学</a:t>
            </a:r>
            <a:endParaRPr lang="en-US" altLang="ja-JP" sz="2200" dirty="0">
              <a:latin typeface="HGP創英角ｺﾞｼｯｸUB" panose="020B0900000000000000" pitchFamily="50" charset="-128"/>
              <a:ea typeface="HGP創英角ｺﾞｼｯｸUB" panose="020B0900000000000000" pitchFamily="50" charset="-128"/>
            </a:endParaRPr>
          </a:p>
          <a:p>
            <a:pPr marL="0" indent="0">
              <a:lnSpc>
                <a:spcPct val="80000"/>
              </a:lnSpc>
              <a:buNone/>
            </a:pPr>
            <a:r>
              <a:rPr lang="ja-JP" altLang="en-US" sz="2200" dirty="0">
                <a:latin typeface="HGP創英角ｺﾞｼｯｸUB" panose="020B0900000000000000" pitchFamily="50" charset="-128"/>
                <a:ea typeface="HGP創英角ｺﾞｼｯｸUB" panose="020B0900000000000000" pitchFamily="50" charset="-128"/>
              </a:rPr>
              <a:t>国際高等教育院附属</a:t>
            </a:r>
            <a:endParaRPr lang="en-US" altLang="ja-JP" sz="2200" dirty="0">
              <a:latin typeface="HGP創英角ｺﾞｼｯｸUB" panose="020B0900000000000000" pitchFamily="50" charset="-128"/>
              <a:ea typeface="HGP創英角ｺﾞｼｯｸUB" panose="020B0900000000000000" pitchFamily="50" charset="-128"/>
            </a:endParaRPr>
          </a:p>
          <a:p>
            <a:pPr marL="0" indent="0">
              <a:lnSpc>
                <a:spcPct val="80000"/>
              </a:lnSpc>
              <a:buNone/>
            </a:pPr>
            <a:r>
              <a:rPr lang="ja-JP" altLang="en-US" sz="2200" dirty="0">
                <a:latin typeface="HGP創英角ｺﾞｼｯｸUB" panose="020B0900000000000000" pitchFamily="50" charset="-128"/>
                <a:ea typeface="HGP創英角ｺﾞｼｯｸUB" panose="020B0900000000000000" pitchFamily="50" charset="-128"/>
              </a:rPr>
              <a:t>データ科学イノベーション教育研究センター</a:t>
            </a:r>
            <a:endParaRPr lang="en-US" altLang="ja-JP" sz="22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162177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xmlns="" id="{897DFDDE-925B-4436-B0F8-E717003A011F}"/>
              </a:ext>
            </a:extLst>
          </p:cNvPr>
          <p:cNvSpPr/>
          <p:nvPr/>
        </p:nvSpPr>
        <p:spPr>
          <a:xfrm>
            <a:off x="594184" y="3191901"/>
            <a:ext cx="7649704" cy="1908415"/>
          </a:xfrm>
          <a:prstGeom prst="rect">
            <a:avLst/>
          </a:prstGeom>
          <a:gradFill>
            <a:gsLst>
              <a:gs pos="75000">
                <a:schemeClr val="bg1">
                  <a:lumMod val="95000"/>
                </a:schemeClr>
              </a:gs>
              <a:gs pos="100000">
                <a:schemeClr val="bg1"/>
              </a:gs>
              <a:gs pos="0">
                <a:schemeClr val="bg1">
                  <a:lumMod val="85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リーフォーム: 図形 90">
            <a:extLst>
              <a:ext uri="{FF2B5EF4-FFF2-40B4-BE49-F238E27FC236}">
                <a16:creationId xmlns:a16="http://schemas.microsoft.com/office/drawing/2014/main" xmlns="" id="{44418DB6-D2E6-4CB4-9B5C-7616416CBD93}"/>
              </a:ext>
            </a:extLst>
          </p:cNvPr>
          <p:cNvSpPr/>
          <p:nvPr/>
        </p:nvSpPr>
        <p:spPr>
          <a:xfrm rot="14347328">
            <a:off x="6787970" y="2692646"/>
            <a:ext cx="1489712" cy="1898113"/>
          </a:xfrm>
          <a:custGeom>
            <a:avLst/>
            <a:gdLst>
              <a:gd name="connsiteX0" fmla="*/ 1480871 w 1489712"/>
              <a:gd name="connsiteY0" fmla="*/ 646140 h 1898113"/>
              <a:gd name="connsiteX1" fmla="*/ 750381 w 1489712"/>
              <a:gd name="connsiteY1" fmla="*/ 1867771 h 1898113"/>
              <a:gd name="connsiteX2" fmla="*/ 664922 w 1489712"/>
              <a:gd name="connsiteY2" fmla="*/ 1889272 h 1898113"/>
              <a:gd name="connsiteX3" fmla="*/ 30342 w 1489712"/>
              <a:gd name="connsiteY3" fmla="*/ 1509817 h 1898113"/>
              <a:gd name="connsiteX4" fmla="*/ 8841 w 1489712"/>
              <a:gd name="connsiteY4" fmla="*/ 1424358 h 1898113"/>
              <a:gd name="connsiteX5" fmla="*/ 739332 w 1489712"/>
              <a:gd name="connsiteY5" fmla="*/ 202727 h 1898113"/>
              <a:gd name="connsiteX6" fmla="*/ 824791 w 1489712"/>
              <a:gd name="connsiteY6" fmla="*/ 181226 h 1898113"/>
              <a:gd name="connsiteX7" fmla="*/ 926579 w 1489712"/>
              <a:gd name="connsiteY7" fmla="*/ 242091 h 1898113"/>
              <a:gd name="connsiteX8" fmla="*/ 990535 w 1489712"/>
              <a:gd name="connsiteY8" fmla="*/ 0 h 1898113"/>
              <a:gd name="connsiteX9" fmla="*/ 1078489 w 1489712"/>
              <a:gd name="connsiteY9" fmla="*/ 332928 h 1898113"/>
              <a:gd name="connsiteX10" fmla="*/ 1459370 w 1489712"/>
              <a:gd name="connsiteY10" fmla="*/ 560681 h 1898113"/>
              <a:gd name="connsiteX11" fmla="*/ 1480871 w 1489712"/>
              <a:gd name="connsiteY11" fmla="*/ 646140 h 1898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89712" h="1898113">
                <a:moveTo>
                  <a:pt x="1480871" y="646140"/>
                </a:moveTo>
                <a:lnTo>
                  <a:pt x="750381" y="1867771"/>
                </a:lnTo>
                <a:cubicBezTo>
                  <a:pt x="732719" y="1897308"/>
                  <a:pt x="694458" y="1906934"/>
                  <a:pt x="664922" y="1889272"/>
                </a:cubicBezTo>
                <a:lnTo>
                  <a:pt x="30342" y="1509817"/>
                </a:lnTo>
                <a:cubicBezTo>
                  <a:pt x="806" y="1492156"/>
                  <a:pt x="-8820" y="1453894"/>
                  <a:pt x="8841" y="1424358"/>
                </a:cubicBezTo>
                <a:lnTo>
                  <a:pt x="739332" y="202727"/>
                </a:lnTo>
                <a:cubicBezTo>
                  <a:pt x="756993" y="173191"/>
                  <a:pt x="795255" y="163564"/>
                  <a:pt x="824791" y="181226"/>
                </a:cubicBezTo>
                <a:lnTo>
                  <a:pt x="926579" y="242091"/>
                </a:lnTo>
                <a:lnTo>
                  <a:pt x="990535" y="0"/>
                </a:lnTo>
                <a:lnTo>
                  <a:pt x="1078489" y="332928"/>
                </a:lnTo>
                <a:lnTo>
                  <a:pt x="1459370" y="560681"/>
                </a:lnTo>
                <a:cubicBezTo>
                  <a:pt x="1488907" y="578342"/>
                  <a:pt x="1498533" y="616604"/>
                  <a:pt x="1480871" y="646140"/>
                </a:cubicBezTo>
                <a:close/>
              </a:path>
            </a:pathLst>
          </a:custGeom>
          <a:solidFill>
            <a:schemeClr val="bg1"/>
          </a:solidFill>
          <a:ln w="25400">
            <a:solidFill>
              <a:srgbClr val="66ADE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22" name="正方形/長方形 21">
            <a:extLst>
              <a:ext uri="{FF2B5EF4-FFF2-40B4-BE49-F238E27FC236}">
                <a16:creationId xmlns:a16="http://schemas.microsoft.com/office/drawing/2014/main" xmlns="" id="{EAE5AB25-FFD7-4146-89A3-50EB404B1710}"/>
              </a:ext>
            </a:extLst>
          </p:cNvPr>
          <p:cNvSpPr/>
          <p:nvPr/>
        </p:nvSpPr>
        <p:spPr>
          <a:xfrm>
            <a:off x="594184" y="832692"/>
            <a:ext cx="7649704" cy="2196000"/>
          </a:xfrm>
          <a:prstGeom prst="rect">
            <a:avLst/>
          </a:prstGeom>
          <a:gradFill>
            <a:gsLst>
              <a:gs pos="75000">
                <a:schemeClr val="bg1">
                  <a:lumMod val="95000"/>
                </a:schemeClr>
              </a:gs>
              <a:gs pos="100000">
                <a:schemeClr val="bg1"/>
              </a:gs>
              <a:gs pos="0">
                <a:schemeClr val="bg1">
                  <a:lumMod val="85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sp>
        <p:nvSpPr>
          <p:cNvPr id="23" name="タイトル 8">
            <a:extLst>
              <a:ext uri="{FF2B5EF4-FFF2-40B4-BE49-F238E27FC236}">
                <a16:creationId xmlns:a16="http://schemas.microsoft.com/office/drawing/2014/main" xmlns="" id="{42C88071-CD7F-456B-A141-2EFA10CFF3A0}"/>
              </a:ext>
            </a:extLst>
          </p:cNvPr>
          <p:cNvSpPr txBox="1">
            <a:spLocks/>
          </p:cNvSpPr>
          <p:nvPr/>
        </p:nvSpPr>
        <p:spPr>
          <a:xfrm>
            <a:off x="1452081" y="1289199"/>
            <a:ext cx="3567336" cy="367211"/>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サイコロは歪んでいるか？</a:t>
            </a:r>
          </a:p>
        </p:txBody>
      </p:sp>
      <p:sp>
        <p:nvSpPr>
          <p:cNvPr id="24" name="正方形/長方形 23">
            <a:extLst>
              <a:ext uri="{FF2B5EF4-FFF2-40B4-BE49-F238E27FC236}">
                <a16:creationId xmlns:a16="http://schemas.microsoft.com/office/drawing/2014/main" xmlns="" id="{82E1FB3E-9951-4052-A836-2C12B0F6A3A4}"/>
              </a:ext>
            </a:extLst>
          </p:cNvPr>
          <p:cNvSpPr>
            <a:spLocks noChangeAspect="1"/>
          </p:cNvSpPr>
          <p:nvPr/>
        </p:nvSpPr>
        <p:spPr>
          <a:xfrm>
            <a:off x="906738" y="1423831"/>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rgbClr val="FF0000"/>
              </a:solidFill>
              <a:effectLst/>
              <a:latin typeface="Arial" panose="020B0604020202020204" pitchFamily="34" charset="0"/>
            </a:endParaRPr>
          </a:p>
        </p:txBody>
      </p:sp>
      <p:grpSp>
        <p:nvGrpSpPr>
          <p:cNvPr id="25" name="グループ化 24">
            <a:extLst>
              <a:ext uri="{FF2B5EF4-FFF2-40B4-BE49-F238E27FC236}">
                <a16:creationId xmlns:a16="http://schemas.microsoft.com/office/drawing/2014/main" xmlns="" id="{3896106C-2276-4B77-822A-AB35D2333777}"/>
              </a:ext>
            </a:extLst>
          </p:cNvPr>
          <p:cNvGrpSpPr/>
          <p:nvPr/>
        </p:nvGrpSpPr>
        <p:grpSpPr>
          <a:xfrm>
            <a:off x="1022400" y="1299956"/>
            <a:ext cx="528036" cy="348557"/>
            <a:chOff x="1232952" y="2314599"/>
            <a:chExt cx="528036" cy="348557"/>
          </a:xfrm>
        </p:grpSpPr>
        <p:sp>
          <p:nvSpPr>
            <p:cNvPr id="26" name="正方形/長方形 25">
              <a:extLst>
                <a:ext uri="{FF2B5EF4-FFF2-40B4-BE49-F238E27FC236}">
                  <a16:creationId xmlns:a16="http://schemas.microsoft.com/office/drawing/2014/main" xmlns="" id="{9801A8ED-A62A-44AC-8C99-9E98AE4A2131}"/>
                </a:ext>
              </a:extLst>
            </p:cNvPr>
            <p:cNvSpPr>
              <a:spLocks/>
            </p:cNvSpPr>
            <p:nvPr/>
          </p:nvSpPr>
          <p:spPr>
            <a:xfrm>
              <a:off x="1273800" y="2381841"/>
              <a:ext cx="432000" cy="252000"/>
            </a:xfrm>
            <a:prstGeom prst="rect">
              <a:avLst/>
            </a:prstGeom>
            <a:solidFill>
              <a:srgbClr val="66ADE8"/>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27" name="タイトル 8">
              <a:extLst>
                <a:ext uri="{FF2B5EF4-FFF2-40B4-BE49-F238E27FC236}">
                  <a16:creationId xmlns:a16="http://schemas.microsoft.com/office/drawing/2014/main" xmlns="" id="{DC75B461-7D2F-4290-9F5D-95815486F700}"/>
                </a:ext>
              </a:extLst>
            </p:cNvPr>
            <p:cNvSpPr txBox="1">
              <a:spLocks/>
            </p:cNvSpPr>
            <p:nvPr/>
          </p:nvSpPr>
          <p:spPr>
            <a:xfrm>
              <a:off x="1232952" y="2314599"/>
              <a:ext cx="528036" cy="348557"/>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rPr>
                <a:t>例</a:t>
              </a:r>
              <a:r>
                <a:rPr lang="en-US" altLang="ja-JP" sz="1600" dirty="0">
                  <a:solidFill>
                    <a:schemeClr val="bg1"/>
                  </a:solidFill>
                  <a:effectLst/>
                  <a:latin typeface="HGP創英角ｺﾞｼｯｸUB" panose="020B0900000000000000" pitchFamily="50" charset="-128"/>
                  <a:ea typeface="HGP創英角ｺﾞｼｯｸUB" panose="020B0900000000000000" pitchFamily="50" charset="-128"/>
                </a:rPr>
                <a:t>1</a:t>
              </a:r>
              <a:endPar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endParaRPr>
            </a:p>
          </p:txBody>
        </p:sp>
      </p:grpSp>
      <p:grpSp>
        <p:nvGrpSpPr>
          <p:cNvPr id="28" name="グループ化 27">
            <a:extLst>
              <a:ext uri="{FF2B5EF4-FFF2-40B4-BE49-F238E27FC236}">
                <a16:creationId xmlns:a16="http://schemas.microsoft.com/office/drawing/2014/main" xmlns="" id="{AC338E15-8AFF-4B7E-94B8-6D548986E772}"/>
              </a:ext>
            </a:extLst>
          </p:cNvPr>
          <p:cNvGrpSpPr/>
          <p:nvPr/>
        </p:nvGrpSpPr>
        <p:grpSpPr>
          <a:xfrm>
            <a:off x="611189" y="833875"/>
            <a:ext cx="7687694" cy="499766"/>
            <a:chOff x="611189" y="732275"/>
            <a:chExt cx="7687694" cy="499766"/>
          </a:xfrm>
        </p:grpSpPr>
        <p:sp>
          <p:nvSpPr>
            <p:cNvPr id="29" name="タイトル 8">
              <a:extLst>
                <a:ext uri="{FF2B5EF4-FFF2-40B4-BE49-F238E27FC236}">
                  <a16:creationId xmlns:a16="http://schemas.microsoft.com/office/drawing/2014/main" xmlns="" id="{575F6886-B80C-4A41-846E-74DD527DBC9C}"/>
                </a:ext>
              </a:extLst>
            </p:cNvPr>
            <p:cNvSpPr txBox="1">
              <a:spLocks/>
            </p:cNvSpPr>
            <p:nvPr/>
          </p:nvSpPr>
          <p:spPr>
            <a:xfrm>
              <a:off x="810345" y="732275"/>
              <a:ext cx="1889447" cy="499766"/>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仮説を設ける</a:t>
              </a:r>
            </a:p>
          </p:txBody>
        </p:sp>
        <p:sp>
          <p:nvSpPr>
            <p:cNvPr id="30" name="正方形/長方形 29">
              <a:extLst>
                <a:ext uri="{FF2B5EF4-FFF2-40B4-BE49-F238E27FC236}">
                  <a16:creationId xmlns:a16="http://schemas.microsoft.com/office/drawing/2014/main" xmlns="" id="{56F0B31A-64DF-4D59-ABD2-53216507DBB7}"/>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sp>
          <p:nvSpPr>
            <p:cNvPr id="31" name="タイトル 8">
              <a:extLst>
                <a:ext uri="{FF2B5EF4-FFF2-40B4-BE49-F238E27FC236}">
                  <a16:creationId xmlns:a16="http://schemas.microsoft.com/office/drawing/2014/main" xmlns="" id="{5744366A-DA6E-4830-97E6-4577EAFF0C28}"/>
                </a:ext>
              </a:extLst>
            </p:cNvPr>
            <p:cNvSpPr txBox="1">
              <a:spLocks/>
            </p:cNvSpPr>
            <p:nvPr/>
          </p:nvSpPr>
          <p:spPr>
            <a:xfrm>
              <a:off x="2963017" y="732275"/>
              <a:ext cx="5335866" cy="499766"/>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それに反する証拠を挙げる</a:t>
              </a:r>
            </a:p>
          </p:txBody>
        </p:sp>
        <p:grpSp>
          <p:nvGrpSpPr>
            <p:cNvPr id="32" name="グループ化 31">
              <a:extLst>
                <a:ext uri="{FF2B5EF4-FFF2-40B4-BE49-F238E27FC236}">
                  <a16:creationId xmlns:a16="http://schemas.microsoft.com/office/drawing/2014/main" xmlns="" id="{C7DE2A8B-BB3F-4C94-81AA-ABE4272B4370}"/>
                </a:ext>
              </a:extLst>
            </p:cNvPr>
            <p:cNvGrpSpPr/>
            <p:nvPr/>
          </p:nvGrpSpPr>
          <p:grpSpPr>
            <a:xfrm>
              <a:off x="2682092" y="900909"/>
              <a:ext cx="280925" cy="173202"/>
              <a:chOff x="4772846" y="4881918"/>
              <a:chExt cx="280925" cy="173202"/>
            </a:xfrm>
            <a:solidFill>
              <a:srgbClr val="0000FF"/>
            </a:solidFill>
          </p:grpSpPr>
          <p:sp>
            <p:nvSpPr>
              <p:cNvPr id="33" name="山形 15">
                <a:extLst>
                  <a:ext uri="{FF2B5EF4-FFF2-40B4-BE49-F238E27FC236}">
                    <a16:creationId xmlns:a16="http://schemas.microsoft.com/office/drawing/2014/main" xmlns="" id="{E241621A-41F0-45C3-8CA3-1D9A3BD3B901}"/>
                  </a:ext>
                </a:extLst>
              </p:cNvPr>
              <p:cNvSpPr/>
              <p:nvPr/>
            </p:nvSpPr>
            <p:spPr>
              <a:xfrm>
                <a:off x="4901390" y="4881918"/>
                <a:ext cx="152381" cy="173202"/>
              </a:xfrm>
              <a:prstGeom prst="chevron">
                <a:avLst/>
              </a:prstGeom>
              <a:grp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rgbClr val="0000FF"/>
                  </a:solidFill>
                </a:endParaRPr>
              </a:p>
            </p:txBody>
          </p:sp>
          <p:sp>
            <p:nvSpPr>
              <p:cNvPr id="34" name="正方形/長方形 33">
                <a:extLst>
                  <a:ext uri="{FF2B5EF4-FFF2-40B4-BE49-F238E27FC236}">
                    <a16:creationId xmlns:a16="http://schemas.microsoft.com/office/drawing/2014/main" xmlns="" id="{6B3480D5-89F0-467D-BBA8-FA77001ACC45}"/>
                  </a:ext>
                </a:extLst>
              </p:cNvPr>
              <p:cNvSpPr/>
              <p:nvPr/>
            </p:nvSpPr>
            <p:spPr>
              <a:xfrm>
                <a:off x="4772846" y="4941511"/>
                <a:ext cx="236298" cy="54015"/>
              </a:xfrm>
              <a:prstGeom prst="rect">
                <a:avLst/>
              </a:prstGeom>
              <a:grp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rgbClr val="0000FF"/>
                  </a:solidFill>
                </a:endParaRPr>
              </a:p>
            </p:txBody>
          </p:sp>
        </p:grpSp>
      </p:grpSp>
      <p:grpSp>
        <p:nvGrpSpPr>
          <p:cNvPr id="35" name="グループ化 34">
            <a:extLst>
              <a:ext uri="{FF2B5EF4-FFF2-40B4-BE49-F238E27FC236}">
                <a16:creationId xmlns:a16="http://schemas.microsoft.com/office/drawing/2014/main" xmlns="" id="{D2A68EE1-B015-43AE-9352-853B7665AF05}"/>
              </a:ext>
            </a:extLst>
          </p:cNvPr>
          <p:cNvGrpSpPr/>
          <p:nvPr/>
        </p:nvGrpSpPr>
        <p:grpSpPr>
          <a:xfrm>
            <a:off x="1063248" y="1597268"/>
            <a:ext cx="6499180" cy="1377956"/>
            <a:chOff x="1063248" y="1720914"/>
            <a:chExt cx="6499180" cy="1377956"/>
          </a:xfrm>
        </p:grpSpPr>
        <p:sp>
          <p:nvSpPr>
            <p:cNvPr id="36" name="タイトル 8">
              <a:extLst>
                <a:ext uri="{FF2B5EF4-FFF2-40B4-BE49-F238E27FC236}">
                  <a16:creationId xmlns:a16="http://schemas.microsoft.com/office/drawing/2014/main" xmlns="" id="{551F2EE2-8BA2-4F86-8FAE-8E1803FCE6F2}"/>
                </a:ext>
              </a:extLst>
            </p:cNvPr>
            <p:cNvSpPr txBox="1">
              <a:spLocks/>
            </p:cNvSpPr>
            <p:nvPr/>
          </p:nvSpPr>
          <p:spPr>
            <a:xfrm>
              <a:off x="1258788" y="1720914"/>
              <a:ext cx="4215408" cy="336478"/>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solidFill>
                    <a:srgbClr val="0000FF"/>
                  </a:solidFill>
                  <a:latin typeface="HGP創英角ｺﾞｼｯｸUB" panose="020B0900000000000000" pitchFamily="50" charset="-128"/>
                  <a:ea typeface="HGP創英角ｺﾞｼｯｸUB" panose="020B0900000000000000" pitchFamily="50" charset="-128"/>
                </a:rPr>
                <a:t>仮にサイコロは</a:t>
              </a:r>
              <a:r>
                <a:rPr lang="ja-JP" altLang="en-US" sz="1800" dirty="0">
                  <a:solidFill>
                    <a:srgbClr val="FF0000"/>
                  </a:solidFill>
                  <a:latin typeface="HGP創英角ｺﾞｼｯｸUB" panose="020B0900000000000000" pitchFamily="50" charset="-128"/>
                  <a:ea typeface="HGP創英角ｺﾞｼｯｸUB" panose="020B0900000000000000" pitchFamily="50" charset="-128"/>
                </a:rPr>
                <a:t>歪んでいない</a:t>
              </a:r>
              <a:r>
                <a:rPr lang="ja-JP" altLang="en-US" sz="1800" dirty="0">
                  <a:solidFill>
                    <a:srgbClr val="0000FF"/>
                  </a:solidFill>
                  <a:latin typeface="HGP創英角ｺﾞｼｯｸUB" panose="020B0900000000000000" pitchFamily="50" charset="-128"/>
                  <a:ea typeface="HGP創英角ｺﾞｼｯｸUB" panose="020B0900000000000000" pitchFamily="50" charset="-128"/>
                </a:rPr>
                <a:t>と仮定する</a:t>
              </a:r>
            </a:p>
          </p:txBody>
        </p:sp>
        <p:sp>
          <p:nvSpPr>
            <p:cNvPr id="37" name="タイトル 8">
              <a:extLst>
                <a:ext uri="{FF2B5EF4-FFF2-40B4-BE49-F238E27FC236}">
                  <a16:creationId xmlns:a16="http://schemas.microsoft.com/office/drawing/2014/main" xmlns="" id="{59C43662-F586-4E8B-9563-EDDC267BBA48}"/>
                </a:ext>
              </a:extLst>
            </p:cNvPr>
            <p:cNvSpPr txBox="1">
              <a:spLocks/>
            </p:cNvSpPr>
            <p:nvPr/>
          </p:nvSpPr>
          <p:spPr>
            <a:xfrm>
              <a:off x="1258788" y="2052821"/>
              <a:ext cx="6303640" cy="343502"/>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各目の出た回数：</a:t>
              </a:r>
              <a:r>
                <a:rPr lang="en-US" altLang="ja-JP" sz="1800" dirty="0" smtClean="0">
                  <a:latin typeface="HGP創英角ｺﾞｼｯｸUB" panose="020B0900000000000000" pitchFamily="50" charset="-128"/>
                  <a:ea typeface="HGP創英角ｺﾞｼｯｸUB" panose="020B0900000000000000" pitchFamily="50" charset="-128"/>
                </a:rPr>
                <a:t>100</a:t>
              </a:r>
              <a:r>
                <a:rPr lang="ja-JP" altLang="en-US" sz="1800" dirty="0" err="1" smtClean="0">
                  <a:latin typeface="HGP創英角ｺﾞｼｯｸUB" panose="020B0900000000000000" pitchFamily="50" charset="-128"/>
                  <a:ea typeface="HGP創英角ｺﾞｼｯｸUB" panose="020B0900000000000000" pitchFamily="50" charset="-128"/>
                </a:rPr>
                <a:t>、</a:t>
              </a:r>
              <a:r>
                <a:rPr lang="en-US" altLang="ja-JP" sz="1800" dirty="0" smtClean="0">
                  <a:latin typeface="HGP創英角ｺﾞｼｯｸUB" panose="020B0900000000000000" pitchFamily="50" charset="-128"/>
                  <a:ea typeface="HGP創英角ｺﾞｼｯｸUB" panose="020B0900000000000000" pitchFamily="50" charset="-128"/>
                </a:rPr>
                <a:t>130</a:t>
              </a:r>
              <a:r>
                <a:rPr lang="ja-JP" altLang="en-US" sz="1800" dirty="0" err="1" smtClean="0">
                  <a:latin typeface="HGP創英角ｺﾞｼｯｸUB" panose="020B0900000000000000" pitchFamily="50" charset="-128"/>
                  <a:ea typeface="HGP創英角ｺﾞｼｯｸUB" panose="020B0900000000000000" pitchFamily="50" charset="-128"/>
                </a:rPr>
                <a:t>、</a:t>
              </a:r>
              <a:r>
                <a:rPr lang="en-US" altLang="ja-JP" sz="1800" dirty="0" smtClean="0">
                  <a:latin typeface="HGP創英角ｺﾞｼｯｸUB" panose="020B0900000000000000" pitchFamily="50" charset="-128"/>
                  <a:ea typeface="HGP創英角ｺﾞｼｯｸUB" panose="020B0900000000000000" pitchFamily="50" charset="-128"/>
                </a:rPr>
                <a:t>80</a:t>
              </a:r>
              <a:r>
                <a:rPr lang="ja-JP" altLang="en-US" sz="1800" dirty="0" err="1" smtClean="0">
                  <a:latin typeface="HGP創英角ｺﾞｼｯｸUB" panose="020B0900000000000000" pitchFamily="50" charset="-128"/>
                  <a:ea typeface="HGP創英角ｺﾞｼｯｸUB" panose="020B0900000000000000" pitchFamily="50" charset="-128"/>
                </a:rPr>
                <a:t>、</a:t>
              </a:r>
              <a:r>
                <a:rPr lang="en-US" altLang="ja-JP" sz="1800" dirty="0" smtClean="0">
                  <a:latin typeface="HGP創英角ｺﾞｼｯｸUB" panose="020B0900000000000000" pitchFamily="50" charset="-128"/>
                  <a:ea typeface="HGP創英角ｺﾞｼｯｸUB" panose="020B0900000000000000" pitchFamily="50" charset="-128"/>
                </a:rPr>
                <a:t>50</a:t>
              </a:r>
              <a:r>
                <a:rPr lang="ja-JP" altLang="en-US" sz="1800" dirty="0" err="1" smtClean="0">
                  <a:latin typeface="HGP創英角ｺﾞｼｯｸUB" panose="020B0900000000000000" pitchFamily="50" charset="-128"/>
                  <a:ea typeface="HGP創英角ｺﾞｼｯｸUB" panose="020B0900000000000000" pitchFamily="50" charset="-128"/>
                </a:rPr>
                <a:t>、</a:t>
              </a:r>
              <a:r>
                <a:rPr lang="en-US" altLang="ja-JP" sz="1800" dirty="0" smtClean="0">
                  <a:latin typeface="HGP創英角ｺﾞｼｯｸUB" panose="020B0900000000000000" pitchFamily="50" charset="-128"/>
                  <a:ea typeface="HGP創英角ｺﾞｼｯｸUB" panose="020B0900000000000000" pitchFamily="50" charset="-128"/>
                </a:rPr>
                <a:t>60</a:t>
              </a:r>
              <a:r>
                <a:rPr lang="ja-JP" altLang="en-US" sz="1800" dirty="0" err="1" smtClean="0">
                  <a:latin typeface="HGP創英角ｺﾞｼｯｸUB" panose="020B0900000000000000" pitchFamily="50" charset="-128"/>
                  <a:ea typeface="HGP創英角ｺﾞｼｯｸUB" panose="020B0900000000000000" pitchFamily="50" charset="-128"/>
                </a:rPr>
                <a:t>、</a:t>
              </a:r>
              <a:r>
                <a:rPr lang="en-US" altLang="ja-JP" sz="1800" dirty="0" smtClean="0">
                  <a:latin typeface="HGP創英角ｺﾞｼｯｸUB" panose="020B0900000000000000" pitchFamily="50" charset="-128"/>
                  <a:ea typeface="HGP創英角ｺﾞｼｯｸUB" panose="020B0900000000000000" pitchFamily="50" charset="-128"/>
                </a:rPr>
                <a:t>120</a:t>
              </a:r>
              <a:endParaRPr lang="en-US" altLang="ja-JP" sz="1800" dirty="0">
                <a:latin typeface="HGP創英角ｺﾞｼｯｸUB" panose="020B0900000000000000" pitchFamily="50" charset="-128"/>
                <a:ea typeface="HGP創英角ｺﾞｼｯｸUB" panose="020B0900000000000000" pitchFamily="50" charset="-128"/>
              </a:endParaRPr>
            </a:p>
          </p:txBody>
        </p:sp>
        <p:sp>
          <p:nvSpPr>
            <p:cNvPr id="38" name="タイトル 8">
              <a:extLst>
                <a:ext uri="{FF2B5EF4-FFF2-40B4-BE49-F238E27FC236}">
                  <a16:creationId xmlns:a16="http://schemas.microsoft.com/office/drawing/2014/main" xmlns="" id="{07049C8F-D9E4-4AE5-9F14-AE3EDBA3EA63}"/>
                </a:ext>
              </a:extLst>
            </p:cNvPr>
            <p:cNvSpPr txBox="1">
              <a:spLocks/>
            </p:cNvSpPr>
            <p:nvPr/>
          </p:nvSpPr>
          <p:spPr>
            <a:xfrm>
              <a:off x="1258788" y="2391752"/>
              <a:ext cx="6303640" cy="343502"/>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もし仮定が正しければ上記の事象はほとんど起こらない</a:t>
              </a:r>
            </a:p>
          </p:txBody>
        </p:sp>
        <p:grpSp>
          <p:nvGrpSpPr>
            <p:cNvPr id="39" name="グループ化 38">
              <a:extLst>
                <a:ext uri="{FF2B5EF4-FFF2-40B4-BE49-F238E27FC236}">
                  <a16:creationId xmlns:a16="http://schemas.microsoft.com/office/drawing/2014/main" xmlns="" id="{8322C711-BEB4-4B04-BD42-10843106AE96}"/>
                </a:ext>
              </a:extLst>
            </p:cNvPr>
            <p:cNvGrpSpPr/>
            <p:nvPr/>
          </p:nvGrpSpPr>
          <p:grpSpPr>
            <a:xfrm>
              <a:off x="1258788" y="2730684"/>
              <a:ext cx="4825306" cy="368186"/>
              <a:chOff x="1004664" y="3041203"/>
              <a:chExt cx="4825306" cy="368186"/>
            </a:xfrm>
          </p:grpSpPr>
          <p:sp>
            <p:nvSpPr>
              <p:cNvPr id="53" name="タイトル 8">
                <a:extLst>
                  <a:ext uri="{FF2B5EF4-FFF2-40B4-BE49-F238E27FC236}">
                    <a16:creationId xmlns:a16="http://schemas.microsoft.com/office/drawing/2014/main" xmlns="" id="{05EB130F-792B-4DB1-8663-F7E50E3F1603}"/>
                  </a:ext>
                </a:extLst>
              </p:cNvPr>
              <p:cNvSpPr txBox="1">
                <a:spLocks/>
              </p:cNvSpPr>
              <p:nvPr/>
            </p:nvSpPr>
            <p:spPr>
              <a:xfrm>
                <a:off x="1004664" y="3046082"/>
                <a:ext cx="2487216" cy="36330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したがって仮説は誤り</a:t>
                </a:r>
                <a:endParaRPr lang="ja-JP" altLang="en-US" sz="18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54" name="タイトル 8">
                <a:extLst>
                  <a:ext uri="{FF2B5EF4-FFF2-40B4-BE49-F238E27FC236}">
                    <a16:creationId xmlns:a16="http://schemas.microsoft.com/office/drawing/2014/main" xmlns="" id="{60C716E0-B354-4439-9AB2-1AB03243CC7E}"/>
                  </a:ext>
                </a:extLst>
              </p:cNvPr>
              <p:cNvSpPr txBox="1">
                <a:spLocks/>
              </p:cNvSpPr>
              <p:nvPr/>
            </p:nvSpPr>
            <p:spPr>
              <a:xfrm>
                <a:off x="3525714" y="3041203"/>
                <a:ext cx="2304256" cy="36330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サイコロは</a:t>
                </a:r>
                <a:r>
                  <a:rPr lang="ja-JP" altLang="en-US" sz="1800" dirty="0">
                    <a:solidFill>
                      <a:srgbClr val="FF0000"/>
                    </a:solidFill>
                    <a:latin typeface="HGP創英角ｺﾞｼｯｸUB" panose="020B0900000000000000" pitchFamily="50" charset="-128"/>
                    <a:ea typeface="HGP創英角ｺﾞｼｯｸUB" panose="020B0900000000000000" pitchFamily="50" charset="-128"/>
                  </a:rPr>
                  <a:t>歪んでいる</a:t>
                </a:r>
              </a:p>
            </p:txBody>
          </p:sp>
        </p:grpSp>
        <p:grpSp>
          <p:nvGrpSpPr>
            <p:cNvPr id="40" name="グループ化 39">
              <a:extLst>
                <a:ext uri="{FF2B5EF4-FFF2-40B4-BE49-F238E27FC236}">
                  <a16:creationId xmlns:a16="http://schemas.microsoft.com/office/drawing/2014/main" xmlns="" id="{3063E18D-BAB6-4D1D-953F-90DCA07959D3}"/>
                </a:ext>
              </a:extLst>
            </p:cNvPr>
            <p:cNvGrpSpPr/>
            <p:nvPr/>
          </p:nvGrpSpPr>
          <p:grpSpPr>
            <a:xfrm>
              <a:off x="1063248" y="1814457"/>
              <a:ext cx="216000" cy="216000"/>
              <a:chOff x="1181342" y="1018613"/>
              <a:chExt cx="360000" cy="369226"/>
            </a:xfrm>
          </p:grpSpPr>
          <p:sp>
            <p:nvSpPr>
              <p:cNvPr id="50" name="楕円 2">
                <a:extLst>
                  <a:ext uri="{FF2B5EF4-FFF2-40B4-BE49-F238E27FC236}">
                    <a16:creationId xmlns:a16="http://schemas.microsoft.com/office/drawing/2014/main" xmlns="" id="{3839E34F-8D6B-4BEC-BEE6-CB9C470CBE5E}"/>
                  </a:ext>
                </a:extLst>
              </p:cNvPr>
              <p:cNvSpPr/>
              <p:nvPr/>
            </p:nvSpPr>
            <p:spPr>
              <a:xfrm>
                <a:off x="1181342" y="1027839"/>
                <a:ext cx="360000" cy="360000"/>
              </a:xfrm>
              <a:prstGeom prst="ellipse">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sz="1400"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51" name="楕円 2">
                <a:extLst>
                  <a:ext uri="{FF2B5EF4-FFF2-40B4-BE49-F238E27FC236}">
                    <a16:creationId xmlns:a16="http://schemas.microsoft.com/office/drawing/2014/main" xmlns="" id="{197DCBF0-7E81-4D48-9396-AFD96B042731}"/>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sz="1400" dirty="0">
                    <a:solidFill>
                      <a:prstClr val="white"/>
                    </a:solidFill>
                    <a:latin typeface="HGP創英角ｺﾞｼｯｸUB" panose="020B0900000000000000" pitchFamily="50" charset="-128"/>
                    <a:ea typeface="HGP創英角ｺﾞｼｯｸUB" panose="020B0900000000000000" pitchFamily="50" charset="-128"/>
                  </a:rPr>
                  <a:t>1</a:t>
                </a:r>
                <a:endParaRPr lang="ja-JP" altLang="en-US" sz="1400" dirty="0">
                  <a:solidFill>
                    <a:prstClr val="white"/>
                  </a:solidFill>
                  <a:latin typeface="HGP創英角ｺﾞｼｯｸUB" panose="020B0900000000000000" pitchFamily="50" charset="-128"/>
                  <a:ea typeface="HGP創英角ｺﾞｼｯｸUB" panose="020B0900000000000000" pitchFamily="50" charset="-128"/>
                </a:endParaRPr>
              </a:p>
            </p:txBody>
          </p:sp>
        </p:grpSp>
        <p:grpSp>
          <p:nvGrpSpPr>
            <p:cNvPr id="41" name="グループ化 40">
              <a:extLst>
                <a:ext uri="{FF2B5EF4-FFF2-40B4-BE49-F238E27FC236}">
                  <a16:creationId xmlns:a16="http://schemas.microsoft.com/office/drawing/2014/main" xmlns="" id="{5DB7BC34-3E93-456B-AEE8-E7C20824BD74}"/>
                </a:ext>
              </a:extLst>
            </p:cNvPr>
            <p:cNvGrpSpPr/>
            <p:nvPr/>
          </p:nvGrpSpPr>
          <p:grpSpPr>
            <a:xfrm>
              <a:off x="1063248" y="2818712"/>
              <a:ext cx="216000" cy="216000"/>
              <a:chOff x="1181342" y="1018613"/>
              <a:chExt cx="360000" cy="369226"/>
            </a:xfrm>
          </p:grpSpPr>
          <p:sp>
            <p:nvSpPr>
              <p:cNvPr id="48" name="楕円 2">
                <a:extLst>
                  <a:ext uri="{FF2B5EF4-FFF2-40B4-BE49-F238E27FC236}">
                    <a16:creationId xmlns:a16="http://schemas.microsoft.com/office/drawing/2014/main" xmlns="" id="{97DFB70D-8A07-4C45-97BD-5F67B4831E37}"/>
                  </a:ext>
                </a:extLst>
              </p:cNvPr>
              <p:cNvSpPr/>
              <p:nvPr/>
            </p:nvSpPr>
            <p:spPr>
              <a:xfrm>
                <a:off x="1181342" y="1027839"/>
                <a:ext cx="360000" cy="360000"/>
              </a:xfrm>
              <a:prstGeom prst="ellipse">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sz="1400"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49" name="楕円 2">
                <a:extLst>
                  <a:ext uri="{FF2B5EF4-FFF2-40B4-BE49-F238E27FC236}">
                    <a16:creationId xmlns:a16="http://schemas.microsoft.com/office/drawing/2014/main" xmlns="" id="{FB5F89B5-9067-43ED-8DAD-B4199618DD70}"/>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sz="1400" dirty="0">
                    <a:solidFill>
                      <a:prstClr val="white"/>
                    </a:solidFill>
                    <a:latin typeface="HGP創英角ｺﾞｼｯｸUB" panose="020B0900000000000000" pitchFamily="50" charset="-128"/>
                    <a:ea typeface="HGP創英角ｺﾞｼｯｸUB" panose="020B0900000000000000" pitchFamily="50" charset="-128"/>
                  </a:rPr>
                  <a:t>4</a:t>
                </a:r>
                <a:endParaRPr lang="ja-JP" altLang="en-US" sz="1400" dirty="0">
                  <a:solidFill>
                    <a:prstClr val="white"/>
                  </a:solidFill>
                  <a:latin typeface="HGP創英角ｺﾞｼｯｸUB" panose="020B0900000000000000" pitchFamily="50" charset="-128"/>
                  <a:ea typeface="HGP創英角ｺﾞｼｯｸUB" panose="020B0900000000000000" pitchFamily="50" charset="-128"/>
                </a:endParaRPr>
              </a:p>
            </p:txBody>
          </p:sp>
        </p:grpSp>
        <p:grpSp>
          <p:nvGrpSpPr>
            <p:cNvPr id="42" name="グループ化 41">
              <a:extLst>
                <a:ext uri="{FF2B5EF4-FFF2-40B4-BE49-F238E27FC236}">
                  <a16:creationId xmlns:a16="http://schemas.microsoft.com/office/drawing/2014/main" xmlns="" id="{4D9E0D22-C0BA-4760-A68F-7EE2343BFE7D}"/>
                </a:ext>
              </a:extLst>
            </p:cNvPr>
            <p:cNvGrpSpPr/>
            <p:nvPr/>
          </p:nvGrpSpPr>
          <p:grpSpPr>
            <a:xfrm>
              <a:off x="1063248" y="2149209"/>
              <a:ext cx="216000" cy="216000"/>
              <a:chOff x="1181342" y="1018613"/>
              <a:chExt cx="360000" cy="369226"/>
            </a:xfrm>
          </p:grpSpPr>
          <p:sp>
            <p:nvSpPr>
              <p:cNvPr id="46" name="楕円 2">
                <a:extLst>
                  <a:ext uri="{FF2B5EF4-FFF2-40B4-BE49-F238E27FC236}">
                    <a16:creationId xmlns:a16="http://schemas.microsoft.com/office/drawing/2014/main" xmlns="" id="{7AD2FFF5-710C-49B8-9717-34175C77244B}"/>
                  </a:ext>
                </a:extLst>
              </p:cNvPr>
              <p:cNvSpPr/>
              <p:nvPr/>
            </p:nvSpPr>
            <p:spPr>
              <a:xfrm>
                <a:off x="1181342" y="1027839"/>
                <a:ext cx="360000" cy="360000"/>
              </a:xfrm>
              <a:prstGeom prst="ellipse">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sz="1400"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47" name="楕円 2">
                <a:extLst>
                  <a:ext uri="{FF2B5EF4-FFF2-40B4-BE49-F238E27FC236}">
                    <a16:creationId xmlns:a16="http://schemas.microsoft.com/office/drawing/2014/main" xmlns="" id="{7D30029A-01E7-475F-9E7F-4E539E5BB43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sz="1400" dirty="0">
                    <a:solidFill>
                      <a:prstClr val="white"/>
                    </a:solidFill>
                    <a:latin typeface="HGP創英角ｺﾞｼｯｸUB" panose="020B0900000000000000" pitchFamily="50" charset="-128"/>
                    <a:ea typeface="HGP創英角ｺﾞｼｯｸUB" panose="020B0900000000000000" pitchFamily="50" charset="-128"/>
                  </a:rPr>
                  <a:t>2</a:t>
                </a:r>
                <a:endParaRPr lang="ja-JP" altLang="en-US" sz="1400" dirty="0">
                  <a:solidFill>
                    <a:prstClr val="white"/>
                  </a:solidFill>
                  <a:latin typeface="HGP創英角ｺﾞｼｯｸUB" panose="020B0900000000000000" pitchFamily="50" charset="-128"/>
                  <a:ea typeface="HGP創英角ｺﾞｼｯｸUB" panose="020B0900000000000000" pitchFamily="50" charset="-128"/>
                </a:endParaRPr>
              </a:p>
            </p:txBody>
          </p:sp>
        </p:grpSp>
        <p:grpSp>
          <p:nvGrpSpPr>
            <p:cNvPr id="43" name="グループ化 42">
              <a:extLst>
                <a:ext uri="{FF2B5EF4-FFF2-40B4-BE49-F238E27FC236}">
                  <a16:creationId xmlns:a16="http://schemas.microsoft.com/office/drawing/2014/main" xmlns="" id="{84B09887-7E62-478A-8CA7-7CE22A577FAE}"/>
                </a:ext>
              </a:extLst>
            </p:cNvPr>
            <p:cNvGrpSpPr/>
            <p:nvPr/>
          </p:nvGrpSpPr>
          <p:grpSpPr>
            <a:xfrm>
              <a:off x="1063248" y="2483961"/>
              <a:ext cx="216000" cy="216000"/>
              <a:chOff x="1181342" y="1018613"/>
              <a:chExt cx="360000" cy="369226"/>
            </a:xfrm>
          </p:grpSpPr>
          <p:sp>
            <p:nvSpPr>
              <p:cNvPr id="44" name="楕円 2">
                <a:extLst>
                  <a:ext uri="{FF2B5EF4-FFF2-40B4-BE49-F238E27FC236}">
                    <a16:creationId xmlns:a16="http://schemas.microsoft.com/office/drawing/2014/main" xmlns="" id="{AA66CF84-D630-4A23-8856-22CC35D874C2}"/>
                  </a:ext>
                </a:extLst>
              </p:cNvPr>
              <p:cNvSpPr/>
              <p:nvPr/>
            </p:nvSpPr>
            <p:spPr>
              <a:xfrm>
                <a:off x="1181342" y="1027839"/>
                <a:ext cx="360000" cy="360000"/>
              </a:xfrm>
              <a:prstGeom prst="ellipse">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sz="1400"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45" name="楕円 2">
                <a:extLst>
                  <a:ext uri="{FF2B5EF4-FFF2-40B4-BE49-F238E27FC236}">
                    <a16:creationId xmlns:a16="http://schemas.microsoft.com/office/drawing/2014/main" xmlns="" id="{254F6C56-C6F7-4FCE-8E91-0752CCEF1833}"/>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sz="1400" dirty="0">
                    <a:solidFill>
                      <a:prstClr val="white"/>
                    </a:solidFill>
                    <a:latin typeface="HGP創英角ｺﾞｼｯｸUB" panose="020B0900000000000000" pitchFamily="50" charset="-128"/>
                    <a:ea typeface="HGP創英角ｺﾞｼｯｸUB" panose="020B0900000000000000" pitchFamily="50" charset="-128"/>
                  </a:rPr>
                  <a:t>3</a:t>
                </a:r>
                <a:endParaRPr lang="ja-JP" altLang="en-US" sz="1400" dirty="0">
                  <a:solidFill>
                    <a:prstClr val="white"/>
                  </a:solidFill>
                  <a:latin typeface="HGP創英角ｺﾞｼｯｸUB" panose="020B0900000000000000" pitchFamily="50" charset="-128"/>
                  <a:ea typeface="HGP創英角ｺﾞｼｯｸUB" panose="020B0900000000000000" pitchFamily="50" charset="-128"/>
                </a:endParaRPr>
              </a:p>
            </p:txBody>
          </p:sp>
        </p:grpSp>
      </p:grpSp>
      <p:sp>
        <p:nvSpPr>
          <p:cNvPr id="57" name="タイトル 8">
            <a:extLst>
              <a:ext uri="{FF2B5EF4-FFF2-40B4-BE49-F238E27FC236}">
                <a16:creationId xmlns:a16="http://schemas.microsoft.com/office/drawing/2014/main" xmlns="" id="{74D2104F-EBA7-4C99-ACA4-0BBF2A238F4D}"/>
              </a:ext>
            </a:extLst>
          </p:cNvPr>
          <p:cNvSpPr txBox="1">
            <a:spLocks/>
          </p:cNvSpPr>
          <p:nvPr/>
        </p:nvSpPr>
        <p:spPr>
          <a:xfrm>
            <a:off x="1452081" y="3270280"/>
            <a:ext cx="5386611" cy="367211"/>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治療薬</a:t>
            </a:r>
            <a:r>
              <a:rPr lang="en-US" altLang="ja-JP" sz="1800" dirty="0">
                <a:latin typeface="HGP創英角ｺﾞｼｯｸUB" panose="020B0900000000000000" pitchFamily="50" charset="-128"/>
                <a:ea typeface="HGP創英角ｺﾞｼｯｸUB" panose="020B0900000000000000" pitchFamily="50" charset="-128"/>
              </a:rPr>
              <a:t>A</a:t>
            </a:r>
            <a:r>
              <a:rPr lang="ja-JP" altLang="en-US" sz="1800" dirty="0">
                <a:latin typeface="HGP創英角ｺﾞｼｯｸUB" panose="020B0900000000000000" pitchFamily="50" charset="-128"/>
                <a:ea typeface="HGP創英角ｺﾞｼｯｸUB" panose="020B0900000000000000" pitchFamily="50" charset="-128"/>
              </a:rPr>
              <a:t>と</a:t>
            </a:r>
            <a:r>
              <a:rPr lang="en-US" altLang="ja-JP" sz="1800" dirty="0">
                <a:latin typeface="HGP創英角ｺﾞｼｯｸUB" panose="020B0900000000000000" pitchFamily="50" charset="-128"/>
                <a:ea typeface="HGP創英角ｺﾞｼｯｸUB" panose="020B0900000000000000" pitchFamily="50" charset="-128"/>
              </a:rPr>
              <a:t>B</a:t>
            </a:r>
            <a:r>
              <a:rPr lang="ja-JP" altLang="en-US" sz="1800" dirty="0">
                <a:latin typeface="HGP創英角ｺﾞｼｯｸUB" panose="020B0900000000000000" pitchFamily="50" charset="-128"/>
                <a:ea typeface="HGP創英角ｺﾞｼｯｸUB" panose="020B0900000000000000" pitchFamily="50" charset="-128"/>
              </a:rPr>
              <a:t>の有効性に差があるか？</a:t>
            </a:r>
          </a:p>
        </p:txBody>
      </p:sp>
      <p:sp>
        <p:nvSpPr>
          <p:cNvPr id="58" name="正方形/長方形 57">
            <a:extLst>
              <a:ext uri="{FF2B5EF4-FFF2-40B4-BE49-F238E27FC236}">
                <a16:creationId xmlns:a16="http://schemas.microsoft.com/office/drawing/2014/main" xmlns="" id="{B8458DDF-419E-4CC7-95D2-5DCB6A670DDC}"/>
              </a:ext>
            </a:extLst>
          </p:cNvPr>
          <p:cNvSpPr>
            <a:spLocks noChangeAspect="1"/>
          </p:cNvSpPr>
          <p:nvPr/>
        </p:nvSpPr>
        <p:spPr>
          <a:xfrm>
            <a:off x="906738" y="3404912"/>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rgbClr val="FF0000"/>
              </a:solidFill>
              <a:effectLst/>
              <a:latin typeface="Arial" panose="020B0604020202020204" pitchFamily="34" charset="0"/>
            </a:endParaRPr>
          </a:p>
        </p:txBody>
      </p:sp>
      <p:grpSp>
        <p:nvGrpSpPr>
          <p:cNvPr id="59" name="グループ化 58">
            <a:extLst>
              <a:ext uri="{FF2B5EF4-FFF2-40B4-BE49-F238E27FC236}">
                <a16:creationId xmlns:a16="http://schemas.microsoft.com/office/drawing/2014/main" xmlns="" id="{29252681-3318-487F-914D-27F5713CB5DE}"/>
              </a:ext>
            </a:extLst>
          </p:cNvPr>
          <p:cNvGrpSpPr/>
          <p:nvPr/>
        </p:nvGrpSpPr>
        <p:grpSpPr>
          <a:xfrm>
            <a:off x="1022400" y="3279606"/>
            <a:ext cx="528036" cy="348557"/>
            <a:chOff x="1232952" y="2314599"/>
            <a:chExt cx="528036" cy="348557"/>
          </a:xfrm>
        </p:grpSpPr>
        <p:sp>
          <p:nvSpPr>
            <p:cNvPr id="60" name="正方形/長方形 59">
              <a:extLst>
                <a:ext uri="{FF2B5EF4-FFF2-40B4-BE49-F238E27FC236}">
                  <a16:creationId xmlns:a16="http://schemas.microsoft.com/office/drawing/2014/main" xmlns="" id="{EAF9444A-6B60-44F8-96C1-D75F6B084C90}"/>
                </a:ext>
              </a:extLst>
            </p:cNvPr>
            <p:cNvSpPr>
              <a:spLocks/>
            </p:cNvSpPr>
            <p:nvPr/>
          </p:nvSpPr>
          <p:spPr>
            <a:xfrm>
              <a:off x="1273800" y="2381841"/>
              <a:ext cx="432000" cy="252000"/>
            </a:xfrm>
            <a:prstGeom prst="rect">
              <a:avLst/>
            </a:prstGeom>
            <a:solidFill>
              <a:srgbClr val="66ADE8"/>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61" name="タイトル 8">
              <a:extLst>
                <a:ext uri="{FF2B5EF4-FFF2-40B4-BE49-F238E27FC236}">
                  <a16:creationId xmlns:a16="http://schemas.microsoft.com/office/drawing/2014/main" xmlns="" id="{12F272DC-4106-4F4B-B1D6-3F06B438AEF8}"/>
                </a:ext>
              </a:extLst>
            </p:cNvPr>
            <p:cNvSpPr txBox="1">
              <a:spLocks/>
            </p:cNvSpPr>
            <p:nvPr/>
          </p:nvSpPr>
          <p:spPr>
            <a:xfrm>
              <a:off x="1232952" y="2314599"/>
              <a:ext cx="528036" cy="348557"/>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rPr>
                <a:t>例</a:t>
              </a:r>
              <a:r>
                <a:rPr lang="en-US" altLang="ja-JP" sz="1600" dirty="0">
                  <a:solidFill>
                    <a:schemeClr val="bg1"/>
                  </a:solidFill>
                  <a:effectLst/>
                  <a:latin typeface="HGP創英角ｺﾞｼｯｸUB" panose="020B0900000000000000" pitchFamily="50" charset="-128"/>
                  <a:ea typeface="HGP創英角ｺﾞｼｯｸUB" panose="020B0900000000000000" pitchFamily="50" charset="-128"/>
                </a:rPr>
                <a:t>2</a:t>
              </a:r>
              <a:endPar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endParaRPr>
            </a:p>
          </p:txBody>
        </p:sp>
      </p:grpSp>
      <p:sp>
        <p:nvSpPr>
          <p:cNvPr id="62" name="タイトル 8">
            <a:extLst>
              <a:ext uri="{FF2B5EF4-FFF2-40B4-BE49-F238E27FC236}">
                <a16:creationId xmlns:a16="http://schemas.microsoft.com/office/drawing/2014/main" xmlns="" id="{5BDC5E84-4C96-491D-961D-ED647D260F3C}"/>
              </a:ext>
            </a:extLst>
          </p:cNvPr>
          <p:cNvSpPr txBox="1">
            <a:spLocks/>
          </p:cNvSpPr>
          <p:nvPr/>
        </p:nvSpPr>
        <p:spPr>
          <a:xfrm>
            <a:off x="1284494" y="3597998"/>
            <a:ext cx="6303640" cy="36330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solidFill>
                  <a:srgbClr val="0000FF"/>
                </a:solidFill>
                <a:latin typeface="HGP創英角ｺﾞｼｯｸUB" panose="020B0900000000000000" pitchFamily="50" charset="-128"/>
                <a:ea typeface="HGP創英角ｺﾞｼｯｸUB" panose="020B0900000000000000" pitchFamily="50" charset="-128"/>
              </a:rPr>
              <a:t>仮に薬Ａと薬Ｂの有効性には</a:t>
            </a:r>
            <a:r>
              <a:rPr lang="ja-JP" altLang="en-US" sz="1800" dirty="0">
                <a:solidFill>
                  <a:srgbClr val="FF0000"/>
                </a:solidFill>
                <a:latin typeface="HGP創英角ｺﾞｼｯｸUB" panose="020B0900000000000000" pitchFamily="50" charset="-128"/>
                <a:ea typeface="HGP創英角ｺﾞｼｯｸUB" panose="020B0900000000000000" pitchFamily="50" charset="-128"/>
              </a:rPr>
              <a:t>差がない</a:t>
            </a:r>
            <a:r>
              <a:rPr lang="ja-JP" altLang="en-US" sz="1800" dirty="0">
                <a:solidFill>
                  <a:srgbClr val="0000FF"/>
                </a:solidFill>
                <a:latin typeface="HGP創英角ｺﾞｼｯｸUB" panose="020B0900000000000000" pitchFamily="50" charset="-128"/>
                <a:ea typeface="HGP創英角ｺﾞｼｯｸUB" panose="020B0900000000000000" pitchFamily="50" charset="-128"/>
              </a:rPr>
              <a:t>と仮定する</a:t>
            </a:r>
          </a:p>
        </p:txBody>
      </p:sp>
      <p:sp>
        <p:nvSpPr>
          <p:cNvPr id="63" name="タイトル 8">
            <a:extLst>
              <a:ext uri="{FF2B5EF4-FFF2-40B4-BE49-F238E27FC236}">
                <a16:creationId xmlns:a16="http://schemas.microsoft.com/office/drawing/2014/main" xmlns="" id="{850C2F95-5034-4E39-9720-CFA003F26984}"/>
              </a:ext>
            </a:extLst>
          </p:cNvPr>
          <p:cNvSpPr txBox="1">
            <a:spLocks/>
          </p:cNvSpPr>
          <p:nvPr/>
        </p:nvSpPr>
        <p:spPr>
          <a:xfrm>
            <a:off x="1284494" y="3963953"/>
            <a:ext cx="5848226" cy="32513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症状に改善が見られた患者数：</a:t>
            </a:r>
            <a:r>
              <a:rPr lang="en-US" altLang="ja-JP" sz="1800" dirty="0">
                <a:latin typeface="HGP創英角ｺﾞｼｯｸUB" panose="020B0900000000000000" pitchFamily="50" charset="-128"/>
                <a:ea typeface="HGP創英角ｺﾞｼｯｸUB" panose="020B0900000000000000" pitchFamily="50" charset="-128"/>
              </a:rPr>
              <a:t>20</a:t>
            </a:r>
            <a:r>
              <a:rPr lang="ja-JP" altLang="en-US" sz="1800" dirty="0">
                <a:latin typeface="HGP創英角ｺﾞｼｯｸUB" panose="020B0900000000000000" pitchFamily="50" charset="-128"/>
                <a:ea typeface="HGP創英角ｺﾞｼｯｸUB" panose="020B0900000000000000" pitchFamily="50" charset="-128"/>
              </a:rPr>
              <a:t>人中</a:t>
            </a:r>
            <a:r>
              <a:rPr lang="en-US" altLang="ja-JP" sz="1800" dirty="0">
                <a:latin typeface="HGP創英角ｺﾞｼｯｸUB" panose="020B0900000000000000" pitchFamily="50" charset="-128"/>
                <a:ea typeface="HGP創英角ｺﾞｼｯｸUB" panose="020B0900000000000000" pitchFamily="50" charset="-128"/>
              </a:rPr>
              <a:t>18</a:t>
            </a:r>
            <a:r>
              <a:rPr lang="ja-JP" altLang="en-US" sz="1800" dirty="0">
                <a:latin typeface="HGP創英角ｺﾞｼｯｸUB" panose="020B0900000000000000" pitchFamily="50" charset="-128"/>
                <a:ea typeface="HGP創英角ｺﾞｼｯｸUB" panose="020B0900000000000000" pitchFamily="50" charset="-128"/>
              </a:rPr>
              <a:t>人　</a:t>
            </a:r>
            <a:r>
              <a:rPr lang="en-US" altLang="ja-JP" sz="1800" dirty="0">
                <a:latin typeface="HGP創英角ｺﾞｼｯｸUB" panose="020B0900000000000000" pitchFamily="50" charset="-128"/>
                <a:ea typeface="HGP創英角ｺﾞｼｯｸUB" panose="020B0900000000000000" pitchFamily="50" charset="-128"/>
              </a:rPr>
              <a:t>25</a:t>
            </a:r>
            <a:r>
              <a:rPr lang="ja-JP" altLang="en-US" sz="1800" dirty="0">
                <a:latin typeface="HGP創英角ｺﾞｼｯｸUB" panose="020B0900000000000000" pitchFamily="50" charset="-128"/>
                <a:ea typeface="HGP創英角ｺﾞｼｯｸUB" panose="020B0900000000000000" pitchFamily="50" charset="-128"/>
              </a:rPr>
              <a:t>人中</a:t>
            </a:r>
            <a:r>
              <a:rPr lang="en-US" altLang="ja-JP" sz="1800" dirty="0">
                <a:latin typeface="HGP創英角ｺﾞｼｯｸUB" panose="020B0900000000000000" pitchFamily="50" charset="-128"/>
                <a:ea typeface="HGP創英角ｺﾞｼｯｸUB" panose="020B0900000000000000" pitchFamily="50" charset="-128"/>
              </a:rPr>
              <a:t>8</a:t>
            </a:r>
            <a:r>
              <a:rPr lang="ja-JP" altLang="en-US" sz="1800" dirty="0">
                <a:latin typeface="HGP創英角ｺﾞｼｯｸUB" panose="020B0900000000000000" pitchFamily="50" charset="-128"/>
                <a:ea typeface="HGP創英角ｺﾞｼｯｸUB" panose="020B0900000000000000" pitchFamily="50" charset="-128"/>
              </a:rPr>
              <a:t>人</a:t>
            </a:r>
          </a:p>
        </p:txBody>
      </p:sp>
      <p:sp>
        <p:nvSpPr>
          <p:cNvPr id="64" name="タイトル 8">
            <a:extLst>
              <a:ext uri="{FF2B5EF4-FFF2-40B4-BE49-F238E27FC236}">
                <a16:creationId xmlns:a16="http://schemas.microsoft.com/office/drawing/2014/main" xmlns="" id="{1DC3A92F-8D79-4365-9285-800F7756472A}"/>
              </a:ext>
            </a:extLst>
          </p:cNvPr>
          <p:cNvSpPr txBox="1">
            <a:spLocks/>
          </p:cNvSpPr>
          <p:nvPr/>
        </p:nvSpPr>
        <p:spPr>
          <a:xfrm>
            <a:off x="1284494" y="4291740"/>
            <a:ext cx="6303640" cy="354013"/>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もし仮定が正しければ上記の事象はほとんど起こらない</a:t>
            </a:r>
          </a:p>
        </p:txBody>
      </p:sp>
      <p:grpSp>
        <p:nvGrpSpPr>
          <p:cNvPr id="65" name="グループ化 64">
            <a:extLst>
              <a:ext uri="{FF2B5EF4-FFF2-40B4-BE49-F238E27FC236}">
                <a16:creationId xmlns:a16="http://schemas.microsoft.com/office/drawing/2014/main" xmlns="" id="{F038B189-A657-47C2-A400-7880C8372E81}"/>
              </a:ext>
            </a:extLst>
          </p:cNvPr>
          <p:cNvGrpSpPr/>
          <p:nvPr/>
        </p:nvGrpSpPr>
        <p:grpSpPr>
          <a:xfrm>
            <a:off x="1284494" y="4648402"/>
            <a:ext cx="6017856" cy="368186"/>
            <a:chOff x="1004664" y="3041203"/>
            <a:chExt cx="6017856" cy="368186"/>
          </a:xfrm>
        </p:grpSpPr>
        <p:sp>
          <p:nvSpPr>
            <p:cNvPr id="67" name="タイトル 8">
              <a:extLst>
                <a:ext uri="{FF2B5EF4-FFF2-40B4-BE49-F238E27FC236}">
                  <a16:creationId xmlns:a16="http://schemas.microsoft.com/office/drawing/2014/main" xmlns="" id="{3FD1BEB4-6675-45B5-AF1D-395F1C82A980}"/>
                </a:ext>
              </a:extLst>
            </p:cNvPr>
            <p:cNvSpPr txBox="1">
              <a:spLocks/>
            </p:cNvSpPr>
            <p:nvPr/>
          </p:nvSpPr>
          <p:spPr>
            <a:xfrm>
              <a:off x="1004664" y="3046082"/>
              <a:ext cx="2263518" cy="36330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したがって仮説は誤り</a:t>
              </a:r>
              <a:endParaRPr lang="ja-JP" altLang="en-US" sz="18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68" name="タイトル 8">
              <a:extLst>
                <a:ext uri="{FF2B5EF4-FFF2-40B4-BE49-F238E27FC236}">
                  <a16:creationId xmlns:a16="http://schemas.microsoft.com/office/drawing/2014/main" xmlns="" id="{B0BAA19D-468A-4C52-ADE9-DA4D6AC87F2D}"/>
                </a:ext>
              </a:extLst>
            </p:cNvPr>
            <p:cNvSpPr txBox="1">
              <a:spLocks/>
            </p:cNvSpPr>
            <p:nvPr/>
          </p:nvSpPr>
          <p:spPr>
            <a:xfrm>
              <a:off x="3579710" y="3041203"/>
              <a:ext cx="3442810" cy="36330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薬Ａと薬Ｂの有効性には</a:t>
              </a:r>
              <a:r>
                <a:rPr lang="ja-JP" altLang="en-US" sz="1800" dirty="0">
                  <a:solidFill>
                    <a:srgbClr val="FF0000"/>
                  </a:solidFill>
                  <a:latin typeface="HGP創英角ｺﾞｼｯｸUB" panose="020B0900000000000000" pitchFamily="50" charset="-128"/>
                  <a:ea typeface="HGP創英角ｺﾞｼｯｸUB" panose="020B0900000000000000" pitchFamily="50" charset="-128"/>
                </a:rPr>
                <a:t>差がある</a:t>
              </a:r>
            </a:p>
          </p:txBody>
        </p:sp>
      </p:grpSp>
      <p:grpSp>
        <p:nvGrpSpPr>
          <p:cNvPr id="71" name="グループ化 70">
            <a:extLst>
              <a:ext uri="{FF2B5EF4-FFF2-40B4-BE49-F238E27FC236}">
                <a16:creationId xmlns:a16="http://schemas.microsoft.com/office/drawing/2014/main" xmlns="" id="{0743580C-E7BE-4700-915C-8C05741BB2BB}"/>
              </a:ext>
            </a:extLst>
          </p:cNvPr>
          <p:cNvGrpSpPr/>
          <p:nvPr/>
        </p:nvGrpSpPr>
        <p:grpSpPr>
          <a:xfrm>
            <a:off x="1063248" y="3711099"/>
            <a:ext cx="216000" cy="216000"/>
            <a:chOff x="1181342" y="1018613"/>
            <a:chExt cx="360000" cy="369226"/>
          </a:xfrm>
        </p:grpSpPr>
        <p:sp>
          <p:nvSpPr>
            <p:cNvPr id="72" name="楕円 2">
              <a:extLst>
                <a:ext uri="{FF2B5EF4-FFF2-40B4-BE49-F238E27FC236}">
                  <a16:creationId xmlns:a16="http://schemas.microsoft.com/office/drawing/2014/main" xmlns="" id="{A3A8D982-1E95-4025-B0B2-441DBD702FCD}"/>
                </a:ext>
              </a:extLst>
            </p:cNvPr>
            <p:cNvSpPr/>
            <p:nvPr/>
          </p:nvSpPr>
          <p:spPr>
            <a:xfrm>
              <a:off x="1181342" y="1027839"/>
              <a:ext cx="360000" cy="360000"/>
            </a:xfrm>
            <a:prstGeom prst="ellipse">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sz="1400"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73" name="楕円 2">
              <a:extLst>
                <a:ext uri="{FF2B5EF4-FFF2-40B4-BE49-F238E27FC236}">
                  <a16:creationId xmlns:a16="http://schemas.microsoft.com/office/drawing/2014/main" xmlns="" id="{675BF585-F3AB-4F4E-B3E3-E8315C95A850}"/>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sz="1400" dirty="0">
                  <a:solidFill>
                    <a:prstClr val="white"/>
                  </a:solidFill>
                  <a:latin typeface="HGP創英角ｺﾞｼｯｸUB" panose="020B0900000000000000" pitchFamily="50" charset="-128"/>
                  <a:ea typeface="HGP創英角ｺﾞｼｯｸUB" panose="020B0900000000000000" pitchFamily="50" charset="-128"/>
                </a:rPr>
                <a:t>1</a:t>
              </a:r>
              <a:endParaRPr lang="ja-JP" altLang="en-US" sz="1400" dirty="0">
                <a:solidFill>
                  <a:prstClr val="white"/>
                </a:solidFill>
                <a:latin typeface="HGP創英角ｺﾞｼｯｸUB" panose="020B0900000000000000" pitchFamily="50" charset="-128"/>
                <a:ea typeface="HGP創英角ｺﾞｼｯｸUB" panose="020B0900000000000000" pitchFamily="50" charset="-128"/>
              </a:endParaRPr>
            </a:p>
          </p:txBody>
        </p:sp>
      </p:grpSp>
      <p:grpSp>
        <p:nvGrpSpPr>
          <p:cNvPr id="74" name="グループ化 73">
            <a:extLst>
              <a:ext uri="{FF2B5EF4-FFF2-40B4-BE49-F238E27FC236}">
                <a16:creationId xmlns:a16="http://schemas.microsoft.com/office/drawing/2014/main" xmlns="" id="{918249F4-A920-4664-9EEC-6C488B1202F3}"/>
              </a:ext>
            </a:extLst>
          </p:cNvPr>
          <p:cNvGrpSpPr/>
          <p:nvPr/>
        </p:nvGrpSpPr>
        <p:grpSpPr>
          <a:xfrm>
            <a:off x="1063248" y="4715354"/>
            <a:ext cx="216000" cy="216000"/>
            <a:chOff x="1181342" y="1018613"/>
            <a:chExt cx="360000" cy="369226"/>
          </a:xfrm>
        </p:grpSpPr>
        <p:sp>
          <p:nvSpPr>
            <p:cNvPr id="75" name="楕円 2">
              <a:extLst>
                <a:ext uri="{FF2B5EF4-FFF2-40B4-BE49-F238E27FC236}">
                  <a16:creationId xmlns:a16="http://schemas.microsoft.com/office/drawing/2014/main" xmlns="" id="{6C168CD6-38A2-45A8-BE42-E182E7559052}"/>
                </a:ext>
              </a:extLst>
            </p:cNvPr>
            <p:cNvSpPr/>
            <p:nvPr/>
          </p:nvSpPr>
          <p:spPr>
            <a:xfrm>
              <a:off x="1181342" y="1027839"/>
              <a:ext cx="360000" cy="360000"/>
            </a:xfrm>
            <a:prstGeom prst="ellipse">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sz="1400"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76" name="楕円 2">
              <a:extLst>
                <a:ext uri="{FF2B5EF4-FFF2-40B4-BE49-F238E27FC236}">
                  <a16:creationId xmlns:a16="http://schemas.microsoft.com/office/drawing/2014/main" xmlns="" id="{D46C3AA4-91F1-44A4-8782-3A9BD7F09228}"/>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sz="1400" dirty="0">
                  <a:solidFill>
                    <a:prstClr val="white"/>
                  </a:solidFill>
                  <a:latin typeface="HGP創英角ｺﾞｼｯｸUB" panose="020B0900000000000000" pitchFamily="50" charset="-128"/>
                  <a:ea typeface="HGP創英角ｺﾞｼｯｸUB" panose="020B0900000000000000" pitchFamily="50" charset="-128"/>
                </a:rPr>
                <a:t>4</a:t>
              </a:r>
              <a:endParaRPr lang="ja-JP" altLang="en-US" sz="1400" dirty="0">
                <a:solidFill>
                  <a:prstClr val="white"/>
                </a:solidFill>
                <a:latin typeface="HGP創英角ｺﾞｼｯｸUB" panose="020B0900000000000000" pitchFamily="50" charset="-128"/>
                <a:ea typeface="HGP創英角ｺﾞｼｯｸUB" panose="020B0900000000000000" pitchFamily="50" charset="-128"/>
              </a:endParaRPr>
            </a:p>
          </p:txBody>
        </p:sp>
      </p:grpSp>
      <p:grpSp>
        <p:nvGrpSpPr>
          <p:cNvPr id="77" name="グループ化 76">
            <a:extLst>
              <a:ext uri="{FF2B5EF4-FFF2-40B4-BE49-F238E27FC236}">
                <a16:creationId xmlns:a16="http://schemas.microsoft.com/office/drawing/2014/main" xmlns="" id="{C08BA996-961A-4999-B691-3869827FBBDF}"/>
              </a:ext>
            </a:extLst>
          </p:cNvPr>
          <p:cNvGrpSpPr/>
          <p:nvPr/>
        </p:nvGrpSpPr>
        <p:grpSpPr>
          <a:xfrm>
            <a:off x="1063248" y="4045851"/>
            <a:ext cx="216000" cy="216000"/>
            <a:chOff x="1181342" y="1018613"/>
            <a:chExt cx="360000" cy="369226"/>
          </a:xfrm>
        </p:grpSpPr>
        <p:sp>
          <p:nvSpPr>
            <p:cNvPr id="78" name="楕円 2">
              <a:extLst>
                <a:ext uri="{FF2B5EF4-FFF2-40B4-BE49-F238E27FC236}">
                  <a16:creationId xmlns:a16="http://schemas.microsoft.com/office/drawing/2014/main" xmlns="" id="{A58EE347-49E7-4FC9-A150-E2AF629BB733}"/>
                </a:ext>
              </a:extLst>
            </p:cNvPr>
            <p:cNvSpPr/>
            <p:nvPr/>
          </p:nvSpPr>
          <p:spPr>
            <a:xfrm>
              <a:off x="1181342" y="1027839"/>
              <a:ext cx="360000" cy="360000"/>
            </a:xfrm>
            <a:prstGeom prst="ellipse">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sz="1400"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79" name="楕円 2">
              <a:extLst>
                <a:ext uri="{FF2B5EF4-FFF2-40B4-BE49-F238E27FC236}">
                  <a16:creationId xmlns:a16="http://schemas.microsoft.com/office/drawing/2014/main" xmlns="" id="{3968A9AC-7442-4DE0-8170-5639689636C2}"/>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sz="1400" dirty="0">
                  <a:solidFill>
                    <a:prstClr val="white"/>
                  </a:solidFill>
                  <a:latin typeface="HGP創英角ｺﾞｼｯｸUB" panose="020B0900000000000000" pitchFamily="50" charset="-128"/>
                  <a:ea typeface="HGP創英角ｺﾞｼｯｸUB" panose="020B0900000000000000" pitchFamily="50" charset="-128"/>
                </a:rPr>
                <a:t>2</a:t>
              </a:r>
              <a:endParaRPr lang="ja-JP" altLang="en-US" sz="1400" dirty="0">
                <a:solidFill>
                  <a:prstClr val="white"/>
                </a:solidFill>
                <a:latin typeface="HGP創英角ｺﾞｼｯｸUB" panose="020B0900000000000000" pitchFamily="50" charset="-128"/>
                <a:ea typeface="HGP創英角ｺﾞｼｯｸUB" panose="020B0900000000000000" pitchFamily="50" charset="-128"/>
              </a:endParaRPr>
            </a:p>
          </p:txBody>
        </p:sp>
      </p:grpSp>
      <p:grpSp>
        <p:nvGrpSpPr>
          <p:cNvPr id="80" name="グループ化 79">
            <a:extLst>
              <a:ext uri="{FF2B5EF4-FFF2-40B4-BE49-F238E27FC236}">
                <a16:creationId xmlns:a16="http://schemas.microsoft.com/office/drawing/2014/main" xmlns="" id="{8BA8447A-DEE4-4601-BD58-514516D658B4}"/>
              </a:ext>
            </a:extLst>
          </p:cNvPr>
          <p:cNvGrpSpPr/>
          <p:nvPr/>
        </p:nvGrpSpPr>
        <p:grpSpPr>
          <a:xfrm>
            <a:off x="1063248" y="4380603"/>
            <a:ext cx="216000" cy="216000"/>
            <a:chOff x="1181342" y="1018613"/>
            <a:chExt cx="360000" cy="369226"/>
          </a:xfrm>
        </p:grpSpPr>
        <p:sp>
          <p:nvSpPr>
            <p:cNvPr id="81" name="楕円 2">
              <a:extLst>
                <a:ext uri="{FF2B5EF4-FFF2-40B4-BE49-F238E27FC236}">
                  <a16:creationId xmlns:a16="http://schemas.microsoft.com/office/drawing/2014/main" xmlns="" id="{F38D05F7-0576-4932-A6DD-98DBA18E01B8}"/>
                </a:ext>
              </a:extLst>
            </p:cNvPr>
            <p:cNvSpPr/>
            <p:nvPr/>
          </p:nvSpPr>
          <p:spPr>
            <a:xfrm>
              <a:off x="1181342" y="1027839"/>
              <a:ext cx="360000" cy="360000"/>
            </a:xfrm>
            <a:prstGeom prst="ellipse">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sz="1400"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82" name="楕円 2">
              <a:extLst>
                <a:ext uri="{FF2B5EF4-FFF2-40B4-BE49-F238E27FC236}">
                  <a16:creationId xmlns:a16="http://schemas.microsoft.com/office/drawing/2014/main" xmlns="" id="{C8966955-ACFC-4E46-9F6C-62A7E5AC2F1B}"/>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sz="1400" dirty="0">
                  <a:solidFill>
                    <a:prstClr val="white"/>
                  </a:solidFill>
                  <a:latin typeface="HGP創英角ｺﾞｼｯｸUB" panose="020B0900000000000000" pitchFamily="50" charset="-128"/>
                  <a:ea typeface="HGP創英角ｺﾞｼｯｸUB" panose="020B0900000000000000" pitchFamily="50" charset="-128"/>
                </a:rPr>
                <a:t>3</a:t>
              </a:r>
              <a:endParaRPr lang="ja-JP" altLang="en-US" sz="1400" dirty="0">
                <a:solidFill>
                  <a:prstClr val="white"/>
                </a:solidFill>
                <a:latin typeface="HGP創英角ｺﾞｼｯｸUB" panose="020B0900000000000000" pitchFamily="50" charset="-128"/>
                <a:ea typeface="HGP創英角ｺﾞｼｯｸUB" panose="020B0900000000000000" pitchFamily="50" charset="-128"/>
              </a:endParaRPr>
            </a:p>
          </p:txBody>
        </p:sp>
      </p:grpSp>
      <p:sp>
        <p:nvSpPr>
          <p:cNvPr id="83" name="タイトル 8">
            <a:extLst>
              <a:ext uri="{FF2B5EF4-FFF2-40B4-BE49-F238E27FC236}">
                <a16:creationId xmlns:a16="http://schemas.microsoft.com/office/drawing/2014/main" xmlns="" id="{DF1F872D-7D69-45A7-85D9-538D7FB59327}"/>
              </a:ext>
            </a:extLst>
          </p:cNvPr>
          <p:cNvSpPr txBox="1">
            <a:spLocks/>
          </p:cNvSpPr>
          <p:nvPr/>
        </p:nvSpPr>
        <p:spPr>
          <a:xfrm>
            <a:off x="6906979" y="3231747"/>
            <a:ext cx="1399645" cy="731443"/>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gn="ctr">
              <a:lnSpc>
                <a:spcPct val="100000"/>
              </a:lnSpc>
            </a:pPr>
            <a:r>
              <a:rPr lang="ja-JP" altLang="en-US" sz="1400" dirty="0">
                <a:latin typeface="HGP創英角ｺﾞｼｯｸUB" panose="020B0900000000000000" pitchFamily="50" charset="-128"/>
                <a:ea typeface="HGP創英角ｺﾞｼｯｸUB" panose="020B0900000000000000" pitchFamily="50" charset="-128"/>
              </a:rPr>
              <a:t>本当は</a:t>
            </a:r>
            <a:endParaRPr lang="en-US" altLang="ja-JP" sz="1400" dirty="0">
              <a:latin typeface="HGP創英角ｺﾞｼｯｸUB" panose="020B0900000000000000" pitchFamily="50" charset="-128"/>
              <a:ea typeface="HGP創英角ｺﾞｼｯｸUB" panose="020B0900000000000000" pitchFamily="50" charset="-128"/>
            </a:endParaRPr>
          </a:p>
          <a:p>
            <a:pPr algn="ctr">
              <a:lnSpc>
                <a:spcPct val="100000"/>
              </a:lnSpc>
            </a:pPr>
            <a:r>
              <a:rPr lang="ja-JP" altLang="en-US" sz="1400" dirty="0">
                <a:latin typeface="HGP創英角ｺﾞｼｯｸUB" panose="020B0900000000000000" pitchFamily="50" charset="-128"/>
                <a:ea typeface="HGP創英角ｺﾞｼｯｸUB" panose="020B0900000000000000" pitchFamily="50" charset="-128"/>
              </a:rPr>
              <a:t>差があることを</a:t>
            </a:r>
            <a:endParaRPr lang="en-US" altLang="ja-JP" sz="1400" dirty="0">
              <a:latin typeface="HGP創英角ｺﾞｼｯｸUB" panose="020B0900000000000000" pitchFamily="50" charset="-128"/>
              <a:ea typeface="HGP創英角ｺﾞｼｯｸUB" panose="020B0900000000000000" pitchFamily="50" charset="-128"/>
            </a:endParaRPr>
          </a:p>
          <a:p>
            <a:pPr algn="ctr">
              <a:lnSpc>
                <a:spcPct val="100000"/>
              </a:lnSpc>
            </a:pPr>
            <a:r>
              <a:rPr lang="ja-JP" altLang="en-US" sz="1400" dirty="0">
                <a:latin typeface="HGP創英角ｺﾞｼｯｸUB" panose="020B0900000000000000" pitchFamily="50" charset="-128"/>
                <a:ea typeface="HGP創英角ｺﾞｼｯｸUB" panose="020B0900000000000000" pitchFamily="50" charset="-128"/>
              </a:rPr>
              <a:t>証明したい</a:t>
            </a:r>
          </a:p>
        </p:txBody>
      </p:sp>
      <p:sp>
        <p:nvSpPr>
          <p:cNvPr id="84" name="フリーフォーム: 図形 89">
            <a:extLst>
              <a:ext uri="{FF2B5EF4-FFF2-40B4-BE49-F238E27FC236}">
                <a16:creationId xmlns:a16="http://schemas.microsoft.com/office/drawing/2014/main" xmlns="" id="{241449A5-D47A-46D9-AD52-B0761A8454F0}"/>
              </a:ext>
            </a:extLst>
          </p:cNvPr>
          <p:cNvSpPr/>
          <p:nvPr/>
        </p:nvSpPr>
        <p:spPr>
          <a:xfrm>
            <a:off x="6592200" y="766414"/>
            <a:ext cx="1788601" cy="864000"/>
          </a:xfrm>
          <a:custGeom>
            <a:avLst/>
            <a:gdLst>
              <a:gd name="connsiteX0" fmla="*/ 302913 w 1788601"/>
              <a:gd name="connsiteY0" fmla="*/ 0 h 864000"/>
              <a:gd name="connsiteX1" fmla="*/ 1726289 w 1788601"/>
              <a:gd name="connsiteY1" fmla="*/ 0 h 864000"/>
              <a:gd name="connsiteX2" fmla="*/ 1788601 w 1788601"/>
              <a:gd name="connsiteY2" fmla="*/ 62312 h 864000"/>
              <a:gd name="connsiteX3" fmla="*/ 1788601 w 1788601"/>
              <a:gd name="connsiteY3" fmla="*/ 801688 h 864000"/>
              <a:gd name="connsiteX4" fmla="*/ 1726289 w 1788601"/>
              <a:gd name="connsiteY4" fmla="*/ 864000 h 864000"/>
              <a:gd name="connsiteX5" fmla="*/ 302913 w 1788601"/>
              <a:gd name="connsiteY5" fmla="*/ 864000 h 864000"/>
              <a:gd name="connsiteX6" fmla="*/ 240601 w 1788601"/>
              <a:gd name="connsiteY6" fmla="*/ 801688 h 864000"/>
              <a:gd name="connsiteX7" fmla="*/ 240601 w 1788601"/>
              <a:gd name="connsiteY7" fmla="*/ 683091 h 864000"/>
              <a:gd name="connsiteX8" fmla="*/ 0 w 1788601"/>
              <a:gd name="connsiteY8" fmla="*/ 752443 h 864000"/>
              <a:gd name="connsiteX9" fmla="*/ 240601 w 1788601"/>
              <a:gd name="connsiteY9" fmla="*/ 506094 h 864000"/>
              <a:gd name="connsiteX10" fmla="*/ 240601 w 1788601"/>
              <a:gd name="connsiteY10" fmla="*/ 62312 h 864000"/>
              <a:gd name="connsiteX11" fmla="*/ 302913 w 1788601"/>
              <a:gd name="connsiteY11" fmla="*/ 0 h 8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8601" h="864000">
                <a:moveTo>
                  <a:pt x="302913" y="0"/>
                </a:moveTo>
                <a:lnTo>
                  <a:pt x="1726289" y="0"/>
                </a:lnTo>
                <a:cubicBezTo>
                  <a:pt x="1760703" y="0"/>
                  <a:pt x="1788601" y="27898"/>
                  <a:pt x="1788601" y="62312"/>
                </a:cubicBezTo>
                <a:lnTo>
                  <a:pt x="1788601" y="801688"/>
                </a:lnTo>
                <a:cubicBezTo>
                  <a:pt x="1788601" y="836102"/>
                  <a:pt x="1760703" y="864000"/>
                  <a:pt x="1726289" y="864000"/>
                </a:cubicBezTo>
                <a:lnTo>
                  <a:pt x="302913" y="864000"/>
                </a:lnTo>
                <a:cubicBezTo>
                  <a:pt x="268499" y="864000"/>
                  <a:pt x="240601" y="836102"/>
                  <a:pt x="240601" y="801688"/>
                </a:cubicBezTo>
                <a:lnTo>
                  <a:pt x="240601" y="683091"/>
                </a:lnTo>
                <a:lnTo>
                  <a:pt x="0" y="752443"/>
                </a:lnTo>
                <a:lnTo>
                  <a:pt x="240601" y="506094"/>
                </a:lnTo>
                <a:lnTo>
                  <a:pt x="240601" y="62312"/>
                </a:lnTo>
                <a:cubicBezTo>
                  <a:pt x="240601" y="27898"/>
                  <a:pt x="268499" y="0"/>
                  <a:pt x="302913" y="0"/>
                </a:cubicBezTo>
                <a:close/>
              </a:path>
            </a:pathLst>
          </a:custGeom>
          <a:solidFill>
            <a:schemeClr val="bg1"/>
          </a:solidFill>
          <a:ln w="25400">
            <a:solidFill>
              <a:srgbClr val="66AD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タイトル 8">
            <a:extLst>
              <a:ext uri="{FF2B5EF4-FFF2-40B4-BE49-F238E27FC236}">
                <a16:creationId xmlns:a16="http://schemas.microsoft.com/office/drawing/2014/main" xmlns="" id="{2407AA58-8372-41C8-9258-7991437E6035}"/>
              </a:ext>
            </a:extLst>
          </p:cNvPr>
          <p:cNvSpPr txBox="1">
            <a:spLocks/>
          </p:cNvSpPr>
          <p:nvPr/>
        </p:nvSpPr>
        <p:spPr>
          <a:xfrm>
            <a:off x="6883007" y="802717"/>
            <a:ext cx="1447588" cy="791395"/>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gn="ctr">
              <a:lnSpc>
                <a:spcPct val="100000"/>
              </a:lnSpc>
            </a:pPr>
            <a:r>
              <a:rPr lang="ja-JP" altLang="en-US" sz="1400" dirty="0">
                <a:latin typeface="HGP創英角ｺﾞｼｯｸUB" panose="020B0900000000000000" pitchFamily="50" charset="-128"/>
                <a:ea typeface="HGP創英角ｺﾞｼｯｸUB" panose="020B0900000000000000" pitchFamily="50" charset="-128"/>
              </a:rPr>
              <a:t>本当は</a:t>
            </a:r>
            <a:endParaRPr lang="en-US" altLang="ja-JP" sz="1400" dirty="0">
              <a:latin typeface="HGP創英角ｺﾞｼｯｸUB" panose="020B0900000000000000" pitchFamily="50" charset="-128"/>
              <a:ea typeface="HGP創英角ｺﾞｼｯｸUB" panose="020B0900000000000000" pitchFamily="50" charset="-128"/>
            </a:endParaRPr>
          </a:p>
          <a:p>
            <a:pPr algn="ctr">
              <a:lnSpc>
                <a:spcPct val="100000"/>
              </a:lnSpc>
            </a:pPr>
            <a:r>
              <a:rPr lang="ja-JP" altLang="en-US" sz="1400" dirty="0">
                <a:latin typeface="HGP創英角ｺﾞｼｯｸUB" panose="020B0900000000000000" pitchFamily="50" charset="-128"/>
                <a:ea typeface="HGP創英角ｺﾞｼｯｸUB" panose="020B0900000000000000" pitchFamily="50" charset="-128"/>
              </a:rPr>
              <a:t>歪んでいることを</a:t>
            </a:r>
            <a:endParaRPr lang="en-US" altLang="ja-JP" sz="1400" dirty="0">
              <a:latin typeface="HGP創英角ｺﾞｼｯｸUB" panose="020B0900000000000000" pitchFamily="50" charset="-128"/>
              <a:ea typeface="HGP創英角ｺﾞｼｯｸUB" panose="020B0900000000000000" pitchFamily="50" charset="-128"/>
            </a:endParaRPr>
          </a:p>
          <a:p>
            <a:pPr algn="ctr">
              <a:lnSpc>
                <a:spcPct val="100000"/>
              </a:lnSpc>
            </a:pPr>
            <a:r>
              <a:rPr lang="ja-JP" altLang="en-US" sz="1400" dirty="0">
                <a:latin typeface="HGP創英角ｺﾞｼｯｸUB" panose="020B0900000000000000" pitchFamily="50" charset="-128"/>
                <a:ea typeface="HGP創英角ｺﾞｼｯｸUB" panose="020B0900000000000000" pitchFamily="50" charset="-128"/>
              </a:rPr>
              <a:t>証明したい</a:t>
            </a:r>
          </a:p>
        </p:txBody>
      </p:sp>
      <p:sp>
        <p:nvSpPr>
          <p:cNvPr id="86"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基本的なアイデア</a:t>
            </a:r>
          </a:p>
        </p:txBody>
      </p:sp>
      <p:cxnSp>
        <p:nvCxnSpPr>
          <p:cNvPr id="87" name="直線矢印コネクタ 86"/>
          <p:cNvCxnSpPr/>
          <p:nvPr/>
        </p:nvCxnSpPr>
        <p:spPr>
          <a:xfrm>
            <a:off x="3505120" y="2813715"/>
            <a:ext cx="288000" cy="0"/>
          </a:xfrm>
          <a:prstGeom prst="straightConnector1">
            <a:avLst/>
          </a:prstGeom>
          <a:ln w="1905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88" name="直線矢印コネクタ 87"/>
          <p:cNvCxnSpPr/>
          <p:nvPr/>
        </p:nvCxnSpPr>
        <p:spPr>
          <a:xfrm>
            <a:off x="3544875" y="4859065"/>
            <a:ext cx="288000" cy="0"/>
          </a:xfrm>
          <a:prstGeom prst="straightConnector1">
            <a:avLst/>
          </a:prstGeom>
          <a:ln w="1905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9155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519722" y="3340290"/>
            <a:ext cx="6104556" cy="46166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rPr>
              <a:t>仮説検定の対象となるのは「帰無仮説」の方！</a:t>
            </a:r>
          </a:p>
        </p:txBody>
      </p:sp>
      <p:sp>
        <p:nvSpPr>
          <p:cNvPr id="3" name="テキスト ボックス 2"/>
          <p:cNvSpPr txBox="1"/>
          <p:nvPr/>
        </p:nvSpPr>
        <p:spPr>
          <a:xfrm>
            <a:off x="816806" y="4128652"/>
            <a:ext cx="7510389" cy="728084"/>
          </a:xfrm>
          <a:prstGeom prst="rect">
            <a:avLst/>
          </a:prstGeom>
          <a:noFill/>
        </p:spPr>
        <p:txBody>
          <a:bodyPr wrap="none" rtlCol="0">
            <a:spAutoFit/>
          </a:bodyPr>
          <a:lstStyle/>
          <a:p>
            <a:pPr marL="0" marR="0" lvl="0" indent="0" algn="ctr" defTabSz="914400" rtl="0" eaLnBrk="1" fontAlgn="auto" latinLnBrk="0" hangingPunct="1">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帰無仮説が棄却されなかったら・・・</a:t>
            </a:r>
            <a:endParaRPr kumimoji="1" lang="en-US" altLang="ja-JP" sz="20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a:p>
            <a:pPr marL="0" marR="0" lvl="0" indent="0" algn="ctr" defTabSz="914400" rtl="0" eaLnBrk="1" fontAlgn="auto" latinLnBrk="0" hangingPunct="1">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HGP創英角ｺﾞｼｯｸUB" panose="020B0900000000000000" pitchFamily="50" charset="-128"/>
                <a:ea typeface="HGP創英角ｺﾞｼｯｸUB" panose="020B0900000000000000" pitchFamily="50" charset="-128"/>
              </a:rPr>
              <a:t>必ずしも帰無仮説が正しいことには</a:t>
            </a:r>
            <a:r>
              <a:rPr kumimoji="1" lang="ja-JP" altLang="en-US" sz="2000" b="0" i="0" u="none" strike="noStrike" kern="1200" cap="none" spc="0" normalizeH="0" baseline="0" noProof="0" dirty="0" smtClean="0">
                <a:ln>
                  <a:noFill/>
                </a:ln>
                <a:solidFill>
                  <a:srgbClr val="FF0000"/>
                </a:solidFill>
                <a:effectLst/>
                <a:uLnTx/>
                <a:uFillTx/>
                <a:latin typeface="HGP創英角ｺﾞｼｯｸUB" panose="020B0900000000000000" pitchFamily="50" charset="-128"/>
                <a:ea typeface="HGP創英角ｺﾞｼｯｸUB" panose="020B0900000000000000" pitchFamily="50" charset="-128"/>
              </a:rPr>
              <a:t>ならない</a:t>
            </a:r>
            <a:r>
              <a:rPr kumimoji="1" lang="en-US" altLang="ja-JP" sz="2000" b="0" i="0" u="none" strike="noStrike" kern="1200" cap="none" spc="0" normalizeH="0" baseline="0" noProof="0" dirty="0" smtClean="0">
                <a:ln>
                  <a:noFill/>
                </a:ln>
                <a:solidFill>
                  <a:srgbClr val="FF0000"/>
                </a:solidFill>
                <a:effectLst/>
                <a:uLnTx/>
                <a:uFillTx/>
                <a:latin typeface="HGP創英角ｺﾞｼｯｸUB" panose="020B0900000000000000" pitchFamily="50" charset="-128"/>
                <a:ea typeface="HGP創英角ｺﾞｼｯｸUB" panose="020B0900000000000000" pitchFamily="50" charset="-128"/>
              </a:rPr>
              <a:t>(</a:t>
            </a:r>
            <a:r>
              <a:rPr kumimoji="1" lang="ja-JP" altLang="en-US" sz="2000" b="0" i="0" u="none" strike="noStrike" kern="1200" cap="none" spc="0" normalizeH="0" baseline="0" noProof="0" dirty="0">
                <a:ln>
                  <a:noFill/>
                </a:ln>
                <a:solidFill>
                  <a:srgbClr val="FF0000"/>
                </a:solidFill>
                <a:effectLst/>
                <a:uLnTx/>
                <a:uFillTx/>
                <a:latin typeface="HGP創英角ｺﾞｼｯｸUB" panose="020B0900000000000000" pitchFamily="50" charset="-128"/>
                <a:ea typeface="HGP創英角ｺﾞｼｯｸUB" panose="020B0900000000000000" pitchFamily="50" charset="-128"/>
              </a:rPr>
              <a:t>無に帰る</a:t>
            </a:r>
            <a:r>
              <a:rPr kumimoji="1" lang="en-US" altLang="ja-JP" sz="2000" b="0" i="0" u="none" strike="noStrike" kern="1200" cap="none" spc="0" normalizeH="0" baseline="0" noProof="0" dirty="0" smtClean="0">
                <a:ln>
                  <a:noFill/>
                </a:ln>
                <a:solidFill>
                  <a:srgbClr val="FF0000"/>
                </a:solidFill>
                <a:effectLst/>
                <a:uLnTx/>
                <a:uFillTx/>
                <a:latin typeface="HGP創英角ｺﾞｼｯｸUB" panose="020B0900000000000000" pitchFamily="50" charset="-128"/>
                <a:ea typeface="HGP創英角ｺﾞｼｯｸUB" panose="020B0900000000000000" pitchFamily="50" charset="-128"/>
              </a:rPr>
              <a:t>)</a:t>
            </a:r>
            <a:r>
              <a:rPr kumimoji="1" lang="ja-JP" altLang="en-US" sz="2000" b="0" i="0" u="none" strike="noStrike" kern="1200" cap="none" spc="0" normalizeH="0" baseline="0" noProof="0" dirty="0" smtClean="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ことに</a:t>
            </a:r>
            <a:r>
              <a:rPr kumimoji="1" lang="ja-JP" altLang="en-US" sz="20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注意！</a:t>
            </a:r>
            <a:endParaRPr kumimoji="1" lang="en-US" altLang="ja-JP" sz="20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p:sp>
        <p:nvSpPr>
          <p:cNvPr id="4" name="正方形/長方形 3"/>
          <p:cNvSpPr/>
          <p:nvPr/>
        </p:nvSpPr>
        <p:spPr>
          <a:xfrm>
            <a:off x="5842471" y="4781080"/>
            <a:ext cx="2491388" cy="369332"/>
          </a:xfrm>
          <a:prstGeom prst="rect">
            <a:avLst/>
          </a:prstGeom>
        </p:spPr>
        <p:txBody>
          <a:bodyPr wrap="none">
            <a:spAutoFit/>
          </a:bodyPr>
          <a:lstStyle/>
          <a:p>
            <a:r>
              <a:rPr lang="en-US" altLang="ja-JP" dirty="0">
                <a:latin typeface="HGP創英角ｺﾞｼｯｸUB" panose="020B0900000000000000" pitchFamily="50" charset="-128"/>
                <a:ea typeface="HGP創英角ｺﾞｼｯｸUB" panose="020B0900000000000000" pitchFamily="50" charset="-128"/>
              </a:rPr>
              <a:t>(</a:t>
            </a:r>
            <a:r>
              <a:rPr lang="ja-JP" altLang="en-US" dirty="0" smtClean="0">
                <a:latin typeface="HGP創英角ｺﾞｼｯｸUB" panose="020B0900000000000000" pitchFamily="50" charset="-128"/>
                <a:ea typeface="HGP創英角ｺﾞｼｯｸUB" panose="020B0900000000000000" pitchFamily="50" charset="-128"/>
              </a:rPr>
              <a:t>仮説</a:t>
            </a:r>
            <a:r>
              <a:rPr lang="ja-JP" altLang="en-US" dirty="0">
                <a:latin typeface="HGP創英角ｺﾞｼｯｸUB" panose="020B0900000000000000" pitchFamily="50" charset="-128"/>
                <a:ea typeface="HGP創英角ｺﾞｼｯｸUB" panose="020B0900000000000000" pitchFamily="50" charset="-128"/>
              </a:rPr>
              <a:t>検定の</a:t>
            </a:r>
            <a:r>
              <a:rPr lang="ja-JP" altLang="en-US" dirty="0" smtClean="0">
                <a:latin typeface="HGP創英角ｺﾞｼｯｸUB" panose="020B0900000000000000" pitchFamily="50" charset="-128"/>
                <a:ea typeface="HGP創英角ｺﾞｼｯｸUB" panose="020B0900000000000000" pitchFamily="50" charset="-128"/>
              </a:rPr>
              <a:t>非対称性</a:t>
            </a:r>
            <a:r>
              <a:rPr lang="en-US" altLang="ja-JP" dirty="0" smtClean="0">
                <a:latin typeface="HGP創英角ｺﾞｼｯｸUB" panose="020B0900000000000000" pitchFamily="50" charset="-128"/>
                <a:ea typeface="HGP創英角ｺﾞｼｯｸUB" panose="020B0900000000000000" pitchFamily="50" charset="-128"/>
              </a:rPr>
              <a:t>)</a:t>
            </a:r>
            <a:endParaRPr lang="ja-JP" altLang="en-US" dirty="0">
              <a:latin typeface="HGP創英角ｺﾞｼｯｸUB" panose="020B0900000000000000" pitchFamily="50" charset="-128"/>
              <a:ea typeface="HGP創英角ｺﾞｼｯｸUB" panose="020B0900000000000000" pitchFamily="50" charset="-128"/>
            </a:endParaRPr>
          </a:p>
        </p:txBody>
      </p:sp>
      <p:grpSp>
        <p:nvGrpSpPr>
          <p:cNvPr id="5" name="グループ化 4">
            <a:extLst>
              <a:ext uri="{FF2B5EF4-FFF2-40B4-BE49-F238E27FC236}">
                <a16:creationId xmlns:a16="http://schemas.microsoft.com/office/drawing/2014/main" xmlns="" id="{1DE9B5AD-58B4-4659-9D42-11C937054640}"/>
              </a:ext>
            </a:extLst>
          </p:cNvPr>
          <p:cNvGrpSpPr/>
          <p:nvPr/>
        </p:nvGrpSpPr>
        <p:grpSpPr>
          <a:xfrm>
            <a:off x="611189" y="732274"/>
            <a:ext cx="7957267" cy="610167"/>
            <a:chOff x="611189" y="732274"/>
            <a:chExt cx="7957267" cy="610167"/>
          </a:xfrm>
        </p:grpSpPr>
        <mc:AlternateContent xmlns:mc="http://schemas.openxmlformats.org/markup-compatibility/2006" xmlns:a14="http://schemas.microsoft.com/office/drawing/2010/main">
          <mc:Choice Requires="a14">
            <p:sp>
              <p:nvSpPr>
                <p:cNvPr id="6" name="タイトル 8">
                  <a:extLst>
                    <a:ext uri="{FF2B5EF4-FFF2-40B4-BE49-F238E27FC236}">
                      <a16:creationId xmlns:a16="http://schemas.microsoft.com/office/drawing/2014/main" xmlns="" id="{6EDA615B-687C-48C4-B991-914EE2AAE381}"/>
                    </a:ext>
                  </a:extLst>
                </p:cNvPr>
                <p:cNvSpPr txBox="1">
                  <a:spLocks/>
                </p:cNvSpPr>
                <p:nvPr/>
              </p:nvSpPr>
              <p:spPr>
                <a:xfrm>
                  <a:off x="810345" y="732274"/>
                  <a:ext cx="7758111" cy="610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対立仮説 </a:t>
                  </a:r>
                  <a:r>
                    <a:rPr lang="en-US" altLang="ja-JP" sz="2400" dirty="0">
                      <a:solidFill>
                        <a:srgbClr val="0000FF"/>
                      </a:solidFill>
                      <a:latin typeface="HGP創英角ｺﾞｼｯｸUB" panose="020B0900000000000000" pitchFamily="50" charset="-128"/>
                      <a:ea typeface="HGP創英角ｺﾞｼｯｸUB" panose="020B0900000000000000" pitchFamily="50" charset="-128"/>
                    </a:rPr>
                    <a:t>(alternative hypothesis) </a:t>
                  </a:r>
                  <a14:m>
                    <m:oMath xmlns:m="http://schemas.openxmlformats.org/officeDocument/2006/math">
                      <m:sSub>
                        <m:sSubPr>
                          <m:ctrlPr>
                            <a:rPr lang="en-US" altLang="ja-JP" sz="2400" i="1" smtClean="0">
                              <a:solidFill>
                                <a:srgbClr val="0000FF"/>
                              </a:solidFill>
                              <a:latin typeface="Cambria Math"/>
                              <a:cs typeface="+mn-cs"/>
                            </a:rPr>
                          </m:ctrlPr>
                        </m:sSubPr>
                        <m:e>
                          <m:r>
                            <a:rPr lang="en-US" altLang="ja-JP" sz="2400" i="1">
                              <a:solidFill>
                                <a:srgbClr val="0000FF"/>
                              </a:solidFill>
                              <a:latin typeface="Cambria Math"/>
                              <a:cs typeface="+mn-cs"/>
                            </a:rPr>
                            <m:t>𝐻</m:t>
                          </m:r>
                        </m:e>
                        <m:sub>
                          <m:r>
                            <a:rPr lang="en-US" altLang="ja-JP" sz="2400" i="1">
                              <a:solidFill>
                                <a:srgbClr val="0000FF"/>
                              </a:solidFill>
                              <a:latin typeface="Cambria Math"/>
                              <a:cs typeface="+mn-cs"/>
                            </a:rPr>
                            <m:t>1</m:t>
                          </m:r>
                        </m:sub>
                      </m:sSub>
                      <m:r>
                        <a:rPr lang="en-US" altLang="ja-JP" sz="2400" i="1">
                          <a:solidFill>
                            <a:srgbClr val="0000FF"/>
                          </a:solidFill>
                          <a:latin typeface="Cambria Math"/>
                          <a:cs typeface="+mn-cs"/>
                        </a:rPr>
                        <m:t> </m:t>
                      </m:r>
                    </m:oMath>
                  </a14:m>
                  <a:r>
                    <a:rPr lang="ja-JP" altLang="en-US" sz="2400" dirty="0" smtClean="0">
                      <a:solidFill>
                        <a:srgbClr val="0000FF"/>
                      </a:solidFill>
                      <a:latin typeface="HGP創英角ｺﾞｼｯｸUB" panose="020B0900000000000000" pitchFamily="50" charset="-128"/>
                      <a:ea typeface="HGP創英角ｺﾞｼｯｸUB" panose="020B0900000000000000" pitchFamily="50" charset="-128"/>
                    </a:rPr>
                    <a:t>：　証明</a:t>
                  </a: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したい仮説</a:t>
                  </a:r>
                </a:p>
              </p:txBody>
            </p:sp>
          </mc:Choice>
          <mc:Fallback xmlns="">
            <p:sp>
              <p:nvSpPr>
                <p:cNvPr id="6" name="タイトル 8">
                  <a:extLst>
                    <a:ext uri="{FF2B5EF4-FFF2-40B4-BE49-F238E27FC236}">
                      <a16:creationId xmlns="" xmlns:a16="http://schemas.microsoft.com/office/drawing/2014/main" id="{6EDA615B-687C-48C4-B991-914EE2AAE381}"/>
                    </a:ext>
                  </a:extLst>
                </p:cNvPr>
                <p:cNvSpPr txBox="1">
                  <a:spLocks noRot="1" noChangeAspect="1" noMove="1" noResize="1" noEditPoints="1" noAdjustHandles="1" noChangeArrowheads="1" noChangeShapeType="1" noTextEdit="1"/>
                </p:cNvSpPr>
                <p:nvPr/>
              </p:nvSpPr>
              <p:spPr>
                <a:xfrm>
                  <a:off x="810345" y="732274"/>
                  <a:ext cx="7758111" cy="610167"/>
                </a:xfrm>
                <a:prstGeom prst="rect">
                  <a:avLst/>
                </a:prstGeom>
                <a:blipFill rotWithShape="1">
                  <a:blip r:embed="rId3"/>
                  <a:stretch>
                    <a:fillRect l="-1257" t="-6000"/>
                  </a:stretch>
                </a:blipFill>
              </p:spPr>
              <p:txBody>
                <a:bodyPr/>
                <a:lstStyle/>
                <a:p>
                  <a:r>
                    <a:rPr lang="ja-JP" altLang="en-US">
                      <a:noFill/>
                    </a:rPr>
                    <a:t> </a:t>
                  </a:r>
                </a:p>
              </p:txBody>
            </p:sp>
          </mc:Fallback>
        </mc:AlternateContent>
        <p:sp>
          <p:nvSpPr>
            <p:cNvPr id="7" name="正方形/長方形 6">
              <a:extLst>
                <a:ext uri="{FF2B5EF4-FFF2-40B4-BE49-F238E27FC236}">
                  <a16:creationId xmlns:a16="http://schemas.microsoft.com/office/drawing/2014/main" xmlns="" id="{ED0AB258-DC7A-4B7C-A87D-31E8A516FC2F}"/>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grpSp>
      <p:sp>
        <p:nvSpPr>
          <p:cNvPr id="8" name="正方形/長方形 7">
            <a:extLst>
              <a:ext uri="{FF2B5EF4-FFF2-40B4-BE49-F238E27FC236}">
                <a16:creationId xmlns:a16="http://schemas.microsoft.com/office/drawing/2014/main" xmlns="" id="{D78D46C9-EC8E-495B-B981-AF38CFC8997D}"/>
              </a:ext>
            </a:extLst>
          </p:cNvPr>
          <p:cNvSpPr>
            <a:spLocks noChangeAspect="1"/>
          </p:cNvSpPr>
          <p:nvPr/>
        </p:nvSpPr>
        <p:spPr>
          <a:xfrm>
            <a:off x="906738" y="1346964"/>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9" name="正方形/長方形 8">
            <a:extLst>
              <a:ext uri="{FF2B5EF4-FFF2-40B4-BE49-F238E27FC236}">
                <a16:creationId xmlns:a16="http://schemas.microsoft.com/office/drawing/2014/main" xmlns="" id="{26594B7A-208E-4E52-8E61-AE79FFDBBD86}"/>
              </a:ext>
            </a:extLst>
          </p:cNvPr>
          <p:cNvSpPr>
            <a:spLocks noChangeAspect="1"/>
          </p:cNvSpPr>
          <p:nvPr/>
        </p:nvSpPr>
        <p:spPr>
          <a:xfrm>
            <a:off x="906738" y="173467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nvGrpSpPr>
          <p:cNvPr id="10" name="グループ化 9">
            <a:extLst>
              <a:ext uri="{FF2B5EF4-FFF2-40B4-BE49-F238E27FC236}">
                <a16:creationId xmlns:a16="http://schemas.microsoft.com/office/drawing/2014/main" xmlns="" id="{FF5F8EBF-AE2A-4A40-B25E-3C829C2F7734}"/>
              </a:ext>
            </a:extLst>
          </p:cNvPr>
          <p:cNvGrpSpPr/>
          <p:nvPr/>
        </p:nvGrpSpPr>
        <p:grpSpPr>
          <a:xfrm>
            <a:off x="611189" y="2018061"/>
            <a:ext cx="7921623" cy="610167"/>
            <a:chOff x="611189" y="732274"/>
            <a:chExt cx="7921623" cy="610167"/>
          </a:xfrm>
        </p:grpSpPr>
        <mc:AlternateContent xmlns:mc="http://schemas.openxmlformats.org/markup-compatibility/2006" xmlns:a14="http://schemas.microsoft.com/office/drawing/2010/main">
          <mc:Choice Requires="a14">
            <p:sp>
              <p:nvSpPr>
                <p:cNvPr id="11" name="タイトル 8">
                  <a:extLst>
                    <a:ext uri="{FF2B5EF4-FFF2-40B4-BE49-F238E27FC236}">
                      <a16:creationId xmlns:a16="http://schemas.microsoft.com/office/drawing/2014/main" xmlns="" id="{F4EE83D8-4BA7-4287-9690-6D7A5AD8509A}"/>
                    </a:ext>
                  </a:extLst>
                </p:cNvPr>
                <p:cNvSpPr txBox="1">
                  <a:spLocks/>
                </p:cNvSpPr>
                <p:nvPr/>
              </p:nvSpPr>
              <p:spPr>
                <a:xfrm>
                  <a:off x="810346" y="732274"/>
                  <a:ext cx="7722466" cy="610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帰無仮説 </a:t>
                  </a:r>
                  <a:r>
                    <a:rPr lang="en-US" altLang="ja-JP" sz="2400" dirty="0">
                      <a:solidFill>
                        <a:srgbClr val="0000FF"/>
                      </a:solidFill>
                      <a:latin typeface="HGP創英角ｺﾞｼｯｸUB" panose="020B0900000000000000" pitchFamily="50" charset="-128"/>
                      <a:ea typeface="HGP創英角ｺﾞｼｯｸUB" panose="020B0900000000000000" pitchFamily="50" charset="-128"/>
                    </a:rPr>
                    <a:t>(null hypothesis</a:t>
                  </a:r>
                  <a:r>
                    <a:rPr lang="en-US" altLang="ja-JP" sz="2400" dirty="0" smtClean="0">
                      <a:solidFill>
                        <a:srgbClr val="0000FF"/>
                      </a:solidFill>
                      <a:latin typeface="HGP創英角ｺﾞｼｯｸUB" panose="020B0900000000000000" pitchFamily="50" charset="-128"/>
                      <a:ea typeface="HGP創英角ｺﾞｼｯｸUB" panose="020B0900000000000000" pitchFamily="50" charset="-128"/>
                    </a:rPr>
                    <a:t>) </a:t>
                  </a:r>
                  <a14:m>
                    <m:oMath xmlns:m="http://schemas.openxmlformats.org/officeDocument/2006/math">
                      <m:sSub>
                        <m:sSubPr>
                          <m:ctrlPr>
                            <a:rPr lang="en-US" altLang="ja-JP" sz="2400" i="1" smtClean="0">
                              <a:solidFill>
                                <a:srgbClr val="0000FF"/>
                              </a:solidFill>
                              <a:latin typeface="Cambria Math"/>
                              <a:cs typeface="+mn-cs"/>
                            </a:rPr>
                          </m:ctrlPr>
                        </m:sSubPr>
                        <m:e>
                          <m:r>
                            <a:rPr lang="en-US" altLang="ja-JP" sz="2400" i="1">
                              <a:solidFill>
                                <a:srgbClr val="0000FF"/>
                              </a:solidFill>
                              <a:latin typeface="Cambria Math"/>
                              <a:cs typeface="+mn-cs"/>
                            </a:rPr>
                            <m:t>𝐻</m:t>
                          </m:r>
                        </m:e>
                        <m:sub>
                          <m:r>
                            <a:rPr lang="en-US" altLang="ja-JP" sz="2400" i="1">
                              <a:solidFill>
                                <a:srgbClr val="0000FF"/>
                              </a:solidFill>
                              <a:latin typeface="Cambria Math"/>
                              <a:cs typeface="+mn-cs"/>
                            </a:rPr>
                            <m:t>0</m:t>
                          </m:r>
                        </m:sub>
                      </m:sSub>
                      <m:r>
                        <a:rPr lang="en-US" altLang="ja-JP" sz="2400" i="1">
                          <a:solidFill>
                            <a:srgbClr val="0000FF"/>
                          </a:solidFill>
                          <a:latin typeface="Cambria Math"/>
                          <a:cs typeface="+mn-cs"/>
                        </a:rPr>
                        <m:t> </m:t>
                      </m:r>
                    </m:oMath>
                  </a14:m>
                  <a:r>
                    <a:rPr lang="ja-JP" altLang="en-US" sz="2400" dirty="0" smtClean="0">
                      <a:solidFill>
                        <a:srgbClr val="0000FF"/>
                      </a:solidFill>
                      <a:latin typeface="HGP創英角ｺﾞｼｯｸUB" panose="020B0900000000000000" pitchFamily="50" charset="-128"/>
                      <a:ea typeface="HGP創英角ｺﾞｼｯｸUB" panose="020B0900000000000000" pitchFamily="50" charset="-128"/>
                    </a:rPr>
                    <a:t>　：　上記</a:t>
                  </a: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を否定する仮説</a:t>
                  </a:r>
                </a:p>
              </p:txBody>
            </p:sp>
          </mc:Choice>
          <mc:Fallback xmlns="">
            <p:sp>
              <p:nvSpPr>
                <p:cNvPr id="11" name="タイトル 8">
                  <a:extLst>
                    <a:ext uri="{FF2B5EF4-FFF2-40B4-BE49-F238E27FC236}">
                      <a16:creationId xmlns="" xmlns:a16="http://schemas.microsoft.com/office/drawing/2014/main" id="{F4EE83D8-4BA7-4287-9690-6D7A5AD8509A}"/>
                    </a:ext>
                  </a:extLst>
                </p:cNvPr>
                <p:cNvSpPr txBox="1">
                  <a:spLocks noRot="1" noChangeAspect="1" noMove="1" noResize="1" noEditPoints="1" noAdjustHandles="1" noChangeArrowheads="1" noChangeShapeType="1" noTextEdit="1"/>
                </p:cNvSpPr>
                <p:nvPr/>
              </p:nvSpPr>
              <p:spPr>
                <a:xfrm>
                  <a:off x="810346" y="732274"/>
                  <a:ext cx="7722466" cy="610167"/>
                </a:xfrm>
                <a:prstGeom prst="rect">
                  <a:avLst/>
                </a:prstGeom>
                <a:blipFill rotWithShape="1">
                  <a:blip r:embed="rId4"/>
                  <a:stretch>
                    <a:fillRect l="-1263" t="-6000"/>
                  </a:stretch>
                </a:blipFill>
              </p:spPr>
              <p:txBody>
                <a:bodyPr/>
                <a:lstStyle/>
                <a:p>
                  <a:r>
                    <a:rPr lang="ja-JP" altLang="en-US">
                      <a:noFill/>
                    </a:rPr>
                    <a:t> </a:t>
                  </a:r>
                </a:p>
              </p:txBody>
            </p:sp>
          </mc:Fallback>
        </mc:AlternateContent>
        <p:sp>
          <p:nvSpPr>
            <p:cNvPr id="12" name="正方形/長方形 11">
              <a:extLst>
                <a:ext uri="{FF2B5EF4-FFF2-40B4-BE49-F238E27FC236}">
                  <a16:creationId xmlns:a16="http://schemas.microsoft.com/office/drawing/2014/main" xmlns="" id="{DE6E8947-59D6-4938-8791-48AD8A2ED97B}"/>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grpSp>
      <p:sp>
        <p:nvSpPr>
          <p:cNvPr id="13" name="タイトル 8">
            <a:extLst>
              <a:ext uri="{FF2B5EF4-FFF2-40B4-BE49-F238E27FC236}">
                <a16:creationId xmlns:a16="http://schemas.microsoft.com/office/drawing/2014/main" xmlns="" id="{FE7CEB74-D6B0-4475-B332-915AA48CAC7D}"/>
              </a:ext>
            </a:extLst>
          </p:cNvPr>
          <p:cNvSpPr txBox="1">
            <a:spLocks/>
          </p:cNvSpPr>
          <p:nvPr/>
        </p:nvSpPr>
        <p:spPr>
          <a:xfrm>
            <a:off x="1458837" y="2438462"/>
            <a:ext cx="3567336" cy="457918"/>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「サイコロは歪んでいない」</a:t>
            </a:r>
          </a:p>
        </p:txBody>
      </p:sp>
      <p:sp>
        <p:nvSpPr>
          <p:cNvPr id="14" name="正方形/長方形 13">
            <a:extLst>
              <a:ext uri="{FF2B5EF4-FFF2-40B4-BE49-F238E27FC236}">
                <a16:creationId xmlns:a16="http://schemas.microsoft.com/office/drawing/2014/main" xmlns="" id="{217BE5CA-8C6D-4E96-8BAC-93EBCB64EA33}"/>
              </a:ext>
            </a:extLst>
          </p:cNvPr>
          <p:cNvSpPr>
            <a:spLocks noChangeAspect="1"/>
          </p:cNvSpPr>
          <p:nvPr/>
        </p:nvSpPr>
        <p:spPr>
          <a:xfrm>
            <a:off x="906738" y="2632751"/>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15" name="正方形/長方形 14">
            <a:extLst>
              <a:ext uri="{FF2B5EF4-FFF2-40B4-BE49-F238E27FC236}">
                <a16:creationId xmlns:a16="http://schemas.microsoft.com/office/drawing/2014/main" xmlns="" id="{63054546-BB96-4195-9A53-726AA5F49AAD}"/>
              </a:ext>
            </a:extLst>
          </p:cNvPr>
          <p:cNvSpPr>
            <a:spLocks noChangeAspect="1"/>
          </p:cNvSpPr>
          <p:nvPr/>
        </p:nvSpPr>
        <p:spPr>
          <a:xfrm>
            <a:off x="906738" y="3020466"/>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nvGrpSpPr>
          <p:cNvPr id="21" name="グループ化 20">
            <a:extLst>
              <a:ext uri="{FF2B5EF4-FFF2-40B4-BE49-F238E27FC236}">
                <a16:creationId xmlns:a16="http://schemas.microsoft.com/office/drawing/2014/main" xmlns="" id="{FB302124-FD6C-41A5-B943-0AA51DA54C6C}"/>
              </a:ext>
            </a:extLst>
          </p:cNvPr>
          <p:cNvGrpSpPr/>
          <p:nvPr/>
        </p:nvGrpSpPr>
        <p:grpSpPr>
          <a:xfrm>
            <a:off x="1022400" y="2491620"/>
            <a:ext cx="528036" cy="348557"/>
            <a:chOff x="1232952" y="2314599"/>
            <a:chExt cx="528036" cy="348557"/>
          </a:xfrm>
        </p:grpSpPr>
        <p:sp>
          <p:nvSpPr>
            <p:cNvPr id="22" name="正方形/長方形 21">
              <a:extLst>
                <a:ext uri="{FF2B5EF4-FFF2-40B4-BE49-F238E27FC236}">
                  <a16:creationId xmlns:a16="http://schemas.microsoft.com/office/drawing/2014/main" xmlns="" id="{7F87CF2E-A071-42CB-A959-A25BDB7EFD97}"/>
                </a:ext>
              </a:extLst>
            </p:cNvPr>
            <p:cNvSpPr>
              <a:spLocks/>
            </p:cNvSpPr>
            <p:nvPr/>
          </p:nvSpPr>
          <p:spPr>
            <a:xfrm>
              <a:off x="1273800" y="2381841"/>
              <a:ext cx="432000" cy="252000"/>
            </a:xfrm>
            <a:prstGeom prst="rect">
              <a:avLst/>
            </a:prstGeom>
            <a:solidFill>
              <a:srgbClr val="66ADE8"/>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23" name="タイトル 8">
              <a:extLst>
                <a:ext uri="{FF2B5EF4-FFF2-40B4-BE49-F238E27FC236}">
                  <a16:creationId xmlns:a16="http://schemas.microsoft.com/office/drawing/2014/main" xmlns="" id="{A1699342-DE62-4AD0-8EE8-68DFE5FB0AC2}"/>
                </a:ext>
              </a:extLst>
            </p:cNvPr>
            <p:cNvSpPr txBox="1">
              <a:spLocks/>
            </p:cNvSpPr>
            <p:nvPr/>
          </p:nvSpPr>
          <p:spPr>
            <a:xfrm>
              <a:off x="1232952" y="2314599"/>
              <a:ext cx="528036" cy="348557"/>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rPr>
                <a:t>例</a:t>
              </a:r>
              <a:r>
                <a:rPr lang="en-US" altLang="ja-JP" sz="1600" dirty="0">
                  <a:solidFill>
                    <a:schemeClr val="bg1"/>
                  </a:solidFill>
                  <a:effectLst/>
                  <a:latin typeface="HGP創英角ｺﾞｼｯｸUB" panose="020B0900000000000000" pitchFamily="50" charset="-128"/>
                  <a:ea typeface="HGP創英角ｺﾞｼｯｸUB" panose="020B0900000000000000" pitchFamily="50" charset="-128"/>
                </a:rPr>
                <a:t>1</a:t>
              </a:r>
              <a:endPar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endParaRPr>
            </a:p>
          </p:txBody>
        </p:sp>
      </p:grpSp>
      <p:grpSp>
        <p:nvGrpSpPr>
          <p:cNvPr id="24" name="グループ化 23">
            <a:extLst>
              <a:ext uri="{FF2B5EF4-FFF2-40B4-BE49-F238E27FC236}">
                <a16:creationId xmlns:a16="http://schemas.microsoft.com/office/drawing/2014/main" xmlns="" id="{40C8FDAF-F9DD-405B-8A92-39A5553FC78D}"/>
              </a:ext>
            </a:extLst>
          </p:cNvPr>
          <p:cNvGrpSpPr/>
          <p:nvPr/>
        </p:nvGrpSpPr>
        <p:grpSpPr>
          <a:xfrm>
            <a:off x="1022400" y="2878104"/>
            <a:ext cx="528036" cy="348557"/>
            <a:chOff x="1232952" y="2314599"/>
            <a:chExt cx="528036" cy="348557"/>
          </a:xfrm>
        </p:grpSpPr>
        <p:sp>
          <p:nvSpPr>
            <p:cNvPr id="25" name="正方形/長方形 24">
              <a:extLst>
                <a:ext uri="{FF2B5EF4-FFF2-40B4-BE49-F238E27FC236}">
                  <a16:creationId xmlns:a16="http://schemas.microsoft.com/office/drawing/2014/main" xmlns="" id="{F60FFE7C-5A64-4C75-8F32-C22FCAFB8D01}"/>
                </a:ext>
              </a:extLst>
            </p:cNvPr>
            <p:cNvSpPr>
              <a:spLocks/>
            </p:cNvSpPr>
            <p:nvPr/>
          </p:nvSpPr>
          <p:spPr>
            <a:xfrm>
              <a:off x="1273800" y="2381841"/>
              <a:ext cx="432000" cy="252000"/>
            </a:xfrm>
            <a:prstGeom prst="rect">
              <a:avLst/>
            </a:prstGeom>
            <a:solidFill>
              <a:srgbClr val="66ADE8"/>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26" name="タイトル 8">
              <a:extLst>
                <a:ext uri="{FF2B5EF4-FFF2-40B4-BE49-F238E27FC236}">
                  <a16:creationId xmlns:a16="http://schemas.microsoft.com/office/drawing/2014/main" xmlns="" id="{9D12E242-293A-44D4-9C31-6A6AFF631F38}"/>
                </a:ext>
              </a:extLst>
            </p:cNvPr>
            <p:cNvSpPr txBox="1">
              <a:spLocks/>
            </p:cNvSpPr>
            <p:nvPr/>
          </p:nvSpPr>
          <p:spPr>
            <a:xfrm>
              <a:off x="1232952" y="2314599"/>
              <a:ext cx="528036" cy="348557"/>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rPr>
                <a:t>例</a:t>
              </a:r>
              <a:r>
                <a:rPr lang="en-US" altLang="ja-JP" sz="1600" dirty="0">
                  <a:solidFill>
                    <a:schemeClr val="bg1"/>
                  </a:solidFill>
                  <a:effectLst/>
                  <a:latin typeface="HGP創英角ｺﾞｼｯｸUB" panose="020B0900000000000000" pitchFamily="50" charset="-128"/>
                  <a:ea typeface="HGP創英角ｺﾞｼｯｸUB" panose="020B0900000000000000" pitchFamily="50" charset="-128"/>
                </a:rPr>
                <a:t>2</a:t>
              </a:r>
              <a:endPar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endParaRPr>
            </a:p>
          </p:txBody>
        </p:sp>
      </p:grpSp>
      <p:sp>
        <p:nvSpPr>
          <p:cNvPr id="27" name="タイトル 8">
            <a:extLst>
              <a:ext uri="{FF2B5EF4-FFF2-40B4-BE49-F238E27FC236}">
                <a16:creationId xmlns:a16="http://schemas.microsoft.com/office/drawing/2014/main" xmlns="" id="{4FB2F27B-4CB8-4911-BC70-FD15B81D0E59}"/>
              </a:ext>
            </a:extLst>
          </p:cNvPr>
          <p:cNvSpPr txBox="1">
            <a:spLocks/>
          </p:cNvSpPr>
          <p:nvPr/>
        </p:nvSpPr>
        <p:spPr>
          <a:xfrm>
            <a:off x="1458837" y="2838632"/>
            <a:ext cx="4071391" cy="457918"/>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「薬Ａと薬Ｂの有効性に差がない」</a:t>
            </a:r>
          </a:p>
        </p:txBody>
      </p:sp>
      <p:sp>
        <p:nvSpPr>
          <p:cNvPr id="28" name="タイトル 8">
            <a:extLst>
              <a:ext uri="{FF2B5EF4-FFF2-40B4-BE49-F238E27FC236}">
                <a16:creationId xmlns:a16="http://schemas.microsoft.com/office/drawing/2014/main" xmlns="" id="{948410D6-7B24-41DE-98BE-40A20E70DAFB}"/>
              </a:ext>
            </a:extLst>
          </p:cNvPr>
          <p:cNvSpPr txBox="1">
            <a:spLocks/>
          </p:cNvSpPr>
          <p:nvPr/>
        </p:nvSpPr>
        <p:spPr>
          <a:xfrm>
            <a:off x="1458837" y="1163517"/>
            <a:ext cx="3567336" cy="457918"/>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「サイコロは歪んでいる」</a:t>
            </a:r>
          </a:p>
        </p:txBody>
      </p:sp>
      <p:grpSp>
        <p:nvGrpSpPr>
          <p:cNvPr id="29" name="グループ化 28">
            <a:extLst>
              <a:ext uri="{FF2B5EF4-FFF2-40B4-BE49-F238E27FC236}">
                <a16:creationId xmlns:a16="http://schemas.microsoft.com/office/drawing/2014/main" xmlns="" id="{A2580637-4966-433F-9956-7ED2BC7D30DE}"/>
              </a:ext>
            </a:extLst>
          </p:cNvPr>
          <p:cNvGrpSpPr/>
          <p:nvPr/>
        </p:nvGrpSpPr>
        <p:grpSpPr>
          <a:xfrm>
            <a:off x="1022400" y="1216675"/>
            <a:ext cx="528036" cy="348557"/>
            <a:chOff x="1232952" y="2314599"/>
            <a:chExt cx="528036" cy="348557"/>
          </a:xfrm>
        </p:grpSpPr>
        <p:sp>
          <p:nvSpPr>
            <p:cNvPr id="30" name="正方形/長方形 29">
              <a:extLst>
                <a:ext uri="{FF2B5EF4-FFF2-40B4-BE49-F238E27FC236}">
                  <a16:creationId xmlns:a16="http://schemas.microsoft.com/office/drawing/2014/main" xmlns="" id="{CC25F460-7A48-4B4C-A010-9CE0A0528048}"/>
                </a:ext>
              </a:extLst>
            </p:cNvPr>
            <p:cNvSpPr>
              <a:spLocks/>
            </p:cNvSpPr>
            <p:nvPr/>
          </p:nvSpPr>
          <p:spPr>
            <a:xfrm>
              <a:off x="1273800" y="2381841"/>
              <a:ext cx="432000" cy="252000"/>
            </a:xfrm>
            <a:prstGeom prst="rect">
              <a:avLst/>
            </a:prstGeom>
            <a:solidFill>
              <a:srgbClr val="66ADE8"/>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31" name="タイトル 8">
              <a:extLst>
                <a:ext uri="{FF2B5EF4-FFF2-40B4-BE49-F238E27FC236}">
                  <a16:creationId xmlns:a16="http://schemas.microsoft.com/office/drawing/2014/main" xmlns="" id="{D7F598B0-80EF-484B-8165-60DB82B6CCE6}"/>
                </a:ext>
              </a:extLst>
            </p:cNvPr>
            <p:cNvSpPr txBox="1">
              <a:spLocks/>
            </p:cNvSpPr>
            <p:nvPr/>
          </p:nvSpPr>
          <p:spPr>
            <a:xfrm>
              <a:off x="1232952" y="2314599"/>
              <a:ext cx="528036" cy="348557"/>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rPr>
                <a:t>例</a:t>
              </a:r>
              <a:r>
                <a:rPr lang="en-US" altLang="ja-JP" sz="1600" dirty="0">
                  <a:solidFill>
                    <a:schemeClr val="bg1"/>
                  </a:solidFill>
                  <a:effectLst/>
                  <a:latin typeface="HGP創英角ｺﾞｼｯｸUB" panose="020B0900000000000000" pitchFamily="50" charset="-128"/>
                  <a:ea typeface="HGP創英角ｺﾞｼｯｸUB" panose="020B0900000000000000" pitchFamily="50" charset="-128"/>
                </a:rPr>
                <a:t>1</a:t>
              </a:r>
              <a:endPar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endParaRPr>
            </a:p>
          </p:txBody>
        </p:sp>
      </p:grpSp>
      <p:grpSp>
        <p:nvGrpSpPr>
          <p:cNvPr id="32" name="グループ化 31">
            <a:extLst>
              <a:ext uri="{FF2B5EF4-FFF2-40B4-BE49-F238E27FC236}">
                <a16:creationId xmlns:a16="http://schemas.microsoft.com/office/drawing/2014/main" xmlns="" id="{141250AD-7CEF-4B8B-8E33-C5F46A54C3EB}"/>
              </a:ext>
            </a:extLst>
          </p:cNvPr>
          <p:cNvGrpSpPr/>
          <p:nvPr/>
        </p:nvGrpSpPr>
        <p:grpSpPr>
          <a:xfrm>
            <a:off x="1022400" y="1603159"/>
            <a:ext cx="528036" cy="348557"/>
            <a:chOff x="1232952" y="2314599"/>
            <a:chExt cx="528036" cy="348557"/>
          </a:xfrm>
        </p:grpSpPr>
        <p:sp>
          <p:nvSpPr>
            <p:cNvPr id="33" name="正方形/長方形 32">
              <a:extLst>
                <a:ext uri="{FF2B5EF4-FFF2-40B4-BE49-F238E27FC236}">
                  <a16:creationId xmlns:a16="http://schemas.microsoft.com/office/drawing/2014/main" xmlns="" id="{9BAD77FF-F357-43EB-9E63-54B3AF04D2B6}"/>
                </a:ext>
              </a:extLst>
            </p:cNvPr>
            <p:cNvSpPr>
              <a:spLocks/>
            </p:cNvSpPr>
            <p:nvPr/>
          </p:nvSpPr>
          <p:spPr>
            <a:xfrm>
              <a:off x="1273800" y="2381841"/>
              <a:ext cx="432000" cy="252000"/>
            </a:xfrm>
            <a:prstGeom prst="rect">
              <a:avLst/>
            </a:prstGeom>
            <a:solidFill>
              <a:srgbClr val="66ADE8"/>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34" name="タイトル 8">
              <a:extLst>
                <a:ext uri="{FF2B5EF4-FFF2-40B4-BE49-F238E27FC236}">
                  <a16:creationId xmlns:a16="http://schemas.microsoft.com/office/drawing/2014/main" xmlns="" id="{5D2716AB-14A3-4057-91D0-A5DEE706A42F}"/>
                </a:ext>
              </a:extLst>
            </p:cNvPr>
            <p:cNvSpPr txBox="1">
              <a:spLocks/>
            </p:cNvSpPr>
            <p:nvPr/>
          </p:nvSpPr>
          <p:spPr>
            <a:xfrm>
              <a:off x="1232952" y="2314599"/>
              <a:ext cx="528036" cy="348557"/>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rPr>
                <a:t>例</a:t>
              </a:r>
              <a:r>
                <a:rPr lang="en-US" altLang="ja-JP" sz="1600" dirty="0">
                  <a:solidFill>
                    <a:schemeClr val="bg1"/>
                  </a:solidFill>
                  <a:effectLst/>
                  <a:latin typeface="HGP創英角ｺﾞｼｯｸUB" panose="020B0900000000000000" pitchFamily="50" charset="-128"/>
                  <a:ea typeface="HGP創英角ｺﾞｼｯｸUB" panose="020B0900000000000000" pitchFamily="50" charset="-128"/>
                </a:rPr>
                <a:t>2</a:t>
              </a:r>
              <a:endPar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endParaRPr>
            </a:p>
          </p:txBody>
        </p:sp>
      </p:grpSp>
      <p:sp>
        <p:nvSpPr>
          <p:cNvPr id="35" name="タイトル 8">
            <a:extLst>
              <a:ext uri="{FF2B5EF4-FFF2-40B4-BE49-F238E27FC236}">
                <a16:creationId xmlns:a16="http://schemas.microsoft.com/office/drawing/2014/main" xmlns="" id="{69064F37-107C-455A-851E-F33DD3883BC4}"/>
              </a:ext>
            </a:extLst>
          </p:cNvPr>
          <p:cNvSpPr txBox="1">
            <a:spLocks/>
          </p:cNvSpPr>
          <p:nvPr/>
        </p:nvSpPr>
        <p:spPr>
          <a:xfrm>
            <a:off x="1458837" y="1524775"/>
            <a:ext cx="4071391" cy="457918"/>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「薬Ａと薬Ｂの有効性に差がある」</a:t>
            </a:r>
          </a:p>
        </p:txBody>
      </p:sp>
      <p:grpSp>
        <p:nvGrpSpPr>
          <p:cNvPr id="36" name="グループ化 35">
            <a:extLst>
              <a:ext uri="{FF2B5EF4-FFF2-40B4-BE49-F238E27FC236}">
                <a16:creationId xmlns:a16="http://schemas.microsoft.com/office/drawing/2014/main" xmlns="" id="{1DBA737F-9B9A-41A4-8CE0-266A9807130C}"/>
              </a:ext>
            </a:extLst>
          </p:cNvPr>
          <p:cNvGrpSpPr/>
          <p:nvPr/>
        </p:nvGrpSpPr>
        <p:grpSpPr>
          <a:xfrm>
            <a:off x="1801840" y="3708406"/>
            <a:ext cx="5540321" cy="400110"/>
            <a:chOff x="1594784" y="3897550"/>
            <a:chExt cx="5540321" cy="400110"/>
          </a:xfrm>
        </p:grpSpPr>
        <p:sp>
          <p:nvSpPr>
            <p:cNvPr id="37" name="テキスト ボックス 36"/>
            <p:cNvSpPr txBox="1"/>
            <p:nvPr/>
          </p:nvSpPr>
          <p:spPr>
            <a:xfrm>
              <a:off x="1594784" y="3897550"/>
              <a:ext cx="2627642" cy="400110"/>
            </a:xfrm>
            <a:prstGeom prst="rect">
              <a:avLst/>
            </a:prstGeom>
            <a:noFill/>
          </p:spPr>
          <p:txBody>
            <a:bodyPr wrap="non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帰無仮説が棄却される</a:t>
              </a:r>
              <a:endParaRPr kumimoji="1" lang="en-US" altLang="ja-JP" sz="20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p:sp>
          <p:nvSpPr>
            <p:cNvPr id="39" name="テキスト ボックス 38">
              <a:extLst>
                <a:ext uri="{FF2B5EF4-FFF2-40B4-BE49-F238E27FC236}">
                  <a16:creationId xmlns:a16="http://schemas.microsoft.com/office/drawing/2014/main" xmlns="" id="{FE6BE23C-B179-4A35-AED4-F19BE0036FC8}"/>
                </a:ext>
              </a:extLst>
            </p:cNvPr>
            <p:cNvSpPr txBox="1"/>
            <p:nvPr/>
          </p:nvSpPr>
          <p:spPr>
            <a:xfrm>
              <a:off x="4507463" y="3897550"/>
              <a:ext cx="2627642" cy="400110"/>
            </a:xfrm>
            <a:prstGeom prst="rect">
              <a:avLst/>
            </a:prstGeom>
            <a:noFill/>
          </p:spPr>
          <p:txBody>
            <a:bodyPr wrap="non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対立仮説が支持される</a:t>
              </a:r>
              <a:endParaRPr kumimoji="1" lang="en-US" altLang="ja-JP" sz="20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p:grpSp>
      <p:sp>
        <p:nvSpPr>
          <p:cNvPr id="42"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対立仮説と帰無仮説</a:t>
            </a:r>
          </a:p>
        </p:txBody>
      </p:sp>
      <p:sp>
        <p:nvSpPr>
          <p:cNvPr id="47" name="二等辺三角形 46">
            <a:extLst>
              <a:ext uri="{FF2B5EF4-FFF2-40B4-BE49-F238E27FC236}">
                <a16:creationId xmlns:a16="http://schemas.microsoft.com/office/drawing/2014/main" xmlns="" id="{E35DE54F-19C2-49CD-940C-F8CF9B01C995}"/>
              </a:ext>
            </a:extLst>
          </p:cNvPr>
          <p:cNvSpPr/>
          <p:nvPr/>
        </p:nvSpPr>
        <p:spPr>
          <a:xfrm rot="5400000" flipH="1" flipV="1">
            <a:off x="6436587" y="1632730"/>
            <a:ext cx="610167" cy="2571173"/>
          </a:xfrm>
          <a:custGeom>
            <a:avLst/>
            <a:gdLst/>
            <a:ahLst/>
            <a:cxnLst/>
            <a:rect l="l" t="t" r="r" b="b"/>
            <a:pathLst>
              <a:path w="610167" h="2571173">
                <a:moveTo>
                  <a:pt x="610167" y="271611"/>
                </a:moveTo>
                <a:lnTo>
                  <a:pt x="610167" y="2571173"/>
                </a:lnTo>
                <a:lnTo>
                  <a:pt x="0" y="2571173"/>
                </a:lnTo>
                <a:lnTo>
                  <a:pt x="0" y="271611"/>
                </a:lnTo>
                <a:lnTo>
                  <a:pt x="219610" y="271611"/>
                </a:lnTo>
                <a:lnTo>
                  <a:pt x="305084" y="0"/>
                </a:lnTo>
                <a:lnTo>
                  <a:pt x="390557" y="271611"/>
                </a:lnTo>
                <a:close/>
              </a:path>
            </a:pathLst>
          </a:custGeom>
          <a:gradFill flip="none" rotWithShape="1">
            <a:gsLst>
              <a:gs pos="86000">
                <a:schemeClr val="accent5">
                  <a:lumMod val="40000"/>
                  <a:lumOff val="60000"/>
                </a:schemeClr>
              </a:gs>
              <a:gs pos="0">
                <a:schemeClr val="accent5">
                  <a:lumMod val="40000"/>
                  <a:lumOff val="60000"/>
                  <a:alpha val="26000"/>
                </a:schemeClr>
              </a:gs>
            </a:gsLst>
            <a:lin ang="108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8" name="タイトル 8">
            <a:extLst>
              <a:ext uri="{FF2B5EF4-FFF2-40B4-BE49-F238E27FC236}">
                <a16:creationId xmlns:a16="http://schemas.microsoft.com/office/drawing/2014/main" xmlns="" id="{FF02B612-F5B2-4311-947F-87D134653232}"/>
              </a:ext>
            </a:extLst>
          </p:cNvPr>
          <p:cNvSpPr txBox="1">
            <a:spLocks/>
          </p:cNvSpPr>
          <p:nvPr/>
        </p:nvSpPr>
        <p:spPr>
          <a:xfrm>
            <a:off x="5775953" y="2738405"/>
            <a:ext cx="2237357" cy="338554"/>
          </a:xfrm>
          <a:prstGeom prst="rect">
            <a:avLst/>
          </a:prstGeom>
          <a:noFill/>
        </p:spPr>
        <p:txBody>
          <a:bodyPr wrap="squar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pPr algn="l"/>
            <a:r>
              <a:rPr lang="ja-JP" altLang="en-US" sz="1600" dirty="0"/>
              <a:t>こちらの方が扱いやすい</a:t>
            </a:r>
          </a:p>
        </p:txBody>
      </p:sp>
      <p:cxnSp>
        <p:nvCxnSpPr>
          <p:cNvPr id="43" name="直線矢印コネクタ 42"/>
          <p:cNvCxnSpPr/>
          <p:nvPr/>
        </p:nvCxnSpPr>
        <p:spPr>
          <a:xfrm>
            <a:off x="4411255" y="3936530"/>
            <a:ext cx="288000" cy="0"/>
          </a:xfrm>
          <a:prstGeom prst="straightConnector1">
            <a:avLst/>
          </a:prstGeom>
          <a:ln w="1905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7162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xmlns="" id="{D1FBDFF1-C92A-4472-AFEF-8254B907B7A0}"/>
              </a:ext>
            </a:extLst>
          </p:cNvPr>
          <p:cNvGrpSpPr/>
          <p:nvPr/>
        </p:nvGrpSpPr>
        <p:grpSpPr>
          <a:xfrm>
            <a:off x="906737" y="3814659"/>
            <a:ext cx="7344000" cy="1080000"/>
            <a:chOff x="906737" y="3792359"/>
            <a:chExt cx="7344000" cy="1080000"/>
          </a:xfrm>
        </p:grpSpPr>
        <p:sp>
          <p:nvSpPr>
            <p:cNvPr id="6" name="角丸四角形 66">
              <a:extLst>
                <a:ext uri="{FF2B5EF4-FFF2-40B4-BE49-F238E27FC236}">
                  <a16:creationId xmlns:a16="http://schemas.microsoft.com/office/drawing/2014/main" xmlns="" id="{942D2E5D-FC94-4CA1-8C83-05861E1A0EC4}"/>
                </a:ext>
              </a:extLst>
            </p:cNvPr>
            <p:cNvSpPr/>
            <p:nvPr/>
          </p:nvSpPr>
          <p:spPr>
            <a:xfrm rot="16200000" flipV="1">
              <a:off x="4038737" y="660359"/>
              <a:ext cx="1080000" cy="7344000"/>
            </a:xfrm>
            <a:prstGeom prst="roundRect">
              <a:avLst>
                <a:gd name="adj" fmla="val 0"/>
              </a:avLst>
            </a:prstGeom>
            <a:gradFill flip="none" rotWithShape="1">
              <a:gsLst>
                <a:gs pos="86000">
                  <a:schemeClr val="accent5">
                    <a:lumMod val="40000"/>
                    <a:lumOff val="60000"/>
                  </a:schemeClr>
                </a:gs>
                <a:gs pos="0">
                  <a:schemeClr val="accent5">
                    <a:lumMod val="40000"/>
                    <a:lumOff val="60000"/>
                    <a:alpha val="26000"/>
                  </a:schemeClr>
                </a:gs>
              </a:gsLst>
              <a:lin ang="108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effectLst/>
                <a:latin typeface="HGP創英角ｺﾞｼｯｸUB" panose="020B0900000000000000" pitchFamily="50" charset="-128"/>
                <a:ea typeface="HGP創英角ｺﾞｼｯｸUB" panose="020B0900000000000000" pitchFamily="50" charset="-128"/>
              </a:endParaRPr>
            </a:p>
          </p:txBody>
        </p:sp>
        <p:sp>
          <p:nvSpPr>
            <p:cNvPr id="7" name="テキスト ボックス 6">
              <a:extLst>
                <a:ext uri="{FF2B5EF4-FFF2-40B4-BE49-F238E27FC236}">
                  <a16:creationId xmlns:a16="http://schemas.microsoft.com/office/drawing/2014/main" xmlns="" id="{D71F197A-0A2E-4051-A96F-7AFE751E943C}"/>
                </a:ext>
              </a:extLst>
            </p:cNvPr>
            <p:cNvSpPr txBox="1"/>
            <p:nvPr/>
          </p:nvSpPr>
          <p:spPr>
            <a:xfrm>
              <a:off x="1339385" y="3897770"/>
              <a:ext cx="6465231" cy="830997"/>
            </a:xfrm>
            <a:prstGeom prst="rect">
              <a:avLst/>
            </a:prstGeom>
            <a:noFill/>
          </p:spPr>
          <p:txBody>
            <a:bodyPr wrap="none" rtlCol="0">
              <a:spAutoFit/>
            </a:bodyPr>
            <a:lstStyle/>
            <a:p>
              <a:pPr lvl="0" algn="ctr">
                <a:defRPr/>
              </a:pPr>
              <a:r>
                <a:rPr lang="ja-JP" altLang="en-US" sz="2400" dirty="0">
                  <a:effectLst>
                    <a:glow rad="88900">
                      <a:schemeClr val="bg1"/>
                    </a:glow>
                  </a:effectLst>
                  <a:latin typeface="HGP創英角ｺﾞｼｯｸUB" panose="020B0900000000000000" pitchFamily="50" charset="-128"/>
                  <a:ea typeface="HGP創英角ｺﾞｼｯｸUB" panose="020B0900000000000000" pitchFamily="50" charset="-128"/>
                </a:rPr>
                <a:t>確率が</a:t>
              </a:r>
              <a:r>
                <a:rPr lang="en-US" altLang="ja-JP" sz="2400" dirty="0">
                  <a:effectLst>
                    <a:glow rad="88900">
                      <a:schemeClr val="bg1"/>
                    </a:glow>
                  </a:effectLst>
                  <a:latin typeface="HGP創英角ｺﾞｼｯｸUB" panose="020B0900000000000000" pitchFamily="50" charset="-128"/>
                  <a:ea typeface="HGP創英角ｺﾞｼｯｸUB" panose="020B0900000000000000" pitchFamily="50" charset="-128"/>
                </a:rPr>
                <a:t>5</a:t>
              </a:r>
              <a:r>
                <a:rPr lang="ja-JP" altLang="en-US" sz="2400" dirty="0">
                  <a:effectLst>
                    <a:glow rad="88900">
                      <a:schemeClr val="bg1"/>
                    </a:glow>
                  </a:effectLst>
                  <a:latin typeface="HGP創英角ｺﾞｼｯｸUB" panose="020B0900000000000000" pitchFamily="50" charset="-128"/>
                  <a:ea typeface="HGP創英角ｺﾞｼｯｸUB" panose="020B0900000000000000" pitchFamily="50" charset="-128"/>
                </a:rPr>
                <a:t>％をきったら</a:t>
              </a:r>
              <a:endParaRPr lang="en-US" altLang="ja-JP" sz="2400" dirty="0">
                <a:effectLst>
                  <a:glow rad="88900">
                    <a:schemeClr val="bg1"/>
                  </a:glow>
                </a:effectLst>
                <a:latin typeface="HGP創英角ｺﾞｼｯｸUB" panose="020B0900000000000000" pitchFamily="50" charset="-128"/>
                <a:ea typeface="HGP創英角ｺﾞｼｯｸUB" panose="020B0900000000000000" pitchFamily="50" charset="-128"/>
              </a:endParaRPr>
            </a:p>
            <a:p>
              <a:pPr lvl="0" algn="ctr">
                <a:defRPr/>
              </a:pPr>
              <a:r>
                <a:rPr lang="ja-JP" altLang="en-US" sz="2400" dirty="0">
                  <a:effectLst>
                    <a:glow rad="88900">
                      <a:schemeClr val="bg1"/>
                    </a:glow>
                  </a:effectLst>
                  <a:latin typeface="HGP創英角ｺﾞｼｯｸUB" panose="020B0900000000000000" pitchFamily="50" charset="-128"/>
                  <a:ea typeface="HGP創英角ｺﾞｼｯｸUB" panose="020B0900000000000000" pitchFamily="50" charset="-128"/>
                </a:rPr>
                <a:t>偶然じゃないと感じるのが一般人の感覚に近い？</a:t>
              </a:r>
            </a:p>
          </p:txBody>
        </p:sp>
      </p:grpSp>
      <p:sp>
        <p:nvSpPr>
          <p:cNvPr id="3" name="タイトル 8">
            <a:extLst>
              <a:ext uri="{FF2B5EF4-FFF2-40B4-BE49-F238E27FC236}">
                <a16:creationId xmlns:a16="http://schemas.microsoft.com/office/drawing/2014/main" xmlns="" id="{136F6D11-5CCB-49EB-9220-0128BEAF240F}"/>
              </a:ext>
            </a:extLst>
          </p:cNvPr>
          <p:cNvSpPr txBox="1">
            <a:spLocks/>
          </p:cNvSpPr>
          <p:nvPr/>
        </p:nvSpPr>
        <p:spPr>
          <a:xfrm>
            <a:off x="810345" y="732274"/>
            <a:ext cx="7599784" cy="487942"/>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2400" dirty="0">
                <a:latin typeface="HGP創英角ｺﾞｼｯｸUB" panose="020B0900000000000000" pitchFamily="50" charset="-128"/>
                <a:ea typeface="HGP創英角ｺﾞｼｯｸUB" panose="020B0900000000000000" pitchFamily="50" charset="-128"/>
              </a:rPr>
              <a:t>コインを投げて裏が出る方にかけたとして、</a:t>
            </a:r>
          </a:p>
        </p:txBody>
      </p:sp>
      <p:grpSp>
        <p:nvGrpSpPr>
          <p:cNvPr id="37" name="グループ化 36">
            <a:extLst>
              <a:ext uri="{FF2B5EF4-FFF2-40B4-BE49-F238E27FC236}">
                <a16:creationId xmlns:a16="http://schemas.microsoft.com/office/drawing/2014/main" xmlns="" id="{1E1495D6-DD89-42B9-A68A-8D508F5F46EF}"/>
              </a:ext>
            </a:extLst>
          </p:cNvPr>
          <p:cNvGrpSpPr/>
          <p:nvPr/>
        </p:nvGrpSpPr>
        <p:grpSpPr>
          <a:xfrm>
            <a:off x="3197024" y="2587779"/>
            <a:ext cx="3129864" cy="1686961"/>
            <a:chOff x="3851634" y="3996947"/>
            <a:chExt cx="3129864" cy="1686961"/>
          </a:xfrm>
        </p:grpSpPr>
        <p:sp>
          <p:nvSpPr>
            <p:cNvPr id="41" name="フリーフォーム: 図形 74">
              <a:extLst>
                <a:ext uri="{FF2B5EF4-FFF2-40B4-BE49-F238E27FC236}">
                  <a16:creationId xmlns:a16="http://schemas.microsoft.com/office/drawing/2014/main" xmlns="" id="{BEA67DDB-4AE6-4F70-870E-0D33E064BF79}"/>
                </a:ext>
              </a:extLst>
            </p:cNvPr>
            <p:cNvSpPr/>
            <p:nvPr/>
          </p:nvSpPr>
          <p:spPr>
            <a:xfrm rot="17786187">
              <a:off x="4534378" y="3314203"/>
              <a:ext cx="1686961" cy="3052450"/>
            </a:xfrm>
            <a:custGeom>
              <a:avLst/>
              <a:gdLst>
                <a:gd name="connsiteX0" fmla="*/ 359033 w 1686961"/>
                <a:gd name="connsiteY0" fmla="*/ 190724 h 3052450"/>
                <a:gd name="connsiteX1" fmla="*/ 1682518 w 1686961"/>
                <a:gd name="connsiteY1" fmla="*/ 2852613 h 3052450"/>
                <a:gd name="connsiteX2" fmla="*/ 1663425 w 1686961"/>
                <a:gd name="connsiteY2" fmla="*/ 2909467 h 3052450"/>
                <a:gd name="connsiteX3" fmla="*/ 1384782 w 1686961"/>
                <a:gd name="connsiteY3" fmla="*/ 3048007 h 3052450"/>
                <a:gd name="connsiteX4" fmla="*/ 1327928 w 1686961"/>
                <a:gd name="connsiteY4" fmla="*/ 3028914 h 3052450"/>
                <a:gd name="connsiteX5" fmla="*/ 4444 w 1686961"/>
                <a:gd name="connsiteY5" fmla="*/ 367025 h 3052450"/>
                <a:gd name="connsiteX6" fmla="*/ 23537 w 1686961"/>
                <a:gd name="connsiteY6" fmla="*/ 310171 h 3052450"/>
                <a:gd name="connsiteX7" fmla="*/ 111204 w 1686961"/>
                <a:gd name="connsiteY7" fmla="*/ 266583 h 3052450"/>
                <a:gd name="connsiteX8" fmla="*/ 194938 w 1686961"/>
                <a:gd name="connsiteY8" fmla="*/ 0 h 3052450"/>
                <a:gd name="connsiteX9" fmla="*/ 253654 w 1686961"/>
                <a:gd name="connsiteY9" fmla="*/ 195758 h 3052450"/>
                <a:gd name="connsiteX10" fmla="*/ 302180 w 1686961"/>
                <a:gd name="connsiteY10" fmla="*/ 171631 h 3052450"/>
                <a:gd name="connsiteX11" fmla="*/ 359033 w 1686961"/>
                <a:gd name="connsiteY11" fmla="*/ 190724 h 30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86961" h="3052450">
                  <a:moveTo>
                    <a:pt x="359033" y="190724"/>
                  </a:moveTo>
                  <a:lnTo>
                    <a:pt x="1682518" y="2852613"/>
                  </a:lnTo>
                  <a:cubicBezTo>
                    <a:pt x="1692945" y="2873585"/>
                    <a:pt x="1684397" y="2899039"/>
                    <a:pt x="1663425" y="2909467"/>
                  </a:cubicBezTo>
                  <a:lnTo>
                    <a:pt x="1384782" y="3048007"/>
                  </a:lnTo>
                  <a:cubicBezTo>
                    <a:pt x="1363810" y="3058434"/>
                    <a:pt x="1338355" y="3049886"/>
                    <a:pt x="1327928" y="3028914"/>
                  </a:cubicBezTo>
                  <a:lnTo>
                    <a:pt x="4444" y="367025"/>
                  </a:lnTo>
                  <a:cubicBezTo>
                    <a:pt x="-5984" y="346053"/>
                    <a:pt x="2565" y="320598"/>
                    <a:pt x="23537" y="310171"/>
                  </a:cubicBezTo>
                  <a:lnTo>
                    <a:pt x="111204" y="266583"/>
                  </a:lnTo>
                  <a:lnTo>
                    <a:pt x="194938" y="0"/>
                  </a:lnTo>
                  <a:lnTo>
                    <a:pt x="253654" y="195758"/>
                  </a:lnTo>
                  <a:lnTo>
                    <a:pt x="302180" y="171631"/>
                  </a:lnTo>
                  <a:cubicBezTo>
                    <a:pt x="323152" y="161204"/>
                    <a:pt x="348606" y="169752"/>
                    <a:pt x="359033" y="190724"/>
                  </a:cubicBezTo>
                  <a:close/>
                </a:path>
              </a:pathLst>
            </a:custGeom>
            <a:gradFill flip="none" rotWithShape="1">
              <a:gsLst>
                <a:gs pos="75000">
                  <a:schemeClr val="bg1">
                    <a:lumMod val="95000"/>
                  </a:schemeClr>
                </a:gs>
                <a:gs pos="100000">
                  <a:schemeClr val="bg1"/>
                </a:gs>
                <a:gs pos="0">
                  <a:schemeClr val="bg1">
                    <a:lumMod val="8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p>
          </p:txBody>
        </p:sp>
        <p:sp>
          <p:nvSpPr>
            <p:cNvPr id="42" name="タイトル 8">
              <a:extLst>
                <a:ext uri="{FF2B5EF4-FFF2-40B4-BE49-F238E27FC236}">
                  <a16:creationId xmlns:a16="http://schemas.microsoft.com/office/drawing/2014/main" xmlns="" id="{BF421751-B20A-4259-BCEE-C6C1D03C4D70}"/>
                </a:ext>
              </a:extLst>
            </p:cNvPr>
            <p:cNvSpPr txBox="1">
              <a:spLocks/>
            </p:cNvSpPr>
            <p:nvPr/>
          </p:nvSpPr>
          <p:spPr>
            <a:xfrm>
              <a:off x="3923928" y="4674691"/>
              <a:ext cx="3057570" cy="43554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（絶対いかさま！） </a:t>
              </a:r>
              <a:r>
                <a:rPr lang="en-US" altLang="ja-JP" sz="1800" dirty="0">
                  <a:latin typeface="HGP創英角ｺﾞｼｯｸUB" panose="020B0900000000000000" pitchFamily="50" charset="-128"/>
                  <a:ea typeface="HGP創英角ｺﾞｼｯｸUB" panose="020B0900000000000000" pitchFamily="50" charset="-128"/>
                </a:rPr>
                <a:t>P=.03125</a:t>
              </a:r>
            </a:p>
          </p:txBody>
        </p:sp>
      </p:grpSp>
      <p:grpSp>
        <p:nvGrpSpPr>
          <p:cNvPr id="9" name="グループ化 8">
            <a:extLst>
              <a:ext uri="{FF2B5EF4-FFF2-40B4-BE49-F238E27FC236}">
                <a16:creationId xmlns:a16="http://schemas.microsoft.com/office/drawing/2014/main" xmlns="" id="{96DAF9D2-86E1-43CB-81D8-F5116F0185F8}"/>
              </a:ext>
            </a:extLst>
          </p:cNvPr>
          <p:cNvGrpSpPr/>
          <p:nvPr/>
        </p:nvGrpSpPr>
        <p:grpSpPr>
          <a:xfrm>
            <a:off x="3071098" y="1285517"/>
            <a:ext cx="2694651" cy="427244"/>
            <a:chOff x="3722499" y="1587250"/>
            <a:chExt cx="2694651" cy="427244"/>
          </a:xfrm>
        </p:grpSpPr>
        <p:sp>
          <p:nvSpPr>
            <p:cNvPr id="13" name="フリーフォーム: 図形 56">
              <a:extLst>
                <a:ext uri="{FF2B5EF4-FFF2-40B4-BE49-F238E27FC236}">
                  <a16:creationId xmlns:a16="http://schemas.microsoft.com/office/drawing/2014/main" xmlns="" id="{A4F2E469-729F-49D1-B860-A8407E789499}"/>
                </a:ext>
              </a:extLst>
            </p:cNvPr>
            <p:cNvSpPr/>
            <p:nvPr/>
          </p:nvSpPr>
          <p:spPr>
            <a:xfrm>
              <a:off x="3722499" y="1598294"/>
              <a:ext cx="2617178" cy="396000"/>
            </a:xfrm>
            <a:custGeom>
              <a:avLst/>
              <a:gdLst>
                <a:gd name="connsiteX0" fmla="*/ 243835 w 2617178"/>
                <a:gd name="connsiteY0" fmla="*/ 0 h 396000"/>
                <a:gd name="connsiteX1" fmla="*/ 2574770 w 2617178"/>
                <a:gd name="connsiteY1" fmla="*/ 0 h 396000"/>
                <a:gd name="connsiteX2" fmla="*/ 2617178 w 2617178"/>
                <a:gd name="connsiteY2" fmla="*/ 42408 h 396000"/>
                <a:gd name="connsiteX3" fmla="*/ 2617178 w 2617178"/>
                <a:gd name="connsiteY3" fmla="*/ 353592 h 396000"/>
                <a:gd name="connsiteX4" fmla="*/ 2574770 w 2617178"/>
                <a:gd name="connsiteY4" fmla="*/ 396000 h 396000"/>
                <a:gd name="connsiteX5" fmla="*/ 243835 w 2617178"/>
                <a:gd name="connsiteY5" fmla="*/ 396000 h 396000"/>
                <a:gd name="connsiteX6" fmla="*/ 201427 w 2617178"/>
                <a:gd name="connsiteY6" fmla="*/ 353592 h 396000"/>
                <a:gd name="connsiteX7" fmla="*/ 201427 w 2617178"/>
                <a:gd name="connsiteY7" fmla="*/ 255685 h 396000"/>
                <a:gd name="connsiteX8" fmla="*/ 0 w 2617178"/>
                <a:gd name="connsiteY8" fmla="*/ 62025 h 396000"/>
                <a:gd name="connsiteX9" fmla="*/ 201427 w 2617178"/>
                <a:gd name="connsiteY9" fmla="*/ 96601 h 396000"/>
                <a:gd name="connsiteX10" fmla="*/ 201427 w 2617178"/>
                <a:gd name="connsiteY10" fmla="*/ 42408 h 396000"/>
                <a:gd name="connsiteX11" fmla="*/ 243835 w 2617178"/>
                <a:gd name="connsiteY11" fmla="*/ 0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617178" h="396000">
                  <a:moveTo>
                    <a:pt x="243835" y="0"/>
                  </a:moveTo>
                  <a:lnTo>
                    <a:pt x="2574770" y="0"/>
                  </a:lnTo>
                  <a:cubicBezTo>
                    <a:pt x="2598191" y="0"/>
                    <a:pt x="2617178" y="18987"/>
                    <a:pt x="2617178" y="42408"/>
                  </a:cubicBezTo>
                  <a:lnTo>
                    <a:pt x="2617178" y="353592"/>
                  </a:lnTo>
                  <a:cubicBezTo>
                    <a:pt x="2617178" y="377013"/>
                    <a:pt x="2598191" y="396000"/>
                    <a:pt x="2574770" y="396000"/>
                  </a:cubicBezTo>
                  <a:lnTo>
                    <a:pt x="243835" y="396000"/>
                  </a:lnTo>
                  <a:cubicBezTo>
                    <a:pt x="220414" y="396000"/>
                    <a:pt x="201427" y="377013"/>
                    <a:pt x="201427" y="353592"/>
                  </a:cubicBezTo>
                  <a:lnTo>
                    <a:pt x="201427" y="255685"/>
                  </a:lnTo>
                  <a:lnTo>
                    <a:pt x="0" y="62025"/>
                  </a:lnTo>
                  <a:lnTo>
                    <a:pt x="201427" y="96601"/>
                  </a:lnTo>
                  <a:lnTo>
                    <a:pt x="201427" y="42408"/>
                  </a:lnTo>
                  <a:cubicBezTo>
                    <a:pt x="201427" y="18987"/>
                    <a:pt x="220414" y="0"/>
                    <a:pt x="243835" y="0"/>
                  </a:cubicBezTo>
                  <a:close/>
                </a:path>
              </a:pathLst>
            </a:custGeom>
            <a:gradFill flip="none" rotWithShape="1">
              <a:gsLst>
                <a:gs pos="75000">
                  <a:schemeClr val="bg1">
                    <a:lumMod val="95000"/>
                  </a:schemeClr>
                </a:gs>
                <a:gs pos="100000">
                  <a:schemeClr val="bg1"/>
                </a:gs>
                <a:gs pos="0">
                  <a:schemeClr val="bg1">
                    <a:lumMod val="8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p>
          </p:txBody>
        </p:sp>
        <p:sp>
          <p:nvSpPr>
            <p:cNvPr id="14" name="タイトル 8">
              <a:extLst>
                <a:ext uri="{FF2B5EF4-FFF2-40B4-BE49-F238E27FC236}">
                  <a16:creationId xmlns:a16="http://schemas.microsoft.com/office/drawing/2014/main" xmlns="" id="{DE6EC74D-9911-4727-915E-27C0CBB5A812}"/>
                </a:ext>
              </a:extLst>
            </p:cNvPr>
            <p:cNvSpPr txBox="1">
              <a:spLocks/>
            </p:cNvSpPr>
            <p:nvPr/>
          </p:nvSpPr>
          <p:spPr>
            <a:xfrm>
              <a:off x="3923928" y="1587250"/>
              <a:ext cx="2493222" cy="42724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（まぁ仕方ないか） </a:t>
              </a:r>
              <a:r>
                <a:rPr lang="en-US" altLang="ja-JP" sz="1800" dirty="0">
                  <a:latin typeface="HGP創英角ｺﾞｼｯｸUB" panose="020B0900000000000000" pitchFamily="50" charset="-128"/>
                  <a:ea typeface="HGP創英角ｺﾞｼｯｸUB" panose="020B0900000000000000" pitchFamily="50" charset="-128"/>
                </a:rPr>
                <a:t>P=.5</a:t>
              </a:r>
            </a:p>
          </p:txBody>
        </p:sp>
      </p:grpSp>
      <p:sp>
        <p:nvSpPr>
          <p:cNvPr id="11" name="タイトル 8">
            <a:extLst>
              <a:ext uri="{FF2B5EF4-FFF2-40B4-BE49-F238E27FC236}">
                <a16:creationId xmlns:a16="http://schemas.microsoft.com/office/drawing/2014/main" xmlns="" id="{74A68A62-F3D5-465A-AD2F-4FDBC418C2BB}"/>
              </a:ext>
            </a:extLst>
          </p:cNvPr>
          <p:cNvSpPr txBox="1">
            <a:spLocks/>
          </p:cNvSpPr>
          <p:nvPr/>
        </p:nvSpPr>
        <p:spPr>
          <a:xfrm>
            <a:off x="992137" y="1248505"/>
            <a:ext cx="2321693" cy="474188"/>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en-US" altLang="ja-JP" sz="2000" dirty="0">
                <a:latin typeface="HGP創英角ｺﾞｼｯｸUB" panose="020B0900000000000000" pitchFamily="50" charset="-128"/>
                <a:ea typeface="HGP創英角ｺﾞｼｯｸUB" panose="020B0900000000000000" pitchFamily="50" charset="-128"/>
              </a:rPr>
              <a:t>1</a:t>
            </a:r>
            <a:r>
              <a:rPr lang="ja-JP" altLang="en-US" sz="2000" dirty="0">
                <a:latin typeface="HGP創英角ｺﾞｼｯｸUB" panose="020B0900000000000000" pitchFamily="50" charset="-128"/>
                <a:ea typeface="HGP創英角ｺﾞｼｯｸUB" panose="020B0900000000000000" pitchFamily="50" charset="-128"/>
              </a:rPr>
              <a:t>回目に表が出た</a:t>
            </a:r>
            <a:endParaRPr lang="en-US" altLang="ja-JP" sz="2000" dirty="0">
              <a:latin typeface="HGP創英角ｺﾞｼｯｸUB" panose="020B0900000000000000" pitchFamily="50" charset="-128"/>
              <a:ea typeface="HGP創英角ｺﾞｼｯｸUB" panose="020B0900000000000000" pitchFamily="50" charset="-128"/>
            </a:endParaRPr>
          </a:p>
        </p:txBody>
      </p:sp>
      <p:sp>
        <p:nvSpPr>
          <p:cNvPr id="12" name="正方形/長方形 11">
            <a:extLst>
              <a:ext uri="{FF2B5EF4-FFF2-40B4-BE49-F238E27FC236}">
                <a16:creationId xmlns:a16="http://schemas.microsoft.com/office/drawing/2014/main" xmlns="" id="{247F4B00-0503-433E-8FBF-5F51923CD6C6}"/>
              </a:ext>
            </a:extLst>
          </p:cNvPr>
          <p:cNvSpPr>
            <a:spLocks noChangeAspect="1"/>
          </p:cNvSpPr>
          <p:nvPr/>
        </p:nvSpPr>
        <p:spPr>
          <a:xfrm>
            <a:off x="906738" y="1410700"/>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grpSp>
        <p:nvGrpSpPr>
          <p:cNvPr id="44" name="グループ化 43"/>
          <p:cNvGrpSpPr/>
          <p:nvPr/>
        </p:nvGrpSpPr>
        <p:grpSpPr>
          <a:xfrm>
            <a:off x="3155733" y="1244206"/>
            <a:ext cx="2521604" cy="1401220"/>
            <a:chOff x="3779838" y="1444899"/>
            <a:chExt cx="2521604" cy="1401220"/>
          </a:xfrm>
        </p:grpSpPr>
        <p:sp>
          <p:nvSpPr>
            <p:cNvPr id="20" name="フリーフォーム: 図形 71">
              <a:extLst>
                <a:ext uri="{FF2B5EF4-FFF2-40B4-BE49-F238E27FC236}">
                  <a16:creationId xmlns:a16="http://schemas.microsoft.com/office/drawing/2014/main" xmlns="" id="{FE6FA281-5485-41CB-823E-673A5618CB8F}"/>
                </a:ext>
              </a:extLst>
            </p:cNvPr>
            <p:cNvSpPr/>
            <p:nvPr/>
          </p:nvSpPr>
          <p:spPr>
            <a:xfrm rot="17786187">
              <a:off x="4318101" y="906636"/>
              <a:ext cx="1401220" cy="2477746"/>
            </a:xfrm>
            <a:custGeom>
              <a:avLst/>
              <a:gdLst>
                <a:gd name="connsiteX0" fmla="*/ 359033 w 1401220"/>
                <a:gd name="connsiteY0" fmla="*/ 190723 h 2477746"/>
                <a:gd name="connsiteX1" fmla="*/ 1396777 w 1401220"/>
                <a:gd name="connsiteY1" fmla="*/ 2277909 h 2477746"/>
                <a:gd name="connsiteX2" fmla="*/ 1377683 w 1401220"/>
                <a:gd name="connsiteY2" fmla="*/ 2334763 h 2477746"/>
                <a:gd name="connsiteX3" fmla="*/ 1099040 w 1401220"/>
                <a:gd name="connsiteY3" fmla="*/ 2473303 h 2477746"/>
                <a:gd name="connsiteX4" fmla="*/ 1042187 w 1401220"/>
                <a:gd name="connsiteY4" fmla="*/ 2454210 h 2477746"/>
                <a:gd name="connsiteX5" fmla="*/ 4443 w 1401220"/>
                <a:gd name="connsiteY5" fmla="*/ 367024 h 2477746"/>
                <a:gd name="connsiteX6" fmla="*/ 23536 w 1401220"/>
                <a:gd name="connsiteY6" fmla="*/ 310170 h 2477746"/>
                <a:gd name="connsiteX7" fmla="*/ 111205 w 1401220"/>
                <a:gd name="connsiteY7" fmla="*/ 266582 h 2477746"/>
                <a:gd name="connsiteX8" fmla="*/ 194938 w 1401220"/>
                <a:gd name="connsiteY8" fmla="*/ 0 h 2477746"/>
                <a:gd name="connsiteX9" fmla="*/ 253653 w 1401220"/>
                <a:gd name="connsiteY9" fmla="*/ 195757 h 2477746"/>
                <a:gd name="connsiteX10" fmla="*/ 302179 w 1401220"/>
                <a:gd name="connsiteY10" fmla="*/ 171630 h 2477746"/>
                <a:gd name="connsiteX11" fmla="*/ 359033 w 1401220"/>
                <a:gd name="connsiteY11" fmla="*/ 190723 h 24777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01220" h="2477746">
                  <a:moveTo>
                    <a:pt x="359033" y="190723"/>
                  </a:moveTo>
                  <a:lnTo>
                    <a:pt x="1396777" y="2277909"/>
                  </a:lnTo>
                  <a:cubicBezTo>
                    <a:pt x="1407204" y="2298881"/>
                    <a:pt x="1398655" y="2324335"/>
                    <a:pt x="1377683" y="2334763"/>
                  </a:cubicBezTo>
                  <a:lnTo>
                    <a:pt x="1099040" y="2473303"/>
                  </a:lnTo>
                  <a:cubicBezTo>
                    <a:pt x="1078069" y="2483730"/>
                    <a:pt x="1052614" y="2475182"/>
                    <a:pt x="1042187" y="2454210"/>
                  </a:cubicBezTo>
                  <a:lnTo>
                    <a:pt x="4443" y="367024"/>
                  </a:lnTo>
                  <a:cubicBezTo>
                    <a:pt x="-5984" y="346052"/>
                    <a:pt x="2564" y="320598"/>
                    <a:pt x="23536" y="310170"/>
                  </a:cubicBezTo>
                  <a:lnTo>
                    <a:pt x="111205" y="266582"/>
                  </a:lnTo>
                  <a:lnTo>
                    <a:pt x="194938" y="0"/>
                  </a:lnTo>
                  <a:lnTo>
                    <a:pt x="253653" y="195757"/>
                  </a:lnTo>
                  <a:lnTo>
                    <a:pt x="302179" y="171630"/>
                  </a:lnTo>
                  <a:cubicBezTo>
                    <a:pt x="323151" y="161203"/>
                    <a:pt x="348606" y="169751"/>
                    <a:pt x="359033" y="190723"/>
                  </a:cubicBezTo>
                  <a:close/>
                </a:path>
              </a:pathLst>
            </a:custGeom>
            <a:gradFill flip="none" rotWithShape="1">
              <a:gsLst>
                <a:gs pos="75000">
                  <a:schemeClr val="bg1">
                    <a:lumMod val="95000"/>
                  </a:schemeClr>
                </a:gs>
                <a:gs pos="100000">
                  <a:schemeClr val="bg1"/>
                </a:gs>
                <a:gs pos="0">
                  <a:schemeClr val="bg1">
                    <a:lumMod val="8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p>
          </p:txBody>
        </p:sp>
        <p:sp>
          <p:nvSpPr>
            <p:cNvPr id="21" name="タイトル 8">
              <a:extLst>
                <a:ext uri="{FF2B5EF4-FFF2-40B4-BE49-F238E27FC236}">
                  <a16:creationId xmlns:a16="http://schemas.microsoft.com/office/drawing/2014/main" xmlns="" id="{C267B7E4-0ADB-4D98-ADA0-9781AB472E86}"/>
                </a:ext>
              </a:extLst>
            </p:cNvPr>
            <p:cNvSpPr txBox="1">
              <a:spLocks/>
            </p:cNvSpPr>
            <p:nvPr/>
          </p:nvSpPr>
          <p:spPr>
            <a:xfrm>
              <a:off x="3885691" y="1985876"/>
              <a:ext cx="2415751" cy="40021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（ついてないな） </a:t>
              </a:r>
              <a:r>
                <a:rPr lang="en-US" altLang="ja-JP" sz="1800" dirty="0">
                  <a:latin typeface="HGP創英角ｺﾞｼｯｸUB" panose="020B0900000000000000" pitchFamily="50" charset="-128"/>
                  <a:ea typeface="HGP創英角ｺﾞｼｯｸUB" panose="020B0900000000000000" pitchFamily="50" charset="-128"/>
                </a:rPr>
                <a:t>P=.25</a:t>
              </a:r>
            </a:p>
          </p:txBody>
        </p:sp>
      </p:grpSp>
      <p:sp>
        <p:nvSpPr>
          <p:cNvPr id="18" name="タイトル 8">
            <a:extLst>
              <a:ext uri="{FF2B5EF4-FFF2-40B4-BE49-F238E27FC236}">
                <a16:creationId xmlns:a16="http://schemas.microsoft.com/office/drawing/2014/main" xmlns="" id="{7EFC381E-A678-441B-97F8-A468DDDCA9E3}"/>
              </a:ext>
            </a:extLst>
          </p:cNvPr>
          <p:cNvSpPr txBox="1">
            <a:spLocks/>
          </p:cNvSpPr>
          <p:nvPr/>
        </p:nvSpPr>
        <p:spPr>
          <a:xfrm>
            <a:off x="992137" y="1724191"/>
            <a:ext cx="2181343" cy="474188"/>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en-US" altLang="ja-JP" sz="2000" dirty="0">
                <a:latin typeface="HGP創英角ｺﾞｼｯｸUB" panose="020B0900000000000000" pitchFamily="50" charset="-128"/>
                <a:ea typeface="HGP創英角ｺﾞｼｯｸUB" panose="020B0900000000000000" pitchFamily="50" charset="-128"/>
              </a:rPr>
              <a:t>2</a:t>
            </a:r>
            <a:r>
              <a:rPr lang="ja-JP" altLang="en-US" sz="2000" dirty="0">
                <a:latin typeface="HGP創英角ｺﾞｼｯｸUB" panose="020B0900000000000000" pitchFamily="50" charset="-128"/>
                <a:ea typeface="HGP創英角ｺﾞｼｯｸUB" panose="020B0900000000000000" pitchFamily="50" charset="-128"/>
              </a:rPr>
              <a:t>回目も表が出た</a:t>
            </a:r>
            <a:endParaRPr lang="en-US" altLang="ja-JP" sz="2000" dirty="0">
              <a:latin typeface="HGP創英角ｺﾞｼｯｸUB" panose="020B0900000000000000" pitchFamily="50" charset="-128"/>
              <a:ea typeface="HGP創英角ｺﾞｼｯｸUB" panose="020B0900000000000000" pitchFamily="50" charset="-128"/>
            </a:endParaRPr>
          </a:p>
        </p:txBody>
      </p:sp>
      <p:sp>
        <p:nvSpPr>
          <p:cNvPr id="19" name="正方形/長方形 18">
            <a:extLst>
              <a:ext uri="{FF2B5EF4-FFF2-40B4-BE49-F238E27FC236}">
                <a16:creationId xmlns:a16="http://schemas.microsoft.com/office/drawing/2014/main" xmlns="" id="{6D67073C-6CB0-401D-8A38-E84F3E4E7650}"/>
              </a:ext>
            </a:extLst>
          </p:cNvPr>
          <p:cNvSpPr>
            <a:spLocks noChangeAspect="1"/>
          </p:cNvSpPr>
          <p:nvPr/>
        </p:nvSpPr>
        <p:spPr>
          <a:xfrm>
            <a:off x="906738" y="1897386"/>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grpSp>
        <p:nvGrpSpPr>
          <p:cNvPr id="23" name="グループ化 22">
            <a:extLst>
              <a:ext uri="{FF2B5EF4-FFF2-40B4-BE49-F238E27FC236}">
                <a16:creationId xmlns:a16="http://schemas.microsoft.com/office/drawing/2014/main" xmlns="" id="{7863C11C-CD1D-4E71-BDF1-71F12F39AA3C}"/>
              </a:ext>
            </a:extLst>
          </p:cNvPr>
          <p:cNvGrpSpPr/>
          <p:nvPr/>
        </p:nvGrpSpPr>
        <p:grpSpPr>
          <a:xfrm>
            <a:off x="3231144" y="1407845"/>
            <a:ext cx="4152024" cy="2053418"/>
            <a:chOff x="3894670" y="2448485"/>
            <a:chExt cx="4152024" cy="2053418"/>
          </a:xfrm>
        </p:grpSpPr>
        <p:sp>
          <p:nvSpPr>
            <p:cNvPr id="27" name="フリーフォーム: 図形 72">
              <a:extLst>
                <a:ext uri="{FF2B5EF4-FFF2-40B4-BE49-F238E27FC236}">
                  <a16:creationId xmlns:a16="http://schemas.microsoft.com/office/drawing/2014/main" xmlns="" id="{B71B1C25-403B-4AEB-AC3A-A07C05AC93D5}"/>
                </a:ext>
              </a:extLst>
            </p:cNvPr>
            <p:cNvSpPr/>
            <p:nvPr/>
          </p:nvSpPr>
          <p:spPr>
            <a:xfrm rot="17786187">
              <a:off x="4762709" y="1580446"/>
              <a:ext cx="2053418" cy="3789495"/>
            </a:xfrm>
            <a:custGeom>
              <a:avLst/>
              <a:gdLst>
                <a:gd name="connsiteX0" fmla="*/ 359033 w 2053418"/>
                <a:gd name="connsiteY0" fmla="*/ 190723 h 3789495"/>
                <a:gd name="connsiteX1" fmla="*/ 2048975 w 2053418"/>
                <a:gd name="connsiteY1" fmla="*/ 3589657 h 3789495"/>
                <a:gd name="connsiteX2" fmla="*/ 2029882 w 2053418"/>
                <a:gd name="connsiteY2" fmla="*/ 3646511 h 3789495"/>
                <a:gd name="connsiteX3" fmla="*/ 1751238 w 2053418"/>
                <a:gd name="connsiteY3" fmla="*/ 3785052 h 3789495"/>
                <a:gd name="connsiteX4" fmla="*/ 1694385 w 2053418"/>
                <a:gd name="connsiteY4" fmla="*/ 3765959 h 3789495"/>
                <a:gd name="connsiteX5" fmla="*/ 4443 w 2053418"/>
                <a:gd name="connsiteY5" fmla="*/ 367024 h 3789495"/>
                <a:gd name="connsiteX6" fmla="*/ 23536 w 2053418"/>
                <a:gd name="connsiteY6" fmla="*/ 310170 h 3789495"/>
                <a:gd name="connsiteX7" fmla="*/ 111205 w 2053418"/>
                <a:gd name="connsiteY7" fmla="*/ 266582 h 3789495"/>
                <a:gd name="connsiteX8" fmla="*/ 194938 w 2053418"/>
                <a:gd name="connsiteY8" fmla="*/ 0 h 3789495"/>
                <a:gd name="connsiteX9" fmla="*/ 253653 w 2053418"/>
                <a:gd name="connsiteY9" fmla="*/ 195757 h 3789495"/>
                <a:gd name="connsiteX10" fmla="*/ 302179 w 2053418"/>
                <a:gd name="connsiteY10" fmla="*/ 171630 h 3789495"/>
                <a:gd name="connsiteX11" fmla="*/ 359033 w 2053418"/>
                <a:gd name="connsiteY11" fmla="*/ 190723 h 3789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53418" h="3789495">
                  <a:moveTo>
                    <a:pt x="359033" y="190723"/>
                  </a:moveTo>
                  <a:lnTo>
                    <a:pt x="2048975" y="3589657"/>
                  </a:lnTo>
                  <a:cubicBezTo>
                    <a:pt x="2059402" y="3610629"/>
                    <a:pt x="2050853" y="3636084"/>
                    <a:pt x="2029882" y="3646511"/>
                  </a:cubicBezTo>
                  <a:lnTo>
                    <a:pt x="1751238" y="3785052"/>
                  </a:lnTo>
                  <a:cubicBezTo>
                    <a:pt x="1730267" y="3795479"/>
                    <a:pt x="1704812" y="3786930"/>
                    <a:pt x="1694385" y="3765959"/>
                  </a:cubicBezTo>
                  <a:lnTo>
                    <a:pt x="4443" y="367024"/>
                  </a:lnTo>
                  <a:cubicBezTo>
                    <a:pt x="-5984" y="346052"/>
                    <a:pt x="2564" y="320598"/>
                    <a:pt x="23536" y="310170"/>
                  </a:cubicBezTo>
                  <a:lnTo>
                    <a:pt x="111205" y="266582"/>
                  </a:lnTo>
                  <a:lnTo>
                    <a:pt x="194938" y="0"/>
                  </a:lnTo>
                  <a:lnTo>
                    <a:pt x="253653" y="195757"/>
                  </a:lnTo>
                  <a:lnTo>
                    <a:pt x="302179" y="171630"/>
                  </a:lnTo>
                  <a:cubicBezTo>
                    <a:pt x="323151" y="161203"/>
                    <a:pt x="348606" y="169751"/>
                    <a:pt x="359033" y="190723"/>
                  </a:cubicBezTo>
                  <a:close/>
                </a:path>
              </a:pathLst>
            </a:custGeom>
            <a:gradFill flip="none" rotWithShape="1">
              <a:gsLst>
                <a:gs pos="75000">
                  <a:schemeClr val="bg1">
                    <a:lumMod val="95000"/>
                  </a:schemeClr>
                </a:gs>
                <a:gs pos="100000">
                  <a:schemeClr val="bg1"/>
                </a:gs>
                <a:gs pos="0">
                  <a:schemeClr val="bg1">
                    <a:lumMod val="8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p>
          </p:txBody>
        </p:sp>
        <p:sp>
          <p:nvSpPr>
            <p:cNvPr id="28" name="タイトル 8">
              <a:extLst>
                <a:ext uri="{FF2B5EF4-FFF2-40B4-BE49-F238E27FC236}">
                  <a16:creationId xmlns:a16="http://schemas.microsoft.com/office/drawing/2014/main" xmlns="" id="{EF7F8501-F14B-426C-85C5-963051904FEE}"/>
                </a:ext>
              </a:extLst>
            </p:cNvPr>
            <p:cNvSpPr txBox="1">
              <a:spLocks/>
            </p:cNvSpPr>
            <p:nvPr/>
          </p:nvSpPr>
          <p:spPr>
            <a:xfrm>
              <a:off x="3923928" y="3326989"/>
              <a:ext cx="4122766" cy="441201"/>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（うーん今日はまじでダメかも） </a:t>
              </a:r>
              <a:r>
                <a:rPr lang="en-US" altLang="ja-JP" sz="1800" dirty="0">
                  <a:latin typeface="HGP創英角ｺﾞｼｯｸUB" panose="020B0900000000000000" pitchFamily="50" charset="-128"/>
                  <a:ea typeface="HGP創英角ｺﾞｼｯｸUB" panose="020B0900000000000000" pitchFamily="50" charset="-128"/>
                </a:rPr>
                <a:t>P=.125</a:t>
              </a:r>
            </a:p>
          </p:txBody>
        </p:sp>
      </p:grpSp>
      <p:sp>
        <p:nvSpPr>
          <p:cNvPr id="25" name="タイトル 8">
            <a:extLst>
              <a:ext uri="{FF2B5EF4-FFF2-40B4-BE49-F238E27FC236}">
                <a16:creationId xmlns:a16="http://schemas.microsoft.com/office/drawing/2014/main" xmlns="" id="{43AA4BF0-678D-4C5D-BB5E-A3FDD902B878}"/>
              </a:ext>
            </a:extLst>
          </p:cNvPr>
          <p:cNvSpPr txBox="1">
            <a:spLocks/>
          </p:cNvSpPr>
          <p:nvPr/>
        </p:nvSpPr>
        <p:spPr>
          <a:xfrm>
            <a:off x="992137" y="2225358"/>
            <a:ext cx="2181343" cy="474188"/>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en-US" altLang="ja-JP" sz="2000" dirty="0">
                <a:latin typeface="HGP創英角ｺﾞｼｯｸUB" panose="020B0900000000000000" pitchFamily="50" charset="-128"/>
                <a:ea typeface="HGP創英角ｺﾞｼｯｸUB" panose="020B0900000000000000" pitchFamily="50" charset="-128"/>
              </a:rPr>
              <a:t>3</a:t>
            </a:r>
            <a:r>
              <a:rPr lang="ja-JP" altLang="en-US" sz="2000" dirty="0">
                <a:latin typeface="HGP創英角ｺﾞｼｯｸUB" panose="020B0900000000000000" pitchFamily="50" charset="-128"/>
                <a:ea typeface="HGP創英角ｺﾞｼｯｸUB" panose="020B0900000000000000" pitchFamily="50" charset="-128"/>
              </a:rPr>
              <a:t>回目も表が出た</a:t>
            </a:r>
            <a:endParaRPr lang="en-US" altLang="ja-JP" sz="2000" dirty="0">
              <a:latin typeface="HGP創英角ｺﾞｼｯｸUB" panose="020B0900000000000000" pitchFamily="50" charset="-128"/>
              <a:ea typeface="HGP創英角ｺﾞｼｯｸUB" panose="020B0900000000000000" pitchFamily="50" charset="-128"/>
            </a:endParaRPr>
          </a:p>
        </p:txBody>
      </p:sp>
      <p:sp>
        <p:nvSpPr>
          <p:cNvPr id="26" name="正方形/長方形 25">
            <a:extLst>
              <a:ext uri="{FF2B5EF4-FFF2-40B4-BE49-F238E27FC236}">
                <a16:creationId xmlns:a16="http://schemas.microsoft.com/office/drawing/2014/main" xmlns="" id="{29BBF73B-4FDF-45E3-AD51-EFEED917A330}"/>
              </a:ext>
            </a:extLst>
          </p:cNvPr>
          <p:cNvSpPr>
            <a:spLocks noChangeAspect="1"/>
          </p:cNvSpPr>
          <p:nvPr/>
        </p:nvSpPr>
        <p:spPr>
          <a:xfrm>
            <a:off x="906738" y="2398404"/>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grpSp>
        <p:nvGrpSpPr>
          <p:cNvPr id="30" name="グループ化 29">
            <a:extLst>
              <a:ext uri="{FF2B5EF4-FFF2-40B4-BE49-F238E27FC236}">
                <a16:creationId xmlns:a16="http://schemas.microsoft.com/office/drawing/2014/main" xmlns="" id="{012514E9-2FE1-40F2-84BE-63350CB840C1}"/>
              </a:ext>
            </a:extLst>
          </p:cNvPr>
          <p:cNvGrpSpPr/>
          <p:nvPr/>
        </p:nvGrpSpPr>
        <p:grpSpPr>
          <a:xfrm>
            <a:off x="3208119" y="2007713"/>
            <a:ext cx="3471102" cy="1847263"/>
            <a:chOff x="3870461" y="3276434"/>
            <a:chExt cx="3471102" cy="1847263"/>
          </a:xfrm>
        </p:grpSpPr>
        <p:sp>
          <p:nvSpPr>
            <p:cNvPr id="34" name="フリーフォーム: 図形 73">
              <a:extLst>
                <a:ext uri="{FF2B5EF4-FFF2-40B4-BE49-F238E27FC236}">
                  <a16:creationId xmlns:a16="http://schemas.microsoft.com/office/drawing/2014/main" xmlns="" id="{4B770335-D66E-4195-B014-A319B7CEF3F5}"/>
                </a:ext>
              </a:extLst>
            </p:cNvPr>
            <p:cNvSpPr/>
            <p:nvPr/>
          </p:nvSpPr>
          <p:spPr>
            <a:xfrm rot="17786187">
              <a:off x="4634260" y="2512635"/>
              <a:ext cx="1847263" cy="3374862"/>
            </a:xfrm>
            <a:custGeom>
              <a:avLst/>
              <a:gdLst>
                <a:gd name="connsiteX0" fmla="*/ 359033 w 1847263"/>
                <a:gd name="connsiteY0" fmla="*/ 190723 h 3374862"/>
                <a:gd name="connsiteX1" fmla="*/ 1842820 w 1847263"/>
                <a:gd name="connsiteY1" fmla="*/ 3175025 h 3374862"/>
                <a:gd name="connsiteX2" fmla="*/ 1823727 w 1847263"/>
                <a:gd name="connsiteY2" fmla="*/ 3231878 h 3374862"/>
                <a:gd name="connsiteX3" fmla="*/ 1545084 w 1847263"/>
                <a:gd name="connsiteY3" fmla="*/ 3370419 h 3374862"/>
                <a:gd name="connsiteX4" fmla="*/ 1488230 w 1847263"/>
                <a:gd name="connsiteY4" fmla="*/ 3351326 h 3374862"/>
                <a:gd name="connsiteX5" fmla="*/ 4443 w 1847263"/>
                <a:gd name="connsiteY5" fmla="*/ 367024 h 3374862"/>
                <a:gd name="connsiteX6" fmla="*/ 23536 w 1847263"/>
                <a:gd name="connsiteY6" fmla="*/ 310170 h 3374862"/>
                <a:gd name="connsiteX7" fmla="*/ 111205 w 1847263"/>
                <a:gd name="connsiteY7" fmla="*/ 266582 h 3374862"/>
                <a:gd name="connsiteX8" fmla="*/ 194938 w 1847263"/>
                <a:gd name="connsiteY8" fmla="*/ 0 h 3374862"/>
                <a:gd name="connsiteX9" fmla="*/ 253653 w 1847263"/>
                <a:gd name="connsiteY9" fmla="*/ 195757 h 3374862"/>
                <a:gd name="connsiteX10" fmla="*/ 302179 w 1847263"/>
                <a:gd name="connsiteY10" fmla="*/ 171630 h 3374862"/>
                <a:gd name="connsiteX11" fmla="*/ 359033 w 1847263"/>
                <a:gd name="connsiteY11" fmla="*/ 190723 h 3374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47263" h="3374862">
                  <a:moveTo>
                    <a:pt x="359033" y="190723"/>
                  </a:moveTo>
                  <a:lnTo>
                    <a:pt x="1842820" y="3175025"/>
                  </a:lnTo>
                  <a:cubicBezTo>
                    <a:pt x="1853247" y="3195997"/>
                    <a:pt x="1844699" y="3221451"/>
                    <a:pt x="1823727" y="3231878"/>
                  </a:cubicBezTo>
                  <a:lnTo>
                    <a:pt x="1545084" y="3370419"/>
                  </a:lnTo>
                  <a:cubicBezTo>
                    <a:pt x="1524112" y="3380846"/>
                    <a:pt x="1498658" y="3372298"/>
                    <a:pt x="1488230" y="3351326"/>
                  </a:cubicBezTo>
                  <a:lnTo>
                    <a:pt x="4443" y="367024"/>
                  </a:lnTo>
                  <a:cubicBezTo>
                    <a:pt x="-5984" y="346052"/>
                    <a:pt x="2564" y="320598"/>
                    <a:pt x="23536" y="310170"/>
                  </a:cubicBezTo>
                  <a:lnTo>
                    <a:pt x="111205" y="266582"/>
                  </a:lnTo>
                  <a:lnTo>
                    <a:pt x="194938" y="0"/>
                  </a:lnTo>
                  <a:lnTo>
                    <a:pt x="253653" y="195757"/>
                  </a:lnTo>
                  <a:lnTo>
                    <a:pt x="302179" y="171630"/>
                  </a:lnTo>
                  <a:cubicBezTo>
                    <a:pt x="323151" y="161203"/>
                    <a:pt x="348606" y="169751"/>
                    <a:pt x="359033" y="190723"/>
                  </a:cubicBezTo>
                  <a:close/>
                </a:path>
              </a:pathLst>
            </a:custGeom>
            <a:gradFill flip="none" rotWithShape="1">
              <a:gsLst>
                <a:gs pos="75000">
                  <a:schemeClr val="bg1">
                    <a:lumMod val="95000"/>
                  </a:schemeClr>
                </a:gs>
                <a:gs pos="100000">
                  <a:schemeClr val="bg1"/>
                </a:gs>
                <a:gs pos="0">
                  <a:schemeClr val="bg1">
                    <a:lumMod val="85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p>
          </p:txBody>
        </p:sp>
        <p:sp>
          <p:nvSpPr>
            <p:cNvPr id="35" name="タイトル 8">
              <a:extLst>
                <a:ext uri="{FF2B5EF4-FFF2-40B4-BE49-F238E27FC236}">
                  <a16:creationId xmlns:a16="http://schemas.microsoft.com/office/drawing/2014/main" xmlns="" id="{16E701AC-FAF6-4E5B-91C5-FCED8B432C17}"/>
                </a:ext>
              </a:extLst>
            </p:cNvPr>
            <p:cNvSpPr txBox="1">
              <a:spLocks/>
            </p:cNvSpPr>
            <p:nvPr/>
          </p:nvSpPr>
          <p:spPr>
            <a:xfrm>
              <a:off x="3923928" y="4030624"/>
              <a:ext cx="3417635" cy="43554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（いかさまじゃないの？） </a:t>
              </a:r>
              <a:r>
                <a:rPr lang="en-US" altLang="ja-JP" sz="1800" dirty="0">
                  <a:latin typeface="HGP創英角ｺﾞｼｯｸUB" panose="020B0900000000000000" pitchFamily="50" charset="-128"/>
                  <a:ea typeface="HGP創英角ｺﾞｼｯｸUB" panose="020B0900000000000000" pitchFamily="50" charset="-128"/>
                </a:rPr>
                <a:t>P=.0625</a:t>
              </a:r>
            </a:p>
          </p:txBody>
        </p:sp>
      </p:grpSp>
      <p:sp>
        <p:nvSpPr>
          <p:cNvPr id="32" name="タイトル 8">
            <a:extLst>
              <a:ext uri="{FF2B5EF4-FFF2-40B4-BE49-F238E27FC236}">
                <a16:creationId xmlns:a16="http://schemas.microsoft.com/office/drawing/2014/main" xmlns="" id="{8802AD9E-09A7-483C-9D55-2193C0D36283}"/>
              </a:ext>
            </a:extLst>
          </p:cNvPr>
          <p:cNvSpPr txBox="1">
            <a:spLocks/>
          </p:cNvSpPr>
          <p:nvPr/>
        </p:nvSpPr>
        <p:spPr>
          <a:xfrm>
            <a:off x="992137" y="2739011"/>
            <a:ext cx="2181343" cy="474188"/>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en-US" altLang="ja-JP" sz="2000" dirty="0">
                <a:latin typeface="HGP創英角ｺﾞｼｯｸUB" panose="020B0900000000000000" pitchFamily="50" charset="-128"/>
                <a:ea typeface="HGP創英角ｺﾞｼｯｸUB" panose="020B0900000000000000" pitchFamily="50" charset="-128"/>
              </a:rPr>
              <a:t>4</a:t>
            </a:r>
            <a:r>
              <a:rPr lang="ja-JP" altLang="en-US" sz="2000" dirty="0">
                <a:latin typeface="HGP創英角ｺﾞｼｯｸUB" panose="020B0900000000000000" pitchFamily="50" charset="-128"/>
                <a:ea typeface="HGP創英角ｺﾞｼｯｸUB" panose="020B0900000000000000" pitchFamily="50" charset="-128"/>
              </a:rPr>
              <a:t>回目も表が出た</a:t>
            </a:r>
            <a:endParaRPr lang="en-US" altLang="ja-JP" sz="2000" dirty="0">
              <a:latin typeface="HGP創英角ｺﾞｼｯｸUB" panose="020B0900000000000000" pitchFamily="50" charset="-128"/>
              <a:ea typeface="HGP創英角ｺﾞｼｯｸUB" panose="020B0900000000000000" pitchFamily="50" charset="-128"/>
            </a:endParaRPr>
          </a:p>
        </p:txBody>
      </p:sp>
      <p:sp>
        <p:nvSpPr>
          <p:cNvPr id="33" name="正方形/長方形 32">
            <a:extLst>
              <a:ext uri="{FF2B5EF4-FFF2-40B4-BE49-F238E27FC236}">
                <a16:creationId xmlns:a16="http://schemas.microsoft.com/office/drawing/2014/main" xmlns="" id="{A707265E-B962-4106-B1A6-1E4BA73C81B4}"/>
              </a:ext>
            </a:extLst>
          </p:cNvPr>
          <p:cNvSpPr>
            <a:spLocks noChangeAspect="1"/>
          </p:cNvSpPr>
          <p:nvPr/>
        </p:nvSpPr>
        <p:spPr>
          <a:xfrm>
            <a:off x="906738" y="2893815"/>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39" name="タイトル 8">
            <a:extLst>
              <a:ext uri="{FF2B5EF4-FFF2-40B4-BE49-F238E27FC236}">
                <a16:creationId xmlns:a16="http://schemas.microsoft.com/office/drawing/2014/main" xmlns="" id="{0B3C73FE-3E31-4064-A77D-864E706EFC6B}"/>
              </a:ext>
            </a:extLst>
          </p:cNvPr>
          <p:cNvSpPr txBox="1">
            <a:spLocks/>
          </p:cNvSpPr>
          <p:nvPr/>
        </p:nvSpPr>
        <p:spPr>
          <a:xfrm>
            <a:off x="992137" y="3214056"/>
            <a:ext cx="2181343" cy="474188"/>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en-US" altLang="ja-JP" sz="2000" dirty="0">
                <a:latin typeface="HGP創英角ｺﾞｼｯｸUB" panose="020B0900000000000000" pitchFamily="50" charset="-128"/>
                <a:ea typeface="HGP創英角ｺﾞｼｯｸUB" panose="020B0900000000000000" pitchFamily="50" charset="-128"/>
              </a:rPr>
              <a:t>5</a:t>
            </a:r>
            <a:r>
              <a:rPr lang="ja-JP" altLang="en-US" sz="2000" dirty="0">
                <a:latin typeface="HGP創英角ｺﾞｼｯｸUB" panose="020B0900000000000000" pitchFamily="50" charset="-128"/>
                <a:ea typeface="HGP創英角ｺﾞｼｯｸUB" panose="020B0900000000000000" pitchFamily="50" charset="-128"/>
              </a:rPr>
              <a:t>回目も表が出た</a:t>
            </a:r>
            <a:endParaRPr lang="en-US" altLang="ja-JP" sz="2000" dirty="0">
              <a:latin typeface="HGP創英角ｺﾞｼｯｸUB" panose="020B0900000000000000" pitchFamily="50" charset="-128"/>
              <a:ea typeface="HGP創英角ｺﾞｼｯｸUB" panose="020B0900000000000000" pitchFamily="50" charset="-128"/>
            </a:endParaRPr>
          </a:p>
        </p:txBody>
      </p:sp>
      <p:sp>
        <p:nvSpPr>
          <p:cNvPr id="40" name="正方形/長方形 39">
            <a:extLst>
              <a:ext uri="{FF2B5EF4-FFF2-40B4-BE49-F238E27FC236}">
                <a16:creationId xmlns:a16="http://schemas.microsoft.com/office/drawing/2014/main" xmlns="" id="{B6DD245E-5DE1-43BE-99F2-DDA776D88DB7}"/>
              </a:ext>
            </a:extLst>
          </p:cNvPr>
          <p:cNvSpPr>
            <a:spLocks noChangeAspect="1"/>
          </p:cNvSpPr>
          <p:nvPr/>
        </p:nvSpPr>
        <p:spPr>
          <a:xfrm>
            <a:off x="906738" y="3384820"/>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43"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en-US" altLang="ja-JP" sz="2800" dirty="0"/>
              <a:t>P=0.05</a:t>
            </a:r>
            <a:r>
              <a:rPr lang="ja-JP" altLang="en-US" sz="2800" dirty="0"/>
              <a:t>とは？</a:t>
            </a:r>
          </a:p>
        </p:txBody>
      </p:sp>
      <p:sp>
        <p:nvSpPr>
          <p:cNvPr id="47" name="正方形/長方形 46">
            <a:extLst>
              <a:ext uri="{FF2B5EF4-FFF2-40B4-BE49-F238E27FC236}">
                <a16:creationId xmlns:a16="http://schemas.microsoft.com/office/drawing/2014/main" xmlns="" id="{ED0AB258-DC7A-4B7C-A87D-31E8A516FC2F}"/>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pic>
        <p:nvPicPr>
          <p:cNvPr id="1026" name="Picture 2" descr="C:\Users\media_imac1_user\Desktop\サイコロ.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57832" y="985292"/>
            <a:ext cx="1846616" cy="13486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9827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1269116" y="719594"/>
            <a:ext cx="6974771" cy="4514169"/>
          </a:xfrm>
          <a:prstGeom prst="rect">
            <a:avLst/>
          </a:prstGeom>
        </p:spPr>
        <p:txBody>
          <a:bodyPr anchor="t"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b="1"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b="1"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b="1"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b="1"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b="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イントロダクション</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データ特性、可視化</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ソフトウエア</a:t>
            </a:r>
          </a:p>
          <a:p>
            <a:pPr marL="0" indent="0" defTabSz="914400">
              <a:lnSpc>
                <a:spcPct val="120000"/>
              </a:lnSpc>
              <a:spcBef>
                <a:spcPct val="0"/>
              </a:spcBef>
              <a:buNone/>
            </a:pPr>
            <a:r>
              <a:rPr lang="en-US" altLang="ja-JP" sz="2800" b="0" dirty="0">
                <a:effectLst/>
                <a:latin typeface="HGP創英角ｺﾞｼｯｸUB" panose="020B0900000000000000" pitchFamily="50" charset="-128"/>
                <a:ea typeface="HGP創英角ｺﾞｼｯｸUB" panose="020B0900000000000000" pitchFamily="50" charset="-128"/>
                <a:cs typeface="+mj-cs"/>
              </a:rPr>
              <a:t>2</a:t>
            </a:r>
            <a:r>
              <a:rPr lang="ja-JP" altLang="en-US" sz="2800" b="0" dirty="0">
                <a:effectLst/>
                <a:latin typeface="HGP創英角ｺﾞｼｯｸUB" panose="020B0900000000000000" pitchFamily="50" charset="-128"/>
                <a:ea typeface="HGP創英角ｺﾞｼｯｸUB" panose="020B0900000000000000" pitchFamily="50" charset="-128"/>
                <a:cs typeface="+mj-cs"/>
              </a:rPr>
              <a:t>元分割表</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検定・推定</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相関と回帰</a:t>
            </a:r>
          </a:p>
          <a:p>
            <a:pPr marL="0" indent="0" defTabSz="914400">
              <a:lnSpc>
                <a:spcPct val="120000"/>
              </a:lnSpc>
              <a:spcBef>
                <a:spcPct val="0"/>
              </a:spcBef>
              <a:buNone/>
            </a:pPr>
            <a:r>
              <a:rPr lang="ja-JP" altLang="en-US" sz="2800" b="0" dirty="0">
                <a:effectLst/>
                <a:latin typeface="HGP創英角ｺﾞｼｯｸUB" panose="020B0900000000000000" pitchFamily="50" charset="-128"/>
                <a:ea typeface="HGP創英角ｺﾞｼｯｸUB" panose="020B0900000000000000" pitchFamily="50" charset="-128"/>
                <a:cs typeface="+mj-cs"/>
              </a:rPr>
              <a:t>因果推論とまとめ</a:t>
            </a:r>
          </a:p>
          <a:p>
            <a:pPr marL="342900" indent="-514350" defTabSz="914400">
              <a:lnSpc>
                <a:spcPct val="120000"/>
              </a:lnSpc>
              <a:spcBef>
                <a:spcPct val="0"/>
              </a:spcBef>
              <a:buFont typeface="+mj-lt"/>
              <a:buAutoNum type="arabicPeriod"/>
            </a:pPr>
            <a:endParaRPr lang="ja-JP" altLang="en-US" sz="2800" b="0" dirty="0">
              <a:effectLst/>
              <a:latin typeface="HGP創英角ｺﾞｼｯｸUB" panose="020B0900000000000000" pitchFamily="50" charset="-128"/>
              <a:ea typeface="HGP創英角ｺﾞｼｯｸUB" panose="020B0900000000000000" pitchFamily="50" charset="-128"/>
              <a:cs typeface="+mj-cs"/>
            </a:endParaRPr>
          </a:p>
        </p:txBody>
      </p:sp>
      <p:grpSp>
        <p:nvGrpSpPr>
          <p:cNvPr id="3" name="グループ化 2"/>
          <p:cNvGrpSpPr/>
          <p:nvPr/>
        </p:nvGrpSpPr>
        <p:grpSpPr>
          <a:xfrm>
            <a:off x="909117" y="841375"/>
            <a:ext cx="360000" cy="369226"/>
            <a:chOff x="1181342" y="1018613"/>
            <a:chExt cx="360000" cy="369226"/>
          </a:xfrm>
        </p:grpSpPr>
        <p:sp>
          <p:nvSpPr>
            <p:cNvPr id="4"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5"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1</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6" name="グループ化 5"/>
          <p:cNvGrpSpPr/>
          <p:nvPr/>
        </p:nvGrpSpPr>
        <p:grpSpPr>
          <a:xfrm>
            <a:off x="909117" y="1863519"/>
            <a:ext cx="360000" cy="369226"/>
            <a:chOff x="1181342" y="1018613"/>
            <a:chExt cx="360000" cy="369226"/>
          </a:xfrm>
        </p:grpSpPr>
        <p:sp>
          <p:nvSpPr>
            <p:cNvPr id="7"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8"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3</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9" name="グループ化 8"/>
          <p:cNvGrpSpPr/>
          <p:nvPr/>
        </p:nvGrpSpPr>
        <p:grpSpPr>
          <a:xfrm>
            <a:off x="909117" y="1352447"/>
            <a:ext cx="360000" cy="369226"/>
            <a:chOff x="1181342" y="1018613"/>
            <a:chExt cx="360000" cy="369226"/>
          </a:xfrm>
        </p:grpSpPr>
        <p:sp>
          <p:nvSpPr>
            <p:cNvPr id="10"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1"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2</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12" name="グループ化 11"/>
          <p:cNvGrpSpPr/>
          <p:nvPr/>
        </p:nvGrpSpPr>
        <p:grpSpPr>
          <a:xfrm>
            <a:off x="909117" y="2885664"/>
            <a:ext cx="360000" cy="369226"/>
            <a:chOff x="1181342" y="1018613"/>
            <a:chExt cx="360000" cy="369226"/>
          </a:xfrm>
        </p:grpSpPr>
        <p:sp>
          <p:nvSpPr>
            <p:cNvPr id="13"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4"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5</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15" name="グループ化 14"/>
          <p:cNvGrpSpPr/>
          <p:nvPr/>
        </p:nvGrpSpPr>
        <p:grpSpPr>
          <a:xfrm>
            <a:off x="909117" y="3907810"/>
            <a:ext cx="360000" cy="369226"/>
            <a:chOff x="1181342" y="1018613"/>
            <a:chExt cx="360000" cy="369226"/>
          </a:xfrm>
        </p:grpSpPr>
        <p:sp>
          <p:nvSpPr>
            <p:cNvPr id="16"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7"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7</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18" name="グループ化 17"/>
          <p:cNvGrpSpPr/>
          <p:nvPr/>
        </p:nvGrpSpPr>
        <p:grpSpPr>
          <a:xfrm>
            <a:off x="909117" y="3396737"/>
            <a:ext cx="360000" cy="369226"/>
            <a:chOff x="1181342" y="1018613"/>
            <a:chExt cx="360000" cy="369226"/>
          </a:xfrm>
        </p:grpSpPr>
        <p:sp>
          <p:nvSpPr>
            <p:cNvPr id="19"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20"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6</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grpSp>
        <p:nvGrpSpPr>
          <p:cNvPr id="21" name="グループ化 20"/>
          <p:cNvGrpSpPr/>
          <p:nvPr/>
        </p:nvGrpSpPr>
        <p:grpSpPr>
          <a:xfrm>
            <a:off x="909117" y="2374591"/>
            <a:ext cx="360000" cy="369226"/>
            <a:chOff x="1181342" y="1018613"/>
            <a:chExt cx="360000" cy="369226"/>
          </a:xfrm>
        </p:grpSpPr>
        <p:sp>
          <p:nvSpPr>
            <p:cNvPr id="22" name="楕円 2">
              <a:extLst>
                <a:ext uri="{FF2B5EF4-FFF2-40B4-BE49-F238E27FC236}">
                  <a16:creationId xmlns:a16="http://schemas.microsoft.com/office/drawing/2014/main" xmlns="" id="{1FCC8D59-3CD5-47E4-A71E-56605644E41F}"/>
                </a:ext>
              </a:extLst>
            </p:cNvPr>
            <p:cNvSpPr/>
            <p:nvPr/>
          </p:nvSpPr>
          <p:spPr>
            <a:xfrm>
              <a:off x="1181342" y="1027839"/>
              <a:ext cx="360000" cy="360000"/>
            </a:xfrm>
            <a:prstGeom prst="ellipse">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ja-JP" altLang="en-US" dirty="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23" name="楕円 2">
              <a:extLst>
                <a:ext uri="{FF2B5EF4-FFF2-40B4-BE49-F238E27FC236}">
                  <a16:creationId xmlns:a16="http://schemas.microsoft.com/office/drawing/2014/main" xmlns="" id="{1FCC8D59-3CD5-47E4-A71E-56605644E41F}"/>
                </a:ext>
              </a:extLst>
            </p:cNvPr>
            <p:cNvSpPr/>
            <p:nvPr/>
          </p:nvSpPr>
          <p:spPr>
            <a:xfrm>
              <a:off x="1181342" y="1018613"/>
              <a:ext cx="360000" cy="360000"/>
            </a:xfrm>
            <a:prstGeom prst="ellipse">
              <a:avLst/>
            </a:prstGeom>
            <a:noFill/>
            <a:ln w="539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altLang="ja-JP" dirty="0">
                  <a:solidFill>
                    <a:schemeClr val="tx1"/>
                  </a:solidFill>
                  <a:latin typeface="HGP創英角ｺﾞｼｯｸUB" panose="020B0900000000000000" pitchFamily="50" charset="-128"/>
                  <a:ea typeface="HGP創英角ｺﾞｼｯｸUB" panose="020B0900000000000000" pitchFamily="50" charset="-128"/>
                </a:rPr>
                <a:t>4</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grpSp>
    </p:spTree>
    <p:extLst>
      <p:ext uri="{BB962C8B-B14F-4D97-AF65-F5344CB8AC3E}">
        <p14:creationId xmlns:p14="http://schemas.microsoft.com/office/powerpoint/2010/main" val="3117480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a:extLst>
              <a:ext uri="{FF2B5EF4-FFF2-40B4-BE49-F238E27FC236}">
                <a16:creationId xmlns:a16="http://schemas.microsoft.com/office/drawing/2014/main" xmlns="" id="{A77F3C85-E2A8-4B63-8776-02BE55172968}"/>
              </a:ext>
            </a:extLst>
          </p:cNvPr>
          <p:cNvGrpSpPr/>
          <p:nvPr/>
        </p:nvGrpSpPr>
        <p:grpSpPr>
          <a:xfrm>
            <a:off x="611189" y="694174"/>
            <a:ext cx="6553099" cy="610167"/>
            <a:chOff x="611189" y="694174"/>
            <a:chExt cx="6553099" cy="610167"/>
          </a:xfrm>
        </p:grpSpPr>
        <p:sp>
          <p:nvSpPr>
            <p:cNvPr id="10" name="タイトル 8">
              <a:extLst>
                <a:ext uri="{FF2B5EF4-FFF2-40B4-BE49-F238E27FC236}">
                  <a16:creationId xmlns:a16="http://schemas.microsoft.com/office/drawing/2014/main" xmlns="" id="{6D650A68-2260-4C52-974E-B381E72DB037}"/>
                </a:ext>
              </a:extLst>
            </p:cNvPr>
            <p:cNvSpPr txBox="1">
              <a:spLocks/>
            </p:cNvSpPr>
            <p:nvPr/>
          </p:nvSpPr>
          <p:spPr>
            <a:xfrm>
              <a:off x="810345" y="694174"/>
              <a:ext cx="6353943" cy="610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800" dirty="0">
                  <a:solidFill>
                    <a:srgbClr val="0000FF"/>
                  </a:solidFill>
                  <a:effectLst/>
                  <a:latin typeface="HGP創英角ｺﾞｼｯｸUB" panose="020B0900000000000000" pitchFamily="50" charset="-128"/>
                  <a:ea typeface="HGP創英角ｺﾞｼｯｸUB" panose="020B0900000000000000" pitchFamily="50" charset="-128"/>
                </a:rPr>
                <a:t>推測統計には検定と推定がある</a:t>
              </a:r>
            </a:p>
          </p:txBody>
        </p:sp>
        <p:sp>
          <p:nvSpPr>
            <p:cNvPr id="11" name="正方形/長方形 10">
              <a:extLst>
                <a:ext uri="{FF2B5EF4-FFF2-40B4-BE49-F238E27FC236}">
                  <a16:creationId xmlns:a16="http://schemas.microsoft.com/office/drawing/2014/main" xmlns="" id="{185EFCF2-7EB6-4B49-BAEB-44D379685C79}"/>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grpSp>
      <p:grpSp>
        <p:nvGrpSpPr>
          <p:cNvPr id="12" name="グループ化 11">
            <a:extLst>
              <a:ext uri="{FF2B5EF4-FFF2-40B4-BE49-F238E27FC236}">
                <a16:creationId xmlns:a16="http://schemas.microsoft.com/office/drawing/2014/main" xmlns="" id="{8C29C9DE-22D5-4381-87C2-C09D6E8BA46E}"/>
              </a:ext>
            </a:extLst>
          </p:cNvPr>
          <p:cNvGrpSpPr/>
          <p:nvPr/>
        </p:nvGrpSpPr>
        <p:grpSpPr>
          <a:xfrm>
            <a:off x="906738" y="1209824"/>
            <a:ext cx="2052241" cy="506009"/>
            <a:chOff x="1216660" y="1401219"/>
            <a:chExt cx="2052241" cy="506009"/>
          </a:xfrm>
        </p:grpSpPr>
        <p:sp>
          <p:nvSpPr>
            <p:cNvPr id="13" name="タイトル 8">
              <a:extLst>
                <a:ext uri="{FF2B5EF4-FFF2-40B4-BE49-F238E27FC236}">
                  <a16:creationId xmlns:a16="http://schemas.microsoft.com/office/drawing/2014/main" xmlns="" id="{3C70722D-6D8F-4474-BB7D-E8DCCB60BFFD}"/>
                </a:ext>
              </a:extLst>
            </p:cNvPr>
            <p:cNvSpPr txBox="1">
              <a:spLocks/>
            </p:cNvSpPr>
            <p:nvPr/>
          </p:nvSpPr>
          <p:spPr>
            <a:xfrm>
              <a:off x="1314586" y="1401219"/>
              <a:ext cx="1954315"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effectLst/>
                  <a:latin typeface="HGP創英角ｺﾞｼｯｸUB" panose="020B0900000000000000" pitchFamily="50" charset="-128"/>
                  <a:ea typeface="HGP創英角ｺﾞｼｯｸUB" panose="020B0900000000000000" pitchFamily="50" charset="-128"/>
                </a:rPr>
                <a:t>仮説検定</a:t>
              </a:r>
            </a:p>
          </p:txBody>
        </p:sp>
        <p:sp>
          <p:nvSpPr>
            <p:cNvPr id="14" name="正方形/長方形 13">
              <a:extLst>
                <a:ext uri="{FF2B5EF4-FFF2-40B4-BE49-F238E27FC236}">
                  <a16:creationId xmlns:a16="http://schemas.microsoft.com/office/drawing/2014/main" xmlns="" id="{351AC1B0-17BA-40DC-8F3A-82B478610CBE}"/>
                </a:ext>
              </a:extLst>
            </p:cNvPr>
            <p:cNvSpPr>
              <a:spLocks noChangeAspect="1"/>
            </p:cNvSpPr>
            <p:nvPr/>
          </p:nvSpPr>
          <p:spPr>
            <a:xfrm>
              <a:off x="1216660" y="159550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grpSp>
        <p:nvGrpSpPr>
          <p:cNvPr id="39" name="グループ化 38">
            <a:extLst>
              <a:ext uri="{FF2B5EF4-FFF2-40B4-BE49-F238E27FC236}">
                <a16:creationId xmlns:a16="http://schemas.microsoft.com/office/drawing/2014/main" xmlns="" id="{6CB89B8F-7027-4A18-87C2-0B8A96968042}"/>
              </a:ext>
            </a:extLst>
          </p:cNvPr>
          <p:cNvGrpSpPr/>
          <p:nvPr/>
        </p:nvGrpSpPr>
        <p:grpSpPr>
          <a:xfrm>
            <a:off x="1180881" y="1574753"/>
            <a:ext cx="3819252" cy="769441"/>
            <a:chOff x="1180881" y="1612853"/>
            <a:chExt cx="3819252" cy="769441"/>
          </a:xfrm>
        </p:grpSpPr>
        <p:sp>
          <p:nvSpPr>
            <p:cNvPr id="40" name="正方形/長方形 39">
              <a:extLst>
                <a:ext uri="{FF2B5EF4-FFF2-40B4-BE49-F238E27FC236}">
                  <a16:creationId xmlns:a16="http://schemas.microsoft.com/office/drawing/2014/main" xmlns="" id="{E27A1819-9B19-4FF0-A72C-CF815C1A1C6E}"/>
                </a:ext>
              </a:extLst>
            </p:cNvPr>
            <p:cNvSpPr>
              <a:spLocks noChangeAspect="1"/>
            </p:cNvSpPr>
            <p:nvPr/>
          </p:nvSpPr>
          <p:spPr>
            <a:xfrm>
              <a:off x="1180881" y="1807612"/>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41" name="タイトル 8">
              <a:extLst>
                <a:ext uri="{FF2B5EF4-FFF2-40B4-BE49-F238E27FC236}">
                  <a16:creationId xmlns:a16="http://schemas.microsoft.com/office/drawing/2014/main" xmlns="" id="{56904D9A-9676-4F65-A900-54748B10E25E}"/>
                </a:ext>
              </a:extLst>
            </p:cNvPr>
            <p:cNvSpPr txBox="1">
              <a:spLocks/>
            </p:cNvSpPr>
            <p:nvPr/>
          </p:nvSpPr>
          <p:spPr>
            <a:xfrm>
              <a:off x="1298714" y="1612853"/>
              <a:ext cx="3701419" cy="769441"/>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2200" dirty="0">
                  <a:effectLst/>
                  <a:latin typeface="HGP創英角ｺﾞｼｯｸUB" panose="020B0900000000000000" pitchFamily="50" charset="-128"/>
                  <a:ea typeface="HGP創英角ｺﾞｼｯｸUB" panose="020B0900000000000000" pitchFamily="50" charset="-128"/>
                </a:rPr>
                <a:t>標本を基に母集団に関する</a:t>
              </a:r>
            </a:p>
            <a:p>
              <a:pPr>
                <a:lnSpc>
                  <a:spcPct val="100000"/>
                </a:lnSpc>
              </a:pPr>
              <a:r>
                <a:rPr lang="ja-JP" altLang="en-US" sz="2200" dirty="0">
                  <a:effectLst/>
                  <a:latin typeface="HGP創英角ｺﾞｼｯｸUB" panose="020B0900000000000000" pitchFamily="50" charset="-128"/>
                  <a:ea typeface="HGP創英角ｺﾞｼｯｸUB" panose="020B0900000000000000" pitchFamily="50" charset="-128"/>
                </a:rPr>
                <a:t>仮説の真偽を調べる</a:t>
              </a:r>
            </a:p>
          </p:txBody>
        </p:sp>
      </p:grpSp>
      <p:sp>
        <p:nvSpPr>
          <p:cNvPr id="42" name="正方形/長方形 41">
            <a:extLst>
              <a:ext uri="{FF2B5EF4-FFF2-40B4-BE49-F238E27FC236}">
                <a16:creationId xmlns:a16="http://schemas.microsoft.com/office/drawing/2014/main" xmlns="" id="{81086883-10F4-475D-83FD-5CD346A6817D}"/>
              </a:ext>
            </a:extLst>
          </p:cNvPr>
          <p:cNvSpPr>
            <a:spLocks noChangeAspect="1"/>
          </p:cNvSpPr>
          <p:nvPr/>
        </p:nvSpPr>
        <p:spPr>
          <a:xfrm>
            <a:off x="1180881" y="2455174"/>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46" name="タイトル 8">
            <a:extLst>
              <a:ext uri="{FF2B5EF4-FFF2-40B4-BE49-F238E27FC236}">
                <a16:creationId xmlns:a16="http://schemas.microsoft.com/office/drawing/2014/main" xmlns="" id="{9B88EED8-E668-4488-BAB5-433FDC93A3D1}"/>
              </a:ext>
            </a:extLst>
          </p:cNvPr>
          <p:cNvSpPr txBox="1">
            <a:spLocks/>
          </p:cNvSpPr>
          <p:nvPr/>
        </p:nvSpPr>
        <p:spPr>
          <a:xfrm>
            <a:off x="1579692" y="2266650"/>
            <a:ext cx="3701419" cy="444674"/>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effectLst/>
                <a:latin typeface="HGP創英角ｺﾞｼｯｸUB" panose="020B0900000000000000" pitchFamily="50" charset="-128"/>
                <a:ea typeface="HGP創英角ｺﾞｼｯｸUB" panose="020B0900000000000000" pitchFamily="50" charset="-128"/>
              </a:rPr>
              <a:t>独立性のカイ二乗検定</a:t>
            </a:r>
          </a:p>
        </p:txBody>
      </p:sp>
      <p:grpSp>
        <p:nvGrpSpPr>
          <p:cNvPr id="47" name="グループ化 46">
            <a:extLst>
              <a:ext uri="{FF2B5EF4-FFF2-40B4-BE49-F238E27FC236}">
                <a16:creationId xmlns:a16="http://schemas.microsoft.com/office/drawing/2014/main" xmlns="" id="{C29283FB-C0CD-4257-877F-D8D16BAEF474}"/>
              </a:ext>
            </a:extLst>
          </p:cNvPr>
          <p:cNvGrpSpPr/>
          <p:nvPr/>
        </p:nvGrpSpPr>
        <p:grpSpPr>
          <a:xfrm>
            <a:off x="1321784" y="2314599"/>
            <a:ext cx="464974" cy="348557"/>
            <a:chOff x="1331309" y="2314599"/>
            <a:chExt cx="464974" cy="348557"/>
          </a:xfrm>
        </p:grpSpPr>
        <p:sp>
          <p:nvSpPr>
            <p:cNvPr id="48" name="正方形/長方形 47">
              <a:extLst>
                <a:ext uri="{FF2B5EF4-FFF2-40B4-BE49-F238E27FC236}">
                  <a16:creationId xmlns:a16="http://schemas.microsoft.com/office/drawing/2014/main" xmlns="" id="{9D6FF691-104D-4559-BBC5-EDF82B7843B6}"/>
                </a:ext>
              </a:extLst>
            </p:cNvPr>
            <p:cNvSpPr>
              <a:spLocks noChangeAspect="1"/>
            </p:cNvSpPr>
            <p:nvPr/>
          </p:nvSpPr>
          <p:spPr>
            <a:xfrm>
              <a:off x="1398722" y="2381841"/>
              <a:ext cx="252000" cy="252000"/>
            </a:xfrm>
            <a:prstGeom prst="rect">
              <a:avLst/>
            </a:prstGeom>
            <a:solidFill>
              <a:srgbClr val="66ADE8"/>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49" name="タイトル 8">
              <a:extLst>
                <a:ext uri="{FF2B5EF4-FFF2-40B4-BE49-F238E27FC236}">
                  <a16:creationId xmlns:a16="http://schemas.microsoft.com/office/drawing/2014/main" xmlns="" id="{752B92D7-76ED-44BE-B799-DE945DF1D705}"/>
                </a:ext>
              </a:extLst>
            </p:cNvPr>
            <p:cNvSpPr txBox="1">
              <a:spLocks/>
            </p:cNvSpPr>
            <p:nvPr/>
          </p:nvSpPr>
          <p:spPr>
            <a:xfrm>
              <a:off x="1331309" y="2314599"/>
              <a:ext cx="464974" cy="348557"/>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rPr>
                <a:t>例</a:t>
              </a:r>
            </a:p>
          </p:txBody>
        </p:sp>
      </p:grpSp>
      <p:sp>
        <p:nvSpPr>
          <p:cNvPr id="50"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検定と推定</a:t>
            </a:r>
          </a:p>
        </p:txBody>
      </p:sp>
      <p:grpSp>
        <p:nvGrpSpPr>
          <p:cNvPr id="51" name="グループ化 50">
            <a:extLst>
              <a:ext uri="{FF2B5EF4-FFF2-40B4-BE49-F238E27FC236}">
                <a16:creationId xmlns="" xmlns:a16="http://schemas.microsoft.com/office/drawing/2014/main" id="{07D3826B-F05E-4907-B226-40D2E0A61E73}"/>
              </a:ext>
            </a:extLst>
          </p:cNvPr>
          <p:cNvGrpSpPr/>
          <p:nvPr/>
        </p:nvGrpSpPr>
        <p:grpSpPr>
          <a:xfrm>
            <a:off x="4993956" y="1433883"/>
            <a:ext cx="3024336" cy="436354"/>
            <a:chOff x="5436096" y="1419878"/>
            <a:chExt cx="3024336" cy="436354"/>
          </a:xfrm>
        </p:grpSpPr>
        <p:sp>
          <p:nvSpPr>
            <p:cNvPr id="52" name="四角形: 角を丸くする 1">
              <a:extLst>
                <a:ext uri="{FF2B5EF4-FFF2-40B4-BE49-F238E27FC236}">
                  <a16:creationId xmlns="" xmlns:a16="http://schemas.microsoft.com/office/drawing/2014/main" id="{2DD0A31F-F28B-4D35-B2EE-CFC88BF16A56}"/>
                </a:ext>
              </a:extLst>
            </p:cNvPr>
            <p:cNvSpPr/>
            <p:nvPr/>
          </p:nvSpPr>
          <p:spPr>
            <a:xfrm>
              <a:off x="5436096" y="1419878"/>
              <a:ext cx="3024336" cy="436354"/>
            </a:xfrm>
            <a:prstGeom prst="roundRect">
              <a:avLst>
                <a:gd name="adj" fmla="val 50000"/>
              </a:avLst>
            </a:prstGeom>
            <a:gradFill>
              <a:gsLst>
                <a:gs pos="90000">
                  <a:srgbClr val="90BCF1"/>
                </a:gs>
                <a:gs pos="100000">
                  <a:schemeClr val="accent5">
                    <a:lumMod val="40000"/>
                    <a:lumOff val="60000"/>
                  </a:schemeClr>
                </a:gs>
                <a:gs pos="0">
                  <a:srgbClr val="0000FF"/>
                </a:gs>
              </a:gsLst>
              <a:lin ang="13200000" scaled="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bg1"/>
                </a:solidFill>
                <a:effectLst/>
                <a:latin typeface="Arial" panose="020B0604020202020204" pitchFamily="34" charset="0"/>
              </a:endParaRPr>
            </a:p>
          </p:txBody>
        </p:sp>
        <p:sp>
          <p:nvSpPr>
            <p:cNvPr id="53" name="タイトル 8">
              <a:extLst>
                <a:ext uri="{FF2B5EF4-FFF2-40B4-BE49-F238E27FC236}">
                  <a16:creationId xmlns="" xmlns:a16="http://schemas.microsoft.com/office/drawing/2014/main" id="{FDE0722A-8A70-4DA5-8F00-90F0123DB584}"/>
                </a:ext>
              </a:extLst>
            </p:cNvPr>
            <p:cNvSpPr txBox="1">
              <a:spLocks/>
            </p:cNvSpPr>
            <p:nvPr/>
          </p:nvSpPr>
          <p:spPr>
            <a:xfrm>
              <a:off x="6442113" y="1432600"/>
              <a:ext cx="1012303" cy="410911"/>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gn="dist">
                <a:lnSpc>
                  <a:spcPct val="120000"/>
                </a:lnSpc>
              </a:pPr>
              <a:r>
                <a:rPr lang="ja-JP" altLang="en-US" sz="1800" dirty="0">
                  <a:solidFill>
                    <a:schemeClr val="bg1"/>
                  </a:solidFill>
                  <a:effectLst/>
                  <a:latin typeface="HGP創英角ｺﾞｼｯｸUB" panose="020B0900000000000000" pitchFamily="50" charset="-128"/>
                  <a:ea typeface="HGP創英角ｺﾞｼｯｸUB" panose="020B0900000000000000" pitchFamily="50" charset="-128"/>
                </a:rPr>
                <a:t>母集団</a:t>
              </a:r>
            </a:p>
          </p:txBody>
        </p:sp>
      </p:grpSp>
      <p:grpSp>
        <p:nvGrpSpPr>
          <p:cNvPr id="54" name="グループ化 53">
            <a:extLst>
              <a:ext uri="{FF2B5EF4-FFF2-40B4-BE49-F238E27FC236}">
                <a16:creationId xmlns="" xmlns:a16="http://schemas.microsoft.com/office/drawing/2014/main" id="{EA43DFD6-1887-4F08-A8A6-EA3057B3DCD5}"/>
              </a:ext>
            </a:extLst>
          </p:cNvPr>
          <p:cNvGrpSpPr/>
          <p:nvPr/>
        </p:nvGrpSpPr>
        <p:grpSpPr>
          <a:xfrm>
            <a:off x="4993956" y="2331159"/>
            <a:ext cx="1332000" cy="436354"/>
            <a:chOff x="5436096" y="2079051"/>
            <a:chExt cx="1332000" cy="436354"/>
          </a:xfrm>
        </p:grpSpPr>
        <p:sp>
          <p:nvSpPr>
            <p:cNvPr id="55" name="四角形: 角を丸くする 27">
              <a:extLst>
                <a:ext uri="{FF2B5EF4-FFF2-40B4-BE49-F238E27FC236}">
                  <a16:creationId xmlns="" xmlns:a16="http://schemas.microsoft.com/office/drawing/2014/main" id="{164C9E88-8A55-4A4C-9E9F-7C6DE813A3FF}"/>
                </a:ext>
              </a:extLst>
            </p:cNvPr>
            <p:cNvSpPr/>
            <p:nvPr/>
          </p:nvSpPr>
          <p:spPr>
            <a:xfrm>
              <a:off x="5436096" y="2079051"/>
              <a:ext cx="1332000" cy="436354"/>
            </a:xfrm>
            <a:prstGeom prst="roundRect">
              <a:avLst>
                <a:gd name="adj" fmla="val 50000"/>
              </a:avLst>
            </a:prstGeom>
            <a:gradFill>
              <a:gsLst>
                <a:gs pos="90000">
                  <a:srgbClr val="F1948A"/>
                </a:gs>
                <a:gs pos="100000">
                  <a:srgbClr val="F5B7B1"/>
                </a:gs>
                <a:gs pos="0">
                  <a:srgbClr val="C00000"/>
                </a:gs>
              </a:gsLst>
              <a:lin ang="13200000" scaled="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bg1"/>
                </a:solidFill>
                <a:effectLst/>
                <a:latin typeface="Arial" panose="020B0604020202020204" pitchFamily="34" charset="0"/>
              </a:endParaRPr>
            </a:p>
          </p:txBody>
        </p:sp>
        <p:sp>
          <p:nvSpPr>
            <p:cNvPr id="56" name="タイトル 8">
              <a:extLst>
                <a:ext uri="{FF2B5EF4-FFF2-40B4-BE49-F238E27FC236}">
                  <a16:creationId xmlns="" xmlns:a16="http://schemas.microsoft.com/office/drawing/2014/main" id="{A239E554-E62C-4199-B612-94482B511A78}"/>
                </a:ext>
              </a:extLst>
            </p:cNvPr>
            <p:cNvSpPr txBox="1">
              <a:spLocks/>
            </p:cNvSpPr>
            <p:nvPr/>
          </p:nvSpPr>
          <p:spPr>
            <a:xfrm>
              <a:off x="5742096" y="2091773"/>
              <a:ext cx="720000" cy="410911"/>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gn="dist">
                <a:lnSpc>
                  <a:spcPct val="120000"/>
                </a:lnSpc>
              </a:pPr>
              <a:r>
                <a:rPr lang="ja-JP" altLang="en-US" sz="1800" dirty="0">
                  <a:solidFill>
                    <a:schemeClr val="bg1"/>
                  </a:solidFill>
                  <a:effectLst/>
                  <a:latin typeface="HGP創英角ｺﾞｼｯｸUB" panose="020B0900000000000000" pitchFamily="50" charset="-128"/>
                  <a:ea typeface="HGP創英角ｺﾞｼｯｸUB" panose="020B0900000000000000" pitchFamily="50" charset="-128"/>
                </a:rPr>
                <a:t>分析</a:t>
              </a:r>
            </a:p>
          </p:txBody>
        </p:sp>
      </p:grpSp>
      <p:sp>
        <p:nvSpPr>
          <p:cNvPr id="57" name="矢印: 下 34">
            <a:extLst>
              <a:ext uri="{FF2B5EF4-FFF2-40B4-BE49-F238E27FC236}">
                <a16:creationId xmlns="" xmlns:a16="http://schemas.microsoft.com/office/drawing/2014/main" id="{70260E7D-5BD3-43E8-884B-762B9EC32421}"/>
              </a:ext>
            </a:extLst>
          </p:cNvPr>
          <p:cNvSpPr/>
          <p:nvPr/>
        </p:nvSpPr>
        <p:spPr>
          <a:xfrm flipV="1">
            <a:off x="5568613" y="1786581"/>
            <a:ext cx="182686" cy="544578"/>
          </a:xfrm>
          <a:prstGeom prst="downArrow">
            <a:avLst>
              <a:gd name="adj1" fmla="val 49052"/>
              <a:gd name="adj2" fmla="val 87995"/>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bg1"/>
              </a:solidFill>
              <a:effectLst/>
              <a:latin typeface="Arial" panose="020B0604020202020204" pitchFamily="34" charset="0"/>
            </a:endParaRPr>
          </a:p>
        </p:txBody>
      </p:sp>
      <p:sp>
        <p:nvSpPr>
          <p:cNvPr id="58" name="矢印: 下 37">
            <a:extLst>
              <a:ext uri="{FF2B5EF4-FFF2-40B4-BE49-F238E27FC236}">
                <a16:creationId xmlns="" xmlns:a16="http://schemas.microsoft.com/office/drawing/2014/main" id="{538E775D-26DF-4751-890E-C482401C7AAA}"/>
              </a:ext>
            </a:extLst>
          </p:cNvPr>
          <p:cNvSpPr/>
          <p:nvPr/>
        </p:nvSpPr>
        <p:spPr>
          <a:xfrm rot="16200000" flipV="1">
            <a:off x="6362560" y="2297309"/>
            <a:ext cx="182686" cy="504056"/>
          </a:xfrm>
          <a:prstGeom prst="downArrow">
            <a:avLst>
              <a:gd name="adj1" fmla="val 49052"/>
              <a:gd name="adj2" fmla="val 87995"/>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bg1"/>
              </a:solidFill>
              <a:effectLst/>
              <a:latin typeface="Arial" panose="020B0604020202020204" pitchFamily="34" charset="0"/>
            </a:endParaRPr>
          </a:p>
        </p:txBody>
      </p:sp>
      <p:grpSp>
        <p:nvGrpSpPr>
          <p:cNvPr id="59" name="グループ化 58">
            <a:extLst>
              <a:ext uri="{FF2B5EF4-FFF2-40B4-BE49-F238E27FC236}">
                <a16:creationId xmlns="" xmlns:a16="http://schemas.microsoft.com/office/drawing/2014/main" id="{5CE3E5B3-CBF0-4ACE-A85E-EF18C1042CD8}"/>
              </a:ext>
            </a:extLst>
          </p:cNvPr>
          <p:cNvGrpSpPr/>
          <p:nvPr/>
        </p:nvGrpSpPr>
        <p:grpSpPr>
          <a:xfrm>
            <a:off x="6686292" y="2331159"/>
            <a:ext cx="1332000" cy="436354"/>
            <a:chOff x="7128432" y="2079051"/>
            <a:chExt cx="1332000" cy="436354"/>
          </a:xfrm>
        </p:grpSpPr>
        <p:sp>
          <p:nvSpPr>
            <p:cNvPr id="60" name="四角形: 角を丸くする 26">
              <a:extLst>
                <a:ext uri="{FF2B5EF4-FFF2-40B4-BE49-F238E27FC236}">
                  <a16:creationId xmlns="" xmlns:a16="http://schemas.microsoft.com/office/drawing/2014/main" id="{045FA3D0-610A-44E2-B464-F981CCB71F2F}"/>
                </a:ext>
              </a:extLst>
            </p:cNvPr>
            <p:cNvSpPr/>
            <p:nvPr/>
          </p:nvSpPr>
          <p:spPr>
            <a:xfrm>
              <a:off x="7128432" y="2079051"/>
              <a:ext cx="1332000" cy="436354"/>
            </a:xfrm>
            <a:prstGeom prst="roundRect">
              <a:avLst>
                <a:gd name="adj" fmla="val 50000"/>
              </a:avLst>
            </a:prstGeom>
            <a:gradFill>
              <a:gsLst>
                <a:gs pos="90000">
                  <a:schemeClr val="accent6">
                    <a:lumMod val="60000"/>
                    <a:lumOff val="40000"/>
                  </a:schemeClr>
                </a:gs>
                <a:gs pos="100000">
                  <a:schemeClr val="accent6">
                    <a:lumMod val="40000"/>
                    <a:lumOff val="60000"/>
                  </a:schemeClr>
                </a:gs>
                <a:gs pos="0">
                  <a:schemeClr val="accent6">
                    <a:lumMod val="75000"/>
                  </a:schemeClr>
                </a:gs>
              </a:gsLst>
              <a:lin ang="13200000" scaled="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bg1"/>
                </a:solidFill>
                <a:effectLst/>
                <a:latin typeface="Arial" panose="020B0604020202020204" pitchFamily="34" charset="0"/>
              </a:endParaRPr>
            </a:p>
          </p:txBody>
        </p:sp>
        <p:sp>
          <p:nvSpPr>
            <p:cNvPr id="61" name="タイトル 8">
              <a:extLst>
                <a:ext uri="{FF2B5EF4-FFF2-40B4-BE49-F238E27FC236}">
                  <a16:creationId xmlns="" xmlns:a16="http://schemas.microsoft.com/office/drawing/2014/main" id="{D83C0F00-5029-4D10-A15F-30C7ABF7459A}"/>
                </a:ext>
              </a:extLst>
            </p:cNvPr>
            <p:cNvSpPr txBox="1">
              <a:spLocks/>
            </p:cNvSpPr>
            <p:nvPr/>
          </p:nvSpPr>
          <p:spPr>
            <a:xfrm>
              <a:off x="7434432" y="2091773"/>
              <a:ext cx="720000" cy="410911"/>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gn="dist">
                <a:lnSpc>
                  <a:spcPct val="120000"/>
                </a:lnSpc>
              </a:pPr>
              <a:r>
                <a:rPr lang="ja-JP" altLang="en-US" sz="1800" dirty="0">
                  <a:solidFill>
                    <a:schemeClr val="bg1"/>
                  </a:solidFill>
                  <a:effectLst/>
                  <a:latin typeface="HGP創英角ｺﾞｼｯｸUB" panose="020B0900000000000000" pitchFamily="50" charset="-128"/>
                  <a:ea typeface="HGP創英角ｺﾞｼｯｸUB" panose="020B0900000000000000" pitchFamily="50" charset="-128"/>
                </a:rPr>
                <a:t>標本</a:t>
              </a:r>
            </a:p>
          </p:txBody>
        </p:sp>
      </p:grpSp>
      <p:sp>
        <p:nvSpPr>
          <p:cNvPr id="62" name="タイトル 8">
            <a:extLst>
              <a:ext uri="{FF2B5EF4-FFF2-40B4-BE49-F238E27FC236}">
                <a16:creationId xmlns="" xmlns:a16="http://schemas.microsoft.com/office/drawing/2014/main" id="{D46999E1-31CB-4B7C-B151-206D2FEF7BCA}"/>
              </a:ext>
            </a:extLst>
          </p:cNvPr>
          <p:cNvSpPr txBox="1">
            <a:spLocks/>
          </p:cNvSpPr>
          <p:nvPr/>
        </p:nvSpPr>
        <p:spPr>
          <a:xfrm>
            <a:off x="4959336" y="1919510"/>
            <a:ext cx="806276" cy="410911"/>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gn="ctr">
              <a:lnSpc>
                <a:spcPct val="120000"/>
              </a:lnSpc>
            </a:pPr>
            <a:r>
              <a:rPr lang="ja-JP" altLang="en-US" sz="1600" dirty="0">
                <a:effectLst/>
                <a:latin typeface="HGP創英角ｺﾞｼｯｸUB" panose="020B0900000000000000" pitchFamily="50" charset="-128"/>
                <a:ea typeface="HGP創英角ｺﾞｼｯｸUB" panose="020B0900000000000000" pitchFamily="50" charset="-128"/>
              </a:rPr>
              <a:t>推測</a:t>
            </a:r>
          </a:p>
        </p:txBody>
      </p:sp>
      <p:sp>
        <p:nvSpPr>
          <p:cNvPr id="63" name="タイトル 8">
            <a:extLst>
              <a:ext uri="{FF2B5EF4-FFF2-40B4-BE49-F238E27FC236}">
                <a16:creationId xmlns="" xmlns:a16="http://schemas.microsoft.com/office/drawing/2014/main" id="{B79264B4-DF08-4B07-8D34-EA250B8302E1}"/>
              </a:ext>
            </a:extLst>
          </p:cNvPr>
          <p:cNvSpPr txBox="1">
            <a:spLocks/>
          </p:cNvSpPr>
          <p:nvPr/>
        </p:nvSpPr>
        <p:spPr>
          <a:xfrm>
            <a:off x="7308611" y="1919511"/>
            <a:ext cx="1125750" cy="410911"/>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gn="ctr">
              <a:lnSpc>
                <a:spcPct val="120000"/>
              </a:lnSpc>
            </a:pPr>
            <a:r>
              <a:rPr lang="ja-JP" altLang="en-US" sz="1600" dirty="0">
                <a:effectLst/>
                <a:latin typeface="HGP創英角ｺﾞｼｯｸUB" panose="020B0900000000000000" pitchFamily="50" charset="-128"/>
                <a:ea typeface="HGP創英角ｺﾞｼｯｸUB" panose="020B0900000000000000" pitchFamily="50" charset="-128"/>
              </a:rPr>
              <a:t>標本抽出</a:t>
            </a:r>
          </a:p>
        </p:txBody>
      </p:sp>
      <p:sp>
        <p:nvSpPr>
          <p:cNvPr id="64" name="矢印: 下 36">
            <a:extLst>
              <a:ext uri="{FF2B5EF4-FFF2-40B4-BE49-F238E27FC236}">
                <a16:creationId xmlns="" xmlns:a16="http://schemas.microsoft.com/office/drawing/2014/main" id="{193DA4E3-ED63-4638-A5EB-620270860A9E}"/>
              </a:ext>
            </a:extLst>
          </p:cNvPr>
          <p:cNvSpPr/>
          <p:nvPr/>
        </p:nvSpPr>
        <p:spPr>
          <a:xfrm rot="10800000" flipV="1">
            <a:off x="7260949" y="1868352"/>
            <a:ext cx="182686" cy="544578"/>
          </a:xfrm>
          <a:prstGeom prst="downArrow">
            <a:avLst>
              <a:gd name="adj1" fmla="val 49052"/>
              <a:gd name="adj2" fmla="val 87995"/>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bg1"/>
              </a:solidFill>
              <a:effectLst/>
              <a:latin typeface="Arial" panose="020B0604020202020204" pitchFamily="34" charset="0"/>
            </a:endParaRPr>
          </a:p>
        </p:txBody>
      </p:sp>
      <p:grpSp>
        <p:nvGrpSpPr>
          <p:cNvPr id="65" name="グループ化 64">
            <a:extLst>
              <a:ext uri="{FF2B5EF4-FFF2-40B4-BE49-F238E27FC236}">
                <a16:creationId xmlns="" xmlns:a16="http://schemas.microsoft.com/office/drawing/2014/main" id="{C7046BE8-F68C-444B-8C62-BC5264E8A40F}"/>
              </a:ext>
            </a:extLst>
          </p:cNvPr>
          <p:cNvGrpSpPr/>
          <p:nvPr/>
        </p:nvGrpSpPr>
        <p:grpSpPr>
          <a:xfrm>
            <a:off x="906738" y="2746215"/>
            <a:ext cx="2052241" cy="506009"/>
            <a:chOff x="1216660" y="1401219"/>
            <a:chExt cx="2052241" cy="506009"/>
          </a:xfrm>
        </p:grpSpPr>
        <p:sp>
          <p:nvSpPr>
            <p:cNvPr id="66" name="タイトル 8">
              <a:extLst>
                <a:ext uri="{FF2B5EF4-FFF2-40B4-BE49-F238E27FC236}">
                  <a16:creationId xmlns="" xmlns:a16="http://schemas.microsoft.com/office/drawing/2014/main" id="{7AA31BFF-0C69-4274-9631-DC1753BE9A60}"/>
                </a:ext>
              </a:extLst>
            </p:cNvPr>
            <p:cNvSpPr txBox="1">
              <a:spLocks/>
            </p:cNvSpPr>
            <p:nvPr/>
          </p:nvSpPr>
          <p:spPr>
            <a:xfrm>
              <a:off x="1314586" y="1401219"/>
              <a:ext cx="1954315"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effectLst/>
                  <a:latin typeface="HGP創英角ｺﾞｼｯｸUB" panose="020B0900000000000000" pitchFamily="50" charset="-128"/>
                  <a:ea typeface="HGP創英角ｺﾞｼｯｸUB" panose="020B0900000000000000" pitchFamily="50" charset="-128"/>
                </a:rPr>
                <a:t>推定</a:t>
              </a:r>
            </a:p>
          </p:txBody>
        </p:sp>
        <p:sp>
          <p:nvSpPr>
            <p:cNvPr id="67" name="正方形/長方形 66">
              <a:extLst>
                <a:ext uri="{FF2B5EF4-FFF2-40B4-BE49-F238E27FC236}">
                  <a16:creationId xmlns="" xmlns:a16="http://schemas.microsoft.com/office/drawing/2014/main" id="{268C52AC-0481-4E05-B720-7E5E80D0521D}"/>
                </a:ext>
              </a:extLst>
            </p:cNvPr>
            <p:cNvSpPr>
              <a:spLocks noChangeAspect="1"/>
            </p:cNvSpPr>
            <p:nvPr/>
          </p:nvSpPr>
          <p:spPr>
            <a:xfrm>
              <a:off x="1216660" y="159550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sp>
        <p:nvSpPr>
          <p:cNvPr id="68" name="タイトル 8">
            <a:extLst>
              <a:ext uri="{FF2B5EF4-FFF2-40B4-BE49-F238E27FC236}">
                <a16:creationId xmlns="" xmlns:a16="http://schemas.microsoft.com/office/drawing/2014/main" id="{F62E88D1-568D-42EB-9DA5-60E63350FF7E}"/>
              </a:ext>
            </a:extLst>
          </p:cNvPr>
          <p:cNvSpPr txBox="1">
            <a:spLocks/>
          </p:cNvSpPr>
          <p:nvPr/>
        </p:nvSpPr>
        <p:spPr>
          <a:xfrm>
            <a:off x="1302174" y="3520041"/>
            <a:ext cx="5070026" cy="427826"/>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2200" dirty="0" smtClean="0">
                <a:solidFill>
                  <a:srgbClr val="FF0000"/>
                </a:solidFill>
                <a:effectLst/>
                <a:latin typeface="HGP創英角ｺﾞｼｯｸUB" panose="020B0900000000000000" pitchFamily="50" charset="-128"/>
                <a:ea typeface="HGP創英角ｺﾞｼｯｸUB" panose="020B0900000000000000" pitchFamily="50" charset="-128"/>
              </a:rPr>
              <a:t>点推定 　</a:t>
            </a:r>
            <a:r>
              <a:rPr lang="ja-JP" altLang="en-US" sz="2200" dirty="0">
                <a:solidFill>
                  <a:srgbClr val="0000FF"/>
                </a:solidFill>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一つの値で推定</a:t>
            </a:r>
          </a:p>
          <a:p>
            <a:pPr>
              <a:lnSpc>
                <a:spcPct val="100000"/>
              </a:lnSpc>
            </a:pPr>
            <a:endParaRPr lang="ja-JP" altLang="en-US" sz="2200" dirty="0">
              <a:effectLst/>
              <a:latin typeface="HGP創英角ｺﾞｼｯｸUB" panose="020B0900000000000000" pitchFamily="50" charset="-128"/>
              <a:ea typeface="HGP創英角ｺﾞｼｯｸUB" panose="020B0900000000000000" pitchFamily="50" charset="-128"/>
            </a:endParaRPr>
          </a:p>
        </p:txBody>
      </p:sp>
      <p:sp>
        <p:nvSpPr>
          <p:cNvPr id="69" name="タイトル 8">
            <a:extLst>
              <a:ext uri="{FF2B5EF4-FFF2-40B4-BE49-F238E27FC236}">
                <a16:creationId xmlns="" xmlns:a16="http://schemas.microsoft.com/office/drawing/2014/main" id="{6FFBC709-5CFD-4407-A629-BD81304169F5}"/>
              </a:ext>
            </a:extLst>
          </p:cNvPr>
          <p:cNvSpPr txBox="1">
            <a:spLocks/>
          </p:cNvSpPr>
          <p:nvPr/>
        </p:nvSpPr>
        <p:spPr>
          <a:xfrm>
            <a:off x="1302174" y="3939530"/>
            <a:ext cx="1395397" cy="427826"/>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2200" dirty="0">
                <a:solidFill>
                  <a:srgbClr val="FF0000"/>
                </a:solidFill>
                <a:effectLst/>
                <a:latin typeface="HGP創英角ｺﾞｼｯｸUB" panose="020B0900000000000000" pitchFamily="50" charset="-128"/>
                <a:ea typeface="HGP創英角ｺﾞｼｯｸUB" panose="020B0900000000000000" pitchFamily="50" charset="-128"/>
              </a:rPr>
              <a:t>区間</a:t>
            </a:r>
            <a:r>
              <a:rPr lang="ja-JP" altLang="en-US" sz="2200" dirty="0" smtClean="0">
                <a:solidFill>
                  <a:srgbClr val="FF0000"/>
                </a:solidFill>
                <a:effectLst/>
                <a:latin typeface="HGP創英角ｺﾞｼｯｸUB" panose="020B0900000000000000" pitchFamily="50" charset="-128"/>
                <a:ea typeface="HGP創英角ｺﾞｼｯｸUB" panose="020B0900000000000000" pitchFamily="50" charset="-128"/>
              </a:rPr>
              <a:t>推定</a:t>
            </a:r>
            <a:endParaRPr lang="ja-JP" altLang="en-US" sz="2200" dirty="0">
              <a:solidFill>
                <a:srgbClr val="FF0000"/>
              </a:solidFill>
              <a:effectLst/>
              <a:latin typeface="HGP創英角ｺﾞｼｯｸUB" panose="020B0900000000000000" pitchFamily="50" charset="-128"/>
              <a:ea typeface="HGP創英角ｺﾞｼｯｸUB" panose="020B0900000000000000" pitchFamily="50" charset="-128"/>
            </a:endParaRPr>
          </a:p>
        </p:txBody>
      </p:sp>
      <p:sp>
        <p:nvSpPr>
          <p:cNvPr id="70" name="タイトル 8">
            <a:extLst>
              <a:ext uri="{FF2B5EF4-FFF2-40B4-BE49-F238E27FC236}">
                <a16:creationId xmlns="" xmlns:a16="http://schemas.microsoft.com/office/drawing/2014/main" id="{DE5ED622-5439-49CD-992F-0BC45A47BC3F}"/>
              </a:ext>
            </a:extLst>
          </p:cNvPr>
          <p:cNvSpPr txBox="1">
            <a:spLocks/>
          </p:cNvSpPr>
          <p:nvPr/>
        </p:nvSpPr>
        <p:spPr>
          <a:xfrm>
            <a:off x="2702857" y="3898701"/>
            <a:ext cx="6239892" cy="1154258"/>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2200" dirty="0">
                <a:effectLst/>
                <a:latin typeface="HGP創英角ｺﾞｼｯｸUB" panose="020B0900000000000000" pitchFamily="50" charset="-128"/>
                <a:ea typeface="HGP創英角ｺﾞｼｯｸUB" panose="020B0900000000000000" pitchFamily="50" charset="-128"/>
              </a:rPr>
              <a:t>真のパラメータの値が入る確率が</a:t>
            </a:r>
            <a:endParaRPr lang="en-US" altLang="ja-JP" sz="2200" dirty="0">
              <a:effectLst/>
              <a:latin typeface="HGP創英角ｺﾞｼｯｸUB" panose="020B0900000000000000" pitchFamily="50" charset="-128"/>
              <a:ea typeface="HGP創英角ｺﾞｼｯｸUB" panose="020B0900000000000000" pitchFamily="50" charset="-128"/>
            </a:endParaRPr>
          </a:p>
          <a:p>
            <a:pPr>
              <a:lnSpc>
                <a:spcPct val="100000"/>
              </a:lnSpc>
            </a:pPr>
            <a:r>
              <a:rPr lang="ja-JP" altLang="en-US" sz="2200" dirty="0">
                <a:effectLst/>
                <a:latin typeface="HGP創英角ｺﾞｼｯｸUB" panose="020B0900000000000000" pitchFamily="50" charset="-128"/>
                <a:ea typeface="HGP創英角ｺﾞｼｯｸUB" panose="020B0900000000000000" pitchFamily="50" charset="-128"/>
              </a:rPr>
              <a:t>一定以上に保証される区間を求める</a:t>
            </a:r>
            <a:endParaRPr lang="en-US" altLang="ja-JP" sz="2200" dirty="0">
              <a:effectLst/>
              <a:latin typeface="HGP創英角ｺﾞｼｯｸUB" panose="020B0900000000000000" pitchFamily="50" charset="-128"/>
              <a:ea typeface="HGP創英角ｺﾞｼｯｸUB" panose="020B0900000000000000" pitchFamily="50" charset="-128"/>
            </a:endParaRPr>
          </a:p>
          <a:p>
            <a:pPr>
              <a:lnSpc>
                <a:spcPct val="100000"/>
              </a:lnSpc>
            </a:pPr>
            <a:r>
              <a:rPr lang="en-US" altLang="ja-JP" sz="2200" dirty="0">
                <a:latin typeface="HGP創英角ｺﾞｼｯｸUB" panose="020B0900000000000000" pitchFamily="50" charset="-128"/>
                <a:ea typeface="HGP創英角ｺﾞｼｯｸUB" panose="020B0900000000000000" pitchFamily="50" charset="-128"/>
              </a:rPr>
              <a:t>(</a:t>
            </a:r>
            <a:r>
              <a:rPr lang="ja-JP" altLang="en-US" sz="2200" dirty="0" smtClean="0">
                <a:effectLst/>
                <a:latin typeface="HGP創英角ｺﾞｼｯｸUB" panose="020B0900000000000000" pitchFamily="50" charset="-128"/>
                <a:ea typeface="HGP創英角ｺﾞｼｯｸUB" panose="020B0900000000000000" pitchFamily="50" charset="-128"/>
              </a:rPr>
              <a:t>ある</a:t>
            </a:r>
            <a:r>
              <a:rPr lang="ja-JP" altLang="en-US" sz="2200" dirty="0">
                <a:solidFill>
                  <a:srgbClr val="FF0000"/>
                </a:solidFill>
                <a:effectLst/>
                <a:latin typeface="HGP創英角ｺﾞｼｯｸUB" panose="020B0900000000000000" pitchFamily="50" charset="-128"/>
                <a:ea typeface="HGP創英角ｺﾞｼｯｸUB" panose="020B0900000000000000" pitchFamily="50" charset="-128"/>
              </a:rPr>
              <a:t>信頼係数</a:t>
            </a:r>
            <a:r>
              <a:rPr lang="ja-JP" altLang="en-US" sz="2200" dirty="0">
                <a:effectLst/>
                <a:latin typeface="HGP創英角ｺﾞｼｯｸUB" panose="020B0900000000000000" pitchFamily="50" charset="-128"/>
                <a:ea typeface="HGP創英角ｺﾞｼｯｸUB" panose="020B0900000000000000" pitchFamily="50" charset="-128"/>
              </a:rPr>
              <a:t>の下で</a:t>
            </a:r>
            <a:r>
              <a:rPr lang="ja-JP" altLang="en-US" sz="2200" dirty="0">
                <a:solidFill>
                  <a:srgbClr val="FF0000"/>
                </a:solidFill>
                <a:effectLst/>
                <a:latin typeface="HGP創英角ｺﾞｼｯｸUB" panose="020B0900000000000000" pitchFamily="50" charset="-128"/>
                <a:ea typeface="HGP創英角ｺﾞｼｯｸUB" panose="020B0900000000000000" pitchFamily="50" charset="-128"/>
              </a:rPr>
              <a:t>信頼区間</a:t>
            </a:r>
            <a:r>
              <a:rPr lang="ja-JP" altLang="en-US" sz="2200" dirty="0">
                <a:effectLst/>
                <a:latin typeface="HGP創英角ｺﾞｼｯｸUB" panose="020B0900000000000000" pitchFamily="50" charset="-128"/>
                <a:ea typeface="HGP創英角ｺﾞｼｯｸUB" panose="020B0900000000000000" pitchFamily="50" charset="-128"/>
              </a:rPr>
              <a:t>を</a:t>
            </a:r>
            <a:r>
              <a:rPr lang="ja-JP" altLang="en-US" sz="2200" dirty="0" smtClean="0">
                <a:effectLst/>
                <a:latin typeface="HGP創英角ｺﾞｼｯｸUB" panose="020B0900000000000000" pitchFamily="50" charset="-128"/>
                <a:ea typeface="HGP創英角ｺﾞｼｯｸUB" panose="020B0900000000000000" pitchFamily="50" charset="-128"/>
              </a:rPr>
              <a:t>求める</a:t>
            </a:r>
            <a:r>
              <a:rPr lang="en-US" altLang="ja-JP" sz="2200" dirty="0" smtClean="0">
                <a:effectLst/>
                <a:latin typeface="HGP創英角ｺﾞｼｯｸUB" panose="020B0900000000000000" pitchFamily="50" charset="-128"/>
                <a:ea typeface="HGP創英角ｺﾞｼｯｸUB" panose="020B0900000000000000" pitchFamily="50" charset="-128"/>
              </a:rPr>
              <a:t>)</a:t>
            </a:r>
            <a:endParaRPr lang="ja-JP" altLang="en-US" sz="2200" dirty="0">
              <a:effectLst/>
              <a:latin typeface="HGP創英角ｺﾞｼｯｸUB" panose="020B0900000000000000" pitchFamily="50" charset="-128"/>
              <a:ea typeface="HGP創英角ｺﾞｼｯｸUB" panose="020B0900000000000000" pitchFamily="50" charset="-128"/>
            </a:endParaRPr>
          </a:p>
        </p:txBody>
      </p:sp>
      <p:cxnSp>
        <p:nvCxnSpPr>
          <p:cNvPr id="71" name="直線コネクタ 70">
            <a:extLst>
              <a:ext uri="{FF2B5EF4-FFF2-40B4-BE49-F238E27FC236}">
                <a16:creationId xmlns="" xmlns:a16="http://schemas.microsoft.com/office/drawing/2014/main" id="{A484D62D-214F-45E6-A75D-C9F9857F3CA9}"/>
              </a:ext>
            </a:extLst>
          </p:cNvPr>
          <p:cNvCxnSpPr>
            <a:cxnSpLocks/>
          </p:cNvCxnSpPr>
          <p:nvPr/>
        </p:nvCxnSpPr>
        <p:spPr>
          <a:xfrm>
            <a:off x="2645787" y="3988571"/>
            <a:ext cx="0" cy="972000"/>
          </a:xfrm>
          <a:prstGeom prst="line">
            <a:avLst/>
          </a:prstGeom>
          <a:ln w="31750">
            <a:solidFill>
              <a:srgbClr val="0000FF"/>
            </a:solidFill>
          </a:ln>
        </p:spPr>
        <p:style>
          <a:lnRef idx="1">
            <a:schemeClr val="accent1"/>
          </a:lnRef>
          <a:fillRef idx="0">
            <a:schemeClr val="accent1"/>
          </a:fillRef>
          <a:effectRef idx="0">
            <a:schemeClr val="accent1"/>
          </a:effectRef>
          <a:fontRef idx="minor">
            <a:schemeClr val="tx1"/>
          </a:fontRef>
        </p:style>
      </p:cxnSp>
      <p:sp>
        <p:nvSpPr>
          <p:cNvPr id="72" name="正方形/長方形 71">
            <a:extLst>
              <a:ext uri="{FF2B5EF4-FFF2-40B4-BE49-F238E27FC236}">
                <a16:creationId xmlns="" xmlns:a16="http://schemas.microsoft.com/office/drawing/2014/main" id="{4F619247-3928-4935-89AD-7E3B036A04AD}"/>
              </a:ext>
            </a:extLst>
          </p:cNvPr>
          <p:cNvSpPr>
            <a:spLocks noChangeAspect="1"/>
          </p:cNvSpPr>
          <p:nvPr/>
        </p:nvSpPr>
        <p:spPr>
          <a:xfrm>
            <a:off x="1180881" y="3295074"/>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73" name="タイトル 8">
            <a:extLst>
              <a:ext uri="{FF2B5EF4-FFF2-40B4-BE49-F238E27FC236}">
                <a16:creationId xmlns="" xmlns:a16="http://schemas.microsoft.com/office/drawing/2014/main" id="{6A9A9967-2971-4B4E-9736-DEAE1675DD08}"/>
              </a:ext>
            </a:extLst>
          </p:cNvPr>
          <p:cNvSpPr txBox="1">
            <a:spLocks/>
          </p:cNvSpPr>
          <p:nvPr/>
        </p:nvSpPr>
        <p:spPr>
          <a:xfrm>
            <a:off x="1298713" y="3100315"/>
            <a:ext cx="7305735" cy="498598"/>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effectLst/>
                <a:latin typeface="HGP創英角ｺﾞｼｯｸUB" panose="020B0900000000000000" pitchFamily="50" charset="-128"/>
                <a:ea typeface="HGP創英角ｺﾞｼｯｸUB" panose="020B0900000000000000" pitchFamily="50" charset="-128"/>
              </a:rPr>
              <a:t>標本を基に母集団の未知</a:t>
            </a:r>
            <a:r>
              <a:rPr lang="ja-JP" altLang="en-US" sz="2200" dirty="0" smtClean="0">
                <a:effectLst/>
                <a:latin typeface="HGP創英角ｺﾞｼｯｸUB" panose="020B0900000000000000" pitchFamily="50" charset="-128"/>
                <a:ea typeface="HGP創英角ｺﾞｼｯｸUB" panose="020B0900000000000000" pitchFamily="50" charset="-128"/>
              </a:rPr>
              <a:t>パラメータ </a:t>
            </a:r>
            <a:r>
              <a:rPr lang="en-US" altLang="ja-JP" sz="2200" dirty="0" smtClean="0">
                <a:effectLst/>
                <a:latin typeface="HGP創英角ｺﾞｼｯｸUB" panose="020B0900000000000000" pitchFamily="50" charset="-128"/>
                <a:ea typeface="HGP創英角ｺﾞｼｯｸUB" panose="020B0900000000000000" pitchFamily="50" charset="-128"/>
              </a:rPr>
              <a:t>(</a:t>
            </a:r>
            <a:r>
              <a:rPr lang="ja-JP" altLang="en-US" sz="2200" dirty="0" smtClean="0">
                <a:effectLst/>
                <a:latin typeface="HGP創英角ｺﾞｼｯｸUB" panose="020B0900000000000000" pitchFamily="50" charset="-128"/>
                <a:ea typeface="HGP創英角ｺﾞｼｯｸUB" panose="020B0900000000000000" pitchFamily="50" charset="-128"/>
              </a:rPr>
              <a:t>母数</a:t>
            </a:r>
            <a:r>
              <a:rPr lang="en-US" altLang="ja-JP" sz="2200" dirty="0" smtClean="0">
                <a:latin typeface="HGP創英角ｺﾞｼｯｸUB" panose="020B0900000000000000" pitchFamily="50" charset="-128"/>
                <a:ea typeface="HGP創英角ｺﾞｼｯｸUB" panose="020B0900000000000000" pitchFamily="50" charset="-128"/>
              </a:rPr>
              <a:t>) </a:t>
            </a:r>
            <a:r>
              <a:rPr lang="ja-JP" altLang="en-US" sz="2200" dirty="0" smtClean="0">
                <a:effectLst/>
                <a:latin typeface="HGP創英角ｺﾞｼｯｸUB" panose="020B0900000000000000" pitchFamily="50" charset="-128"/>
                <a:ea typeface="HGP創英角ｺﾞｼｯｸUB" panose="020B0900000000000000" pitchFamily="50" charset="-128"/>
              </a:rPr>
              <a:t>の</a:t>
            </a:r>
            <a:r>
              <a:rPr lang="ja-JP" altLang="en-US" sz="2200" dirty="0">
                <a:effectLst/>
                <a:latin typeface="HGP創英角ｺﾞｼｯｸUB" panose="020B0900000000000000" pitchFamily="50" charset="-128"/>
                <a:ea typeface="HGP創英角ｺﾞｼｯｸUB" panose="020B0900000000000000" pitchFamily="50" charset="-128"/>
              </a:rPr>
              <a:t>値を推定する</a:t>
            </a:r>
          </a:p>
        </p:txBody>
      </p:sp>
    </p:spTree>
    <p:extLst>
      <p:ext uri="{BB962C8B-B14F-4D97-AF65-F5344CB8AC3E}">
        <p14:creationId xmlns:p14="http://schemas.microsoft.com/office/powerpoint/2010/main" val="1866716735"/>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8">
            <a:extLst>
              <a:ext uri="{FF2B5EF4-FFF2-40B4-BE49-F238E27FC236}">
                <a16:creationId xmlns:a16="http://schemas.microsoft.com/office/drawing/2014/main" xmlns="" id="{0616291F-6E06-4A1D-8A39-DFA7FAFB0A19}"/>
              </a:ext>
            </a:extLst>
          </p:cNvPr>
          <p:cNvSpPr txBox="1">
            <a:spLocks/>
          </p:cNvSpPr>
          <p:nvPr/>
        </p:nvSpPr>
        <p:spPr>
          <a:xfrm>
            <a:off x="1004664" y="1119474"/>
            <a:ext cx="1750857"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000" dirty="0">
                <a:solidFill>
                  <a:srgbClr val="FF0000"/>
                </a:solidFill>
                <a:latin typeface="HGP創英角ｺﾞｼｯｸUB" panose="020B0900000000000000" pitchFamily="50" charset="-128"/>
                <a:ea typeface="HGP創英角ｺﾞｼｯｸUB" panose="020B0900000000000000" pitchFamily="50" charset="-128"/>
              </a:rPr>
              <a:t>適合度の検定</a:t>
            </a:r>
          </a:p>
        </p:txBody>
      </p:sp>
      <p:sp>
        <p:nvSpPr>
          <p:cNvPr id="7" name="タイトル 8">
            <a:extLst>
              <a:ext uri="{FF2B5EF4-FFF2-40B4-BE49-F238E27FC236}">
                <a16:creationId xmlns:a16="http://schemas.microsoft.com/office/drawing/2014/main" xmlns="" id="{E56A8729-86D3-465D-95E9-BC06B8007B45}"/>
              </a:ext>
            </a:extLst>
          </p:cNvPr>
          <p:cNvSpPr txBox="1">
            <a:spLocks/>
          </p:cNvSpPr>
          <p:nvPr/>
        </p:nvSpPr>
        <p:spPr>
          <a:xfrm>
            <a:off x="2722071" y="1119474"/>
            <a:ext cx="5993644"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000" dirty="0">
                <a:latin typeface="HGP創英角ｺﾞｼｯｸUB" panose="020B0900000000000000" pitchFamily="50" charset="-128"/>
                <a:ea typeface="HGP創英角ｺﾞｼｯｸUB" panose="020B0900000000000000" pitchFamily="50" charset="-128"/>
              </a:rPr>
              <a:t>母集団の分布は理論値と差があるとみなせるか？</a:t>
            </a:r>
            <a:endParaRPr lang="ja-JP" altLang="en-US" sz="2000" dirty="0">
              <a:solidFill>
                <a:srgbClr val="FF0000"/>
              </a:solidFill>
              <a:latin typeface="HGP創英角ｺﾞｼｯｸUB" panose="020B0900000000000000" pitchFamily="50" charset="-128"/>
              <a:ea typeface="HGP創英角ｺﾞｼｯｸUB" panose="020B0900000000000000" pitchFamily="50" charset="-128"/>
            </a:endParaRPr>
          </a:p>
        </p:txBody>
      </p:sp>
      <p:grpSp>
        <p:nvGrpSpPr>
          <p:cNvPr id="8" name="グループ化 7">
            <a:extLst>
              <a:ext uri="{FF2B5EF4-FFF2-40B4-BE49-F238E27FC236}">
                <a16:creationId xmlns:a16="http://schemas.microsoft.com/office/drawing/2014/main" xmlns="" id="{C71E345C-9DC8-4543-9E6B-4D0637AC640F}"/>
              </a:ext>
            </a:extLst>
          </p:cNvPr>
          <p:cNvGrpSpPr/>
          <p:nvPr/>
        </p:nvGrpSpPr>
        <p:grpSpPr>
          <a:xfrm>
            <a:off x="611189" y="732274"/>
            <a:ext cx="6553099" cy="610167"/>
            <a:chOff x="611189" y="732274"/>
            <a:chExt cx="6553099" cy="610167"/>
          </a:xfrm>
        </p:grpSpPr>
        <p:sp>
          <p:nvSpPr>
            <p:cNvPr id="9" name="タイトル 8">
              <a:extLst>
                <a:ext uri="{FF2B5EF4-FFF2-40B4-BE49-F238E27FC236}">
                  <a16:creationId xmlns:a16="http://schemas.microsoft.com/office/drawing/2014/main" xmlns="" id="{FA297E97-FACA-4610-BAF1-E85DBC62B596}"/>
                </a:ext>
              </a:extLst>
            </p:cNvPr>
            <p:cNvSpPr txBox="1">
              <a:spLocks/>
            </p:cNvSpPr>
            <p:nvPr/>
          </p:nvSpPr>
          <p:spPr>
            <a:xfrm>
              <a:off x="810345" y="732274"/>
              <a:ext cx="6353943" cy="610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限られた標本から母集団を推測したい</a:t>
              </a:r>
            </a:p>
          </p:txBody>
        </p:sp>
        <p:sp>
          <p:nvSpPr>
            <p:cNvPr id="10" name="正方形/長方形 9">
              <a:extLst>
                <a:ext uri="{FF2B5EF4-FFF2-40B4-BE49-F238E27FC236}">
                  <a16:creationId xmlns:a16="http://schemas.microsoft.com/office/drawing/2014/main" xmlns="" id="{A9BF81F9-2EFB-439B-8F7C-4AE04C414F88}"/>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grpSp>
      <p:sp>
        <p:nvSpPr>
          <p:cNvPr id="11" name="正方形/長方形 10">
            <a:extLst>
              <a:ext uri="{FF2B5EF4-FFF2-40B4-BE49-F238E27FC236}">
                <a16:creationId xmlns:a16="http://schemas.microsoft.com/office/drawing/2014/main" xmlns="" id="{05B028FF-5CF2-424E-8230-430D8023B0E3}"/>
              </a:ext>
            </a:extLst>
          </p:cNvPr>
          <p:cNvSpPr>
            <a:spLocks noChangeAspect="1"/>
          </p:cNvSpPr>
          <p:nvPr/>
        </p:nvSpPr>
        <p:spPr>
          <a:xfrm>
            <a:off x="906738" y="1301064"/>
            <a:ext cx="108000" cy="108000"/>
          </a:xfrm>
          <a:prstGeom prst="rect">
            <a:avLst/>
          </a:prstGeom>
          <a:solidFill>
            <a:srgbClr val="FF0000"/>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rgbClr val="FF0000"/>
              </a:solidFill>
              <a:effectLst/>
              <a:latin typeface="Arial" panose="020B0604020202020204" pitchFamily="34" charset="0"/>
            </a:endParaRPr>
          </a:p>
        </p:txBody>
      </p:sp>
      <p:sp>
        <p:nvSpPr>
          <p:cNvPr id="12" name="タイトル 8">
            <a:extLst>
              <a:ext uri="{FF2B5EF4-FFF2-40B4-BE49-F238E27FC236}">
                <a16:creationId xmlns:a16="http://schemas.microsoft.com/office/drawing/2014/main" xmlns="" id="{A039FBA3-1FCE-47FF-8696-3F7F19E73813}"/>
              </a:ext>
            </a:extLst>
          </p:cNvPr>
          <p:cNvSpPr txBox="1">
            <a:spLocks/>
          </p:cNvSpPr>
          <p:nvPr/>
        </p:nvSpPr>
        <p:spPr>
          <a:xfrm>
            <a:off x="1004664" y="2399560"/>
            <a:ext cx="1750857"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000" dirty="0">
                <a:solidFill>
                  <a:srgbClr val="FF0000"/>
                </a:solidFill>
                <a:latin typeface="HGP創英角ｺﾞｼｯｸUB" panose="020B0900000000000000" pitchFamily="50" charset="-128"/>
                <a:ea typeface="HGP創英角ｺﾞｼｯｸUB" panose="020B0900000000000000" pitchFamily="50" charset="-128"/>
              </a:rPr>
              <a:t>独立性の検定</a:t>
            </a:r>
          </a:p>
        </p:txBody>
      </p:sp>
      <p:sp>
        <p:nvSpPr>
          <p:cNvPr id="13" name="正方形/長方形 12">
            <a:extLst>
              <a:ext uri="{FF2B5EF4-FFF2-40B4-BE49-F238E27FC236}">
                <a16:creationId xmlns:a16="http://schemas.microsoft.com/office/drawing/2014/main" xmlns="" id="{50F47DC0-6273-413A-9122-A5E8E213E130}"/>
              </a:ext>
            </a:extLst>
          </p:cNvPr>
          <p:cNvSpPr>
            <a:spLocks noChangeAspect="1"/>
          </p:cNvSpPr>
          <p:nvPr/>
        </p:nvSpPr>
        <p:spPr>
          <a:xfrm>
            <a:off x="906738" y="2593850"/>
            <a:ext cx="108000" cy="108000"/>
          </a:xfrm>
          <a:prstGeom prst="rect">
            <a:avLst/>
          </a:prstGeom>
          <a:solidFill>
            <a:srgbClr val="FF0000"/>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rgbClr val="FF0000"/>
              </a:solidFill>
              <a:effectLst/>
              <a:latin typeface="Arial" panose="020B0604020202020204" pitchFamily="34" charset="0"/>
            </a:endParaRPr>
          </a:p>
        </p:txBody>
      </p:sp>
      <p:sp>
        <p:nvSpPr>
          <p:cNvPr id="14" name="タイトル 8">
            <a:extLst>
              <a:ext uri="{FF2B5EF4-FFF2-40B4-BE49-F238E27FC236}">
                <a16:creationId xmlns:a16="http://schemas.microsoft.com/office/drawing/2014/main" xmlns="" id="{666F8B79-A762-43A0-A1A0-1589E47D695C}"/>
              </a:ext>
            </a:extLst>
          </p:cNvPr>
          <p:cNvSpPr txBox="1">
            <a:spLocks/>
          </p:cNvSpPr>
          <p:nvPr/>
        </p:nvSpPr>
        <p:spPr>
          <a:xfrm>
            <a:off x="1153333" y="3102154"/>
            <a:ext cx="5724648" cy="58720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600" dirty="0">
                <a:solidFill>
                  <a:srgbClr val="0000FF"/>
                </a:solidFill>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新薬</a:t>
            </a:r>
            <a:r>
              <a:rPr lang="en-US" altLang="ja-JP" sz="1600" dirty="0">
                <a:latin typeface="HGP創英角ｺﾞｼｯｸUB" panose="020B0900000000000000" pitchFamily="50" charset="-128"/>
                <a:ea typeface="HGP創英角ｺﾞｼｯｸUB" panose="020B0900000000000000" pitchFamily="50" charset="-128"/>
              </a:rPr>
              <a:t>A</a:t>
            </a:r>
            <a:r>
              <a:rPr lang="ja-JP" altLang="en-US" sz="1600" dirty="0">
                <a:latin typeface="HGP創英角ｺﾞｼｯｸUB" panose="020B0900000000000000" pitchFamily="50" charset="-128"/>
                <a:ea typeface="HGP創英角ｺﾞｼｯｸUB" panose="020B0900000000000000" pitchFamily="50" charset="-128"/>
              </a:rPr>
              <a:t>では</a:t>
            </a:r>
            <a:r>
              <a:rPr lang="en-US" altLang="ja-JP" sz="1600" dirty="0">
                <a:latin typeface="HGP創英角ｺﾞｼｯｸUB" panose="020B0900000000000000" pitchFamily="50" charset="-128"/>
                <a:ea typeface="HGP創英角ｺﾞｼｯｸUB" panose="020B0900000000000000" pitchFamily="50" charset="-128"/>
              </a:rPr>
              <a:t>80</a:t>
            </a:r>
            <a:r>
              <a:rPr lang="ja-JP" altLang="en-US" sz="1600" dirty="0">
                <a:latin typeface="HGP創英角ｺﾞｼｯｸUB" panose="020B0900000000000000" pitchFamily="50" charset="-128"/>
                <a:ea typeface="HGP創英角ｺﾞｼｯｸUB" panose="020B0900000000000000" pitchFamily="50" charset="-128"/>
              </a:rPr>
              <a:t>人に効果があり、</a:t>
            </a:r>
            <a:r>
              <a:rPr lang="en-US" altLang="ja-JP" sz="1600" dirty="0">
                <a:latin typeface="HGP創英角ｺﾞｼｯｸUB" panose="020B0900000000000000" pitchFamily="50" charset="-128"/>
                <a:ea typeface="HGP創英角ｺﾞｼｯｸUB" panose="020B0900000000000000" pitchFamily="50" charset="-128"/>
              </a:rPr>
              <a:t>40</a:t>
            </a:r>
            <a:r>
              <a:rPr lang="ja-JP" altLang="en-US" sz="1600" dirty="0">
                <a:latin typeface="HGP創英角ｺﾞｼｯｸUB" panose="020B0900000000000000" pitchFamily="50" charset="-128"/>
                <a:ea typeface="HGP創英角ｺﾞｼｯｸUB" panose="020B0900000000000000" pitchFamily="50" charset="-128"/>
              </a:rPr>
              <a:t>人には効果がなかった</a:t>
            </a:r>
          </a:p>
          <a:p>
            <a:pPr>
              <a:lnSpc>
                <a:spcPct val="100000"/>
              </a:lnSpc>
            </a:pPr>
            <a:r>
              <a:rPr lang="ja-JP" altLang="en-US" sz="1600" dirty="0">
                <a:solidFill>
                  <a:srgbClr val="0000FF"/>
                </a:solidFill>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新薬</a:t>
            </a:r>
            <a:r>
              <a:rPr lang="en-US" altLang="ja-JP" sz="1600" dirty="0">
                <a:latin typeface="HGP創英角ｺﾞｼｯｸUB" panose="020B0900000000000000" pitchFamily="50" charset="-128"/>
                <a:ea typeface="HGP創英角ｺﾞｼｯｸUB" panose="020B0900000000000000" pitchFamily="50" charset="-128"/>
              </a:rPr>
              <a:t>B</a:t>
            </a:r>
            <a:r>
              <a:rPr lang="ja-JP" altLang="en-US" sz="1600" dirty="0">
                <a:latin typeface="HGP創英角ｺﾞｼｯｸUB" panose="020B0900000000000000" pitchFamily="50" charset="-128"/>
                <a:ea typeface="HGP創英角ｺﾞｼｯｸUB" panose="020B0900000000000000" pitchFamily="50" charset="-128"/>
              </a:rPr>
              <a:t>では</a:t>
            </a:r>
            <a:r>
              <a:rPr lang="en-US" altLang="ja-JP" sz="1600" dirty="0">
                <a:latin typeface="HGP創英角ｺﾞｼｯｸUB" panose="020B0900000000000000" pitchFamily="50" charset="-128"/>
                <a:ea typeface="HGP創英角ｺﾞｼｯｸUB" panose="020B0900000000000000" pitchFamily="50" charset="-128"/>
              </a:rPr>
              <a:t>52</a:t>
            </a:r>
            <a:r>
              <a:rPr lang="ja-JP" altLang="en-US" sz="1600" dirty="0">
                <a:latin typeface="HGP創英角ｺﾞｼｯｸUB" panose="020B0900000000000000" pitchFamily="50" charset="-128"/>
                <a:ea typeface="HGP創英角ｺﾞｼｯｸUB" panose="020B0900000000000000" pitchFamily="50" charset="-128"/>
              </a:rPr>
              <a:t>人に効果があり、</a:t>
            </a:r>
            <a:r>
              <a:rPr lang="en-US" altLang="ja-JP" sz="1600" dirty="0">
                <a:latin typeface="HGP創英角ｺﾞｼｯｸUB" panose="020B0900000000000000" pitchFamily="50" charset="-128"/>
                <a:ea typeface="HGP創英角ｺﾞｼｯｸUB" panose="020B0900000000000000" pitchFamily="50" charset="-128"/>
              </a:rPr>
              <a:t>48</a:t>
            </a:r>
            <a:r>
              <a:rPr lang="ja-JP" altLang="en-US" sz="1600" dirty="0">
                <a:latin typeface="HGP創英角ｺﾞｼｯｸUB" panose="020B0900000000000000" pitchFamily="50" charset="-128"/>
                <a:ea typeface="HGP創英角ｺﾞｼｯｸUB" panose="020B0900000000000000" pitchFamily="50" charset="-128"/>
              </a:rPr>
              <a:t>人には効果がなかった</a:t>
            </a:r>
          </a:p>
        </p:txBody>
      </p:sp>
      <mc:AlternateContent xmlns:mc="http://schemas.openxmlformats.org/markup-compatibility/2006" xmlns:a14="http://schemas.microsoft.com/office/drawing/2010/main">
        <mc:Choice Requires="a14">
          <p:sp>
            <p:nvSpPr>
              <p:cNvPr id="15" name="タイトル 8">
                <a:extLst>
                  <a:ext uri="{FF2B5EF4-FFF2-40B4-BE49-F238E27FC236}">
                    <a16:creationId xmlns:a16="http://schemas.microsoft.com/office/drawing/2014/main" xmlns="" id="{BD8DA01E-347E-4E9D-B8D6-952577F8FE7B}"/>
                  </a:ext>
                </a:extLst>
              </p:cNvPr>
              <p:cNvSpPr txBox="1">
                <a:spLocks/>
              </p:cNvSpPr>
              <p:nvPr/>
            </p:nvSpPr>
            <p:spPr>
              <a:xfrm>
                <a:off x="1153333" y="3993012"/>
                <a:ext cx="7020784" cy="338945"/>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600" dirty="0">
                    <a:solidFill>
                      <a:srgbClr val="0000FF"/>
                    </a:solidFill>
                    <a:latin typeface="HGP創英角ｺﾞｼｯｸUB" panose="020B0900000000000000" pitchFamily="50" charset="-128"/>
                    <a:ea typeface="HGP創英角ｺﾞｼｯｸUB" panose="020B0900000000000000" pitchFamily="50" charset="-128"/>
                  </a:rPr>
                  <a:t>・</a:t>
                </a:r>
                <a14:m>
                  <m:oMath xmlns:m="http://schemas.openxmlformats.org/officeDocument/2006/math">
                    <m:r>
                      <a:rPr lang="en-US" altLang="ja-JP" sz="1600" i="1">
                        <a:latin typeface="Cambria Math"/>
                      </a:rPr>
                      <m:t>𝑋</m:t>
                    </m:r>
                    <m:r>
                      <a:rPr lang="en-US" altLang="ja-JP" sz="1600" i="1">
                        <a:latin typeface="Cambria Math"/>
                      </a:rPr>
                      <m:t>=</m:t>
                    </m:r>
                    <m:d>
                      <m:dPr>
                        <m:begChr m:val="{"/>
                        <m:endChr m:val="}"/>
                        <m:ctrlPr>
                          <a:rPr lang="en-US" altLang="ja-JP" sz="1600" i="1">
                            <a:latin typeface="Cambria Math"/>
                          </a:rPr>
                        </m:ctrlPr>
                      </m:dPr>
                      <m:e>
                        <m:r>
                          <a:rPr lang="en-US" altLang="ja-JP" sz="1600" i="1">
                            <a:latin typeface="Cambria Math"/>
                          </a:rPr>
                          <m:t>𝐴</m:t>
                        </m:r>
                        <m:r>
                          <a:rPr lang="en-US" altLang="ja-JP" sz="1600" i="1">
                            <a:latin typeface="Cambria Math"/>
                          </a:rPr>
                          <m:t>,</m:t>
                        </m:r>
                        <m:r>
                          <a:rPr lang="en-US" altLang="ja-JP" sz="1600" i="1">
                            <a:latin typeface="Cambria Math"/>
                          </a:rPr>
                          <m:t>𝐵</m:t>
                        </m:r>
                      </m:e>
                    </m:d>
                    <m:r>
                      <a:rPr lang="en-US" altLang="ja-JP" sz="1600" i="1">
                        <a:latin typeface="Cambria Math"/>
                      </a:rPr>
                      <m:t>, </m:t>
                    </m:r>
                    <m:r>
                      <a:rPr lang="en-US" altLang="ja-JP" sz="1600" i="1">
                        <a:latin typeface="Cambria Math"/>
                      </a:rPr>
                      <m:t>𝑌</m:t>
                    </m:r>
                    <m:r>
                      <a:rPr lang="en-US" altLang="ja-JP" sz="1600" i="1">
                        <a:latin typeface="Cambria Math"/>
                      </a:rPr>
                      <m:t>=</m:t>
                    </m:r>
                  </m:oMath>
                </a14:m>
                <a:r>
                  <a:rPr lang="ja-JP" altLang="en-US" sz="1600" dirty="0">
                    <a:latin typeface="HGP創英角ｺﾞｼｯｸUB" panose="020B0900000000000000" pitchFamily="50" charset="-128"/>
                    <a:ea typeface="HGP創英角ｺﾞｼｯｸUB" panose="020B0900000000000000" pitchFamily="50" charset="-128"/>
                  </a:rPr>
                  <a:t> ｛効果あり</a:t>
                </a:r>
                <a:r>
                  <a:rPr lang="en-US" altLang="ja-JP" sz="1600" dirty="0">
                    <a:latin typeface="HGP創英角ｺﾞｼｯｸUB" panose="020B0900000000000000" pitchFamily="50" charset="-128"/>
                    <a:ea typeface="HGP創英角ｺﾞｼｯｸUB" panose="020B0900000000000000" pitchFamily="50" charset="-128"/>
                  </a:rPr>
                  <a:t>, </a:t>
                </a:r>
                <a:r>
                  <a:rPr lang="ja-JP" altLang="en-US" sz="1600" dirty="0">
                    <a:latin typeface="HGP創英角ｺﾞｼｯｸUB" panose="020B0900000000000000" pitchFamily="50" charset="-128"/>
                    <a:ea typeface="HGP創英角ｺﾞｼｯｸUB" panose="020B0900000000000000" pitchFamily="50" charset="-128"/>
                  </a:rPr>
                  <a:t>効果なし</a:t>
                </a:r>
                <a:r>
                  <a:rPr lang="en-US" altLang="ja-JP" sz="1600" dirty="0" smtClean="0">
                    <a:latin typeface="HGP創英角ｺﾞｼｯｸUB" panose="020B0900000000000000" pitchFamily="50" charset="-128"/>
                    <a:ea typeface="HGP創英角ｺﾞｼｯｸUB" panose="020B0900000000000000" pitchFamily="50" charset="-128"/>
                  </a:rPr>
                  <a:t>}</a:t>
                </a:r>
                <a:r>
                  <a:rPr lang="ja-JP" altLang="en-US" sz="1600" dirty="0" smtClean="0">
                    <a:latin typeface="HGP創英角ｺﾞｼｯｸUB" panose="020B0900000000000000" pitchFamily="50" charset="-128"/>
                    <a:ea typeface="HGP創英角ｺﾞｼｯｸUB" panose="020B0900000000000000" pitchFamily="50" charset="-128"/>
                  </a:rPr>
                  <a:t>　　　</a:t>
                </a:r>
                <a14:m>
                  <m:oMath xmlns:m="http://schemas.openxmlformats.org/officeDocument/2006/math">
                    <m:r>
                      <a:rPr lang="en-US" altLang="ja-JP" sz="1600" i="1">
                        <a:latin typeface="Cambria Math"/>
                      </a:rPr>
                      <m:t>𝑋</m:t>
                    </m:r>
                  </m:oMath>
                </a14:m>
                <a:r>
                  <a:rPr lang="ja-JP" altLang="en-US" sz="1600" dirty="0">
                    <a:latin typeface="HGP創英角ｺﾞｼｯｸUB" panose="020B0900000000000000" pitchFamily="50" charset="-128"/>
                    <a:ea typeface="HGP創英角ｺﾞｼｯｸUB" panose="020B0900000000000000" pitchFamily="50" charset="-128"/>
                  </a:rPr>
                  <a:t>と</a:t>
                </a:r>
                <a14:m>
                  <m:oMath xmlns:m="http://schemas.openxmlformats.org/officeDocument/2006/math">
                    <m:r>
                      <a:rPr lang="en-US" altLang="ja-JP" sz="1600" i="1" dirty="0">
                        <a:latin typeface="Cambria Math"/>
                      </a:rPr>
                      <m:t>𝑌</m:t>
                    </m:r>
                  </m:oMath>
                </a14:m>
                <a:r>
                  <a:rPr lang="ja-JP" altLang="en-US" sz="1600" dirty="0">
                    <a:latin typeface="HGP創英角ｺﾞｼｯｸUB" panose="020B0900000000000000" pitchFamily="50" charset="-128"/>
                    <a:ea typeface="HGP創英角ｺﾞｼｯｸUB" panose="020B0900000000000000" pitchFamily="50" charset="-128"/>
                  </a:rPr>
                  <a:t>には関係があるとみなせるか？</a:t>
                </a:r>
              </a:p>
            </p:txBody>
          </p:sp>
        </mc:Choice>
        <mc:Fallback xmlns="">
          <p:sp>
            <p:nvSpPr>
              <p:cNvPr id="15" name="タイトル 8">
                <a:extLst>
                  <a:ext uri="{FF2B5EF4-FFF2-40B4-BE49-F238E27FC236}">
                    <a16:creationId xmlns="" xmlns:a16="http://schemas.microsoft.com/office/drawing/2014/main" xmlns:a14="http://schemas.microsoft.com/office/drawing/2010/main" id="{BD8DA01E-347E-4E9D-B8D6-952577F8FE7B}"/>
                  </a:ext>
                </a:extLst>
              </p:cNvPr>
              <p:cNvSpPr txBox="1">
                <a:spLocks noRot="1" noChangeAspect="1" noMove="1" noResize="1" noEditPoints="1" noAdjustHandles="1" noChangeArrowheads="1" noChangeShapeType="1" noTextEdit="1"/>
              </p:cNvSpPr>
              <p:nvPr/>
            </p:nvSpPr>
            <p:spPr>
              <a:xfrm>
                <a:off x="1153333" y="3993012"/>
                <a:ext cx="7020784" cy="338945"/>
              </a:xfrm>
              <a:prstGeom prst="rect">
                <a:avLst/>
              </a:prstGeom>
              <a:blipFill rotWithShape="1">
                <a:blip r:embed="rId4"/>
                <a:stretch>
                  <a:fillRect l="-434" t="-7143" b="-19643"/>
                </a:stretch>
              </a:blipFill>
            </p:spPr>
            <p:txBody>
              <a:bodyPr/>
              <a:lstStyle/>
              <a:p>
                <a:r>
                  <a:rPr lang="ja-JP" altLang="en-US">
                    <a:noFill/>
                  </a:rPr>
                  <a:t> </a:t>
                </a:r>
              </a:p>
            </p:txBody>
          </p:sp>
        </mc:Fallback>
      </mc:AlternateContent>
      <p:grpSp>
        <p:nvGrpSpPr>
          <p:cNvPr id="16" name="グループ化 15">
            <a:extLst>
              <a:ext uri="{FF2B5EF4-FFF2-40B4-BE49-F238E27FC236}">
                <a16:creationId xmlns:a16="http://schemas.microsoft.com/office/drawing/2014/main" xmlns="" id="{C0648A4C-D2AB-4249-989F-4BDA74FEE1B1}"/>
              </a:ext>
            </a:extLst>
          </p:cNvPr>
          <p:cNvGrpSpPr/>
          <p:nvPr/>
        </p:nvGrpSpPr>
        <p:grpSpPr>
          <a:xfrm>
            <a:off x="906738" y="4477740"/>
            <a:ext cx="7337150" cy="540000"/>
            <a:chOff x="906738" y="4585692"/>
            <a:chExt cx="7337150" cy="540000"/>
          </a:xfrm>
        </p:grpSpPr>
        <p:sp>
          <p:nvSpPr>
            <p:cNvPr id="17" name="角丸四角形 66">
              <a:extLst>
                <a:ext uri="{FF2B5EF4-FFF2-40B4-BE49-F238E27FC236}">
                  <a16:creationId xmlns:a16="http://schemas.microsoft.com/office/drawing/2014/main" xmlns="" id="{C43ED16C-43F7-4B31-BA30-EACE02616AFF}"/>
                </a:ext>
              </a:extLst>
            </p:cNvPr>
            <p:cNvSpPr/>
            <p:nvPr/>
          </p:nvSpPr>
          <p:spPr>
            <a:xfrm rot="16200000" flipV="1">
              <a:off x="4305313" y="1187117"/>
              <a:ext cx="540000" cy="7337150"/>
            </a:xfrm>
            <a:prstGeom prst="roundRect">
              <a:avLst>
                <a:gd name="adj" fmla="val 0"/>
              </a:avLst>
            </a:prstGeom>
            <a:gradFill flip="none" rotWithShape="1">
              <a:gsLst>
                <a:gs pos="86000">
                  <a:schemeClr val="accent5">
                    <a:lumMod val="40000"/>
                    <a:lumOff val="60000"/>
                  </a:schemeClr>
                </a:gs>
                <a:gs pos="0">
                  <a:schemeClr val="accent5">
                    <a:lumMod val="40000"/>
                    <a:lumOff val="60000"/>
                    <a:alpha val="26000"/>
                  </a:schemeClr>
                </a:gs>
              </a:gsLst>
              <a:lin ang="108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effectLst/>
                <a:latin typeface="HGP創英角ｺﾞｼｯｸUB" panose="020B0900000000000000" pitchFamily="50" charset="-128"/>
                <a:ea typeface="HGP創英角ｺﾞｼｯｸUB" panose="020B0900000000000000" pitchFamily="50" charset="-128"/>
              </a:endParaRPr>
            </a:p>
          </p:txBody>
        </p:sp>
        <mc:AlternateContent xmlns:mc="http://schemas.openxmlformats.org/markup-compatibility/2006" xmlns:a14="http://schemas.microsoft.com/office/drawing/2010/main">
          <mc:Choice Requires="a14">
            <p:sp>
              <p:nvSpPr>
                <p:cNvPr id="18" name="タイトル 8">
                  <a:extLst>
                    <a:ext uri="{FF2B5EF4-FFF2-40B4-BE49-F238E27FC236}">
                      <a16:creationId xmlns:a16="http://schemas.microsoft.com/office/drawing/2014/main" xmlns="" id="{ACC16A55-7226-44AA-92E8-9B2270DA5276}"/>
                    </a:ext>
                  </a:extLst>
                </p:cNvPr>
                <p:cNvSpPr txBox="1">
                  <a:spLocks/>
                </p:cNvSpPr>
                <p:nvPr/>
              </p:nvSpPr>
              <p:spPr>
                <a:xfrm>
                  <a:off x="1098408" y="4644303"/>
                  <a:ext cx="6953810" cy="407099"/>
                </a:xfrm>
                <a:prstGeom prst="rect">
                  <a:avLst/>
                </a:prstGeom>
                <a:noFill/>
              </p:spPr>
              <p:txBody>
                <a:bodyPr wrap="squar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2000" dirty="0"/>
                    <a:t>いずれの場合も「差がある」と言えるかどうかの</a:t>
                  </a:r>
                  <a:r>
                    <a:rPr lang="ja-JP" altLang="en-US" sz="2000" dirty="0" smtClean="0"/>
                    <a:t>検定　 　　</a:t>
                  </a:r>
                  <a14:m>
                    <m:oMath xmlns:m="http://schemas.openxmlformats.org/officeDocument/2006/math">
                      <m:sSup>
                        <m:sSupPr>
                          <m:ctrlPr>
                            <a:rPr lang="en-US" altLang="ja-JP" sz="2000" i="1">
                              <a:latin typeface="Cambria Math"/>
                            </a:rPr>
                          </m:ctrlPr>
                        </m:sSupPr>
                        <m:e>
                          <m:r>
                            <a:rPr lang="en-US" altLang="ja-JP" sz="2000" smtClean="0">
                              <a:latin typeface="Cambria Math" panose="02040503050406030204" pitchFamily="18" charset="0"/>
                            </a:rPr>
                            <m:t>𝜒</m:t>
                          </m:r>
                        </m:e>
                        <m:sup>
                          <m:r>
                            <a:rPr lang="en-US" altLang="ja-JP" sz="2000" smtClean="0">
                              <a:latin typeface="Cambria Math" panose="02040503050406030204" pitchFamily="18" charset="0"/>
                            </a:rPr>
                            <m:t>2</m:t>
                          </m:r>
                        </m:sup>
                      </m:sSup>
                    </m:oMath>
                  </a14:m>
                  <a:r>
                    <a:rPr lang="ja-JP" altLang="en-US" sz="2000" dirty="0"/>
                    <a:t>検定</a:t>
                  </a:r>
                </a:p>
              </p:txBody>
            </p:sp>
          </mc:Choice>
          <mc:Fallback xmlns="">
            <p:sp>
              <p:nvSpPr>
                <p:cNvPr id="18" name="タイトル 8">
                  <a:extLst>
                    <a:ext uri="{FF2B5EF4-FFF2-40B4-BE49-F238E27FC236}">
                      <a16:creationId xmlns="" xmlns:a16="http://schemas.microsoft.com/office/drawing/2014/main" xmlns:a14="http://schemas.microsoft.com/office/drawing/2010/main" id="{ACC16A55-7226-44AA-92E8-9B2270DA5276}"/>
                    </a:ext>
                  </a:extLst>
                </p:cNvPr>
                <p:cNvSpPr txBox="1">
                  <a:spLocks noRot="1" noChangeAspect="1" noMove="1" noResize="1" noEditPoints="1" noAdjustHandles="1" noChangeArrowheads="1" noChangeShapeType="1" noTextEdit="1"/>
                </p:cNvSpPr>
                <p:nvPr/>
              </p:nvSpPr>
              <p:spPr>
                <a:xfrm>
                  <a:off x="1098408" y="4644303"/>
                  <a:ext cx="6953810" cy="407099"/>
                </a:xfrm>
                <a:prstGeom prst="rect">
                  <a:avLst/>
                </a:prstGeom>
                <a:blipFill rotWithShape="1">
                  <a:blip r:embed="rId5"/>
                  <a:stretch>
                    <a:fillRect l="-1227" t="-17910" r="-1227" b="-31343"/>
                  </a:stretch>
                </a:blipFill>
              </p:spPr>
              <p:txBody>
                <a:bodyPr/>
                <a:lstStyle/>
                <a:p>
                  <a:r>
                    <a:rPr lang="ja-JP" altLang="en-US">
                      <a:noFill/>
                    </a:rPr>
                    <a:t> </a:t>
                  </a:r>
                </a:p>
              </p:txBody>
            </p:sp>
          </mc:Fallback>
        </mc:AlternateContent>
      </p:grpSp>
      <p:sp>
        <p:nvSpPr>
          <p:cNvPr id="19" name="タイトル 8">
            <a:extLst>
              <a:ext uri="{FF2B5EF4-FFF2-40B4-BE49-F238E27FC236}">
                <a16:creationId xmlns:a16="http://schemas.microsoft.com/office/drawing/2014/main" xmlns="" id="{766C71AB-AF88-417C-9988-ED1B04074A42}"/>
              </a:ext>
            </a:extLst>
          </p:cNvPr>
          <p:cNvSpPr txBox="1">
            <a:spLocks/>
          </p:cNvSpPr>
          <p:nvPr/>
        </p:nvSpPr>
        <p:spPr>
          <a:xfrm>
            <a:off x="1170636" y="1474194"/>
            <a:ext cx="7518298" cy="840903"/>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600" dirty="0">
                <a:latin typeface="HGP創英角ｺﾞｼｯｸUB" panose="020B0900000000000000" pitchFamily="50" charset="-128"/>
                <a:ea typeface="HGP創英角ｺﾞｼｯｸUB" panose="020B0900000000000000" pitchFamily="50" charset="-128"/>
              </a:rPr>
              <a:t>日本人の血液型の分布は</a:t>
            </a:r>
            <a:r>
              <a:rPr lang="en-US" altLang="ja-JP" sz="1600" dirty="0">
                <a:latin typeface="HGP創英角ｺﾞｼｯｸUB" panose="020B0900000000000000" pitchFamily="50" charset="-128"/>
                <a:ea typeface="HGP創英角ｺﾞｼｯｸUB" panose="020B0900000000000000" pitchFamily="50" charset="-128"/>
              </a:rPr>
              <a:t>A</a:t>
            </a:r>
            <a:r>
              <a:rPr lang="ja-JP" altLang="en-US" sz="1600" dirty="0">
                <a:latin typeface="HGP創英角ｺﾞｼｯｸUB" panose="020B0900000000000000" pitchFamily="50" charset="-128"/>
                <a:ea typeface="HGP創英角ｺﾞｼｯｸUB" panose="020B0900000000000000" pitchFamily="50" charset="-128"/>
              </a:rPr>
              <a:t>型</a:t>
            </a:r>
            <a:r>
              <a:rPr lang="en-US" altLang="ja-JP" sz="1600" dirty="0" smtClean="0">
                <a:latin typeface="HGP創英角ｺﾞｼｯｸUB" panose="020B0900000000000000" pitchFamily="50" charset="-128"/>
                <a:ea typeface="HGP創英角ｺﾞｼｯｸUB" panose="020B0900000000000000" pitchFamily="50" charset="-128"/>
              </a:rPr>
              <a:t>40%</a:t>
            </a:r>
            <a:r>
              <a:rPr lang="ja-JP" altLang="en-US" sz="1600" dirty="0" err="1" smtClean="0">
                <a:latin typeface="HGP創英角ｺﾞｼｯｸUB" panose="020B0900000000000000" pitchFamily="50" charset="-128"/>
                <a:ea typeface="HGP創英角ｺﾞｼｯｸUB" panose="020B0900000000000000" pitchFamily="50" charset="-128"/>
              </a:rPr>
              <a:t>、</a:t>
            </a:r>
            <a:r>
              <a:rPr lang="en-US" altLang="ja-JP" sz="1600" dirty="0" smtClean="0">
                <a:latin typeface="HGP創英角ｺﾞｼｯｸUB" panose="020B0900000000000000" pitchFamily="50" charset="-128"/>
                <a:ea typeface="HGP創英角ｺﾞｼｯｸUB" panose="020B0900000000000000" pitchFamily="50" charset="-128"/>
              </a:rPr>
              <a:t>B</a:t>
            </a:r>
            <a:r>
              <a:rPr lang="ja-JP" altLang="en-US" sz="1600" dirty="0">
                <a:latin typeface="HGP創英角ｺﾞｼｯｸUB" panose="020B0900000000000000" pitchFamily="50" charset="-128"/>
                <a:ea typeface="HGP創英角ｺﾞｼｯｸUB" panose="020B0900000000000000" pitchFamily="50" charset="-128"/>
              </a:rPr>
              <a:t>型</a:t>
            </a:r>
            <a:r>
              <a:rPr lang="en-US" altLang="ja-JP" sz="1600" dirty="0" smtClean="0">
                <a:latin typeface="HGP創英角ｺﾞｼｯｸUB" panose="020B0900000000000000" pitchFamily="50" charset="-128"/>
                <a:ea typeface="HGP創英角ｺﾞｼｯｸUB" panose="020B0900000000000000" pitchFamily="50" charset="-128"/>
              </a:rPr>
              <a:t>20%</a:t>
            </a:r>
            <a:r>
              <a:rPr lang="ja-JP" altLang="en-US" sz="1600" dirty="0" err="1" smtClean="0">
                <a:latin typeface="HGP創英角ｺﾞｼｯｸUB" panose="020B0900000000000000" pitchFamily="50" charset="-128"/>
                <a:ea typeface="HGP創英角ｺﾞｼｯｸUB" panose="020B0900000000000000" pitchFamily="50" charset="-128"/>
              </a:rPr>
              <a:t>、</a:t>
            </a:r>
            <a:r>
              <a:rPr lang="en-US" altLang="ja-JP" sz="1600" dirty="0" smtClean="0">
                <a:latin typeface="HGP創英角ｺﾞｼｯｸUB" panose="020B0900000000000000" pitchFamily="50" charset="-128"/>
                <a:ea typeface="HGP創英角ｺﾞｼｯｸUB" panose="020B0900000000000000" pitchFamily="50" charset="-128"/>
              </a:rPr>
              <a:t>AB</a:t>
            </a:r>
            <a:r>
              <a:rPr lang="ja-JP" altLang="en-US" sz="1600" dirty="0">
                <a:latin typeface="HGP創英角ｺﾞｼｯｸUB" panose="020B0900000000000000" pitchFamily="50" charset="-128"/>
                <a:ea typeface="HGP創英角ｺﾞｼｯｸUB" panose="020B0900000000000000" pitchFamily="50" charset="-128"/>
              </a:rPr>
              <a:t>型</a:t>
            </a:r>
            <a:r>
              <a:rPr lang="en-US" altLang="ja-JP" sz="1600" dirty="0" smtClean="0">
                <a:latin typeface="HGP創英角ｺﾞｼｯｸUB" panose="020B0900000000000000" pitchFamily="50" charset="-128"/>
                <a:ea typeface="HGP創英角ｺﾞｼｯｸUB" panose="020B0900000000000000" pitchFamily="50" charset="-128"/>
              </a:rPr>
              <a:t>10%</a:t>
            </a:r>
            <a:r>
              <a:rPr lang="ja-JP" altLang="en-US" sz="1600" dirty="0" err="1" smtClean="0">
                <a:latin typeface="HGP創英角ｺﾞｼｯｸUB" panose="020B0900000000000000" pitchFamily="50" charset="-128"/>
                <a:ea typeface="HGP創英角ｺﾞｼｯｸUB" panose="020B0900000000000000" pitchFamily="50" charset="-128"/>
              </a:rPr>
              <a:t>、</a:t>
            </a:r>
            <a:r>
              <a:rPr lang="en-US" altLang="ja-JP" sz="1600" dirty="0" smtClean="0">
                <a:latin typeface="HGP創英角ｺﾞｼｯｸUB" panose="020B0900000000000000" pitchFamily="50" charset="-128"/>
                <a:ea typeface="HGP創英角ｺﾞｼｯｸUB" panose="020B0900000000000000" pitchFamily="50" charset="-128"/>
              </a:rPr>
              <a:t>O</a:t>
            </a:r>
            <a:r>
              <a:rPr lang="ja-JP" altLang="en-US" sz="1600" dirty="0">
                <a:latin typeface="HGP創英角ｺﾞｼｯｸUB" panose="020B0900000000000000" pitchFamily="50" charset="-128"/>
                <a:ea typeface="HGP創英角ｺﾞｼｯｸUB" panose="020B0900000000000000" pitchFamily="50" charset="-128"/>
              </a:rPr>
              <a:t>型</a:t>
            </a:r>
            <a:r>
              <a:rPr lang="en-US" altLang="ja-JP" sz="1600" dirty="0">
                <a:latin typeface="HGP創英角ｺﾞｼｯｸUB" panose="020B0900000000000000" pitchFamily="50" charset="-128"/>
                <a:ea typeface="HGP創英角ｺﾞｼｯｸUB" panose="020B0900000000000000" pitchFamily="50" charset="-128"/>
              </a:rPr>
              <a:t>30%</a:t>
            </a:r>
          </a:p>
          <a:p>
            <a:pPr>
              <a:lnSpc>
                <a:spcPct val="100000"/>
              </a:lnSpc>
            </a:pPr>
            <a:r>
              <a:rPr lang="ja-JP" altLang="en-US" sz="1600" dirty="0">
                <a:latin typeface="HGP創英角ｺﾞｼｯｸUB" panose="020B0900000000000000" pitchFamily="50" charset="-128"/>
                <a:ea typeface="HGP創英角ｺﾞｼｯｸUB" panose="020B0900000000000000" pitchFamily="50" charset="-128"/>
              </a:rPr>
              <a:t>ある町の住人のうち</a:t>
            </a:r>
            <a:r>
              <a:rPr lang="en-US" altLang="ja-JP" sz="1600" dirty="0">
                <a:latin typeface="HGP創英角ｺﾞｼｯｸUB" panose="020B0900000000000000" pitchFamily="50" charset="-128"/>
                <a:ea typeface="HGP創英角ｺﾞｼｯｸUB" panose="020B0900000000000000" pitchFamily="50" charset="-128"/>
              </a:rPr>
              <a:t>100</a:t>
            </a:r>
            <a:r>
              <a:rPr lang="ja-JP" altLang="en-US" sz="1600" dirty="0">
                <a:latin typeface="HGP創英角ｺﾞｼｯｸUB" panose="020B0900000000000000" pitchFamily="50" charset="-128"/>
                <a:ea typeface="HGP創英角ｺﾞｼｯｸUB" panose="020B0900000000000000" pitchFamily="50" charset="-128"/>
              </a:rPr>
              <a:t>人の血液型が分かっている</a:t>
            </a:r>
          </a:p>
          <a:p>
            <a:pPr>
              <a:lnSpc>
                <a:spcPct val="100000"/>
              </a:lnSpc>
            </a:pPr>
            <a:r>
              <a:rPr lang="ja-JP" altLang="en-US" sz="1600" dirty="0">
                <a:latin typeface="HGP創英角ｺﾞｼｯｸUB" panose="020B0900000000000000" pitchFamily="50" charset="-128"/>
                <a:ea typeface="HGP創英角ｺﾞｼｯｸUB" panose="020B0900000000000000" pitchFamily="50" charset="-128"/>
              </a:rPr>
              <a:t>この町の住人の血液型の分布は日本人の分布と</a:t>
            </a:r>
            <a:r>
              <a:rPr lang="ja-JP" altLang="en-US" sz="1600" dirty="0">
                <a:solidFill>
                  <a:srgbClr val="0000FF"/>
                </a:solidFill>
                <a:latin typeface="HGP創英角ｺﾞｼｯｸUB" panose="020B0900000000000000" pitchFamily="50" charset="-128"/>
                <a:ea typeface="HGP創英角ｺﾞｼｯｸUB" panose="020B0900000000000000" pitchFamily="50" charset="-128"/>
              </a:rPr>
              <a:t>「差がある」</a:t>
            </a:r>
            <a:r>
              <a:rPr lang="ja-JP" altLang="en-US" sz="1600" dirty="0">
                <a:latin typeface="HGP創英角ｺﾞｼｯｸUB" panose="020B0900000000000000" pitchFamily="50" charset="-128"/>
                <a:ea typeface="HGP創英角ｺﾞｼｯｸUB" panose="020B0900000000000000" pitchFamily="50" charset="-128"/>
              </a:rPr>
              <a:t>とみなせるか？</a:t>
            </a:r>
          </a:p>
        </p:txBody>
      </p:sp>
      <p:sp>
        <p:nvSpPr>
          <p:cNvPr id="20" name="正方形/長方形 19">
            <a:extLst>
              <a:ext uri="{FF2B5EF4-FFF2-40B4-BE49-F238E27FC236}">
                <a16:creationId xmlns:a16="http://schemas.microsoft.com/office/drawing/2014/main" xmlns="" id="{DDD8C887-9272-465F-8C22-60EB3CE19676}"/>
              </a:ext>
            </a:extLst>
          </p:cNvPr>
          <p:cNvSpPr>
            <a:spLocks noChangeAspect="1"/>
          </p:cNvSpPr>
          <p:nvPr/>
        </p:nvSpPr>
        <p:spPr>
          <a:xfrm>
            <a:off x="1095977" y="1600870"/>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21" name="正方形/長方形 20">
            <a:extLst>
              <a:ext uri="{FF2B5EF4-FFF2-40B4-BE49-F238E27FC236}">
                <a16:creationId xmlns:a16="http://schemas.microsoft.com/office/drawing/2014/main" xmlns="" id="{611FBB77-C75D-494C-A52A-FA330A7600AD}"/>
              </a:ext>
            </a:extLst>
          </p:cNvPr>
          <p:cNvSpPr>
            <a:spLocks noChangeAspect="1"/>
          </p:cNvSpPr>
          <p:nvPr/>
        </p:nvSpPr>
        <p:spPr>
          <a:xfrm>
            <a:off x="1095977" y="1847210"/>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sp>
        <p:nvSpPr>
          <p:cNvPr id="22" name="正方形/長方形 21">
            <a:extLst>
              <a:ext uri="{FF2B5EF4-FFF2-40B4-BE49-F238E27FC236}">
                <a16:creationId xmlns:a16="http://schemas.microsoft.com/office/drawing/2014/main" xmlns="" id="{6888F05A-BDF1-4D1D-9A0D-E3E54CE01D1A}"/>
              </a:ext>
            </a:extLst>
          </p:cNvPr>
          <p:cNvSpPr>
            <a:spLocks noChangeAspect="1"/>
          </p:cNvSpPr>
          <p:nvPr/>
        </p:nvSpPr>
        <p:spPr>
          <a:xfrm>
            <a:off x="1095977" y="2093550"/>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grpSp>
        <p:nvGrpSpPr>
          <p:cNvPr id="23" name="グループ化 22">
            <a:extLst>
              <a:ext uri="{FF2B5EF4-FFF2-40B4-BE49-F238E27FC236}">
                <a16:creationId xmlns:a16="http://schemas.microsoft.com/office/drawing/2014/main" xmlns="" id="{41D19147-F1A6-4E80-A719-AF0ABD3222BD}"/>
              </a:ext>
            </a:extLst>
          </p:cNvPr>
          <p:cNvGrpSpPr/>
          <p:nvPr/>
        </p:nvGrpSpPr>
        <p:grpSpPr>
          <a:xfrm>
            <a:off x="1095977" y="2805504"/>
            <a:ext cx="3930027" cy="338945"/>
            <a:chOff x="1095977" y="2736481"/>
            <a:chExt cx="3930027" cy="338945"/>
          </a:xfrm>
        </p:grpSpPr>
        <p:sp>
          <p:nvSpPr>
            <p:cNvPr id="24" name="タイトル 8">
              <a:extLst>
                <a:ext uri="{FF2B5EF4-FFF2-40B4-BE49-F238E27FC236}">
                  <a16:creationId xmlns:a16="http://schemas.microsoft.com/office/drawing/2014/main" xmlns="" id="{E8D11F83-029F-4E32-AB07-5DD5331F8C18}"/>
                </a:ext>
              </a:extLst>
            </p:cNvPr>
            <p:cNvSpPr txBox="1">
              <a:spLocks/>
            </p:cNvSpPr>
            <p:nvPr/>
          </p:nvSpPr>
          <p:spPr>
            <a:xfrm>
              <a:off x="1170636" y="2736481"/>
              <a:ext cx="3855368" cy="338945"/>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新薬</a:t>
              </a:r>
              <a:r>
                <a:rPr lang="en-US" altLang="ja-JP" sz="1800" dirty="0">
                  <a:latin typeface="HGP創英角ｺﾞｼｯｸUB" panose="020B0900000000000000" pitchFamily="50" charset="-128"/>
                  <a:ea typeface="HGP創英角ｺﾞｼｯｸUB" panose="020B0900000000000000" pitchFamily="50" charset="-128"/>
                </a:rPr>
                <a:t>A</a:t>
              </a:r>
              <a:r>
                <a:rPr lang="ja-JP" altLang="en-US" sz="1800" dirty="0">
                  <a:latin typeface="HGP創英角ｺﾞｼｯｸUB" panose="020B0900000000000000" pitchFamily="50" charset="-128"/>
                  <a:ea typeface="HGP創英角ｺﾞｼｯｸUB" panose="020B0900000000000000" pitchFamily="50" charset="-128"/>
                </a:rPr>
                <a:t>と新薬</a:t>
              </a:r>
              <a:r>
                <a:rPr lang="en-US" altLang="ja-JP" sz="1800" dirty="0">
                  <a:latin typeface="HGP創英角ｺﾞｼｯｸUB" panose="020B0900000000000000" pitchFamily="50" charset="-128"/>
                  <a:ea typeface="HGP創英角ｺﾞｼｯｸUB" panose="020B0900000000000000" pitchFamily="50" charset="-128"/>
                </a:rPr>
                <a:t>B</a:t>
              </a:r>
              <a:r>
                <a:rPr lang="ja-JP" altLang="en-US" sz="1800" dirty="0">
                  <a:latin typeface="HGP創英角ｺﾞｼｯｸUB" panose="020B0900000000000000" pitchFamily="50" charset="-128"/>
                  <a:ea typeface="HGP創英角ｺﾞｼｯｸUB" panose="020B0900000000000000" pitchFamily="50" charset="-128"/>
                </a:rPr>
                <a:t>に対して治験を行った</a:t>
              </a:r>
            </a:p>
          </p:txBody>
        </p:sp>
        <p:sp>
          <p:nvSpPr>
            <p:cNvPr id="25" name="正方形/長方形 24">
              <a:extLst>
                <a:ext uri="{FF2B5EF4-FFF2-40B4-BE49-F238E27FC236}">
                  <a16:creationId xmlns:a16="http://schemas.microsoft.com/office/drawing/2014/main" xmlns="" id="{873E0FD6-BC67-42C3-A8E7-00F503E967BB}"/>
                </a:ext>
              </a:extLst>
            </p:cNvPr>
            <p:cNvSpPr>
              <a:spLocks noChangeAspect="1"/>
            </p:cNvSpPr>
            <p:nvPr/>
          </p:nvSpPr>
          <p:spPr>
            <a:xfrm>
              <a:off x="1095977" y="2865853"/>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grpSp>
      <p:grpSp>
        <p:nvGrpSpPr>
          <p:cNvPr id="26" name="グループ化 25">
            <a:extLst>
              <a:ext uri="{FF2B5EF4-FFF2-40B4-BE49-F238E27FC236}">
                <a16:creationId xmlns:a16="http://schemas.microsoft.com/office/drawing/2014/main" xmlns="" id="{197C8E21-59F1-4363-AF2F-0B3B74A00F54}"/>
              </a:ext>
            </a:extLst>
          </p:cNvPr>
          <p:cNvGrpSpPr/>
          <p:nvPr/>
        </p:nvGrpSpPr>
        <p:grpSpPr>
          <a:xfrm>
            <a:off x="1095977" y="3690036"/>
            <a:ext cx="5370195" cy="338945"/>
            <a:chOff x="1095977" y="3621013"/>
            <a:chExt cx="5370195" cy="338945"/>
          </a:xfrm>
        </p:grpSpPr>
        <p:sp>
          <p:nvSpPr>
            <p:cNvPr id="27" name="タイトル 8">
              <a:extLst>
                <a:ext uri="{FF2B5EF4-FFF2-40B4-BE49-F238E27FC236}">
                  <a16:creationId xmlns:a16="http://schemas.microsoft.com/office/drawing/2014/main" xmlns="" id="{0B916EC1-E585-4B22-99AD-0387180B51E6}"/>
                </a:ext>
              </a:extLst>
            </p:cNvPr>
            <p:cNvSpPr txBox="1">
              <a:spLocks/>
            </p:cNvSpPr>
            <p:nvPr/>
          </p:nvSpPr>
          <p:spPr>
            <a:xfrm>
              <a:off x="1170636" y="3621013"/>
              <a:ext cx="5295536" cy="338945"/>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新薬</a:t>
              </a:r>
              <a:r>
                <a:rPr lang="en-US" altLang="ja-JP" sz="1800" dirty="0">
                  <a:latin typeface="HGP創英角ｺﾞｼｯｸUB" panose="020B0900000000000000" pitchFamily="50" charset="-128"/>
                  <a:ea typeface="HGP創英角ｺﾞｼｯｸUB" panose="020B0900000000000000" pitchFamily="50" charset="-128"/>
                </a:rPr>
                <a:t>A</a:t>
              </a:r>
              <a:r>
                <a:rPr lang="ja-JP" altLang="en-US" sz="1800" dirty="0">
                  <a:latin typeface="HGP創英角ｺﾞｼｯｸUB" panose="020B0900000000000000" pitchFamily="50" charset="-128"/>
                  <a:ea typeface="HGP創英角ｺﾞｼｯｸUB" panose="020B0900000000000000" pitchFamily="50" charset="-128"/>
                </a:rPr>
                <a:t>と新薬</a:t>
              </a:r>
              <a:r>
                <a:rPr lang="en-US" altLang="ja-JP" sz="1800" dirty="0">
                  <a:latin typeface="HGP創英角ｺﾞｼｯｸUB" panose="020B0900000000000000" pitchFamily="50" charset="-128"/>
                  <a:ea typeface="HGP創英角ｺﾞｼｯｸUB" panose="020B0900000000000000" pitchFamily="50" charset="-128"/>
                </a:rPr>
                <a:t>B</a:t>
              </a:r>
              <a:r>
                <a:rPr lang="ja-JP" altLang="en-US" sz="1800" dirty="0">
                  <a:latin typeface="HGP創英角ｺﾞｼｯｸUB" panose="020B0900000000000000" pitchFamily="50" charset="-128"/>
                  <a:ea typeface="HGP創英角ｺﾞｼｯｸUB" panose="020B0900000000000000" pitchFamily="50" charset="-128"/>
                </a:rPr>
                <a:t>の効果には</a:t>
              </a:r>
              <a:r>
                <a:rPr lang="ja-JP" altLang="en-US" sz="1800" dirty="0">
                  <a:solidFill>
                    <a:srgbClr val="0000FF"/>
                  </a:solidFill>
                  <a:latin typeface="HGP創英角ｺﾞｼｯｸUB" panose="020B0900000000000000" pitchFamily="50" charset="-128"/>
                  <a:ea typeface="HGP創英角ｺﾞｼｯｸUB" panose="020B0900000000000000" pitchFamily="50" charset="-128"/>
                </a:rPr>
                <a:t>「差がある」</a:t>
              </a:r>
              <a:r>
                <a:rPr lang="ja-JP" altLang="en-US" sz="1800" dirty="0">
                  <a:latin typeface="HGP創英角ｺﾞｼｯｸUB" panose="020B0900000000000000" pitchFamily="50" charset="-128"/>
                  <a:ea typeface="HGP創英角ｺﾞｼｯｸUB" panose="020B0900000000000000" pitchFamily="50" charset="-128"/>
                </a:rPr>
                <a:t>とみなせるか？</a:t>
              </a:r>
            </a:p>
          </p:txBody>
        </p:sp>
        <p:sp>
          <p:nvSpPr>
            <p:cNvPr id="28" name="正方形/長方形 27">
              <a:extLst>
                <a:ext uri="{FF2B5EF4-FFF2-40B4-BE49-F238E27FC236}">
                  <a16:creationId xmlns:a16="http://schemas.microsoft.com/office/drawing/2014/main" xmlns="" id="{DE17603E-ECA1-4751-9FA0-38F353DDC502}"/>
                </a:ext>
              </a:extLst>
            </p:cNvPr>
            <p:cNvSpPr>
              <a:spLocks noChangeAspect="1"/>
            </p:cNvSpPr>
            <p:nvPr/>
          </p:nvSpPr>
          <p:spPr>
            <a:xfrm>
              <a:off x="1095977" y="3762232"/>
              <a:ext cx="108000" cy="108000"/>
            </a:xfrm>
            <a:prstGeom prst="rect">
              <a:avLst/>
            </a:prstGeom>
            <a:solidFill>
              <a:schemeClr val="tx1">
                <a:lumMod val="50000"/>
                <a:lumOff val="5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latin typeface="Arial" panose="020B0604020202020204" pitchFamily="34" charset="0"/>
              </a:endParaRPr>
            </a:p>
          </p:txBody>
        </p:sp>
      </p:grpSp>
      <p:cxnSp>
        <p:nvCxnSpPr>
          <p:cNvPr id="29" name="直線コネクタ 28">
            <a:extLst>
              <a:ext uri="{FF2B5EF4-FFF2-40B4-BE49-F238E27FC236}">
                <a16:creationId xmlns:a16="http://schemas.microsoft.com/office/drawing/2014/main" xmlns="" id="{BF71B5AA-DC10-4705-BCC1-E5314C26DAB7}"/>
              </a:ext>
            </a:extLst>
          </p:cNvPr>
          <p:cNvCxnSpPr/>
          <p:nvPr/>
        </p:nvCxnSpPr>
        <p:spPr>
          <a:xfrm>
            <a:off x="2706169" y="1200787"/>
            <a:ext cx="0" cy="288000"/>
          </a:xfrm>
          <a:prstGeom prst="line">
            <a:avLst/>
          </a:prstGeom>
          <a:ln w="31750">
            <a:solidFill>
              <a:srgbClr val="0000FF"/>
            </a:solidFill>
          </a:ln>
        </p:spPr>
        <p:style>
          <a:lnRef idx="1">
            <a:schemeClr val="accent1"/>
          </a:lnRef>
          <a:fillRef idx="0">
            <a:schemeClr val="accent1"/>
          </a:fillRef>
          <a:effectRef idx="0">
            <a:schemeClr val="accent1"/>
          </a:effectRef>
          <a:fontRef idx="minor">
            <a:schemeClr val="tx1"/>
          </a:fontRef>
        </p:style>
      </p:cxnSp>
      <p:sp>
        <p:nvSpPr>
          <p:cNvPr id="30" name="タイトル 8">
            <a:extLst>
              <a:ext uri="{FF2B5EF4-FFF2-40B4-BE49-F238E27FC236}">
                <a16:creationId xmlns:a16="http://schemas.microsoft.com/office/drawing/2014/main" xmlns="" id="{E6AE8081-DE0E-4FB1-925C-F7DAAA715449}"/>
              </a:ext>
            </a:extLst>
          </p:cNvPr>
          <p:cNvSpPr txBox="1">
            <a:spLocks/>
          </p:cNvSpPr>
          <p:nvPr/>
        </p:nvSpPr>
        <p:spPr>
          <a:xfrm>
            <a:off x="2722071" y="2399560"/>
            <a:ext cx="5993634"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000" dirty="0">
                <a:latin typeface="HGP創英角ｺﾞｼｯｸUB" panose="020B0900000000000000" pitchFamily="50" charset="-128"/>
                <a:ea typeface="HGP創英角ｺﾞｼｯｸUB" panose="020B0900000000000000" pitchFamily="50" charset="-128"/>
              </a:rPr>
              <a:t>事象</a:t>
            </a:r>
            <a:r>
              <a:rPr lang="en-US" altLang="ja-JP" sz="2000" dirty="0">
                <a:latin typeface="HGP創英角ｺﾞｼｯｸUB" panose="020B0900000000000000" pitchFamily="50" charset="-128"/>
                <a:ea typeface="HGP創英角ｺﾞｼｯｸUB" panose="020B0900000000000000" pitchFamily="50" charset="-128"/>
              </a:rPr>
              <a:t>X</a:t>
            </a:r>
            <a:r>
              <a:rPr lang="ja-JP" altLang="en-US" sz="2000" dirty="0">
                <a:latin typeface="HGP創英角ｺﾞｼｯｸUB" panose="020B0900000000000000" pitchFamily="50" charset="-128"/>
                <a:ea typeface="HGP創英角ｺﾞｼｯｸUB" panose="020B0900000000000000" pitchFamily="50" charset="-128"/>
              </a:rPr>
              <a:t>と事象</a:t>
            </a:r>
            <a:r>
              <a:rPr lang="en-US" altLang="ja-JP" sz="2000" dirty="0">
                <a:latin typeface="HGP創英角ｺﾞｼｯｸUB" panose="020B0900000000000000" pitchFamily="50" charset="-128"/>
                <a:ea typeface="HGP創英角ｺﾞｼｯｸUB" panose="020B0900000000000000" pitchFamily="50" charset="-128"/>
              </a:rPr>
              <a:t>Y</a:t>
            </a:r>
            <a:r>
              <a:rPr lang="ja-JP" altLang="en-US" sz="2000" dirty="0">
                <a:latin typeface="HGP創英角ｺﾞｼｯｸUB" panose="020B0900000000000000" pitchFamily="50" charset="-128"/>
                <a:ea typeface="HGP創英角ｺﾞｼｯｸUB" panose="020B0900000000000000" pitchFamily="50" charset="-128"/>
              </a:rPr>
              <a:t>との間に関係があるとみなせるか？</a:t>
            </a:r>
            <a:endParaRPr lang="ja-JP" altLang="en-US" sz="2000" dirty="0">
              <a:solidFill>
                <a:srgbClr val="FF0000"/>
              </a:solidFill>
              <a:latin typeface="HGP創英角ｺﾞｼｯｸUB" panose="020B0900000000000000" pitchFamily="50" charset="-128"/>
              <a:ea typeface="HGP創英角ｺﾞｼｯｸUB" panose="020B0900000000000000" pitchFamily="50" charset="-128"/>
            </a:endParaRPr>
          </a:p>
        </p:txBody>
      </p:sp>
      <p:cxnSp>
        <p:nvCxnSpPr>
          <p:cNvPr id="31" name="直線コネクタ 30">
            <a:extLst>
              <a:ext uri="{FF2B5EF4-FFF2-40B4-BE49-F238E27FC236}">
                <a16:creationId xmlns:a16="http://schemas.microsoft.com/office/drawing/2014/main" xmlns="" id="{B2AA9E39-F7CB-43B0-A4D2-00ACFEAE4C84}"/>
              </a:ext>
            </a:extLst>
          </p:cNvPr>
          <p:cNvCxnSpPr/>
          <p:nvPr/>
        </p:nvCxnSpPr>
        <p:spPr>
          <a:xfrm>
            <a:off x="2706169" y="2475250"/>
            <a:ext cx="0" cy="288000"/>
          </a:xfrm>
          <a:prstGeom prst="line">
            <a:avLst/>
          </a:prstGeom>
          <a:ln w="31750">
            <a:solidFill>
              <a:srgbClr val="0000FF"/>
            </a:solidFill>
          </a:ln>
        </p:spPr>
        <p:style>
          <a:lnRef idx="1">
            <a:schemeClr val="accent1"/>
          </a:lnRef>
          <a:fillRef idx="0">
            <a:schemeClr val="accent1"/>
          </a:fillRef>
          <a:effectRef idx="0">
            <a:schemeClr val="accent1"/>
          </a:effectRef>
          <a:fontRef idx="minor">
            <a:schemeClr val="tx1"/>
          </a:fontRef>
        </p:style>
      </p:cxnSp>
      <p:sp>
        <p:nvSpPr>
          <p:cNvPr id="32"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主な二つの検定</a:t>
            </a:r>
          </a:p>
        </p:txBody>
      </p:sp>
      <p:cxnSp>
        <p:nvCxnSpPr>
          <p:cNvPr id="33" name="直線矢印コネクタ 32"/>
          <p:cNvCxnSpPr/>
          <p:nvPr/>
        </p:nvCxnSpPr>
        <p:spPr>
          <a:xfrm>
            <a:off x="6717738" y="4773795"/>
            <a:ext cx="288000" cy="0"/>
          </a:xfrm>
          <a:prstGeom prst="straightConnector1">
            <a:avLst/>
          </a:prstGeom>
          <a:ln w="1905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4566532" y="4173522"/>
            <a:ext cx="288000" cy="0"/>
          </a:xfrm>
          <a:prstGeom prst="straightConnector1">
            <a:avLst/>
          </a:prstGeom>
          <a:ln w="1905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534246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4282664826"/>
              </p:ext>
            </p:extLst>
          </p:nvPr>
        </p:nvGraphicFramePr>
        <p:xfrm>
          <a:off x="899592" y="2137420"/>
          <a:ext cx="7344818" cy="1155194"/>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xmlns="" val="20000"/>
                    </a:ext>
                  </a:extLst>
                </a:gridCol>
                <a:gridCol w="1166530">
                  <a:extLst>
                    <a:ext uri="{9D8B030D-6E8A-4147-A177-3AD203B41FA5}">
                      <a16:colId xmlns:a16="http://schemas.microsoft.com/office/drawing/2014/main" xmlns="" val="20001"/>
                    </a:ext>
                  </a:extLst>
                </a:gridCol>
                <a:gridCol w="1166530">
                  <a:extLst>
                    <a:ext uri="{9D8B030D-6E8A-4147-A177-3AD203B41FA5}">
                      <a16:colId xmlns:a16="http://schemas.microsoft.com/office/drawing/2014/main" xmlns="" val="20002"/>
                    </a:ext>
                  </a:extLst>
                </a:gridCol>
                <a:gridCol w="1166530">
                  <a:extLst>
                    <a:ext uri="{9D8B030D-6E8A-4147-A177-3AD203B41FA5}">
                      <a16:colId xmlns:a16="http://schemas.microsoft.com/office/drawing/2014/main" xmlns="" val="20003"/>
                    </a:ext>
                  </a:extLst>
                </a:gridCol>
                <a:gridCol w="1166530">
                  <a:extLst>
                    <a:ext uri="{9D8B030D-6E8A-4147-A177-3AD203B41FA5}">
                      <a16:colId xmlns:a16="http://schemas.microsoft.com/office/drawing/2014/main" xmlns="" val="20004"/>
                    </a:ext>
                  </a:extLst>
                </a:gridCol>
                <a:gridCol w="1166530">
                  <a:extLst>
                    <a:ext uri="{9D8B030D-6E8A-4147-A177-3AD203B41FA5}">
                      <a16:colId xmlns:a16="http://schemas.microsoft.com/office/drawing/2014/main" xmlns="" val="20005"/>
                    </a:ext>
                  </a:extLst>
                </a:gridCol>
              </a:tblGrid>
              <a:tr h="324000">
                <a:tc>
                  <a:txBody>
                    <a:bodyPr/>
                    <a:lstStyle/>
                    <a:p>
                      <a:pPr algn="ctr"/>
                      <a:r>
                        <a:rPr kumimoji="1" lang="ja-JP" altLang="en-US" sz="1600" dirty="0">
                          <a:latin typeface="HGP創英角ｺﾞｼｯｸUB" panose="020B0900000000000000" pitchFamily="50" charset="-128"/>
                          <a:ea typeface="HGP創英角ｺﾞｼｯｸUB" panose="020B0900000000000000" pitchFamily="50" charset="-128"/>
                        </a:rPr>
                        <a:t>血液型</a:t>
                      </a:r>
                    </a:p>
                  </a:txBody>
                  <a:tcPr anchor="ctr">
                    <a:lnL w="12700" cmpd="sng">
                      <a:noFill/>
                    </a:lnL>
                    <a:lnR w="12700" cap="flat" cmpd="sng" algn="ctr">
                      <a:solidFill>
                        <a:srgbClr val="0000FF"/>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pattFill prst="pct5">
                      <a:fgClr>
                        <a:srgbClr val="DEEBF7"/>
                      </a:fgClr>
                      <a:bgClr>
                        <a:srgbClr val="F2F2FF"/>
                      </a:bgClr>
                    </a:pattFill>
                  </a:tcPr>
                </a:tc>
                <a:tc>
                  <a:txBody>
                    <a:bodyPr/>
                    <a:lstStyle/>
                    <a:p>
                      <a:pPr algn="ctr"/>
                      <a:r>
                        <a:rPr kumimoji="1" lang="en-US" altLang="ja-JP" sz="1600" dirty="0">
                          <a:latin typeface="HGP創英角ｺﾞｼｯｸUB" panose="020B0900000000000000" pitchFamily="50" charset="-128"/>
                          <a:ea typeface="HGP創英角ｺﾞｼｯｸUB" panose="020B0900000000000000" pitchFamily="50" charset="-128"/>
                        </a:rPr>
                        <a:t>A</a:t>
                      </a:r>
                      <a:r>
                        <a:rPr kumimoji="1" lang="ja-JP" altLang="en-US" sz="1600" dirty="0">
                          <a:latin typeface="HGP創英角ｺﾞｼｯｸUB" panose="020B0900000000000000" pitchFamily="50" charset="-128"/>
                          <a:ea typeface="HGP創英角ｺﾞｼｯｸUB" panose="020B0900000000000000" pitchFamily="50" charset="-128"/>
                        </a:rPr>
                        <a:t>型</a:t>
                      </a:r>
                    </a:p>
                  </a:txBody>
                  <a:tcPr anchor="ctr">
                    <a:lnL w="12700" cap="flat" cmpd="sng" algn="ctr">
                      <a:solidFill>
                        <a:srgbClr val="0000FF"/>
                      </a:solidFill>
                      <a:prstDash val="solid"/>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dirty="0">
                          <a:latin typeface="HGP創英角ｺﾞｼｯｸUB" panose="020B0900000000000000" pitchFamily="50" charset="-128"/>
                          <a:ea typeface="HGP創英角ｺﾞｼｯｸUB" panose="020B0900000000000000" pitchFamily="50" charset="-128"/>
                        </a:rPr>
                        <a:t>B</a:t>
                      </a:r>
                      <a:r>
                        <a:rPr kumimoji="1" lang="ja-JP" altLang="en-US" sz="1600" dirty="0">
                          <a:latin typeface="HGP創英角ｺﾞｼｯｸUB" panose="020B0900000000000000" pitchFamily="50" charset="-128"/>
                          <a:ea typeface="HGP創英角ｺﾞｼｯｸUB" panose="020B0900000000000000" pitchFamily="50" charset="-128"/>
                        </a:rPr>
                        <a:t>型</a:t>
                      </a:r>
                    </a:p>
                  </a:txBody>
                  <a:tcPr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dirty="0">
                          <a:latin typeface="HGP創英角ｺﾞｼｯｸUB" panose="020B0900000000000000" pitchFamily="50" charset="-128"/>
                          <a:ea typeface="HGP創英角ｺﾞｼｯｸUB" panose="020B0900000000000000" pitchFamily="50" charset="-128"/>
                        </a:rPr>
                        <a:t>AB</a:t>
                      </a:r>
                      <a:r>
                        <a:rPr kumimoji="1" lang="ja-JP" altLang="en-US" sz="1600" dirty="0">
                          <a:latin typeface="HGP創英角ｺﾞｼｯｸUB" panose="020B0900000000000000" pitchFamily="50" charset="-128"/>
                          <a:ea typeface="HGP創英角ｺﾞｼｯｸUB" panose="020B0900000000000000" pitchFamily="50" charset="-128"/>
                        </a:rPr>
                        <a:t>型</a:t>
                      </a:r>
                    </a:p>
                  </a:txBody>
                  <a:tcPr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dirty="0">
                          <a:latin typeface="HGP創英角ｺﾞｼｯｸUB" panose="020B0900000000000000" pitchFamily="50" charset="-128"/>
                          <a:ea typeface="HGP創英角ｺﾞｼｯｸUB" panose="020B0900000000000000" pitchFamily="50" charset="-128"/>
                        </a:rPr>
                        <a:t>O</a:t>
                      </a:r>
                      <a:r>
                        <a:rPr kumimoji="1" lang="ja-JP" altLang="en-US" sz="1600" dirty="0">
                          <a:latin typeface="HGP創英角ｺﾞｼｯｸUB" panose="020B0900000000000000" pitchFamily="50" charset="-128"/>
                          <a:ea typeface="HGP創英角ｺﾞｼｯｸUB" panose="020B0900000000000000" pitchFamily="50" charset="-128"/>
                        </a:rPr>
                        <a:t>型</a:t>
                      </a:r>
                    </a:p>
                  </a:txBody>
                  <a:tcPr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600" dirty="0">
                          <a:latin typeface="HGP創英角ｺﾞｼｯｸUB" panose="020B0900000000000000" pitchFamily="50" charset="-128"/>
                          <a:ea typeface="HGP創英角ｺﾞｼｯｸUB" panose="020B0900000000000000" pitchFamily="50" charset="-128"/>
                        </a:rPr>
                        <a:t>合計</a:t>
                      </a:r>
                    </a:p>
                  </a:txBody>
                  <a:tcPr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409957">
                <a:tc>
                  <a:txBody>
                    <a:bodyPr/>
                    <a:lstStyle/>
                    <a:p>
                      <a:pPr algn="ctr"/>
                      <a:r>
                        <a:rPr kumimoji="1" lang="ja-JP" altLang="en-US" sz="1800" dirty="0">
                          <a:latin typeface="HGP創英角ｺﾞｼｯｸUB" panose="020B0900000000000000" pitchFamily="50" charset="-128"/>
                          <a:ea typeface="HGP創英角ｺﾞｼｯｸUB" panose="020B0900000000000000" pitchFamily="50" charset="-128"/>
                        </a:rPr>
                        <a:t>観測度数</a:t>
                      </a:r>
                    </a:p>
                  </a:txBody>
                  <a:tcPr anchor="ctr">
                    <a:lnL w="12700" cmpd="sng">
                      <a:noFill/>
                    </a:lnL>
                    <a:lnR w="12700" cap="flat" cmpd="sng" algn="ctr">
                      <a:solidFill>
                        <a:srgbClr val="0000FF"/>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pattFill prst="wdUpDiag">
                      <a:fgClr>
                        <a:srgbClr val="DEEBF7"/>
                      </a:fgClr>
                      <a:bgClr>
                        <a:srgbClr val="F2F2FF"/>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30</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ap="flat" cmpd="sng" algn="ctr">
                      <a:solidFill>
                        <a:srgbClr val="0000FF"/>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pattFill prst="wdUpDiag">
                      <a:fgClr>
                        <a:srgbClr val="C0DEF6"/>
                      </a:fgClr>
                      <a:bgClr>
                        <a:schemeClr val="bg1"/>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29</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mpd="sng">
                      <a:noFill/>
                    </a:lnL>
                    <a:lnR w="12700" cmpd="sng">
                      <a:noFill/>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pattFill prst="wdUpDiag">
                      <a:fgClr>
                        <a:srgbClr val="C0DEF6"/>
                      </a:fgClr>
                      <a:bgClr>
                        <a:schemeClr val="bg1"/>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5</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mpd="sng">
                      <a:noFill/>
                    </a:lnL>
                    <a:lnR w="12700" cmpd="sng">
                      <a:noFill/>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pattFill prst="wdUpDiag">
                      <a:fgClr>
                        <a:srgbClr val="C0DEF6"/>
                      </a:fgClr>
                      <a:bgClr>
                        <a:schemeClr val="bg1"/>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36</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mpd="sng">
                      <a:noFill/>
                    </a:lnL>
                    <a:lnR w="12700" cmpd="sng">
                      <a:noFill/>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pattFill prst="wdUpDiag">
                      <a:fgClr>
                        <a:srgbClr val="C0DEF6"/>
                      </a:fgClr>
                      <a:bgClr>
                        <a:schemeClr val="bg1"/>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100</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mpd="sng">
                      <a:noFill/>
                    </a:lnL>
                    <a:lnR w="12700" cmpd="sng">
                      <a:noFill/>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pattFill prst="wdUpDiag">
                      <a:fgClr>
                        <a:srgbClr val="C0DEF6"/>
                      </a:fgClr>
                      <a:bgClr>
                        <a:schemeClr val="bg1"/>
                      </a:bgClr>
                    </a:pattFill>
                  </a:tcPr>
                </a:tc>
                <a:extLst>
                  <a:ext uri="{0D108BD9-81ED-4DB2-BD59-A6C34878D82A}">
                    <a16:rowId xmlns:a16="http://schemas.microsoft.com/office/drawing/2014/main" xmlns="" val="10001"/>
                  </a:ext>
                </a:extLst>
              </a:tr>
              <a:tr h="409957">
                <a:tc>
                  <a:txBody>
                    <a:bodyPr/>
                    <a:lstStyle/>
                    <a:p>
                      <a:pPr algn="ctr"/>
                      <a:r>
                        <a:rPr kumimoji="1" lang="ja-JP" altLang="en-US" sz="1800" dirty="0">
                          <a:latin typeface="HGP創英角ｺﾞｼｯｸUB" panose="020B0900000000000000" pitchFamily="50" charset="-128"/>
                          <a:ea typeface="HGP創英角ｺﾞｼｯｸUB" panose="020B0900000000000000" pitchFamily="50" charset="-128"/>
                        </a:rPr>
                        <a:t>期待度数</a:t>
                      </a:r>
                    </a:p>
                  </a:txBody>
                  <a:tcPr anchor="ctr">
                    <a:lnL w="12700" cmpd="sng">
                      <a:noFill/>
                    </a:lnL>
                    <a:lnR w="12700" cap="flat" cmpd="sng" algn="ctr">
                      <a:solidFill>
                        <a:srgbClr val="0000FF"/>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mpd="sng">
                      <a:noFill/>
                    </a:lnB>
                    <a:lnTlToBr w="12700" cmpd="sng">
                      <a:noFill/>
                      <a:prstDash val="solid"/>
                    </a:lnTlToBr>
                    <a:lnBlToTr w="12700" cmpd="sng">
                      <a:noFill/>
                      <a:prstDash val="solid"/>
                    </a:lnBlToTr>
                    <a:pattFill prst="wdUpDiag">
                      <a:fgClr>
                        <a:srgbClr val="D3E8C6"/>
                      </a:fgClr>
                      <a:bgClr>
                        <a:srgbClr val="F2F8EE"/>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40</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ap="flat" cmpd="sng" algn="ctr">
                      <a:solidFill>
                        <a:srgbClr val="0000FF"/>
                      </a:solidFill>
                      <a:prstDash val="solid"/>
                      <a:round/>
                      <a:headEnd type="none" w="med" len="med"/>
                      <a:tailEnd type="none" w="med" len="med"/>
                    </a:lnL>
                    <a:lnR w="12700" cmpd="sng">
                      <a:noFill/>
                    </a:lnR>
                    <a:lnT w="12700" cap="flat" cmpd="sng" algn="ctr">
                      <a:solidFill>
                        <a:schemeClr val="tx1"/>
                      </a:solidFill>
                      <a:prstDash val="sysDot"/>
                      <a:round/>
                      <a:headEnd type="none" w="med" len="med"/>
                      <a:tailEnd type="none" w="med" len="med"/>
                    </a:lnT>
                    <a:lnB w="12700" cmpd="sng">
                      <a:noFill/>
                    </a:lnB>
                    <a:lnTlToBr w="12700" cmpd="sng">
                      <a:noFill/>
                      <a:prstDash val="solid"/>
                    </a:lnTlToBr>
                    <a:lnBlToTr w="12700" cmpd="sng">
                      <a:noFill/>
                      <a:prstDash val="solid"/>
                    </a:lnBlToTr>
                    <a:pattFill prst="wdUpDiag">
                      <a:fgClr>
                        <a:srgbClr val="D3E8C6"/>
                      </a:fgClr>
                      <a:bgClr>
                        <a:srgbClr val="F2F8EE"/>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20</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mpd="sng">
                      <a:noFill/>
                    </a:lnL>
                    <a:lnR w="12700" cmpd="sng">
                      <a:noFill/>
                    </a:lnR>
                    <a:lnT w="12700" cap="flat" cmpd="sng" algn="ctr">
                      <a:solidFill>
                        <a:schemeClr val="tx1"/>
                      </a:solidFill>
                      <a:prstDash val="sysDot"/>
                      <a:round/>
                      <a:headEnd type="none" w="med" len="med"/>
                      <a:tailEnd type="none" w="med" len="med"/>
                    </a:lnT>
                    <a:lnB w="12700" cmpd="sng">
                      <a:noFill/>
                    </a:lnB>
                    <a:lnTlToBr w="12700" cmpd="sng">
                      <a:noFill/>
                      <a:prstDash val="solid"/>
                    </a:lnTlToBr>
                    <a:lnBlToTr w="12700" cmpd="sng">
                      <a:noFill/>
                      <a:prstDash val="solid"/>
                    </a:lnBlToTr>
                    <a:pattFill prst="wdUpDiag">
                      <a:fgClr>
                        <a:srgbClr val="D3E8C6"/>
                      </a:fgClr>
                      <a:bgClr>
                        <a:srgbClr val="F2F8EE"/>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10</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mpd="sng">
                      <a:noFill/>
                    </a:lnL>
                    <a:lnR w="12700" cmpd="sng">
                      <a:noFill/>
                    </a:lnR>
                    <a:lnT w="12700" cap="flat" cmpd="sng" algn="ctr">
                      <a:solidFill>
                        <a:schemeClr val="tx1"/>
                      </a:solidFill>
                      <a:prstDash val="sysDot"/>
                      <a:round/>
                      <a:headEnd type="none" w="med" len="med"/>
                      <a:tailEnd type="none" w="med" len="med"/>
                    </a:lnT>
                    <a:lnB w="12700" cmpd="sng">
                      <a:noFill/>
                    </a:lnB>
                    <a:lnTlToBr w="12700" cmpd="sng">
                      <a:noFill/>
                      <a:prstDash val="solid"/>
                    </a:lnTlToBr>
                    <a:lnBlToTr w="12700" cmpd="sng">
                      <a:noFill/>
                      <a:prstDash val="solid"/>
                    </a:lnBlToTr>
                    <a:pattFill prst="wdUpDiag">
                      <a:fgClr>
                        <a:srgbClr val="D3E8C6"/>
                      </a:fgClr>
                      <a:bgClr>
                        <a:srgbClr val="F2F8EE"/>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30</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mpd="sng">
                      <a:noFill/>
                    </a:lnL>
                    <a:lnR w="12700" cmpd="sng">
                      <a:noFill/>
                    </a:lnR>
                    <a:lnT w="12700" cap="flat" cmpd="sng" algn="ctr">
                      <a:solidFill>
                        <a:schemeClr val="tx1"/>
                      </a:solidFill>
                      <a:prstDash val="sysDot"/>
                      <a:round/>
                      <a:headEnd type="none" w="med" len="med"/>
                      <a:tailEnd type="none" w="med" len="med"/>
                    </a:lnT>
                    <a:lnB w="12700" cmpd="sng">
                      <a:noFill/>
                    </a:lnB>
                    <a:lnTlToBr w="12700" cmpd="sng">
                      <a:noFill/>
                      <a:prstDash val="solid"/>
                    </a:lnTlToBr>
                    <a:lnBlToTr w="12700" cmpd="sng">
                      <a:noFill/>
                      <a:prstDash val="solid"/>
                    </a:lnBlToTr>
                    <a:pattFill prst="wdUpDiag">
                      <a:fgClr>
                        <a:srgbClr val="D3E8C6"/>
                      </a:fgClr>
                      <a:bgClr>
                        <a:srgbClr val="F2F8EE"/>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100</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mpd="sng">
                      <a:noFill/>
                    </a:lnL>
                    <a:lnR w="12700" cmpd="sng">
                      <a:noFill/>
                    </a:lnR>
                    <a:lnT w="12700" cap="flat" cmpd="sng" algn="ctr">
                      <a:solidFill>
                        <a:schemeClr val="tx1"/>
                      </a:solidFill>
                      <a:prstDash val="sysDot"/>
                      <a:round/>
                      <a:headEnd type="none" w="med" len="med"/>
                      <a:tailEnd type="none" w="med" len="med"/>
                    </a:lnT>
                    <a:lnB w="12700" cmpd="sng">
                      <a:noFill/>
                    </a:lnB>
                    <a:lnTlToBr w="12700" cmpd="sng">
                      <a:noFill/>
                      <a:prstDash val="solid"/>
                    </a:lnTlToBr>
                    <a:lnBlToTr w="12700" cmpd="sng">
                      <a:noFill/>
                      <a:prstDash val="solid"/>
                    </a:lnBlToTr>
                    <a:pattFill prst="wdUpDiag">
                      <a:fgClr>
                        <a:srgbClr val="D3E8C6"/>
                      </a:fgClr>
                      <a:bgClr>
                        <a:srgbClr val="F2F8EE"/>
                      </a:bgClr>
                    </a:pattFill>
                  </a:tcPr>
                </a:tc>
                <a:extLst>
                  <a:ext uri="{0D108BD9-81ED-4DB2-BD59-A6C34878D82A}">
                    <a16:rowId xmlns:a16="http://schemas.microsoft.com/office/drawing/2014/main" xmlns="" val="10002"/>
                  </a:ext>
                </a:extLst>
              </a:tr>
            </a:tbl>
          </a:graphicData>
        </a:graphic>
      </p:graphicFrame>
      <p:grpSp>
        <p:nvGrpSpPr>
          <p:cNvPr id="9" name="グループ化 8">
            <a:extLst>
              <a:ext uri="{FF2B5EF4-FFF2-40B4-BE49-F238E27FC236}">
                <a16:creationId xmlns:a16="http://schemas.microsoft.com/office/drawing/2014/main" xmlns="" id="{84940A54-B6BD-49E5-86DA-A34CD76011D9}"/>
              </a:ext>
            </a:extLst>
          </p:cNvPr>
          <p:cNvGrpSpPr/>
          <p:nvPr/>
        </p:nvGrpSpPr>
        <p:grpSpPr>
          <a:xfrm>
            <a:off x="611189" y="732274"/>
            <a:ext cx="7165662" cy="610167"/>
            <a:chOff x="611189" y="732274"/>
            <a:chExt cx="7165662" cy="610167"/>
          </a:xfrm>
        </p:grpSpPr>
        <p:sp>
          <p:nvSpPr>
            <p:cNvPr id="10" name="タイトル 8">
              <a:extLst>
                <a:ext uri="{FF2B5EF4-FFF2-40B4-BE49-F238E27FC236}">
                  <a16:creationId xmlns:a16="http://schemas.microsoft.com/office/drawing/2014/main" xmlns="" id="{366BB07F-179F-4101-B929-EF40CF5A2EC4}"/>
                </a:ext>
              </a:extLst>
            </p:cNvPr>
            <p:cNvSpPr txBox="1">
              <a:spLocks/>
            </p:cNvSpPr>
            <p:nvPr/>
          </p:nvSpPr>
          <p:spPr>
            <a:xfrm>
              <a:off x="810345" y="732274"/>
              <a:ext cx="6966506" cy="610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母集団の分布は理論値と差があるとみなせるか？</a:t>
              </a:r>
            </a:p>
          </p:txBody>
        </p:sp>
        <p:sp>
          <p:nvSpPr>
            <p:cNvPr id="11" name="正方形/長方形 10">
              <a:extLst>
                <a:ext uri="{FF2B5EF4-FFF2-40B4-BE49-F238E27FC236}">
                  <a16:creationId xmlns:a16="http://schemas.microsoft.com/office/drawing/2014/main" xmlns="" id="{F9AAD321-209C-4746-AF5D-445150B8F4F7}"/>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grpSp>
      <p:grpSp>
        <p:nvGrpSpPr>
          <p:cNvPr id="12" name="グループ化 11">
            <a:extLst>
              <a:ext uri="{FF2B5EF4-FFF2-40B4-BE49-F238E27FC236}">
                <a16:creationId xmlns:a16="http://schemas.microsoft.com/office/drawing/2014/main" xmlns="" id="{50745B7F-AF31-47C7-93C5-0B7A2D149CC9}"/>
              </a:ext>
            </a:extLst>
          </p:cNvPr>
          <p:cNvGrpSpPr/>
          <p:nvPr/>
        </p:nvGrpSpPr>
        <p:grpSpPr>
          <a:xfrm>
            <a:off x="906738" y="1149954"/>
            <a:ext cx="7697710" cy="681309"/>
            <a:chOff x="1216660" y="1413919"/>
            <a:chExt cx="7697710" cy="681309"/>
          </a:xfrm>
        </p:grpSpPr>
        <p:sp>
          <p:nvSpPr>
            <p:cNvPr id="13" name="タイトル 8">
              <a:extLst>
                <a:ext uri="{FF2B5EF4-FFF2-40B4-BE49-F238E27FC236}">
                  <a16:creationId xmlns:a16="http://schemas.microsoft.com/office/drawing/2014/main" xmlns="" id="{C22082AC-2033-465A-ABA3-1E54A39A6EB9}"/>
                </a:ext>
              </a:extLst>
            </p:cNvPr>
            <p:cNvSpPr txBox="1">
              <a:spLocks/>
            </p:cNvSpPr>
            <p:nvPr/>
          </p:nvSpPr>
          <p:spPr>
            <a:xfrm>
              <a:off x="1314586" y="1413919"/>
              <a:ext cx="7599784" cy="6813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日本人の血液型の分布は</a:t>
              </a:r>
              <a:r>
                <a:rPr lang="en-US" altLang="ja-JP" sz="1800" dirty="0">
                  <a:latin typeface="HGP創英角ｺﾞｼｯｸUB" panose="020B0900000000000000" pitchFamily="50" charset="-128"/>
                  <a:ea typeface="HGP創英角ｺﾞｼｯｸUB" panose="020B0900000000000000" pitchFamily="50" charset="-128"/>
                </a:rPr>
                <a:t>A</a:t>
              </a:r>
              <a:r>
                <a:rPr lang="ja-JP" altLang="en-US" sz="1800" dirty="0">
                  <a:latin typeface="HGP創英角ｺﾞｼｯｸUB" panose="020B0900000000000000" pitchFamily="50" charset="-128"/>
                  <a:ea typeface="HGP創英角ｺﾞｼｯｸUB" panose="020B0900000000000000" pitchFamily="50" charset="-128"/>
                </a:rPr>
                <a:t>型</a:t>
              </a:r>
              <a:r>
                <a:rPr lang="en-US" altLang="ja-JP" sz="1800" dirty="0" smtClean="0">
                  <a:latin typeface="HGP創英角ｺﾞｼｯｸUB" panose="020B0900000000000000" pitchFamily="50" charset="-128"/>
                  <a:ea typeface="HGP創英角ｺﾞｼｯｸUB" panose="020B0900000000000000" pitchFamily="50" charset="-128"/>
                </a:rPr>
                <a:t>40%</a:t>
              </a:r>
              <a:r>
                <a:rPr lang="ja-JP" altLang="en-US" sz="1800" dirty="0" err="1" smtClean="0">
                  <a:latin typeface="HGP創英角ｺﾞｼｯｸUB" panose="020B0900000000000000" pitchFamily="50" charset="-128"/>
                  <a:ea typeface="HGP創英角ｺﾞｼｯｸUB" panose="020B0900000000000000" pitchFamily="50" charset="-128"/>
                </a:rPr>
                <a:t>、</a:t>
              </a:r>
              <a:r>
                <a:rPr lang="en-US" altLang="ja-JP" sz="1800" dirty="0" smtClean="0">
                  <a:latin typeface="HGP創英角ｺﾞｼｯｸUB" panose="020B0900000000000000" pitchFamily="50" charset="-128"/>
                  <a:ea typeface="HGP創英角ｺﾞｼｯｸUB" panose="020B0900000000000000" pitchFamily="50" charset="-128"/>
                </a:rPr>
                <a:t>B</a:t>
              </a:r>
              <a:r>
                <a:rPr lang="ja-JP" altLang="en-US" sz="1800" dirty="0">
                  <a:latin typeface="HGP創英角ｺﾞｼｯｸUB" panose="020B0900000000000000" pitchFamily="50" charset="-128"/>
                  <a:ea typeface="HGP創英角ｺﾞｼｯｸUB" panose="020B0900000000000000" pitchFamily="50" charset="-128"/>
                </a:rPr>
                <a:t>型</a:t>
              </a:r>
              <a:r>
                <a:rPr lang="en-US" altLang="ja-JP" sz="1800" dirty="0" smtClean="0">
                  <a:latin typeface="HGP創英角ｺﾞｼｯｸUB" panose="020B0900000000000000" pitchFamily="50" charset="-128"/>
                  <a:ea typeface="HGP創英角ｺﾞｼｯｸUB" panose="020B0900000000000000" pitchFamily="50" charset="-128"/>
                </a:rPr>
                <a:t>20%</a:t>
              </a:r>
              <a:r>
                <a:rPr lang="ja-JP" altLang="en-US" sz="1800" dirty="0" err="1">
                  <a:latin typeface="HGP創英角ｺﾞｼｯｸUB" panose="020B0900000000000000" pitchFamily="50" charset="-128"/>
                  <a:ea typeface="HGP創英角ｺﾞｼｯｸUB" panose="020B0900000000000000" pitchFamily="50" charset="-128"/>
                </a:rPr>
                <a:t>、</a:t>
              </a:r>
              <a:r>
                <a:rPr lang="en-US" altLang="ja-JP" sz="1800" dirty="0" smtClean="0">
                  <a:latin typeface="HGP創英角ｺﾞｼｯｸUB" panose="020B0900000000000000" pitchFamily="50" charset="-128"/>
                  <a:ea typeface="HGP創英角ｺﾞｼｯｸUB" panose="020B0900000000000000" pitchFamily="50" charset="-128"/>
                </a:rPr>
                <a:t>AB</a:t>
              </a:r>
              <a:r>
                <a:rPr lang="ja-JP" altLang="en-US" sz="1800" dirty="0">
                  <a:latin typeface="HGP創英角ｺﾞｼｯｸUB" panose="020B0900000000000000" pitchFamily="50" charset="-128"/>
                  <a:ea typeface="HGP創英角ｺﾞｼｯｸUB" panose="020B0900000000000000" pitchFamily="50" charset="-128"/>
                </a:rPr>
                <a:t>型</a:t>
              </a:r>
              <a:r>
                <a:rPr lang="en-US" altLang="ja-JP" sz="1800" dirty="0">
                  <a:latin typeface="HGP創英角ｺﾞｼｯｸUB" panose="020B0900000000000000" pitchFamily="50" charset="-128"/>
                  <a:ea typeface="HGP創英角ｺﾞｼｯｸUB" panose="020B0900000000000000" pitchFamily="50" charset="-128"/>
                </a:rPr>
                <a:t>10</a:t>
              </a:r>
              <a:r>
                <a:rPr lang="en-US" altLang="ja-JP" sz="1800" dirty="0" smtClean="0">
                  <a:latin typeface="HGP創英角ｺﾞｼｯｸUB" panose="020B0900000000000000" pitchFamily="50" charset="-128"/>
                  <a:ea typeface="HGP創英角ｺﾞｼｯｸUB" panose="020B0900000000000000" pitchFamily="50" charset="-128"/>
                </a:rPr>
                <a:t>%</a:t>
              </a:r>
              <a:r>
                <a:rPr lang="ja-JP" altLang="en-US" sz="1800" dirty="0" err="1" smtClean="0">
                  <a:latin typeface="HGP創英角ｺﾞｼｯｸUB" panose="020B0900000000000000" pitchFamily="50" charset="-128"/>
                  <a:ea typeface="HGP創英角ｺﾞｼｯｸUB" panose="020B0900000000000000" pitchFamily="50" charset="-128"/>
                </a:rPr>
                <a:t>、</a:t>
              </a:r>
              <a:r>
                <a:rPr lang="en-US" altLang="ja-JP" sz="1800" dirty="0" smtClean="0">
                  <a:latin typeface="HGP創英角ｺﾞｼｯｸUB" panose="020B0900000000000000" pitchFamily="50" charset="-128"/>
                  <a:ea typeface="HGP創英角ｺﾞｼｯｸUB" panose="020B0900000000000000" pitchFamily="50" charset="-128"/>
                </a:rPr>
                <a:t>O</a:t>
              </a:r>
              <a:r>
                <a:rPr lang="ja-JP" altLang="en-US" sz="1800" dirty="0">
                  <a:latin typeface="HGP創英角ｺﾞｼｯｸUB" panose="020B0900000000000000" pitchFamily="50" charset="-128"/>
                  <a:ea typeface="HGP創英角ｺﾞｼｯｸUB" panose="020B0900000000000000" pitchFamily="50" charset="-128"/>
                </a:rPr>
                <a:t>型</a:t>
              </a:r>
              <a:r>
                <a:rPr lang="en-US" altLang="ja-JP" sz="1800" dirty="0">
                  <a:latin typeface="HGP創英角ｺﾞｼｯｸUB" panose="020B0900000000000000" pitchFamily="50" charset="-128"/>
                  <a:ea typeface="HGP創英角ｺﾞｼｯｸUB" panose="020B0900000000000000" pitchFamily="50" charset="-128"/>
                </a:rPr>
                <a:t>30</a:t>
              </a:r>
              <a:r>
                <a:rPr lang="en-US" altLang="ja-JP" sz="1800" dirty="0" smtClean="0">
                  <a:latin typeface="HGP創英角ｺﾞｼｯｸUB" panose="020B0900000000000000" pitchFamily="50" charset="-128"/>
                  <a:ea typeface="HGP創英角ｺﾞｼｯｸUB" panose="020B0900000000000000" pitchFamily="50" charset="-128"/>
                </a:rPr>
                <a:t>%</a:t>
              </a:r>
              <a:r>
                <a:rPr lang="ja-JP" altLang="en-US" sz="1800" dirty="0" smtClean="0">
                  <a:latin typeface="HGP創英角ｺﾞｼｯｸUB" panose="020B0900000000000000" pitchFamily="50" charset="-128"/>
                  <a:ea typeface="HGP創英角ｺﾞｼｯｸUB" panose="020B0900000000000000" pitchFamily="50" charset="-128"/>
                </a:rPr>
                <a:t>で</a:t>
              </a:r>
              <a:r>
                <a:rPr lang="ja-JP" altLang="en-US" sz="1800" dirty="0">
                  <a:latin typeface="HGP創英角ｺﾞｼｯｸUB" panose="020B0900000000000000" pitchFamily="50" charset="-128"/>
                  <a:ea typeface="HGP創英角ｺﾞｼｯｸUB" panose="020B0900000000000000" pitchFamily="50" charset="-128"/>
                </a:rPr>
                <a:t>あることがあらかじめわかっていたとする</a:t>
              </a:r>
            </a:p>
          </p:txBody>
        </p:sp>
        <p:sp>
          <p:nvSpPr>
            <p:cNvPr id="14" name="正方形/長方形 13">
              <a:extLst>
                <a:ext uri="{FF2B5EF4-FFF2-40B4-BE49-F238E27FC236}">
                  <a16:creationId xmlns:a16="http://schemas.microsoft.com/office/drawing/2014/main" xmlns="" id="{0CD806FC-0993-4257-A83A-4391A6400CA9}"/>
                </a:ext>
              </a:extLst>
            </p:cNvPr>
            <p:cNvSpPr>
              <a:spLocks noChangeAspect="1"/>
            </p:cNvSpPr>
            <p:nvPr/>
          </p:nvSpPr>
          <p:spPr>
            <a:xfrm>
              <a:off x="1216660" y="157757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rgbClr val="FF0000"/>
                </a:solidFill>
                <a:effectLst/>
                <a:latin typeface="Arial" panose="020B0604020202020204" pitchFamily="34" charset="0"/>
              </a:endParaRPr>
            </a:p>
          </p:txBody>
        </p:sp>
      </p:grpSp>
      <p:grpSp>
        <p:nvGrpSpPr>
          <p:cNvPr id="15" name="グループ化 14">
            <a:extLst>
              <a:ext uri="{FF2B5EF4-FFF2-40B4-BE49-F238E27FC236}">
                <a16:creationId xmlns:a16="http://schemas.microsoft.com/office/drawing/2014/main" xmlns="" id="{A6E0FF7A-AB5E-4816-96C9-D9D63E3DB5A4}"/>
              </a:ext>
            </a:extLst>
          </p:cNvPr>
          <p:cNvGrpSpPr/>
          <p:nvPr/>
        </p:nvGrpSpPr>
        <p:grpSpPr>
          <a:xfrm>
            <a:off x="906738" y="1740097"/>
            <a:ext cx="7330524" cy="434203"/>
            <a:chOff x="1216660" y="1413919"/>
            <a:chExt cx="7330524" cy="434203"/>
          </a:xfrm>
        </p:grpSpPr>
        <p:sp>
          <p:nvSpPr>
            <p:cNvPr id="18" name="タイトル 8">
              <a:extLst>
                <a:ext uri="{FF2B5EF4-FFF2-40B4-BE49-F238E27FC236}">
                  <a16:creationId xmlns:a16="http://schemas.microsoft.com/office/drawing/2014/main" xmlns="" id="{1050DD3C-EB18-4571-80BA-212DE4AC40DF}"/>
                </a:ext>
              </a:extLst>
            </p:cNvPr>
            <p:cNvSpPr txBox="1">
              <a:spLocks/>
            </p:cNvSpPr>
            <p:nvPr/>
          </p:nvSpPr>
          <p:spPr>
            <a:xfrm>
              <a:off x="1314586" y="1413919"/>
              <a:ext cx="7232598" cy="434203"/>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町の人の血液型の分布に</a:t>
              </a:r>
              <a:r>
                <a:rPr lang="ja-JP" altLang="en-US" sz="1800" dirty="0">
                  <a:solidFill>
                    <a:srgbClr val="FF0000"/>
                  </a:solidFill>
                  <a:latin typeface="HGP創英角ｺﾞｼｯｸUB" panose="020B0900000000000000" pitchFamily="50" charset="-128"/>
                  <a:ea typeface="HGP創英角ｺﾞｼｯｸUB" panose="020B0900000000000000" pitchFamily="50" charset="-128"/>
                </a:rPr>
                <a:t>「差がない」と仮定</a:t>
              </a:r>
              <a:r>
                <a:rPr lang="ja-JP" altLang="en-US" sz="1800" dirty="0">
                  <a:latin typeface="HGP創英角ｺﾞｼｯｸUB" panose="020B0900000000000000" pitchFamily="50" charset="-128"/>
                  <a:ea typeface="HGP創英角ｺﾞｼｯｸUB" panose="020B0900000000000000" pitchFamily="50" charset="-128"/>
                </a:rPr>
                <a:t>すると・・・</a:t>
              </a:r>
            </a:p>
          </p:txBody>
        </p:sp>
        <p:sp>
          <p:nvSpPr>
            <p:cNvPr id="19" name="正方形/長方形 18">
              <a:extLst>
                <a:ext uri="{FF2B5EF4-FFF2-40B4-BE49-F238E27FC236}">
                  <a16:creationId xmlns:a16="http://schemas.microsoft.com/office/drawing/2014/main" xmlns="" id="{A7E62CB8-569E-45A9-8DB3-024F2E132290}"/>
                </a:ext>
              </a:extLst>
            </p:cNvPr>
            <p:cNvSpPr>
              <a:spLocks noChangeAspect="1"/>
            </p:cNvSpPr>
            <p:nvPr/>
          </p:nvSpPr>
          <p:spPr>
            <a:xfrm>
              <a:off x="1216660" y="1542854"/>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rgbClr val="FF0000"/>
                </a:solidFill>
                <a:effectLst/>
                <a:latin typeface="Arial" panose="020B0604020202020204" pitchFamily="34" charset="0"/>
              </a:endParaRPr>
            </a:p>
          </p:txBody>
        </p:sp>
      </p:grpSp>
      <p:sp>
        <p:nvSpPr>
          <p:cNvPr id="33" name="タイトル 8"/>
          <p:cNvSpPr txBox="1">
            <a:spLocks/>
          </p:cNvSpPr>
          <p:nvPr/>
        </p:nvSpPr>
        <p:spPr>
          <a:xfrm>
            <a:off x="810344" y="110530"/>
            <a:ext cx="3592201"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適合度の検定</a:t>
            </a:r>
          </a:p>
        </p:txBody>
      </p:sp>
      <p:cxnSp>
        <p:nvCxnSpPr>
          <p:cNvPr id="34" name="直線コネクタ 33">
            <a:extLst>
              <a:ext uri="{FF2B5EF4-FFF2-40B4-BE49-F238E27FC236}">
                <a16:creationId xmlns:a16="http://schemas.microsoft.com/office/drawing/2014/main" xmlns="" id="{84AD5C77-AFD3-4A7C-823A-9740630AED06}"/>
              </a:ext>
            </a:extLst>
          </p:cNvPr>
          <p:cNvCxnSpPr>
            <a:cxnSpLocks/>
          </p:cNvCxnSpPr>
          <p:nvPr/>
        </p:nvCxnSpPr>
        <p:spPr>
          <a:xfrm>
            <a:off x="3261482" y="220555"/>
            <a:ext cx="0" cy="360000"/>
          </a:xfrm>
          <a:prstGeom prst="line">
            <a:avLst/>
          </a:prstGeom>
          <a:ln w="50800">
            <a:solidFill>
              <a:srgbClr val="0000FF"/>
            </a:solidFill>
          </a:ln>
        </p:spPr>
        <p:style>
          <a:lnRef idx="1">
            <a:schemeClr val="accent1"/>
          </a:lnRef>
          <a:fillRef idx="0">
            <a:schemeClr val="accent1"/>
          </a:fillRef>
          <a:effectRef idx="0">
            <a:schemeClr val="accent1"/>
          </a:effectRef>
          <a:fontRef idx="minor">
            <a:schemeClr val="tx1"/>
          </a:fontRef>
        </p:style>
      </p:cxnSp>
      <p:sp>
        <p:nvSpPr>
          <p:cNvPr id="35" name="タイトル 8"/>
          <p:cNvSpPr txBox="1">
            <a:spLocks/>
          </p:cNvSpPr>
          <p:nvPr/>
        </p:nvSpPr>
        <p:spPr>
          <a:xfrm>
            <a:off x="3400882" y="110530"/>
            <a:ext cx="3592201"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仮説の設定</a:t>
            </a:r>
          </a:p>
        </p:txBody>
      </p:sp>
      <p:sp>
        <p:nvSpPr>
          <p:cNvPr id="4" name="角丸四角形 66">
            <a:extLst>
              <a:ext uri="{FF2B5EF4-FFF2-40B4-BE49-F238E27FC236}">
                <a16:creationId xmlns:a16="http://schemas.microsoft.com/office/drawing/2014/main" xmlns="" id="{7ECD047F-61E8-4272-AAEB-AEA3EB51F81B}"/>
              </a:ext>
            </a:extLst>
          </p:cNvPr>
          <p:cNvSpPr/>
          <p:nvPr/>
        </p:nvSpPr>
        <p:spPr>
          <a:xfrm rot="16200000" flipV="1">
            <a:off x="4179313" y="99093"/>
            <a:ext cx="792000" cy="7337150"/>
          </a:xfrm>
          <a:prstGeom prst="roundRect">
            <a:avLst>
              <a:gd name="adj" fmla="val 0"/>
            </a:avLst>
          </a:prstGeom>
          <a:gradFill flip="none" rotWithShape="1">
            <a:gsLst>
              <a:gs pos="86000">
                <a:schemeClr val="accent5">
                  <a:lumMod val="40000"/>
                  <a:lumOff val="60000"/>
                </a:schemeClr>
              </a:gs>
              <a:gs pos="0">
                <a:schemeClr val="accent5">
                  <a:lumMod val="40000"/>
                  <a:lumOff val="60000"/>
                  <a:alpha val="26000"/>
                </a:schemeClr>
              </a:gs>
            </a:gsLst>
            <a:lin ang="108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effectLst/>
              <a:latin typeface="HGP創英角ｺﾞｼｯｸUB" panose="020B0900000000000000" pitchFamily="50" charset="-128"/>
              <a:ea typeface="HGP創英角ｺﾞｼｯｸUB" panose="020B0900000000000000" pitchFamily="50" charset="-128"/>
            </a:endParaRPr>
          </a:p>
        </p:txBody>
      </p:sp>
      <mc:AlternateContent xmlns:mc="http://schemas.openxmlformats.org/markup-compatibility/2006" xmlns:a14="http://schemas.microsoft.com/office/drawing/2010/main">
        <mc:Choice Requires="a14">
          <p:sp>
            <p:nvSpPr>
              <p:cNvPr id="6" name="テキスト ボックス 5"/>
              <p:cNvSpPr txBox="1"/>
              <p:nvPr/>
            </p:nvSpPr>
            <p:spPr>
              <a:xfrm>
                <a:off x="965879" y="3734983"/>
                <a:ext cx="7197163" cy="40011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rPr>
                  <a:t>二乗誤差 ＝ </a:t>
                </a:r>
                <a14:m>
                  <m:oMath xmlns:m="http://schemas.openxmlformats.org/officeDocument/2006/math">
                    <m:sSup>
                      <m:sSup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sSupPr>
                      <m:e>
                        <m:d>
                          <m:d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dPr>
                          <m:e>
                            <m:r>
                              <a:rPr kumimoji="1" lang="en-US" altLang="ja-JP" sz="2000" b="0" i="1" u="none" strike="noStrike" kern="1200" cap="none" spc="0" normalizeH="0" baseline="0" noProof="0" smtClean="0">
                                <a:ln>
                                  <a:noFill/>
                                </a:ln>
                                <a:solidFill>
                                  <a:srgbClr val="0070C0"/>
                                </a:solidFill>
                                <a:effectLst>
                                  <a:glow rad="88900">
                                    <a:schemeClr val="bg1"/>
                                  </a:glow>
                                </a:effectLst>
                                <a:uLnTx/>
                                <a:uFillTx/>
                                <a:latin typeface="Cambria Math"/>
                              </a:rPr>
                              <m:t>30</m:t>
                            </m:r>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m:t>
                            </m:r>
                            <m:r>
                              <a:rPr kumimoji="1" lang="en-US" altLang="ja-JP" sz="2000" b="0" i="1" u="none" strike="noStrike" kern="1200" cap="none" spc="0" normalizeH="0" baseline="0" noProof="0" smtClean="0">
                                <a:ln>
                                  <a:noFill/>
                                </a:ln>
                                <a:solidFill>
                                  <a:srgbClr val="2ECC71">
                                    <a:lumMod val="75000"/>
                                  </a:srgbClr>
                                </a:solidFill>
                                <a:effectLst>
                                  <a:glow rad="88900">
                                    <a:schemeClr val="bg1"/>
                                  </a:glow>
                                </a:effectLst>
                                <a:uLnTx/>
                                <a:uFillTx/>
                                <a:latin typeface="Cambria Math"/>
                              </a:rPr>
                              <m:t>40</m:t>
                            </m:r>
                          </m:e>
                        </m:d>
                      </m:e>
                      <m:sup>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2</m:t>
                        </m:r>
                      </m:sup>
                    </m:sSup>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m:t>
                    </m:r>
                    <m:sSup>
                      <m:sSup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sSupPr>
                      <m:e>
                        <m:d>
                          <m:d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dPr>
                          <m:e>
                            <m:r>
                              <a:rPr kumimoji="1" lang="en-US" altLang="ja-JP" sz="2000" b="0" i="1" u="none" strike="noStrike" kern="1200" cap="none" spc="0" normalizeH="0" baseline="0" noProof="0" smtClean="0">
                                <a:ln>
                                  <a:noFill/>
                                </a:ln>
                                <a:solidFill>
                                  <a:srgbClr val="0070C0"/>
                                </a:solidFill>
                                <a:effectLst>
                                  <a:glow rad="88900">
                                    <a:schemeClr val="bg1"/>
                                  </a:glow>
                                </a:effectLst>
                                <a:uLnTx/>
                                <a:uFillTx/>
                                <a:latin typeface="Cambria Math"/>
                              </a:rPr>
                              <m:t>29</m:t>
                            </m:r>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m:t>
                            </m:r>
                            <m:r>
                              <a:rPr kumimoji="1" lang="en-US" altLang="ja-JP" sz="2000" b="0" i="1" u="none" strike="noStrike" kern="1200" cap="none" spc="0" normalizeH="0" baseline="0" noProof="0" smtClean="0">
                                <a:ln>
                                  <a:noFill/>
                                </a:ln>
                                <a:solidFill>
                                  <a:srgbClr val="2ECC71">
                                    <a:lumMod val="75000"/>
                                  </a:srgbClr>
                                </a:solidFill>
                                <a:effectLst>
                                  <a:glow rad="88900">
                                    <a:schemeClr val="bg1"/>
                                  </a:glow>
                                </a:effectLst>
                                <a:uLnTx/>
                                <a:uFillTx/>
                                <a:latin typeface="Cambria Math"/>
                              </a:rPr>
                              <m:t>20</m:t>
                            </m:r>
                          </m:e>
                        </m:d>
                      </m:e>
                      <m:sup>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2</m:t>
                        </m:r>
                      </m:sup>
                    </m:sSup>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m:t>
                    </m:r>
                    <m:sSup>
                      <m:sSup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sSupPr>
                      <m:e>
                        <m:d>
                          <m:d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dPr>
                          <m:e>
                            <m:r>
                              <a:rPr kumimoji="1" lang="en-US" altLang="ja-JP" sz="2000" b="0" i="1" u="none" strike="noStrike" kern="1200" cap="none" spc="0" normalizeH="0" baseline="0" noProof="0" smtClean="0">
                                <a:ln>
                                  <a:noFill/>
                                </a:ln>
                                <a:solidFill>
                                  <a:srgbClr val="0070C0"/>
                                </a:solidFill>
                                <a:effectLst>
                                  <a:glow rad="88900">
                                    <a:schemeClr val="bg1"/>
                                  </a:glow>
                                </a:effectLst>
                                <a:uLnTx/>
                                <a:uFillTx/>
                                <a:latin typeface="Cambria Math"/>
                              </a:rPr>
                              <m:t>5</m:t>
                            </m:r>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m:t>
                            </m:r>
                            <m:r>
                              <a:rPr kumimoji="1" lang="en-US" altLang="ja-JP" sz="2000" b="0" i="1" u="none" strike="noStrike" kern="1200" cap="none" spc="0" normalizeH="0" baseline="0" noProof="0" smtClean="0">
                                <a:ln>
                                  <a:noFill/>
                                </a:ln>
                                <a:solidFill>
                                  <a:srgbClr val="2ECC71">
                                    <a:lumMod val="75000"/>
                                  </a:srgbClr>
                                </a:solidFill>
                                <a:effectLst>
                                  <a:glow rad="88900">
                                    <a:schemeClr val="bg1"/>
                                  </a:glow>
                                </a:effectLst>
                                <a:uLnTx/>
                                <a:uFillTx/>
                                <a:latin typeface="Cambria Math"/>
                              </a:rPr>
                              <m:t>10</m:t>
                            </m:r>
                          </m:e>
                        </m:d>
                      </m:e>
                      <m:sup>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2</m:t>
                        </m:r>
                      </m:sup>
                    </m:sSup>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m:t>
                    </m:r>
                    <m:sSup>
                      <m:sSup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sSupPr>
                      <m:e>
                        <m:d>
                          <m:d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dPr>
                          <m:e>
                            <m:r>
                              <a:rPr kumimoji="1" lang="en-US" altLang="ja-JP" sz="2000" b="0" i="1" u="none" strike="noStrike" kern="1200" cap="none" spc="0" normalizeH="0" baseline="0" noProof="0" smtClean="0">
                                <a:ln>
                                  <a:noFill/>
                                </a:ln>
                                <a:solidFill>
                                  <a:srgbClr val="0070C0"/>
                                </a:solidFill>
                                <a:effectLst>
                                  <a:glow rad="88900">
                                    <a:schemeClr val="bg1"/>
                                  </a:glow>
                                </a:effectLst>
                                <a:uLnTx/>
                                <a:uFillTx/>
                                <a:latin typeface="Cambria Math"/>
                              </a:rPr>
                              <m:t>36</m:t>
                            </m:r>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m:t>
                            </m:r>
                            <m:r>
                              <a:rPr kumimoji="1" lang="en-US" altLang="ja-JP" sz="2000" b="0" i="1" u="none" strike="noStrike" kern="1200" cap="none" spc="0" normalizeH="0" baseline="0" noProof="0" smtClean="0">
                                <a:ln>
                                  <a:noFill/>
                                </a:ln>
                                <a:solidFill>
                                  <a:srgbClr val="2ECC71">
                                    <a:lumMod val="75000"/>
                                  </a:srgbClr>
                                </a:solidFill>
                                <a:effectLst>
                                  <a:glow rad="88900">
                                    <a:schemeClr val="bg1"/>
                                  </a:glow>
                                </a:effectLst>
                                <a:uLnTx/>
                                <a:uFillTx/>
                                <a:latin typeface="Cambria Math"/>
                              </a:rPr>
                              <m:t>30</m:t>
                            </m:r>
                          </m:e>
                        </m:d>
                      </m:e>
                      <m:sup>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2</m:t>
                        </m:r>
                      </m:sup>
                    </m:sSup>
                  </m:oMath>
                </a14:m>
                <a:endParaRPr kumimoji="1" lang="ja-JP" altLang="en-US" sz="2000" b="0" i="0" u="none" strike="noStrike" kern="1200" cap="none" spc="0" normalizeH="0" baseline="0" noProof="0" dirty="0">
                  <a:ln>
                    <a:noFill/>
                  </a:ln>
                  <a:solidFill>
                    <a:srgbClr val="000000"/>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965879" y="3734983"/>
                <a:ext cx="7197163" cy="400110"/>
              </a:xfrm>
              <a:prstGeom prst="rect">
                <a:avLst/>
              </a:prstGeom>
              <a:blipFill rotWithShape="1">
                <a:blip r:embed="rId4"/>
                <a:stretch>
                  <a:fillRect l="-1270" t="-21538" b="-33846"/>
                </a:stretch>
              </a:blipFill>
            </p:spPr>
            <p:txBody>
              <a:bodyPr/>
              <a:lstStyle/>
              <a:p>
                <a:r>
                  <a:rPr lang="ja-JP" altLang="en-US">
                    <a:noFill/>
                  </a:rPr>
                  <a:t> </a:t>
                </a:r>
              </a:p>
            </p:txBody>
          </p:sp>
        </mc:Fallback>
      </mc:AlternateContent>
      <p:sp>
        <p:nvSpPr>
          <p:cNvPr id="7" name="テキスト ボックス 6"/>
          <p:cNvSpPr txBox="1"/>
          <p:nvPr/>
        </p:nvSpPr>
        <p:spPr>
          <a:xfrm>
            <a:off x="1164855" y="4497997"/>
            <a:ext cx="2853666" cy="400110"/>
          </a:xfrm>
          <a:prstGeom prst="rect">
            <a:avLst/>
          </a:prstGeom>
          <a:noFill/>
        </p:spPr>
        <p:txBody>
          <a:bodyPr wrap="non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なんらかの正規化が必要</a:t>
            </a:r>
          </a:p>
        </p:txBody>
      </p:sp>
      <p:sp>
        <p:nvSpPr>
          <p:cNvPr id="8" name="正方形/長方形 7"/>
          <p:cNvSpPr/>
          <p:nvPr/>
        </p:nvSpPr>
        <p:spPr>
          <a:xfrm>
            <a:off x="919579" y="3374284"/>
            <a:ext cx="5561855" cy="400110"/>
          </a:xfrm>
          <a:prstGeom prst="rect">
            <a:avLst/>
          </a:prstGeom>
        </p:spPr>
        <p:txBody>
          <a:bodyPr wrap="square" lIns="0" rIns="0">
            <a:spAutoFit/>
          </a:bodyPr>
          <a:lstStyle/>
          <a:p>
            <a:pPr marL="144000" marR="0" lvl="1" indent="0"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70C0"/>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rPr>
              <a:t>観測度数</a:t>
            </a:r>
            <a:r>
              <a:rPr kumimoji="1" lang="ja-JP" altLang="en-US" sz="2000" b="0" i="0" u="none" strike="noStrike" kern="1200" cap="none" spc="0" normalizeH="0" baseline="0" noProof="0" dirty="0">
                <a:ln>
                  <a:noFill/>
                </a:ln>
                <a:solidFill>
                  <a:srgbClr val="000000"/>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rPr>
              <a:t>と</a:t>
            </a:r>
            <a:r>
              <a:rPr kumimoji="1" lang="ja-JP" altLang="en-US" sz="2000" b="0" i="0" u="none" strike="noStrike" kern="1200" cap="none" spc="0" normalizeH="0" baseline="0" noProof="0" dirty="0">
                <a:ln>
                  <a:noFill/>
                </a:ln>
                <a:solidFill>
                  <a:srgbClr val="2ECC71">
                    <a:lumMod val="75000"/>
                  </a:srgbClr>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rPr>
              <a:t>期待度数</a:t>
            </a:r>
            <a:r>
              <a:rPr kumimoji="1" lang="ja-JP" altLang="en-US" sz="2000" b="0" i="0" u="none" strike="noStrike" kern="1200" cap="none" spc="0" normalizeH="0" baseline="0" noProof="0" dirty="0">
                <a:ln>
                  <a:noFill/>
                </a:ln>
                <a:solidFill>
                  <a:srgbClr val="000000"/>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rPr>
              <a:t>の「ずれ」から判定できる？</a:t>
            </a:r>
            <a:endParaRPr kumimoji="1" lang="en-US" altLang="ja-JP" sz="2000" b="0" i="0" u="none" strike="noStrike" kern="1200" cap="none" spc="0" normalizeH="0" baseline="0" noProof="0" dirty="0">
              <a:ln>
                <a:noFill/>
              </a:ln>
              <a:solidFill>
                <a:srgbClr val="000000"/>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endParaRPr>
          </a:p>
        </p:txBody>
      </p:sp>
      <p:sp>
        <p:nvSpPr>
          <p:cNvPr id="22" name="テキスト ボックス 21">
            <a:extLst>
              <a:ext uri="{FF2B5EF4-FFF2-40B4-BE49-F238E27FC236}">
                <a16:creationId xmlns:a16="http://schemas.microsoft.com/office/drawing/2014/main" xmlns="" id="{1F4FD784-2FF7-4D0D-B733-78E174EF4C90}"/>
              </a:ext>
            </a:extLst>
          </p:cNvPr>
          <p:cNvSpPr txBox="1"/>
          <p:nvPr/>
        </p:nvSpPr>
        <p:spPr>
          <a:xfrm>
            <a:off x="805564" y="4191118"/>
            <a:ext cx="1920719" cy="369332"/>
          </a:xfrm>
          <a:prstGeom prst="rect">
            <a:avLst/>
          </a:prstGeom>
          <a:noFill/>
        </p:spPr>
        <p:txBody>
          <a:bodyPr wrap="non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標本サイズが増加</a:t>
            </a:r>
          </a:p>
        </p:txBody>
      </p:sp>
      <p:cxnSp>
        <p:nvCxnSpPr>
          <p:cNvPr id="37" name="直線矢印コネクタ 36"/>
          <p:cNvCxnSpPr/>
          <p:nvPr/>
        </p:nvCxnSpPr>
        <p:spPr>
          <a:xfrm>
            <a:off x="2727165" y="4388878"/>
            <a:ext cx="288000" cy="0"/>
          </a:xfrm>
          <a:prstGeom prst="straightConnector1">
            <a:avLst/>
          </a:prstGeom>
          <a:ln w="1905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xmlns="" id="{F96378EA-CFD3-4AFA-AA0A-991DB48FC540}"/>
              </a:ext>
            </a:extLst>
          </p:cNvPr>
          <p:cNvSpPr txBox="1"/>
          <p:nvPr/>
        </p:nvSpPr>
        <p:spPr>
          <a:xfrm>
            <a:off x="5597380" y="4191118"/>
            <a:ext cx="2776722" cy="369332"/>
          </a:xfrm>
          <a:prstGeom prst="rect">
            <a:avLst/>
          </a:prstGeom>
          <a:noFill/>
        </p:spPr>
        <p:txBody>
          <a:bodyPr wrap="none" rtlCol="0">
            <a:spAutoFit/>
          </a:bodyPr>
          <a:lstStyle/>
          <a:p>
            <a:pPr lvl="0">
              <a:defRPr/>
            </a:pPr>
            <a:r>
              <a:rPr lang="ja-JP" altLang="en-US" dirty="0">
                <a:solidFill>
                  <a:srgbClr val="000000"/>
                </a:solidFill>
                <a:latin typeface="HGP創英角ｺﾞｼｯｸUB" panose="020B0900000000000000" pitchFamily="50" charset="-128"/>
                <a:ea typeface="HGP創英角ｺﾞｼｯｸUB" panose="020B0900000000000000" pitchFamily="50" charset="-128"/>
              </a:rPr>
              <a:t>ずれの大きさが急激に増加</a:t>
            </a:r>
            <a:endParaRPr kumimoji="1" lang="ja-JP" altLang="en-US" sz="18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p:cxnSp>
        <p:nvCxnSpPr>
          <p:cNvPr id="25" name="直線矢印コネクタ 24"/>
          <p:cNvCxnSpPr/>
          <p:nvPr/>
        </p:nvCxnSpPr>
        <p:spPr>
          <a:xfrm>
            <a:off x="909092" y="4721045"/>
            <a:ext cx="288000" cy="0"/>
          </a:xfrm>
          <a:prstGeom prst="straightConnector1">
            <a:avLst/>
          </a:prstGeom>
          <a:ln w="1905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xmlns="" id="{217B08E0-1C92-40C7-A119-C5232F008CE4}"/>
              </a:ext>
            </a:extLst>
          </p:cNvPr>
          <p:cNvSpPr txBox="1"/>
          <p:nvPr/>
        </p:nvSpPr>
        <p:spPr>
          <a:xfrm>
            <a:off x="3004724" y="4191118"/>
            <a:ext cx="2348720" cy="369332"/>
          </a:xfrm>
          <a:prstGeom prst="rect">
            <a:avLst/>
          </a:prstGeom>
          <a:noFill/>
        </p:spPr>
        <p:txBody>
          <a:bodyPr wrap="non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度数のスケールが増加</a:t>
            </a:r>
          </a:p>
        </p:txBody>
      </p:sp>
      <p:cxnSp>
        <p:nvCxnSpPr>
          <p:cNvPr id="26" name="直線矢印コネクタ 25"/>
          <p:cNvCxnSpPr/>
          <p:nvPr/>
        </p:nvCxnSpPr>
        <p:spPr>
          <a:xfrm>
            <a:off x="5319822" y="4398403"/>
            <a:ext cx="288000" cy="0"/>
          </a:xfrm>
          <a:prstGeom prst="straightConnector1">
            <a:avLst/>
          </a:prstGeom>
          <a:ln w="1905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119956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xmlns="" id="{BD524258-F480-4CC6-92F9-A1D3149EC1D6}"/>
              </a:ext>
            </a:extLst>
          </p:cNvPr>
          <p:cNvGrpSpPr/>
          <p:nvPr/>
        </p:nvGrpSpPr>
        <p:grpSpPr>
          <a:xfrm>
            <a:off x="611189" y="732274"/>
            <a:ext cx="7165662" cy="610167"/>
            <a:chOff x="611189" y="732274"/>
            <a:chExt cx="7165662" cy="610167"/>
          </a:xfrm>
        </p:grpSpPr>
        <p:sp>
          <p:nvSpPr>
            <p:cNvPr id="6" name="タイトル 8">
              <a:extLst>
                <a:ext uri="{FF2B5EF4-FFF2-40B4-BE49-F238E27FC236}">
                  <a16:creationId xmlns:a16="http://schemas.microsoft.com/office/drawing/2014/main" xmlns="" id="{23015EC8-D7E3-4056-A825-4AE50D2AB9B7}"/>
                </a:ext>
              </a:extLst>
            </p:cNvPr>
            <p:cNvSpPr txBox="1">
              <a:spLocks/>
            </p:cNvSpPr>
            <p:nvPr/>
          </p:nvSpPr>
          <p:spPr>
            <a:xfrm>
              <a:off x="810345" y="732274"/>
              <a:ext cx="6966506" cy="610167"/>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母集団の分布は理論値と差があるとみなせるか？</a:t>
              </a:r>
            </a:p>
          </p:txBody>
        </p:sp>
        <p:sp>
          <p:nvSpPr>
            <p:cNvPr id="7" name="正方形/長方形 6">
              <a:extLst>
                <a:ext uri="{FF2B5EF4-FFF2-40B4-BE49-F238E27FC236}">
                  <a16:creationId xmlns:a16="http://schemas.microsoft.com/office/drawing/2014/main" xmlns="" id="{7DB94A2B-0D20-4106-9C48-4CC0C4B0232C}"/>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grpSp>
      <p:grpSp>
        <p:nvGrpSpPr>
          <p:cNvPr id="8" name="グループ化 7">
            <a:extLst>
              <a:ext uri="{FF2B5EF4-FFF2-40B4-BE49-F238E27FC236}">
                <a16:creationId xmlns:a16="http://schemas.microsoft.com/office/drawing/2014/main" xmlns="" id="{18E127B3-165B-4D4B-97A7-20964C4FFC86}"/>
              </a:ext>
            </a:extLst>
          </p:cNvPr>
          <p:cNvGrpSpPr/>
          <p:nvPr/>
        </p:nvGrpSpPr>
        <p:grpSpPr>
          <a:xfrm>
            <a:off x="906738" y="1149954"/>
            <a:ext cx="7625702" cy="681309"/>
            <a:chOff x="1216660" y="1413919"/>
            <a:chExt cx="7625702" cy="681309"/>
          </a:xfrm>
        </p:grpSpPr>
        <p:sp>
          <p:nvSpPr>
            <p:cNvPr id="9" name="タイトル 8">
              <a:extLst>
                <a:ext uri="{FF2B5EF4-FFF2-40B4-BE49-F238E27FC236}">
                  <a16:creationId xmlns:a16="http://schemas.microsoft.com/office/drawing/2014/main" xmlns="" id="{606B8690-E2FB-4F1E-89E6-C1494023CF5E}"/>
                </a:ext>
              </a:extLst>
            </p:cNvPr>
            <p:cNvSpPr txBox="1">
              <a:spLocks/>
            </p:cNvSpPr>
            <p:nvPr/>
          </p:nvSpPr>
          <p:spPr>
            <a:xfrm>
              <a:off x="1314586" y="1413919"/>
              <a:ext cx="7527776" cy="6813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日本人の血液型の分布は</a:t>
              </a:r>
              <a:r>
                <a:rPr lang="en-US" altLang="ja-JP" sz="1800" dirty="0">
                  <a:latin typeface="HGP創英角ｺﾞｼｯｸUB" panose="020B0900000000000000" pitchFamily="50" charset="-128"/>
                  <a:ea typeface="HGP創英角ｺﾞｼｯｸUB" panose="020B0900000000000000" pitchFamily="50" charset="-128"/>
                </a:rPr>
                <a:t>A</a:t>
              </a:r>
              <a:r>
                <a:rPr lang="ja-JP" altLang="en-US" sz="1800" dirty="0">
                  <a:latin typeface="HGP創英角ｺﾞｼｯｸUB" panose="020B0900000000000000" pitchFamily="50" charset="-128"/>
                  <a:ea typeface="HGP創英角ｺﾞｼｯｸUB" panose="020B0900000000000000" pitchFamily="50" charset="-128"/>
                </a:rPr>
                <a:t>型</a:t>
              </a:r>
              <a:r>
                <a:rPr lang="en-US" altLang="ja-JP" sz="1800" dirty="0" smtClean="0">
                  <a:latin typeface="HGP創英角ｺﾞｼｯｸUB" panose="020B0900000000000000" pitchFamily="50" charset="-128"/>
                  <a:ea typeface="HGP創英角ｺﾞｼｯｸUB" panose="020B0900000000000000" pitchFamily="50" charset="-128"/>
                </a:rPr>
                <a:t>40%</a:t>
              </a:r>
              <a:r>
                <a:rPr lang="ja-JP" altLang="en-US" sz="1800" dirty="0" err="1" smtClean="0">
                  <a:latin typeface="HGP創英角ｺﾞｼｯｸUB" panose="020B0900000000000000" pitchFamily="50" charset="-128"/>
                  <a:ea typeface="HGP創英角ｺﾞｼｯｸUB" panose="020B0900000000000000" pitchFamily="50" charset="-128"/>
                </a:rPr>
                <a:t>、</a:t>
              </a:r>
              <a:r>
                <a:rPr lang="en-US" altLang="ja-JP" sz="1800" dirty="0" smtClean="0">
                  <a:latin typeface="HGP創英角ｺﾞｼｯｸUB" panose="020B0900000000000000" pitchFamily="50" charset="-128"/>
                  <a:ea typeface="HGP創英角ｺﾞｼｯｸUB" panose="020B0900000000000000" pitchFamily="50" charset="-128"/>
                </a:rPr>
                <a:t>B</a:t>
              </a:r>
              <a:r>
                <a:rPr lang="ja-JP" altLang="en-US" sz="1800" dirty="0">
                  <a:latin typeface="HGP創英角ｺﾞｼｯｸUB" panose="020B0900000000000000" pitchFamily="50" charset="-128"/>
                  <a:ea typeface="HGP創英角ｺﾞｼｯｸUB" panose="020B0900000000000000" pitchFamily="50" charset="-128"/>
                </a:rPr>
                <a:t>型</a:t>
              </a:r>
              <a:r>
                <a:rPr lang="en-US" altLang="ja-JP" sz="1800" dirty="0" smtClean="0">
                  <a:latin typeface="HGP創英角ｺﾞｼｯｸUB" panose="020B0900000000000000" pitchFamily="50" charset="-128"/>
                  <a:ea typeface="HGP創英角ｺﾞｼｯｸUB" panose="020B0900000000000000" pitchFamily="50" charset="-128"/>
                </a:rPr>
                <a:t>20%</a:t>
              </a:r>
              <a:r>
                <a:rPr lang="ja-JP" altLang="en-US" sz="1800" dirty="0" err="1" smtClean="0">
                  <a:latin typeface="HGP創英角ｺﾞｼｯｸUB" panose="020B0900000000000000" pitchFamily="50" charset="-128"/>
                  <a:ea typeface="HGP創英角ｺﾞｼｯｸUB" panose="020B0900000000000000" pitchFamily="50" charset="-128"/>
                </a:rPr>
                <a:t>、</a:t>
              </a:r>
              <a:r>
                <a:rPr lang="en-US" altLang="ja-JP" sz="1800" dirty="0" smtClean="0">
                  <a:latin typeface="HGP創英角ｺﾞｼｯｸUB" panose="020B0900000000000000" pitchFamily="50" charset="-128"/>
                  <a:ea typeface="HGP創英角ｺﾞｼｯｸUB" panose="020B0900000000000000" pitchFamily="50" charset="-128"/>
                </a:rPr>
                <a:t>AB</a:t>
              </a:r>
              <a:r>
                <a:rPr lang="ja-JP" altLang="en-US" sz="1800" dirty="0">
                  <a:latin typeface="HGP創英角ｺﾞｼｯｸUB" panose="020B0900000000000000" pitchFamily="50" charset="-128"/>
                  <a:ea typeface="HGP創英角ｺﾞｼｯｸUB" panose="020B0900000000000000" pitchFamily="50" charset="-128"/>
                </a:rPr>
                <a:t>型</a:t>
              </a:r>
              <a:r>
                <a:rPr lang="en-US" altLang="ja-JP" sz="1800" dirty="0" smtClean="0">
                  <a:latin typeface="HGP創英角ｺﾞｼｯｸUB" panose="020B0900000000000000" pitchFamily="50" charset="-128"/>
                  <a:ea typeface="HGP創英角ｺﾞｼｯｸUB" panose="020B0900000000000000" pitchFamily="50" charset="-128"/>
                </a:rPr>
                <a:t>10%</a:t>
              </a:r>
              <a:r>
                <a:rPr lang="ja-JP" altLang="en-US" sz="1800" dirty="0" err="1" smtClean="0">
                  <a:latin typeface="HGP創英角ｺﾞｼｯｸUB" panose="020B0900000000000000" pitchFamily="50" charset="-128"/>
                  <a:ea typeface="HGP創英角ｺﾞｼｯｸUB" panose="020B0900000000000000" pitchFamily="50" charset="-128"/>
                </a:rPr>
                <a:t>、</a:t>
              </a:r>
              <a:r>
                <a:rPr lang="en-US" altLang="ja-JP" sz="1800" dirty="0" smtClean="0">
                  <a:latin typeface="HGP創英角ｺﾞｼｯｸUB" panose="020B0900000000000000" pitchFamily="50" charset="-128"/>
                  <a:ea typeface="HGP創英角ｺﾞｼｯｸUB" panose="020B0900000000000000" pitchFamily="50" charset="-128"/>
                </a:rPr>
                <a:t>O</a:t>
              </a:r>
              <a:r>
                <a:rPr lang="ja-JP" altLang="en-US" sz="1800" dirty="0">
                  <a:latin typeface="HGP創英角ｺﾞｼｯｸUB" panose="020B0900000000000000" pitchFamily="50" charset="-128"/>
                  <a:ea typeface="HGP創英角ｺﾞｼｯｸUB" panose="020B0900000000000000" pitchFamily="50" charset="-128"/>
                </a:rPr>
                <a:t>型</a:t>
              </a:r>
              <a:r>
                <a:rPr lang="en-US" altLang="ja-JP" sz="1800" dirty="0">
                  <a:latin typeface="HGP創英角ｺﾞｼｯｸUB" panose="020B0900000000000000" pitchFamily="50" charset="-128"/>
                  <a:ea typeface="HGP創英角ｺﾞｼｯｸUB" panose="020B0900000000000000" pitchFamily="50" charset="-128"/>
                </a:rPr>
                <a:t>30</a:t>
              </a:r>
              <a:r>
                <a:rPr lang="en-US" altLang="ja-JP" sz="1800" dirty="0" smtClean="0">
                  <a:latin typeface="HGP創英角ｺﾞｼｯｸUB" panose="020B0900000000000000" pitchFamily="50" charset="-128"/>
                  <a:ea typeface="HGP創英角ｺﾞｼｯｸUB" panose="020B0900000000000000" pitchFamily="50" charset="-128"/>
                </a:rPr>
                <a:t>%</a:t>
              </a:r>
              <a:r>
                <a:rPr lang="ja-JP" altLang="en-US" sz="1800" dirty="0" smtClean="0">
                  <a:latin typeface="HGP創英角ｺﾞｼｯｸUB" panose="020B0900000000000000" pitchFamily="50" charset="-128"/>
                  <a:ea typeface="HGP創英角ｺﾞｼｯｸUB" panose="020B0900000000000000" pitchFamily="50" charset="-128"/>
                </a:rPr>
                <a:t>で</a:t>
              </a:r>
              <a:r>
                <a:rPr lang="ja-JP" altLang="en-US" sz="1800" dirty="0">
                  <a:latin typeface="HGP創英角ｺﾞｼｯｸUB" panose="020B0900000000000000" pitchFamily="50" charset="-128"/>
                  <a:ea typeface="HGP創英角ｺﾞｼｯｸUB" panose="020B0900000000000000" pitchFamily="50" charset="-128"/>
                </a:rPr>
                <a:t>あることがあらかじめわかっていたとする</a:t>
              </a:r>
            </a:p>
          </p:txBody>
        </p:sp>
        <p:sp>
          <p:nvSpPr>
            <p:cNvPr id="10" name="正方形/長方形 9">
              <a:extLst>
                <a:ext uri="{FF2B5EF4-FFF2-40B4-BE49-F238E27FC236}">
                  <a16:creationId xmlns:a16="http://schemas.microsoft.com/office/drawing/2014/main" xmlns="" id="{4E4CF7D0-32C2-44C3-94B6-84F2F7001963}"/>
                </a:ext>
              </a:extLst>
            </p:cNvPr>
            <p:cNvSpPr>
              <a:spLocks noChangeAspect="1"/>
            </p:cNvSpPr>
            <p:nvPr/>
          </p:nvSpPr>
          <p:spPr>
            <a:xfrm>
              <a:off x="1216660" y="157757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rgbClr val="FF0000"/>
                </a:solidFill>
                <a:effectLst/>
                <a:latin typeface="Arial" panose="020B0604020202020204" pitchFamily="34" charset="0"/>
              </a:endParaRPr>
            </a:p>
          </p:txBody>
        </p:sp>
      </p:grpSp>
      <p:grpSp>
        <p:nvGrpSpPr>
          <p:cNvPr id="11" name="グループ化 10">
            <a:extLst>
              <a:ext uri="{FF2B5EF4-FFF2-40B4-BE49-F238E27FC236}">
                <a16:creationId xmlns:a16="http://schemas.microsoft.com/office/drawing/2014/main" xmlns="" id="{AED8DF0E-7B2C-4478-A3DF-9CABB51930B6}"/>
              </a:ext>
            </a:extLst>
          </p:cNvPr>
          <p:cNvGrpSpPr/>
          <p:nvPr/>
        </p:nvGrpSpPr>
        <p:grpSpPr>
          <a:xfrm>
            <a:off x="906738" y="1740097"/>
            <a:ext cx="7330524" cy="434203"/>
            <a:chOff x="1216660" y="1413919"/>
            <a:chExt cx="7330524" cy="434203"/>
          </a:xfrm>
        </p:grpSpPr>
        <p:sp>
          <p:nvSpPr>
            <p:cNvPr id="12" name="タイトル 8">
              <a:extLst>
                <a:ext uri="{FF2B5EF4-FFF2-40B4-BE49-F238E27FC236}">
                  <a16:creationId xmlns:a16="http://schemas.microsoft.com/office/drawing/2014/main" xmlns="" id="{590C9EE3-D7E2-4361-AE2D-E87ACB32D1BE}"/>
                </a:ext>
              </a:extLst>
            </p:cNvPr>
            <p:cNvSpPr txBox="1">
              <a:spLocks/>
            </p:cNvSpPr>
            <p:nvPr/>
          </p:nvSpPr>
          <p:spPr>
            <a:xfrm>
              <a:off x="1314586" y="1413919"/>
              <a:ext cx="7232598" cy="434203"/>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町の人の血液型の分布に</a:t>
              </a:r>
              <a:r>
                <a:rPr lang="ja-JP" altLang="en-US" sz="1800" dirty="0">
                  <a:solidFill>
                    <a:srgbClr val="FF0000"/>
                  </a:solidFill>
                  <a:latin typeface="HGP創英角ｺﾞｼｯｸUB" panose="020B0900000000000000" pitchFamily="50" charset="-128"/>
                  <a:ea typeface="HGP創英角ｺﾞｼｯｸUB" panose="020B0900000000000000" pitchFamily="50" charset="-128"/>
                </a:rPr>
                <a:t>「差がない」と仮定</a:t>
              </a:r>
              <a:r>
                <a:rPr lang="ja-JP" altLang="en-US" sz="1800" dirty="0">
                  <a:latin typeface="HGP創英角ｺﾞｼｯｸUB" panose="020B0900000000000000" pitchFamily="50" charset="-128"/>
                  <a:ea typeface="HGP創英角ｺﾞｼｯｸUB" panose="020B0900000000000000" pitchFamily="50" charset="-128"/>
                </a:rPr>
                <a:t>すると・・・</a:t>
              </a:r>
            </a:p>
          </p:txBody>
        </p:sp>
        <p:sp>
          <p:nvSpPr>
            <p:cNvPr id="13" name="正方形/長方形 12">
              <a:extLst>
                <a:ext uri="{FF2B5EF4-FFF2-40B4-BE49-F238E27FC236}">
                  <a16:creationId xmlns:a16="http://schemas.microsoft.com/office/drawing/2014/main" xmlns="" id="{BA52BA7C-4F2F-41BF-9977-56811C1B5F3A}"/>
                </a:ext>
              </a:extLst>
            </p:cNvPr>
            <p:cNvSpPr>
              <a:spLocks noChangeAspect="1"/>
            </p:cNvSpPr>
            <p:nvPr/>
          </p:nvSpPr>
          <p:spPr>
            <a:xfrm>
              <a:off x="1216660" y="1542854"/>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rgbClr val="FF0000"/>
                </a:solidFill>
                <a:effectLst/>
                <a:latin typeface="Arial" panose="020B0604020202020204" pitchFamily="34" charset="0"/>
              </a:endParaRPr>
            </a:p>
          </p:txBody>
        </p:sp>
      </p:grpSp>
      <p:graphicFrame>
        <p:nvGraphicFramePr>
          <p:cNvPr id="17" name="表 16">
            <a:extLst>
              <a:ext uri="{FF2B5EF4-FFF2-40B4-BE49-F238E27FC236}">
                <a16:creationId xmlns:a16="http://schemas.microsoft.com/office/drawing/2014/main" xmlns="" id="{0FB4C536-B8DA-4EA7-9C0E-AFAF9249B6EA}"/>
              </a:ext>
            </a:extLst>
          </p:cNvPr>
          <p:cNvGraphicFramePr>
            <a:graphicFrameLocks noGrp="1"/>
          </p:cNvGraphicFramePr>
          <p:nvPr>
            <p:extLst>
              <p:ext uri="{D42A27DB-BD31-4B8C-83A1-F6EECF244321}">
                <p14:modId xmlns:p14="http://schemas.microsoft.com/office/powerpoint/2010/main" val="2672311154"/>
              </p:ext>
            </p:extLst>
          </p:nvPr>
        </p:nvGraphicFramePr>
        <p:xfrm>
          <a:off x="899592" y="2137420"/>
          <a:ext cx="7344818" cy="1155194"/>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xmlns="" val="20000"/>
                    </a:ext>
                  </a:extLst>
                </a:gridCol>
                <a:gridCol w="1166530">
                  <a:extLst>
                    <a:ext uri="{9D8B030D-6E8A-4147-A177-3AD203B41FA5}">
                      <a16:colId xmlns:a16="http://schemas.microsoft.com/office/drawing/2014/main" xmlns="" val="20001"/>
                    </a:ext>
                  </a:extLst>
                </a:gridCol>
                <a:gridCol w="1166530">
                  <a:extLst>
                    <a:ext uri="{9D8B030D-6E8A-4147-A177-3AD203B41FA5}">
                      <a16:colId xmlns:a16="http://schemas.microsoft.com/office/drawing/2014/main" xmlns="" val="20002"/>
                    </a:ext>
                  </a:extLst>
                </a:gridCol>
                <a:gridCol w="1166530">
                  <a:extLst>
                    <a:ext uri="{9D8B030D-6E8A-4147-A177-3AD203B41FA5}">
                      <a16:colId xmlns:a16="http://schemas.microsoft.com/office/drawing/2014/main" xmlns="" val="20003"/>
                    </a:ext>
                  </a:extLst>
                </a:gridCol>
                <a:gridCol w="1166530">
                  <a:extLst>
                    <a:ext uri="{9D8B030D-6E8A-4147-A177-3AD203B41FA5}">
                      <a16:colId xmlns:a16="http://schemas.microsoft.com/office/drawing/2014/main" xmlns="" val="20004"/>
                    </a:ext>
                  </a:extLst>
                </a:gridCol>
                <a:gridCol w="1166530">
                  <a:extLst>
                    <a:ext uri="{9D8B030D-6E8A-4147-A177-3AD203B41FA5}">
                      <a16:colId xmlns:a16="http://schemas.microsoft.com/office/drawing/2014/main" xmlns="" val="20005"/>
                    </a:ext>
                  </a:extLst>
                </a:gridCol>
              </a:tblGrid>
              <a:tr h="324000">
                <a:tc>
                  <a:txBody>
                    <a:bodyPr/>
                    <a:lstStyle/>
                    <a:p>
                      <a:pPr algn="ctr"/>
                      <a:r>
                        <a:rPr kumimoji="1" lang="ja-JP" altLang="en-US" sz="1600" dirty="0">
                          <a:latin typeface="HGP創英角ｺﾞｼｯｸUB" panose="020B0900000000000000" pitchFamily="50" charset="-128"/>
                          <a:ea typeface="HGP創英角ｺﾞｼｯｸUB" panose="020B0900000000000000" pitchFamily="50" charset="-128"/>
                        </a:rPr>
                        <a:t>血液型</a:t>
                      </a:r>
                    </a:p>
                  </a:txBody>
                  <a:tcPr anchor="ctr">
                    <a:lnL w="12700" cmpd="sng">
                      <a:noFill/>
                    </a:lnL>
                    <a:lnR w="12700" cap="flat" cmpd="sng" algn="ctr">
                      <a:solidFill>
                        <a:srgbClr val="0000FF"/>
                      </a:solidFill>
                      <a:prstDash val="solid"/>
                      <a:round/>
                      <a:headEnd type="none" w="med" len="med"/>
                      <a:tailEnd type="none" w="med" len="med"/>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pattFill prst="pct5">
                      <a:fgClr>
                        <a:srgbClr val="DEEBF7"/>
                      </a:fgClr>
                      <a:bgClr>
                        <a:srgbClr val="F2F2FF"/>
                      </a:bgClr>
                    </a:pattFill>
                  </a:tcPr>
                </a:tc>
                <a:tc>
                  <a:txBody>
                    <a:bodyPr/>
                    <a:lstStyle/>
                    <a:p>
                      <a:pPr algn="ctr"/>
                      <a:r>
                        <a:rPr kumimoji="1" lang="en-US" altLang="ja-JP" sz="1600" dirty="0">
                          <a:latin typeface="HGP創英角ｺﾞｼｯｸUB" panose="020B0900000000000000" pitchFamily="50" charset="-128"/>
                          <a:ea typeface="HGP創英角ｺﾞｼｯｸUB" panose="020B0900000000000000" pitchFamily="50" charset="-128"/>
                        </a:rPr>
                        <a:t>A</a:t>
                      </a:r>
                      <a:r>
                        <a:rPr kumimoji="1" lang="ja-JP" altLang="en-US" sz="1600" dirty="0">
                          <a:latin typeface="HGP創英角ｺﾞｼｯｸUB" panose="020B0900000000000000" pitchFamily="50" charset="-128"/>
                          <a:ea typeface="HGP創英角ｺﾞｼｯｸUB" panose="020B0900000000000000" pitchFamily="50" charset="-128"/>
                        </a:rPr>
                        <a:t>型</a:t>
                      </a:r>
                    </a:p>
                  </a:txBody>
                  <a:tcPr anchor="ctr">
                    <a:lnL w="12700" cap="flat" cmpd="sng" algn="ctr">
                      <a:solidFill>
                        <a:srgbClr val="0000FF"/>
                      </a:solidFill>
                      <a:prstDash val="solid"/>
                      <a:round/>
                      <a:headEnd type="none" w="med" len="med"/>
                      <a:tailEnd type="none" w="med" len="med"/>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dirty="0">
                          <a:latin typeface="HGP創英角ｺﾞｼｯｸUB" panose="020B0900000000000000" pitchFamily="50" charset="-128"/>
                          <a:ea typeface="HGP創英角ｺﾞｼｯｸUB" panose="020B0900000000000000" pitchFamily="50" charset="-128"/>
                        </a:rPr>
                        <a:t>B</a:t>
                      </a:r>
                      <a:r>
                        <a:rPr kumimoji="1" lang="ja-JP" altLang="en-US" sz="1600" dirty="0">
                          <a:latin typeface="HGP創英角ｺﾞｼｯｸUB" panose="020B0900000000000000" pitchFamily="50" charset="-128"/>
                          <a:ea typeface="HGP創英角ｺﾞｼｯｸUB" panose="020B0900000000000000" pitchFamily="50" charset="-128"/>
                        </a:rPr>
                        <a:t>型</a:t>
                      </a:r>
                    </a:p>
                  </a:txBody>
                  <a:tcPr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dirty="0">
                          <a:latin typeface="HGP創英角ｺﾞｼｯｸUB" panose="020B0900000000000000" pitchFamily="50" charset="-128"/>
                          <a:ea typeface="HGP創英角ｺﾞｼｯｸUB" panose="020B0900000000000000" pitchFamily="50" charset="-128"/>
                        </a:rPr>
                        <a:t>AB</a:t>
                      </a:r>
                      <a:r>
                        <a:rPr kumimoji="1" lang="ja-JP" altLang="en-US" sz="1600" dirty="0">
                          <a:latin typeface="HGP創英角ｺﾞｼｯｸUB" panose="020B0900000000000000" pitchFamily="50" charset="-128"/>
                          <a:ea typeface="HGP創英角ｺﾞｼｯｸUB" panose="020B0900000000000000" pitchFamily="50" charset="-128"/>
                        </a:rPr>
                        <a:t>型</a:t>
                      </a:r>
                    </a:p>
                  </a:txBody>
                  <a:tcPr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dirty="0">
                          <a:latin typeface="HGP創英角ｺﾞｼｯｸUB" panose="020B0900000000000000" pitchFamily="50" charset="-128"/>
                          <a:ea typeface="HGP創英角ｺﾞｼｯｸUB" panose="020B0900000000000000" pitchFamily="50" charset="-128"/>
                        </a:rPr>
                        <a:t>O</a:t>
                      </a:r>
                      <a:r>
                        <a:rPr kumimoji="1" lang="ja-JP" altLang="en-US" sz="1600" dirty="0">
                          <a:latin typeface="HGP創英角ｺﾞｼｯｸUB" panose="020B0900000000000000" pitchFamily="50" charset="-128"/>
                          <a:ea typeface="HGP創英角ｺﾞｼｯｸUB" panose="020B0900000000000000" pitchFamily="50" charset="-128"/>
                        </a:rPr>
                        <a:t>型</a:t>
                      </a:r>
                    </a:p>
                  </a:txBody>
                  <a:tcPr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600" dirty="0">
                          <a:latin typeface="HGP創英角ｺﾞｼｯｸUB" panose="020B0900000000000000" pitchFamily="50" charset="-128"/>
                          <a:ea typeface="HGP創英角ｺﾞｼｯｸUB" panose="020B0900000000000000" pitchFamily="50" charset="-128"/>
                        </a:rPr>
                        <a:t>合計</a:t>
                      </a:r>
                    </a:p>
                  </a:txBody>
                  <a:tcPr anchor="ctr">
                    <a:lnL w="12700" cmpd="sng">
                      <a:noFill/>
                    </a:lnL>
                    <a:lnR w="12700" cmpd="sng">
                      <a:noFill/>
                    </a:lnR>
                    <a:lnT w="12700" cmpd="sng">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409957">
                <a:tc>
                  <a:txBody>
                    <a:bodyPr/>
                    <a:lstStyle/>
                    <a:p>
                      <a:pPr algn="ctr"/>
                      <a:r>
                        <a:rPr kumimoji="1" lang="ja-JP" altLang="en-US" sz="1800" dirty="0">
                          <a:latin typeface="HGP創英角ｺﾞｼｯｸUB" panose="020B0900000000000000" pitchFamily="50" charset="-128"/>
                          <a:ea typeface="HGP創英角ｺﾞｼｯｸUB" panose="020B0900000000000000" pitchFamily="50" charset="-128"/>
                        </a:rPr>
                        <a:t>観測度数</a:t>
                      </a:r>
                    </a:p>
                  </a:txBody>
                  <a:tcPr anchor="ctr">
                    <a:lnL w="12700" cmpd="sng">
                      <a:noFill/>
                    </a:lnL>
                    <a:lnR w="12700" cap="flat" cmpd="sng" algn="ctr">
                      <a:solidFill>
                        <a:srgbClr val="0000FF"/>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pattFill prst="wdUpDiag">
                      <a:fgClr>
                        <a:srgbClr val="DEEBF7"/>
                      </a:fgClr>
                      <a:bgClr>
                        <a:srgbClr val="F2F2FF"/>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30</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ap="flat" cmpd="sng" algn="ctr">
                      <a:solidFill>
                        <a:srgbClr val="0000FF"/>
                      </a:solidFill>
                      <a:prstDash val="solid"/>
                      <a:round/>
                      <a:headEnd type="none" w="med" len="med"/>
                      <a:tailEnd type="none" w="med" len="med"/>
                    </a:lnL>
                    <a:lnR w="12700" cmpd="sng">
                      <a:noFill/>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pattFill prst="wdUpDiag">
                      <a:fgClr>
                        <a:srgbClr val="C0DEF6"/>
                      </a:fgClr>
                      <a:bgClr>
                        <a:schemeClr val="bg1"/>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29</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mpd="sng">
                      <a:noFill/>
                    </a:lnL>
                    <a:lnR w="12700" cmpd="sng">
                      <a:noFill/>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pattFill prst="wdUpDiag">
                      <a:fgClr>
                        <a:srgbClr val="C0DEF6"/>
                      </a:fgClr>
                      <a:bgClr>
                        <a:schemeClr val="bg1"/>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5</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mpd="sng">
                      <a:noFill/>
                    </a:lnL>
                    <a:lnR w="12700" cmpd="sng">
                      <a:noFill/>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pattFill prst="wdUpDiag">
                      <a:fgClr>
                        <a:srgbClr val="C0DEF6"/>
                      </a:fgClr>
                      <a:bgClr>
                        <a:schemeClr val="bg1"/>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36</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mpd="sng">
                      <a:noFill/>
                    </a:lnL>
                    <a:lnR w="12700" cmpd="sng">
                      <a:noFill/>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pattFill prst="wdUpDiag">
                      <a:fgClr>
                        <a:srgbClr val="C0DEF6"/>
                      </a:fgClr>
                      <a:bgClr>
                        <a:schemeClr val="bg1"/>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100</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mpd="sng">
                      <a:noFill/>
                    </a:lnL>
                    <a:lnR w="12700" cmpd="sng">
                      <a:noFill/>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pattFill prst="wdUpDiag">
                      <a:fgClr>
                        <a:srgbClr val="C0DEF6"/>
                      </a:fgClr>
                      <a:bgClr>
                        <a:schemeClr val="bg1"/>
                      </a:bgClr>
                    </a:pattFill>
                  </a:tcPr>
                </a:tc>
                <a:extLst>
                  <a:ext uri="{0D108BD9-81ED-4DB2-BD59-A6C34878D82A}">
                    <a16:rowId xmlns:a16="http://schemas.microsoft.com/office/drawing/2014/main" xmlns="" val="10001"/>
                  </a:ext>
                </a:extLst>
              </a:tr>
              <a:tr h="409957">
                <a:tc>
                  <a:txBody>
                    <a:bodyPr/>
                    <a:lstStyle/>
                    <a:p>
                      <a:pPr algn="ctr"/>
                      <a:r>
                        <a:rPr kumimoji="1" lang="ja-JP" altLang="en-US" sz="1800" dirty="0">
                          <a:latin typeface="HGP創英角ｺﾞｼｯｸUB" panose="020B0900000000000000" pitchFamily="50" charset="-128"/>
                          <a:ea typeface="HGP創英角ｺﾞｼｯｸUB" panose="020B0900000000000000" pitchFamily="50" charset="-128"/>
                        </a:rPr>
                        <a:t>期待度数</a:t>
                      </a:r>
                    </a:p>
                  </a:txBody>
                  <a:tcPr anchor="ctr">
                    <a:lnL w="12700" cmpd="sng">
                      <a:noFill/>
                    </a:lnL>
                    <a:lnR w="12700" cap="flat" cmpd="sng" algn="ctr">
                      <a:solidFill>
                        <a:srgbClr val="0000FF"/>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mpd="sng">
                      <a:noFill/>
                    </a:lnB>
                    <a:lnTlToBr w="12700" cmpd="sng">
                      <a:noFill/>
                      <a:prstDash val="solid"/>
                    </a:lnTlToBr>
                    <a:lnBlToTr w="12700" cmpd="sng">
                      <a:noFill/>
                      <a:prstDash val="solid"/>
                    </a:lnBlToTr>
                    <a:pattFill prst="wdUpDiag">
                      <a:fgClr>
                        <a:srgbClr val="D3E8C6"/>
                      </a:fgClr>
                      <a:bgClr>
                        <a:srgbClr val="F2F8EE"/>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40</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ap="flat" cmpd="sng" algn="ctr">
                      <a:solidFill>
                        <a:srgbClr val="0000FF"/>
                      </a:solidFill>
                      <a:prstDash val="solid"/>
                      <a:round/>
                      <a:headEnd type="none" w="med" len="med"/>
                      <a:tailEnd type="none" w="med" len="med"/>
                    </a:lnL>
                    <a:lnR w="12700" cmpd="sng">
                      <a:noFill/>
                    </a:lnR>
                    <a:lnT w="12700" cap="flat" cmpd="sng" algn="ctr">
                      <a:solidFill>
                        <a:schemeClr val="tx1"/>
                      </a:solidFill>
                      <a:prstDash val="sysDot"/>
                      <a:round/>
                      <a:headEnd type="none" w="med" len="med"/>
                      <a:tailEnd type="none" w="med" len="med"/>
                    </a:lnT>
                    <a:lnB w="12700" cmpd="sng">
                      <a:noFill/>
                    </a:lnB>
                    <a:lnTlToBr w="12700" cmpd="sng">
                      <a:noFill/>
                      <a:prstDash val="solid"/>
                    </a:lnTlToBr>
                    <a:lnBlToTr w="12700" cmpd="sng">
                      <a:noFill/>
                      <a:prstDash val="solid"/>
                    </a:lnBlToTr>
                    <a:pattFill prst="wdUpDiag">
                      <a:fgClr>
                        <a:srgbClr val="D3E8C6"/>
                      </a:fgClr>
                      <a:bgClr>
                        <a:srgbClr val="F2F8EE"/>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20</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mpd="sng">
                      <a:noFill/>
                    </a:lnL>
                    <a:lnR w="12700" cmpd="sng">
                      <a:noFill/>
                    </a:lnR>
                    <a:lnT w="12700" cap="flat" cmpd="sng" algn="ctr">
                      <a:solidFill>
                        <a:schemeClr val="tx1"/>
                      </a:solidFill>
                      <a:prstDash val="sysDot"/>
                      <a:round/>
                      <a:headEnd type="none" w="med" len="med"/>
                      <a:tailEnd type="none" w="med" len="med"/>
                    </a:lnT>
                    <a:lnB w="12700" cmpd="sng">
                      <a:noFill/>
                    </a:lnB>
                    <a:lnTlToBr w="12700" cmpd="sng">
                      <a:noFill/>
                      <a:prstDash val="solid"/>
                    </a:lnTlToBr>
                    <a:lnBlToTr w="12700" cmpd="sng">
                      <a:noFill/>
                      <a:prstDash val="solid"/>
                    </a:lnBlToTr>
                    <a:pattFill prst="wdUpDiag">
                      <a:fgClr>
                        <a:srgbClr val="D3E8C6"/>
                      </a:fgClr>
                      <a:bgClr>
                        <a:srgbClr val="F2F8EE"/>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10</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mpd="sng">
                      <a:noFill/>
                    </a:lnL>
                    <a:lnR w="12700" cmpd="sng">
                      <a:noFill/>
                    </a:lnR>
                    <a:lnT w="12700" cap="flat" cmpd="sng" algn="ctr">
                      <a:solidFill>
                        <a:schemeClr val="tx1"/>
                      </a:solidFill>
                      <a:prstDash val="sysDot"/>
                      <a:round/>
                      <a:headEnd type="none" w="med" len="med"/>
                      <a:tailEnd type="none" w="med" len="med"/>
                    </a:lnT>
                    <a:lnB w="12700" cmpd="sng">
                      <a:noFill/>
                    </a:lnB>
                    <a:lnTlToBr w="12700" cmpd="sng">
                      <a:noFill/>
                      <a:prstDash val="solid"/>
                    </a:lnTlToBr>
                    <a:lnBlToTr w="12700" cmpd="sng">
                      <a:noFill/>
                      <a:prstDash val="solid"/>
                    </a:lnBlToTr>
                    <a:pattFill prst="wdUpDiag">
                      <a:fgClr>
                        <a:srgbClr val="D3E8C6"/>
                      </a:fgClr>
                      <a:bgClr>
                        <a:srgbClr val="F2F8EE"/>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30</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mpd="sng">
                      <a:noFill/>
                    </a:lnL>
                    <a:lnR w="12700" cmpd="sng">
                      <a:noFill/>
                    </a:lnR>
                    <a:lnT w="12700" cap="flat" cmpd="sng" algn="ctr">
                      <a:solidFill>
                        <a:schemeClr val="tx1"/>
                      </a:solidFill>
                      <a:prstDash val="sysDot"/>
                      <a:round/>
                      <a:headEnd type="none" w="med" len="med"/>
                      <a:tailEnd type="none" w="med" len="med"/>
                    </a:lnT>
                    <a:lnB w="12700" cmpd="sng">
                      <a:noFill/>
                    </a:lnB>
                    <a:lnTlToBr w="12700" cmpd="sng">
                      <a:noFill/>
                      <a:prstDash val="solid"/>
                    </a:lnTlToBr>
                    <a:lnBlToTr w="12700" cmpd="sng">
                      <a:noFill/>
                      <a:prstDash val="solid"/>
                    </a:lnBlToTr>
                    <a:pattFill prst="wdUpDiag">
                      <a:fgClr>
                        <a:srgbClr val="D3E8C6"/>
                      </a:fgClr>
                      <a:bgClr>
                        <a:srgbClr val="F2F8EE"/>
                      </a:bgClr>
                    </a:pattFill>
                  </a:tcPr>
                </a:tc>
                <a:tc>
                  <a:txBody>
                    <a:bodyPr/>
                    <a:lstStyle/>
                    <a:p>
                      <a:pPr algn="ctr"/>
                      <a:r>
                        <a:rPr kumimoji="1" lang="en-US" altLang="ja-JP" sz="1800" dirty="0">
                          <a:latin typeface="HGP創英角ｺﾞｼｯｸUB" panose="020B0900000000000000" pitchFamily="50" charset="-128"/>
                          <a:ea typeface="HGP創英角ｺﾞｼｯｸUB" panose="020B0900000000000000" pitchFamily="50" charset="-128"/>
                        </a:rPr>
                        <a:t>100</a:t>
                      </a:r>
                      <a:endParaRPr kumimoji="1" lang="ja-JP" altLang="en-US" sz="1800" dirty="0">
                        <a:latin typeface="HGP創英角ｺﾞｼｯｸUB" panose="020B0900000000000000" pitchFamily="50" charset="-128"/>
                        <a:ea typeface="HGP創英角ｺﾞｼｯｸUB" panose="020B0900000000000000" pitchFamily="50" charset="-128"/>
                      </a:endParaRPr>
                    </a:p>
                  </a:txBody>
                  <a:tcPr anchor="ctr">
                    <a:lnL w="12700" cmpd="sng">
                      <a:noFill/>
                    </a:lnL>
                    <a:lnR w="12700" cmpd="sng">
                      <a:noFill/>
                    </a:lnR>
                    <a:lnT w="12700" cap="flat" cmpd="sng" algn="ctr">
                      <a:solidFill>
                        <a:schemeClr val="tx1"/>
                      </a:solidFill>
                      <a:prstDash val="sysDot"/>
                      <a:round/>
                      <a:headEnd type="none" w="med" len="med"/>
                      <a:tailEnd type="none" w="med" len="med"/>
                    </a:lnT>
                    <a:lnB w="12700" cmpd="sng">
                      <a:noFill/>
                    </a:lnB>
                    <a:lnTlToBr w="12700" cmpd="sng">
                      <a:noFill/>
                      <a:prstDash val="solid"/>
                    </a:lnTlToBr>
                    <a:lnBlToTr w="12700" cmpd="sng">
                      <a:noFill/>
                      <a:prstDash val="solid"/>
                    </a:lnBlToTr>
                    <a:pattFill prst="wdUpDiag">
                      <a:fgClr>
                        <a:srgbClr val="D3E8C6"/>
                      </a:fgClr>
                      <a:bgClr>
                        <a:srgbClr val="F2F8EE"/>
                      </a:bgClr>
                    </a:pattFill>
                  </a:tcPr>
                </a:tc>
                <a:extLst>
                  <a:ext uri="{0D108BD9-81ED-4DB2-BD59-A6C34878D82A}">
                    <a16:rowId xmlns:a16="http://schemas.microsoft.com/office/drawing/2014/main" xmlns="" val="10002"/>
                  </a:ext>
                </a:extLst>
              </a:tr>
            </a:tbl>
          </a:graphicData>
        </a:graphic>
      </p:graphicFrame>
      <p:sp>
        <p:nvSpPr>
          <p:cNvPr id="24" name="タイトル 8"/>
          <p:cNvSpPr txBox="1">
            <a:spLocks/>
          </p:cNvSpPr>
          <p:nvPr/>
        </p:nvSpPr>
        <p:spPr>
          <a:xfrm>
            <a:off x="810344" y="110530"/>
            <a:ext cx="3592201"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適合度の検定</a:t>
            </a:r>
          </a:p>
        </p:txBody>
      </p:sp>
      <p:cxnSp>
        <p:nvCxnSpPr>
          <p:cNvPr id="25" name="直線コネクタ 24">
            <a:extLst>
              <a:ext uri="{FF2B5EF4-FFF2-40B4-BE49-F238E27FC236}">
                <a16:creationId xmlns:a16="http://schemas.microsoft.com/office/drawing/2014/main" xmlns="" id="{84AD5C77-AFD3-4A7C-823A-9740630AED06}"/>
              </a:ext>
            </a:extLst>
          </p:cNvPr>
          <p:cNvCxnSpPr>
            <a:cxnSpLocks/>
          </p:cNvCxnSpPr>
          <p:nvPr/>
        </p:nvCxnSpPr>
        <p:spPr>
          <a:xfrm>
            <a:off x="3261482" y="220555"/>
            <a:ext cx="0" cy="360000"/>
          </a:xfrm>
          <a:prstGeom prst="line">
            <a:avLst/>
          </a:prstGeom>
          <a:ln w="50800">
            <a:solidFill>
              <a:srgbClr val="0000FF"/>
            </a:solidFill>
          </a:ln>
        </p:spPr>
        <p:style>
          <a:lnRef idx="1">
            <a:schemeClr val="accent1"/>
          </a:lnRef>
          <a:fillRef idx="0">
            <a:schemeClr val="accent1"/>
          </a:fillRef>
          <a:effectRef idx="0">
            <a:schemeClr val="accent1"/>
          </a:effectRef>
          <a:fontRef idx="minor">
            <a:schemeClr val="tx1"/>
          </a:fontRef>
        </p:style>
      </p:cxnSp>
      <p:sp>
        <p:nvSpPr>
          <p:cNvPr id="26" name="タイトル 8"/>
          <p:cNvSpPr txBox="1">
            <a:spLocks/>
          </p:cNvSpPr>
          <p:nvPr/>
        </p:nvSpPr>
        <p:spPr>
          <a:xfrm>
            <a:off x="3400882" y="110530"/>
            <a:ext cx="3592201"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仮説の設定</a:t>
            </a:r>
          </a:p>
        </p:txBody>
      </p:sp>
      <p:sp>
        <p:nvSpPr>
          <p:cNvPr id="4" name="テキスト ボックス 3"/>
          <p:cNvSpPr txBox="1"/>
          <p:nvPr/>
        </p:nvSpPr>
        <p:spPr>
          <a:xfrm>
            <a:off x="834940" y="4477068"/>
            <a:ext cx="5479385" cy="380553"/>
          </a:xfrm>
          <a:prstGeom prst="rect">
            <a:avLst/>
          </a:prstGeom>
          <a:noFill/>
        </p:spPr>
        <p:txBody>
          <a:bodyPr wrap="none" rtlCol="0">
            <a:spAutoFit/>
          </a:bodyPr>
          <a:lstStyle/>
          <a:p>
            <a:pPr marL="0" marR="0" lvl="0" indent="0" defTabSz="914400" rtl="0" eaLnBrk="1" fontAlgn="auto" latinLnBrk="0" hangingPunct="1">
              <a:lnSpc>
                <a:spcPct val="12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rPr>
              <a:t>この値が基準値より大きければ「差がない」とは言えない</a:t>
            </a:r>
            <a:endParaRPr kumimoji="1" lang="en-US" altLang="ja-JP" sz="18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endParaRPr>
          </a:p>
        </p:txBody>
      </p:sp>
      <p:sp>
        <p:nvSpPr>
          <p:cNvPr id="14" name="角丸四角形 66">
            <a:extLst>
              <a:ext uri="{FF2B5EF4-FFF2-40B4-BE49-F238E27FC236}">
                <a16:creationId xmlns:a16="http://schemas.microsoft.com/office/drawing/2014/main" xmlns="" id="{6320A579-7CF3-4CF4-A66D-3F71D2140867}"/>
              </a:ext>
            </a:extLst>
          </p:cNvPr>
          <p:cNvSpPr/>
          <p:nvPr/>
        </p:nvSpPr>
        <p:spPr>
          <a:xfrm rot="16200000" flipV="1">
            <a:off x="4038737" y="239668"/>
            <a:ext cx="1080000" cy="7344000"/>
          </a:xfrm>
          <a:prstGeom prst="roundRect">
            <a:avLst>
              <a:gd name="adj" fmla="val 0"/>
            </a:avLst>
          </a:prstGeom>
          <a:gradFill flip="none" rotWithShape="1">
            <a:gsLst>
              <a:gs pos="86000">
                <a:schemeClr val="accent5">
                  <a:lumMod val="40000"/>
                  <a:lumOff val="60000"/>
                </a:schemeClr>
              </a:gs>
              <a:gs pos="0">
                <a:schemeClr val="accent5">
                  <a:lumMod val="40000"/>
                  <a:lumOff val="60000"/>
                  <a:alpha val="26000"/>
                </a:schemeClr>
              </a:gs>
            </a:gsLst>
            <a:lin ang="108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effectLst/>
              <a:latin typeface="HGP創英角ｺﾞｼｯｸUB" panose="020B0900000000000000" pitchFamily="50" charset="-128"/>
              <a:ea typeface="HGP創英角ｺﾞｼｯｸUB" panose="020B0900000000000000" pitchFamily="50" charset="-128"/>
            </a:endParaRPr>
          </a:p>
        </p:txBody>
      </p:sp>
      <p:sp>
        <p:nvSpPr>
          <p:cNvPr id="15" name="正方形/長方形 14">
            <a:extLst>
              <a:ext uri="{FF2B5EF4-FFF2-40B4-BE49-F238E27FC236}">
                <a16:creationId xmlns:a16="http://schemas.microsoft.com/office/drawing/2014/main" xmlns="" id="{8C131043-1E83-439A-B9CB-10F397FAA54C}"/>
              </a:ext>
            </a:extLst>
          </p:cNvPr>
          <p:cNvSpPr/>
          <p:nvPr/>
        </p:nvSpPr>
        <p:spPr>
          <a:xfrm>
            <a:off x="919579" y="3374284"/>
            <a:ext cx="6866797" cy="400110"/>
          </a:xfrm>
          <a:prstGeom prst="rect">
            <a:avLst/>
          </a:prstGeom>
        </p:spPr>
        <p:txBody>
          <a:bodyPr wrap="square" lIns="0" rIns="0">
            <a:spAutoFit/>
          </a:bodyPr>
          <a:lstStyle/>
          <a:p>
            <a:pPr marL="144000" lvl="1">
              <a:defRPr/>
            </a:pPr>
            <a:r>
              <a:rPr kumimoji="1" lang="ja-JP" altLang="en-US" sz="2000" b="0" i="0" u="none" strike="noStrike" kern="1200" cap="none" spc="0" normalizeH="0" baseline="0" noProof="0" dirty="0">
                <a:ln>
                  <a:noFill/>
                </a:ln>
                <a:solidFill>
                  <a:srgbClr val="0070C0"/>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rPr>
              <a:t>観測度数</a:t>
            </a:r>
            <a:r>
              <a:rPr kumimoji="1" lang="ja-JP" altLang="en-US" sz="2000" b="0" i="0" u="none" strike="noStrike" kern="1200" cap="none" spc="0" normalizeH="0" baseline="0" noProof="0" dirty="0">
                <a:ln>
                  <a:noFill/>
                </a:ln>
                <a:solidFill>
                  <a:srgbClr val="000000"/>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rPr>
              <a:t>と</a:t>
            </a:r>
            <a:r>
              <a:rPr kumimoji="1" lang="ja-JP" altLang="en-US" sz="2000" b="0" i="0" u="none" strike="noStrike" kern="1200" cap="none" spc="0" normalizeH="0" baseline="0" noProof="0" dirty="0">
                <a:ln>
                  <a:noFill/>
                </a:ln>
                <a:solidFill>
                  <a:srgbClr val="2ECC71">
                    <a:lumMod val="75000"/>
                  </a:srgbClr>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rPr>
              <a:t>期待度数</a:t>
            </a:r>
            <a:r>
              <a:rPr lang="ja-JP" altLang="en-US" sz="2000" dirty="0">
                <a:solidFill>
                  <a:srgbClr val="000000"/>
                </a:solidFill>
                <a:effectLst>
                  <a:glow rad="88900">
                    <a:schemeClr val="bg1"/>
                  </a:glow>
                </a:effectLst>
                <a:latin typeface="HGP創英角ｺﾞｼｯｸUB" panose="020B0900000000000000" pitchFamily="50" charset="-128"/>
                <a:ea typeface="HGP創英角ｺﾞｼｯｸUB" panose="020B0900000000000000" pitchFamily="50" charset="-128"/>
              </a:rPr>
              <a:t>の「正規化されたずれ」から判定できそう</a:t>
            </a:r>
            <a:endParaRPr kumimoji="1" lang="en-US" altLang="ja-JP" sz="2000" b="0" i="0" u="none" strike="noStrike" kern="1200" cap="none" spc="0" normalizeH="0" baseline="0" noProof="0" dirty="0">
              <a:ln>
                <a:noFill/>
              </a:ln>
              <a:solidFill>
                <a:srgbClr val="000000"/>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endParaRPr>
          </a:p>
        </p:txBody>
      </p:sp>
      <mc:AlternateContent xmlns:mc="http://schemas.openxmlformats.org/markup-compatibility/2006" xmlns:a14="http://schemas.microsoft.com/office/drawing/2010/main">
        <mc:Choice Requires="a14">
          <p:sp>
            <p:nvSpPr>
              <p:cNvPr id="16" name="テキスト ボックス 15"/>
              <p:cNvSpPr txBox="1"/>
              <p:nvPr/>
            </p:nvSpPr>
            <p:spPr>
              <a:xfrm>
                <a:off x="857168" y="3714383"/>
                <a:ext cx="7429663" cy="70993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
                    </m:oMathParaPr>
                    <m:oMath xmlns:m="http://schemas.openxmlformats.org/officeDocument/2006/math">
                      <m:sSup>
                        <m:sSup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sSupPr>
                        <m:e>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𝜒</m:t>
                          </m:r>
                        </m:e>
                        <m:sup>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2</m:t>
                          </m:r>
                        </m:sup>
                      </m:sSup>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m:t>
                      </m:r>
                      <m:f>
                        <m:f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fPr>
                        <m:num>
                          <m:sSup>
                            <m:sSup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sSupPr>
                            <m:e>
                              <m:d>
                                <m:d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dPr>
                                <m:e>
                                  <m:r>
                                    <a:rPr kumimoji="1" lang="en-US" altLang="ja-JP" sz="2000" b="0" i="1" u="none" strike="noStrike" kern="1200" cap="none" spc="0" normalizeH="0" baseline="0" noProof="0" smtClean="0">
                                      <a:ln>
                                        <a:noFill/>
                                      </a:ln>
                                      <a:solidFill>
                                        <a:srgbClr val="0070C0"/>
                                      </a:solidFill>
                                      <a:effectLst>
                                        <a:glow rad="88900">
                                          <a:schemeClr val="bg1"/>
                                        </a:glow>
                                      </a:effectLst>
                                      <a:uLnTx/>
                                      <a:uFillTx/>
                                      <a:latin typeface="Cambria Math"/>
                                    </a:rPr>
                                    <m:t>30</m:t>
                                  </m:r>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m:t>
                                  </m:r>
                                  <m:r>
                                    <a:rPr kumimoji="1" lang="en-US" altLang="ja-JP" sz="2000" b="0" i="1" u="none" strike="noStrike" kern="1200" cap="none" spc="0" normalizeH="0" baseline="0" noProof="0" smtClean="0">
                                      <a:ln>
                                        <a:noFill/>
                                      </a:ln>
                                      <a:solidFill>
                                        <a:srgbClr val="2ECC71">
                                          <a:lumMod val="75000"/>
                                        </a:srgbClr>
                                      </a:solidFill>
                                      <a:effectLst>
                                        <a:glow rad="88900">
                                          <a:schemeClr val="bg1"/>
                                        </a:glow>
                                      </a:effectLst>
                                      <a:uLnTx/>
                                      <a:uFillTx/>
                                      <a:latin typeface="Cambria Math"/>
                                    </a:rPr>
                                    <m:t>40</m:t>
                                  </m:r>
                                </m:e>
                              </m:d>
                            </m:e>
                            <m:sup>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2</m:t>
                              </m:r>
                            </m:sup>
                          </m:sSup>
                        </m:num>
                        <m:den>
                          <m:r>
                            <a:rPr kumimoji="1" lang="en-US" altLang="ja-JP" sz="2000" b="0" i="1" u="none" strike="noStrike" kern="1200" cap="none" spc="0" normalizeH="0" baseline="0" noProof="0" smtClean="0">
                              <a:ln>
                                <a:noFill/>
                              </a:ln>
                              <a:solidFill>
                                <a:srgbClr val="2ECC71">
                                  <a:lumMod val="75000"/>
                                </a:srgbClr>
                              </a:solidFill>
                              <a:effectLst>
                                <a:glow rad="88900">
                                  <a:schemeClr val="bg1"/>
                                </a:glow>
                              </a:effectLst>
                              <a:uLnTx/>
                              <a:uFillTx/>
                              <a:latin typeface="Cambria Math"/>
                            </a:rPr>
                            <m:t>40</m:t>
                          </m:r>
                        </m:den>
                      </m:f>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m:t>
                      </m:r>
                      <m:f>
                        <m:f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fPr>
                        <m:num>
                          <m:sSup>
                            <m:sSup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sSupPr>
                            <m:e>
                              <m:d>
                                <m:d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dPr>
                                <m:e>
                                  <m:r>
                                    <a:rPr kumimoji="1" lang="en-US" altLang="ja-JP" sz="2000" b="0" i="1" u="none" strike="noStrike" kern="1200" cap="none" spc="0" normalizeH="0" baseline="0" noProof="0" smtClean="0">
                                      <a:ln>
                                        <a:noFill/>
                                      </a:ln>
                                      <a:solidFill>
                                        <a:srgbClr val="0070C0"/>
                                      </a:solidFill>
                                      <a:effectLst>
                                        <a:glow rad="88900">
                                          <a:schemeClr val="bg1"/>
                                        </a:glow>
                                      </a:effectLst>
                                      <a:uLnTx/>
                                      <a:uFillTx/>
                                      <a:latin typeface="Cambria Math"/>
                                    </a:rPr>
                                    <m:t>29</m:t>
                                  </m:r>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m:t>
                                  </m:r>
                                  <m:r>
                                    <a:rPr kumimoji="1" lang="en-US" altLang="ja-JP" sz="2000" b="0" i="1" u="none" strike="noStrike" kern="1200" cap="none" spc="0" normalizeH="0" baseline="0" noProof="0" smtClean="0">
                                      <a:ln>
                                        <a:noFill/>
                                      </a:ln>
                                      <a:solidFill>
                                        <a:srgbClr val="2ECC71">
                                          <a:lumMod val="75000"/>
                                        </a:srgbClr>
                                      </a:solidFill>
                                      <a:effectLst>
                                        <a:glow rad="88900">
                                          <a:schemeClr val="bg1"/>
                                        </a:glow>
                                      </a:effectLst>
                                      <a:uLnTx/>
                                      <a:uFillTx/>
                                      <a:latin typeface="Cambria Math"/>
                                    </a:rPr>
                                    <m:t>20</m:t>
                                  </m:r>
                                </m:e>
                              </m:d>
                            </m:e>
                            <m:sup>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2</m:t>
                              </m:r>
                            </m:sup>
                          </m:sSup>
                        </m:num>
                        <m:den>
                          <m:r>
                            <a:rPr kumimoji="1" lang="en-US" altLang="ja-JP" sz="2000" b="0" i="1" u="none" strike="noStrike" kern="1200" cap="none" spc="0" normalizeH="0" baseline="0" noProof="0" smtClean="0">
                              <a:ln>
                                <a:noFill/>
                              </a:ln>
                              <a:solidFill>
                                <a:srgbClr val="2ECC71">
                                  <a:lumMod val="75000"/>
                                </a:srgbClr>
                              </a:solidFill>
                              <a:effectLst>
                                <a:glow rad="88900">
                                  <a:schemeClr val="bg1"/>
                                </a:glow>
                              </a:effectLst>
                              <a:uLnTx/>
                              <a:uFillTx/>
                              <a:latin typeface="Cambria Math"/>
                            </a:rPr>
                            <m:t>20</m:t>
                          </m:r>
                        </m:den>
                      </m:f>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m:t>
                      </m:r>
                      <m:f>
                        <m:f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fPr>
                        <m:num>
                          <m:sSup>
                            <m:sSup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sSupPr>
                            <m:e>
                              <m:d>
                                <m:d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dPr>
                                <m:e>
                                  <m:r>
                                    <a:rPr kumimoji="1" lang="en-US" altLang="ja-JP" sz="2000" b="0" i="1" u="none" strike="noStrike" kern="1200" cap="none" spc="0" normalizeH="0" baseline="0" noProof="0" smtClean="0">
                                      <a:ln>
                                        <a:noFill/>
                                      </a:ln>
                                      <a:solidFill>
                                        <a:srgbClr val="0070C0"/>
                                      </a:solidFill>
                                      <a:effectLst>
                                        <a:glow rad="88900">
                                          <a:schemeClr val="bg1"/>
                                        </a:glow>
                                      </a:effectLst>
                                      <a:uLnTx/>
                                      <a:uFillTx/>
                                      <a:latin typeface="Cambria Math"/>
                                    </a:rPr>
                                    <m:t>5</m:t>
                                  </m:r>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m:t>
                                  </m:r>
                                  <m:r>
                                    <a:rPr kumimoji="1" lang="en-US" altLang="ja-JP" sz="2000" b="0" i="1" u="none" strike="noStrike" kern="1200" cap="none" spc="0" normalizeH="0" baseline="0" noProof="0" smtClean="0">
                                      <a:ln>
                                        <a:noFill/>
                                      </a:ln>
                                      <a:solidFill>
                                        <a:srgbClr val="2ECC71">
                                          <a:lumMod val="75000"/>
                                        </a:srgbClr>
                                      </a:solidFill>
                                      <a:effectLst>
                                        <a:glow rad="88900">
                                          <a:schemeClr val="bg1"/>
                                        </a:glow>
                                      </a:effectLst>
                                      <a:uLnTx/>
                                      <a:uFillTx/>
                                      <a:latin typeface="Cambria Math"/>
                                    </a:rPr>
                                    <m:t>10</m:t>
                                  </m:r>
                                </m:e>
                              </m:d>
                            </m:e>
                            <m:sup>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2</m:t>
                              </m:r>
                            </m:sup>
                          </m:sSup>
                        </m:num>
                        <m:den>
                          <m:r>
                            <a:rPr kumimoji="1" lang="en-US" altLang="ja-JP" sz="2000" b="0" i="1" u="none" strike="noStrike" kern="1200" cap="none" spc="0" normalizeH="0" baseline="0" noProof="0" smtClean="0">
                              <a:ln>
                                <a:noFill/>
                              </a:ln>
                              <a:solidFill>
                                <a:srgbClr val="2ECC71">
                                  <a:lumMod val="75000"/>
                                </a:srgbClr>
                              </a:solidFill>
                              <a:effectLst>
                                <a:glow rad="88900">
                                  <a:schemeClr val="bg1"/>
                                </a:glow>
                              </a:effectLst>
                              <a:uLnTx/>
                              <a:uFillTx/>
                              <a:latin typeface="Cambria Math"/>
                            </a:rPr>
                            <m:t>10</m:t>
                          </m:r>
                        </m:den>
                      </m:f>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m:t>
                      </m:r>
                      <m:f>
                        <m:f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fPr>
                        <m:num>
                          <m:sSup>
                            <m:sSup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sSupPr>
                            <m:e>
                              <m:d>
                                <m:dPr>
                                  <m:ctrlP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ctrlPr>
                                </m:dPr>
                                <m:e>
                                  <m:r>
                                    <a:rPr kumimoji="1" lang="en-US" altLang="ja-JP" sz="2000" b="0" i="1" u="none" strike="noStrike" kern="1200" cap="none" spc="0" normalizeH="0" baseline="0" noProof="0" smtClean="0">
                                      <a:ln>
                                        <a:noFill/>
                                      </a:ln>
                                      <a:solidFill>
                                        <a:srgbClr val="0070C0"/>
                                      </a:solidFill>
                                      <a:effectLst>
                                        <a:glow rad="88900">
                                          <a:schemeClr val="bg1"/>
                                        </a:glow>
                                      </a:effectLst>
                                      <a:uLnTx/>
                                      <a:uFillTx/>
                                      <a:latin typeface="Cambria Math"/>
                                    </a:rPr>
                                    <m:t>36</m:t>
                                  </m:r>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m:t>
                                  </m:r>
                                  <m:r>
                                    <a:rPr kumimoji="1" lang="en-US" altLang="ja-JP" sz="2000" b="0" i="1" u="none" strike="noStrike" kern="1200" cap="none" spc="0" normalizeH="0" baseline="0" noProof="0" smtClean="0">
                                      <a:ln>
                                        <a:noFill/>
                                      </a:ln>
                                      <a:solidFill>
                                        <a:srgbClr val="2ECC71">
                                          <a:lumMod val="75000"/>
                                        </a:srgbClr>
                                      </a:solidFill>
                                      <a:effectLst>
                                        <a:glow rad="88900">
                                          <a:schemeClr val="bg1"/>
                                        </a:glow>
                                      </a:effectLst>
                                      <a:uLnTx/>
                                      <a:uFillTx/>
                                      <a:latin typeface="Cambria Math"/>
                                    </a:rPr>
                                    <m:t>30</m:t>
                                  </m:r>
                                </m:e>
                              </m:d>
                            </m:e>
                            <m:sup>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2</m:t>
                              </m:r>
                            </m:sup>
                          </m:sSup>
                        </m:num>
                        <m:den>
                          <m:r>
                            <a:rPr kumimoji="1" lang="en-US" altLang="ja-JP" sz="2000" b="0" i="1" u="none" strike="noStrike" kern="1200" cap="none" spc="0" normalizeH="0" baseline="0" noProof="0" smtClean="0">
                              <a:ln>
                                <a:noFill/>
                              </a:ln>
                              <a:solidFill>
                                <a:srgbClr val="239955"/>
                              </a:solidFill>
                              <a:effectLst>
                                <a:glow rad="88900">
                                  <a:schemeClr val="bg1"/>
                                </a:glow>
                              </a:effectLst>
                              <a:uLnTx/>
                              <a:uFillTx/>
                              <a:latin typeface="Cambria Math"/>
                            </a:rPr>
                            <m:t>30</m:t>
                          </m:r>
                        </m:den>
                      </m:f>
                      <m:r>
                        <a:rPr kumimoji="1" lang="en-US" altLang="ja-JP" sz="2000" b="0" i="1" u="none" strike="noStrike" kern="1200" cap="none" spc="0" normalizeH="0" baseline="0" noProof="0" smtClean="0">
                          <a:ln>
                            <a:noFill/>
                          </a:ln>
                          <a:solidFill>
                            <a:srgbClr val="000000"/>
                          </a:solidFill>
                          <a:effectLst>
                            <a:glow rad="88900">
                              <a:schemeClr val="bg1"/>
                            </a:glow>
                          </a:effectLst>
                          <a:uLnTx/>
                          <a:uFillTx/>
                          <a:latin typeface="Cambria Math"/>
                        </a:rPr>
                        <m:t>=10.25</m:t>
                      </m:r>
                    </m:oMath>
                  </m:oMathPara>
                </a14:m>
                <a:endParaRPr kumimoji="1" lang="ja-JP" altLang="en-US" sz="2000" b="0" i="0" u="none" strike="noStrike" kern="1200" cap="none" spc="0" normalizeH="0" baseline="0" noProof="0" dirty="0">
                  <a:ln>
                    <a:noFill/>
                  </a:ln>
                  <a:solidFill>
                    <a:srgbClr val="000000"/>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857168" y="3714383"/>
                <a:ext cx="7429663" cy="709938"/>
              </a:xfrm>
              <a:prstGeom prst="rect">
                <a:avLst/>
              </a:prstGeom>
              <a:blipFill rotWithShape="1">
                <a:blip r:embed="rId3"/>
                <a:stretch>
                  <a:fillRect b="-2564"/>
                </a:stretch>
              </a:blipFill>
            </p:spPr>
            <p:txBody>
              <a:bodyPr/>
              <a:lstStyle/>
              <a:p>
                <a:r>
                  <a:rPr lang="ja-JP" altLang="en-US">
                    <a:noFill/>
                  </a:rPr>
                  <a:t> </a:t>
                </a:r>
              </a:p>
            </p:txBody>
          </p:sp>
        </mc:Fallback>
      </mc:AlternateContent>
      <p:grpSp>
        <p:nvGrpSpPr>
          <p:cNvPr id="18" name="グループ化 17">
            <a:extLst>
              <a:ext uri="{FF2B5EF4-FFF2-40B4-BE49-F238E27FC236}">
                <a16:creationId xmlns:a16="http://schemas.microsoft.com/office/drawing/2014/main" xmlns="" id="{3B9AEB06-E252-4997-9214-BF5AF04B800E}"/>
              </a:ext>
            </a:extLst>
          </p:cNvPr>
          <p:cNvGrpSpPr/>
          <p:nvPr/>
        </p:nvGrpSpPr>
        <p:grpSpPr>
          <a:xfrm>
            <a:off x="762614" y="4788354"/>
            <a:ext cx="6553193" cy="380553"/>
            <a:chOff x="834940" y="6482937"/>
            <a:chExt cx="6553193" cy="380553"/>
          </a:xfrm>
        </p:grpSpPr>
        <p:sp>
          <p:nvSpPr>
            <p:cNvPr id="20" name="テキスト ボックス 19">
              <a:extLst>
                <a:ext uri="{FF2B5EF4-FFF2-40B4-BE49-F238E27FC236}">
                  <a16:creationId xmlns:a16="http://schemas.microsoft.com/office/drawing/2014/main" xmlns="" id="{8BB61B09-C42C-4B1F-BEA4-48DFB37C42AB}"/>
                </a:ext>
              </a:extLst>
            </p:cNvPr>
            <p:cNvSpPr txBox="1"/>
            <p:nvPr/>
          </p:nvSpPr>
          <p:spPr>
            <a:xfrm>
              <a:off x="834940" y="6482937"/>
              <a:ext cx="4057521" cy="380553"/>
            </a:xfrm>
            <a:prstGeom prst="rect">
              <a:avLst/>
            </a:prstGeom>
            <a:noFill/>
          </p:spPr>
          <p:txBody>
            <a:bodyPr wrap="none" rtlCol="0">
              <a:spAutoFit/>
            </a:bodyPr>
            <a:lstStyle/>
            <a:p>
              <a:pPr marL="0" marR="0" lvl="0" indent="0" defTabSz="914400" rtl="0" eaLnBrk="1" fontAlgn="auto" latinLnBrk="0" hangingPunct="1">
                <a:lnSpc>
                  <a:spcPct val="12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a:t>
              </a:r>
              <a:r>
                <a:rPr kumimoji="1" lang="ja-JP" altLang="en-US" sz="18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差がないと考えるにはずれが大きすぎる</a:t>
              </a:r>
            </a:p>
          </p:txBody>
        </p:sp>
        <p:sp>
          <p:nvSpPr>
            <p:cNvPr id="21" name="テキスト ボックス 20">
              <a:extLst>
                <a:ext uri="{FF2B5EF4-FFF2-40B4-BE49-F238E27FC236}">
                  <a16:creationId xmlns:a16="http://schemas.microsoft.com/office/drawing/2014/main" xmlns="" id="{93BD99F4-8664-436D-B280-36FBAC2709FF}"/>
                </a:ext>
              </a:extLst>
            </p:cNvPr>
            <p:cNvSpPr txBox="1"/>
            <p:nvPr/>
          </p:nvSpPr>
          <p:spPr>
            <a:xfrm>
              <a:off x="5138799" y="6482937"/>
              <a:ext cx="2249334" cy="380553"/>
            </a:xfrm>
            <a:prstGeom prst="rect">
              <a:avLst/>
            </a:prstGeom>
            <a:noFill/>
          </p:spPr>
          <p:txBody>
            <a:bodyPr wrap="none" rtlCol="0">
              <a:spAutoFit/>
            </a:bodyPr>
            <a:lstStyle/>
            <a:p>
              <a:pPr marL="0" marR="0" lvl="0" indent="0" defTabSz="914400" rtl="0" eaLnBrk="1" fontAlgn="auto" latinLnBrk="0" hangingPunct="1">
                <a:lnSpc>
                  <a:spcPct val="12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仮説が間違っていた</a:t>
              </a:r>
              <a:r>
                <a:rPr kumimoji="1" lang="en-US" altLang="ja-JP" sz="18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a:t>
              </a:r>
              <a:endParaRPr kumimoji="1" lang="ja-JP" altLang="en-US" sz="18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p:grpSp>
      <p:cxnSp>
        <p:nvCxnSpPr>
          <p:cNvPr id="27" name="直線矢印コネクタ 26"/>
          <p:cNvCxnSpPr/>
          <p:nvPr/>
        </p:nvCxnSpPr>
        <p:spPr>
          <a:xfrm>
            <a:off x="4791265" y="5008801"/>
            <a:ext cx="288000" cy="0"/>
          </a:xfrm>
          <a:prstGeom prst="straightConnector1">
            <a:avLst/>
          </a:prstGeom>
          <a:ln w="1905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7946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 name="テキスト ボックス 16"/>
              <p:cNvSpPr txBox="1"/>
              <p:nvPr/>
            </p:nvSpPr>
            <p:spPr>
              <a:xfrm>
                <a:off x="6297339" y="4016960"/>
                <a:ext cx="2091085"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sSup>
                      <m:sSupPr>
                        <m:ctrlPr>
                          <a:rPr kumimoji="1" lang="en-US" altLang="ja-JP" sz="2000" b="0" i="1" u="none" strike="noStrike" kern="1200" cap="none" spc="0" normalizeH="0" baseline="0" noProof="0" smtClean="0">
                            <a:ln>
                              <a:noFill/>
                            </a:ln>
                            <a:solidFill>
                              <a:srgbClr val="000000"/>
                            </a:solidFill>
                            <a:effectLst/>
                            <a:uLnTx/>
                            <a:uFillTx/>
                            <a:latin typeface="Cambria Math"/>
                          </a:rPr>
                        </m:ctrlPr>
                      </m:sSupPr>
                      <m:e>
                        <m:r>
                          <a:rPr kumimoji="1" lang="en-US" altLang="ja-JP" sz="2000" b="0" i="1" u="none" strike="noStrike" kern="1200" cap="none" spc="0" normalizeH="0" baseline="0" noProof="0" smtClean="0">
                            <a:ln>
                              <a:noFill/>
                            </a:ln>
                            <a:solidFill>
                              <a:srgbClr val="000000"/>
                            </a:solidFill>
                            <a:effectLst/>
                            <a:uLnTx/>
                            <a:uFillTx/>
                            <a:latin typeface="Cambria Math"/>
                          </a:rPr>
                          <m:t>𝜒</m:t>
                        </m:r>
                      </m:e>
                      <m:sup>
                        <m:r>
                          <a:rPr kumimoji="1" lang="en-US" altLang="ja-JP" sz="2000" b="0" i="1" u="none" strike="noStrike" kern="1200" cap="none" spc="0" normalizeH="0" baseline="0" noProof="0" smtClean="0">
                            <a:ln>
                              <a:noFill/>
                            </a:ln>
                            <a:solidFill>
                              <a:srgbClr val="000000"/>
                            </a:solidFill>
                            <a:effectLst/>
                            <a:uLnTx/>
                            <a:uFillTx/>
                            <a:latin typeface="Cambria Math"/>
                          </a:rPr>
                          <m:t>2</m:t>
                        </m:r>
                      </m:sup>
                    </m:sSup>
                  </m:oMath>
                </a14:m>
                <a:r>
                  <a:rPr kumimoji="1" lang="ja-JP" altLang="en-US" sz="20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 </a:t>
                </a:r>
                <a:r>
                  <a:rPr kumimoji="1" lang="en-US" altLang="ja-JP" sz="14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a:t>
                </a:r>
                <a:r>
                  <a:rPr kumimoji="1" lang="ja-JP" altLang="en-US" sz="14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理論値からのずれ</a:t>
                </a:r>
                <a:r>
                  <a:rPr kumimoji="1" lang="en-US" altLang="ja-JP" sz="14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a:t>
                </a:r>
                <a:endParaRPr kumimoji="1" lang="ja-JP" altLang="en-US" sz="14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6297339" y="4016960"/>
                <a:ext cx="2091085" cy="400110"/>
              </a:xfrm>
              <a:prstGeom prst="rect">
                <a:avLst/>
              </a:prstGeom>
              <a:blipFill rotWithShape="1">
                <a:blip r:embed="rId3"/>
                <a:stretch>
                  <a:fillRect b="-7576"/>
                </a:stretch>
              </a:blipFill>
            </p:spPr>
            <p:txBody>
              <a:bodyPr/>
              <a:lstStyle/>
              <a:p>
                <a:r>
                  <a:rPr lang="ja-JP" altLang="en-US">
                    <a:noFill/>
                  </a:rPr>
                  <a:t> </a:t>
                </a:r>
              </a:p>
            </p:txBody>
          </p:sp>
        </mc:Fallback>
      </mc:AlternateContent>
      <p:grpSp>
        <p:nvGrpSpPr>
          <p:cNvPr id="18" name="グループ化 17"/>
          <p:cNvGrpSpPr/>
          <p:nvPr/>
        </p:nvGrpSpPr>
        <p:grpSpPr>
          <a:xfrm>
            <a:off x="1031158" y="2169216"/>
            <a:ext cx="6264696" cy="2129556"/>
            <a:chOff x="1475656" y="2803976"/>
            <a:chExt cx="6264696" cy="2645812"/>
          </a:xfrm>
        </p:grpSpPr>
        <p:sp>
          <p:nvSpPr>
            <p:cNvPr id="19" name="フリーフォーム 18"/>
            <p:cNvSpPr/>
            <p:nvPr/>
          </p:nvSpPr>
          <p:spPr>
            <a:xfrm>
              <a:off x="5580727" y="4677582"/>
              <a:ext cx="1656000" cy="483055"/>
            </a:xfrm>
            <a:custGeom>
              <a:avLst/>
              <a:gdLst>
                <a:gd name="connsiteX0" fmla="*/ 0 w 5645960"/>
                <a:gd name="connsiteY0" fmla="*/ 2701153 h 2701153"/>
                <a:gd name="connsiteX1" fmla="*/ 711882 w 5645960"/>
                <a:gd name="connsiteY1" fmla="*/ 2259295 h 2701153"/>
                <a:gd name="connsiteX2" fmla="*/ 1429901 w 5645960"/>
                <a:gd name="connsiteY2" fmla="*/ 651424 h 2701153"/>
                <a:gd name="connsiteX3" fmla="*/ 1718336 w 5645960"/>
                <a:gd name="connsiteY3" fmla="*/ 911 h 2701153"/>
                <a:gd name="connsiteX4" fmla="*/ 2068140 w 5645960"/>
                <a:gd name="connsiteY4" fmla="*/ 768025 h 2701153"/>
                <a:gd name="connsiteX5" fmla="*/ 2835254 w 5645960"/>
                <a:gd name="connsiteY5" fmla="*/ 1921765 h 2701153"/>
                <a:gd name="connsiteX6" fmla="*/ 4351071 w 5645960"/>
                <a:gd name="connsiteY6" fmla="*/ 2424992 h 2701153"/>
                <a:gd name="connsiteX7" fmla="*/ 5645960 w 5645960"/>
                <a:gd name="connsiteY7" fmla="*/ 2615236 h 2701153"/>
                <a:gd name="connsiteX0" fmla="*/ 0 w 5645960"/>
                <a:gd name="connsiteY0" fmla="*/ 2700483 h 2700483"/>
                <a:gd name="connsiteX1" fmla="*/ 711882 w 5645960"/>
                <a:gd name="connsiteY1" fmla="*/ 2258625 h 2700483"/>
                <a:gd name="connsiteX2" fmla="*/ 1196698 w 5645960"/>
                <a:gd name="connsiteY2" fmla="*/ 840998 h 2700483"/>
                <a:gd name="connsiteX3" fmla="*/ 1718336 w 5645960"/>
                <a:gd name="connsiteY3" fmla="*/ 241 h 2700483"/>
                <a:gd name="connsiteX4" fmla="*/ 2068140 w 5645960"/>
                <a:gd name="connsiteY4" fmla="*/ 767355 h 2700483"/>
                <a:gd name="connsiteX5" fmla="*/ 2835254 w 5645960"/>
                <a:gd name="connsiteY5" fmla="*/ 1921095 h 2700483"/>
                <a:gd name="connsiteX6" fmla="*/ 4351071 w 5645960"/>
                <a:gd name="connsiteY6" fmla="*/ 2424322 h 2700483"/>
                <a:gd name="connsiteX7" fmla="*/ 5645960 w 5645960"/>
                <a:gd name="connsiteY7" fmla="*/ 2614566 h 2700483"/>
                <a:gd name="connsiteX0" fmla="*/ 0 w 5645960"/>
                <a:gd name="connsiteY0" fmla="*/ 2449063 h 2449063"/>
                <a:gd name="connsiteX1" fmla="*/ 711882 w 5645960"/>
                <a:gd name="connsiteY1" fmla="*/ 2007205 h 2449063"/>
                <a:gd name="connsiteX2" fmla="*/ 1196698 w 5645960"/>
                <a:gd name="connsiteY2" fmla="*/ 589578 h 2449063"/>
                <a:gd name="connsiteX3" fmla="*/ 1583324 w 5645960"/>
                <a:gd name="connsiteY3" fmla="*/ 435 h 2449063"/>
                <a:gd name="connsiteX4" fmla="*/ 2068140 w 5645960"/>
                <a:gd name="connsiteY4" fmla="*/ 515935 h 2449063"/>
                <a:gd name="connsiteX5" fmla="*/ 2835254 w 5645960"/>
                <a:gd name="connsiteY5" fmla="*/ 1669675 h 2449063"/>
                <a:gd name="connsiteX6" fmla="*/ 4351071 w 5645960"/>
                <a:gd name="connsiteY6" fmla="*/ 2172902 h 2449063"/>
                <a:gd name="connsiteX7" fmla="*/ 5645960 w 5645960"/>
                <a:gd name="connsiteY7" fmla="*/ 2363146 h 2449063"/>
                <a:gd name="connsiteX0" fmla="*/ 0 w 5645960"/>
                <a:gd name="connsiteY0" fmla="*/ 2453125 h 2453125"/>
                <a:gd name="connsiteX1" fmla="*/ 711882 w 5645960"/>
                <a:gd name="connsiteY1" fmla="*/ 2011267 h 2453125"/>
                <a:gd name="connsiteX2" fmla="*/ 1196698 w 5645960"/>
                <a:gd name="connsiteY2" fmla="*/ 593640 h 2453125"/>
                <a:gd name="connsiteX3" fmla="*/ 1583324 w 5645960"/>
                <a:gd name="connsiteY3" fmla="*/ 4497 h 2453125"/>
                <a:gd name="connsiteX4" fmla="*/ 2264521 w 5645960"/>
                <a:gd name="connsiteY4" fmla="*/ 863664 h 2453125"/>
                <a:gd name="connsiteX5" fmla="*/ 2835254 w 5645960"/>
                <a:gd name="connsiteY5" fmla="*/ 1673737 h 2453125"/>
                <a:gd name="connsiteX6" fmla="*/ 4351071 w 5645960"/>
                <a:gd name="connsiteY6" fmla="*/ 2176964 h 2453125"/>
                <a:gd name="connsiteX7" fmla="*/ 5645960 w 5645960"/>
                <a:gd name="connsiteY7" fmla="*/ 2367208 h 2453125"/>
                <a:gd name="connsiteX0" fmla="*/ 0 w 5645960"/>
                <a:gd name="connsiteY0" fmla="*/ 2452259 h 2452259"/>
                <a:gd name="connsiteX1" fmla="*/ 503227 w 5645960"/>
                <a:gd name="connsiteY1" fmla="*/ 1507174 h 2452259"/>
                <a:gd name="connsiteX2" fmla="*/ 1196698 w 5645960"/>
                <a:gd name="connsiteY2" fmla="*/ 592774 h 2452259"/>
                <a:gd name="connsiteX3" fmla="*/ 1583324 w 5645960"/>
                <a:gd name="connsiteY3" fmla="*/ 3631 h 2452259"/>
                <a:gd name="connsiteX4" fmla="*/ 2264521 w 5645960"/>
                <a:gd name="connsiteY4" fmla="*/ 862798 h 2452259"/>
                <a:gd name="connsiteX5" fmla="*/ 2835254 w 5645960"/>
                <a:gd name="connsiteY5" fmla="*/ 1672871 h 2452259"/>
                <a:gd name="connsiteX6" fmla="*/ 4351071 w 5645960"/>
                <a:gd name="connsiteY6" fmla="*/ 2176098 h 2452259"/>
                <a:gd name="connsiteX7" fmla="*/ 5645960 w 5645960"/>
                <a:gd name="connsiteY7" fmla="*/ 2366342 h 2452259"/>
                <a:gd name="connsiteX0" fmla="*/ 0 w 5645960"/>
                <a:gd name="connsiteY0" fmla="*/ 2452259 h 2452259"/>
                <a:gd name="connsiteX1" fmla="*/ 503227 w 5645960"/>
                <a:gd name="connsiteY1" fmla="*/ 1507174 h 2452259"/>
                <a:gd name="connsiteX2" fmla="*/ 1196698 w 5645960"/>
                <a:gd name="connsiteY2" fmla="*/ 592774 h 2452259"/>
                <a:gd name="connsiteX3" fmla="*/ 1583324 w 5645960"/>
                <a:gd name="connsiteY3" fmla="*/ 3631 h 2452259"/>
                <a:gd name="connsiteX4" fmla="*/ 2264521 w 5645960"/>
                <a:gd name="connsiteY4" fmla="*/ 862798 h 2452259"/>
                <a:gd name="connsiteX5" fmla="*/ 2835254 w 5645960"/>
                <a:gd name="connsiteY5" fmla="*/ 1672871 h 2452259"/>
                <a:gd name="connsiteX6" fmla="*/ 4351071 w 5645960"/>
                <a:gd name="connsiteY6" fmla="*/ 2176098 h 2452259"/>
                <a:gd name="connsiteX7" fmla="*/ 5645960 w 5645960"/>
                <a:gd name="connsiteY7" fmla="*/ 2366342 h 2452259"/>
                <a:gd name="connsiteX0" fmla="*/ 0 w 5645960"/>
                <a:gd name="connsiteY0" fmla="*/ 2452284 h 2452284"/>
                <a:gd name="connsiteX1" fmla="*/ 797798 w 5645960"/>
                <a:gd name="connsiteY1" fmla="*/ 1525610 h 2452284"/>
                <a:gd name="connsiteX2" fmla="*/ 1196698 w 5645960"/>
                <a:gd name="connsiteY2" fmla="*/ 592799 h 2452284"/>
                <a:gd name="connsiteX3" fmla="*/ 1583324 w 5645960"/>
                <a:gd name="connsiteY3" fmla="*/ 3656 h 2452284"/>
                <a:gd name="connsiteX4" fmla="*/ 2264521 w 5645960"/>
                <a:gd name="connsiteY4" fmla="*/ 862823 h 2452284"/>
                <a:gd name="connsiteX5" fmla="*/ 2835254 w 5645960"/>
                <a:gd name="connsiteY5" fmla="*/ 1672896 h 2452284"/>
                <a:gd name="connsiteX6" fmla="*/ 4351071 w 5645960"/>
                <a:gd name="connsiteY6" fmla="*/ 2176123 h 2452284"/>
                <a:gd name="connsiteX7" fmla="*/ 5645960 w 5645960"/>
                <a:gd name="connsiteY7" fmla="*/ 2366367 h 2452284"/>
                <a:gd name="connsiteX0" fmla="*/ 0 w 5645960"/>
                <a:gd name="connsiteY0" fmla="*/ 2448634 h 2448634"/>
                <a:gd name="connsiteX1" fmla="*/ 797798 w 5645960"/>
                <a:gd name="connsiteY1" fmla="*/ 1521960 h 2448634"/>
                <a:gd name="connsiteX2" fmla="*/ 1123055 w 5645960"/>
                <a:gd name="connsiteY2" fmla="*/ 846899 h 2448634"/>
                <a:gd name="connsiteX3" fmla="*/ 1583324 w 5645960"/>
                <a:gd name="connsiteY3" fmla="*/ 6 h 2448634"/>
                <a:gd name="connsiteX4" fmla="*/ 2264521 w 5645960"/>
                <a:gd name="connsiteY4" fmla="*/ 859173 h 2448634"/>
                <a:gd name="connsiteX5" fmla="*/ 2835254 w 5645960"/>
                <a:gd name="connsiteY5" fmla="*/ 1669246 h 2448634"/>
                <a:gd name="connsiteX6" fmla="*/ 4351071 w 5645960"/>
                <a:gd name="connsiteY6" fmla="*/ 2172473 h 2448634"/>
                <a:gd name="connsiteX7" fmla="*/ 5645960 w 5645960"/>
                <a:gd name="connsiteY7" fmla="*/ 2362717 h 2448634"/>
                <a:gd name="connsiteX0" fmla="*/ 0 w 5645960"/>
                <a:gd name="connsiteY0" fmla="*/ 2448634 h 2448634"/>
                <a:gd name="connsiteX1" fmla="*/ 797798 w 5645960"/>
                <a:gd name="connsiteY1" fmla="*/ 1521960 h 2448634"/>
                <a:gd name="connsiteX2" fmla="*/ 1123055 w 5645960"/>
                <a:gd name="connsiteY2" fmla="*/ 846899 h 2448634"/>
                <a:gd name="connsiteX3" fmla="*/ 1583324 w 5645960"/>
                <a:gd name="connsiteY3" fmla="*/ 6 h 2448634"/>
                <a:gd name="connsiteX4" fmla="*/ 2264521 w 5645960"/>
                <a:gd name="connsiteY4" fmla="*/ 859173 h 2448634"/>
                <a:gd name="connsiteX5" fmla="*/ 2835254 w 5645960"/>
                <a:gd name="connsiteY5" fmla="*/ 1669246 h 2448634"/>
                <a:gd name="connsiteX6" fmla="*/ 4351071 w 5645960"/>
                <a:gd name="connsiteY6" fmla="*/ 2172473 h 2448634"/>
                <a:gd name="connsiteX7" fmla="*/ 5645960 w 5645960"/>
                <a:gd name="connsiteY7" fmla="*/ 2362717 h 2448634"/>
                <a:gd name="connsiteX0" fmla="*/ 0 w 5645960"/>
                <a:gd name="connsiteY0" fmla="*/ 2092698 h 2092698"/>
                <a:gd name="connsiteX1" fmla="*/ 797798 w 5645960"/>
                <a:gd name="connsiteY1" fmla="*/ 1166024 h 2092698"/>
                <a:gd name="connsiteX2" fmla="*/ 1123055 w 5645960"/>
                <a:gd name="connsiteY2" fmla="*/ 490963 h 2092698"/>
                <a:gd name="connsiteX3" fmla="*/ 1595598 w 5645960"/>
                <a:gd name="connsiteY3" fmla="*/ 11 h 2092698"/>
                <a:gd name="connsiteX4" fmla="*/ 2264521 w 5645960"/>
                <a:gd name="connsiteY4" fmla="*/ 503237 h 2092698"/>
                <a:gd name="connsiteX5" fmla="*/ 2835254 w 5645960"/>
                <a:gd name="connsiteY5" fmla="*/ 1313310 h 2092698"/>
                <a:gd name="connsiteX6" fmla="*/ 4351071 w 5645960"/>
                <a:gd name="connsiteY6" fmla="*/ 1816537 h 2092698"/>
                <a:gd name="connsiteX7" fmla="*/ 5645960 w 5645960"/>
                <a:gd name="connsiteY7" fmla="*/ 2006781 h 2092698"/>
                <a:gd name="connsiteX0" fmla="*/ 0 w 5645960"/>
                <a:gd name="connsiteY0" fmla="*/ 2095939 h 2095939"/>
                <a:gd name="connsiteX1" fmla="*/ 797798 w 5645960"/>
                <a:gd name="connsiteY1" fmla="*/ 1169265 h 2095939"/>
                <a:gd name="connsiteX2" fmla="*/ 1123055 w 5645960"/>
                <a:gd name="connsiteY2" fmla="*/ 494204 h 2095939"/>
                <a:gd name="connsiteX3" fmla="*/ 1595598 w 5645960"/>
                <a:gd name="connsiteY3" fmla="*/ 3252 h 2095939"/>
                <a:gd name="connsiteX4" fmla="*/ 2356575 w 5645960"/>
                <a:gd name="connsiteY4" fmla="*/ 733544 h 2095939"/>
                <a:gd name="connsiteX5" fmla="*/ 2835254 w 5645960"/>
                <a:gd name="connsiteY5" fmla="*/ 1316551 h 2095939"/>
                <a:gd name="connsiteX6" fmla="*/ 4351071 w 5645960"/>
                <a:gd name="connsiteY6" fmla="*/ 1819778 h 2095939"/>
                <a:gd name="connsiteX7" fmla="*/ 5645960 w 5645960"/>
                <a:gd name="connsiteY7" fmla="*/ 2010022 h 2095939"/>
                <a:gd name="connsiteX0" fmla="*/ 0 w 5645960"/>
                <a:gd name="connsiteY0" fmla="*/ 2095939 h 2095939"/>
                <a:gd name="connsiteX1" fmla="*/ 797798 w 5645960"/>
                <a:gd name="connsiteY1" fmla="*/ 1169265 h 2095939"/>
                <a:gd name="connsiteX2" fmla="*/ 1123055 w 5645960"/>
                <a:gd name="connsiteY2" fmla="*/ 494204 h 2095939"/>
                <a:gd name="connsiteX3" fmla="*/ 1595598 w 5645960"/>
                <a:gd name="connsiteY3" fmla="*/ 3252 h 2095939"/>
                <a:gd name="connsiteX4" fmla="*/ 2356575 w 5645960"/>
                <a:gd name="connsiteY4" fmla="*/ 733544 h 2095939"/>
                <a:gd name="connsiteX5" fmla="*/ 3240290 w 5645960"/>
                <a:gd name="connsiteY5" fmla="*/ 1414741 h 2095939"/>
                <a:gd name="connsiteX6" fmla="*/ 4351071 w 5645960"/>
                <a:gd name="connsiteY6" fmla="*/ 1819778 h 2095939"/>
                <a:gd name="connsiteX7" fmla="*/ 5645960 w 5645960"/>
                <a:gd name="connsiteY7" fmla="*/ 2010022 h 2095939"/>
                <a:gd name="connsiteX0" fmla="*/ 0 w 5645960"/>
                <a:gd name="connsiteY0" fmla="*/ 2096265 h 2096265"/>
                <a:gd name="connsiteX1" fmla="*/ 797798 w 5645960"/>
                <a:gd name="connsiteY1" fmla="*/ 1169591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096265 h 2096265"/>
                <a:gd name="connsiteX1" fmla="*/ 797798 w 5645960"/>
                <a:gd name="connsiteY1" fmla="*/ 1169591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096265 h 2096265"/>
                <a:gd name="connsiteX1" fmla="*/ 650512 w 5645960"/>
                <a:gd name="connsiteY1" fmla="*/ 1286192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096265 h 2096265"/>
                <a:gd name="connsiteX1" fmla="*/ 650512 w 5645960"/>
                <a:gd name="connsiteY1" fmla="*/ 1543942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133072 h 2133072"/>
                <a:gd name="connsiteX1" fmla="*/ 650512 w 5645960"/>
                <a:gd name="connsiteY1" fmla="*/ 1580749 h 2133072"/>
                <a:gd name="connsiteX2" fmla="*/ 1092370 w 5645960"/>
                <a:gd name="connsiteY2" fmla="*/ 1187986 h 2133072"/>
                <a:gd name="connsiteX3" fmla="*/ 1595598 w 5645960"/>
                <a:gd name="connsiteY3" fmla="*/ 40385 h 2133072"/>
                <a:gd name="connsiteX4" fmla="*/ 2221563 w 5645960"/>
                <a:gd name="connsiteY4" fmla="*/ 371778 h 2133072"/>
                <a:gd name="connsiteX5" fmla="*/ 3240290 w 5645960"/>
                <a:gd name="connsiteY5" fmla="*/ 1451874 h 2133072"/>
                <a:gd name="connsiteX6" fmla="*/ 4351071 w 5645960"/>
                <a:gd name="connsiteY6" fmla="*/ 1856911 h 2133072"/>
                <a:gd name="connsiteX7" fmla="*/ 5645960 w 5645960"/>
                <a:gd name="connsiteY7" fmla="*/ 2047155 h 2133072"/>
                <a:gd name="connsiteX0" fmla="*/ 0 w 5645960"/>
                <a:gd name="connsiteY0" fmla="*/ 1764260 h 1764260"/>
                <a:gd name="connsiteX1" fmla="*/ 650512 w 5645960"/>
                <a:gd name="connsiteY1" fmla="*/ 1211937 h 1764260"/>
                <a:gd name="connsiteX2" fmla="*/ 1092370 w 5645960"/>
                <a:gd name="connsiteY2" fmla="*/ 819174 h 1764260"/>
                <a:gd name="connsiteX3" fmla="*/ 1337848 w 5645960"/>
                <a:gd name="connsiteY3" fmla="*/ 763943 h 1764260"/>
                <a:gd name="connsiteX4" fmla="*/ 2221563 w 5645960"/>
                <a:gd name="connsiteY4" fmla="*/ 2966 h 1764260"/>
                <a:gd name="connsiteX5" fmla="*/ 3240290 w 5645960"/>
                <a:gd name="connsiteY5" fmla="*/ 1083062 h 1764260"/>
                <a:gd name="connsiteX6" fmla="*/ 4351071 w 5645960"/>
                <a:gd name="connsiteY6" fmla="*/ 1488099 h 1764260"/>
                <a:gd name="connsiteX7" fmla="*/ 5645960 w 5645960"/>
                <a:gd name="connsiteY7" fmla="*/ 1678343 h 1764260"/>
                <a:gd name="connsiteX0" fmla="*/ 0 w 5645960"/>
                <a:gd name="connsiteY0" fmla="*/ 1005322 h 1005322"/>
                <a:gd name="connsiteX1" fmla="*/ 650512 w 5645960"/>
                <a:gd name="connsiteY1" fmla="*/ 452999 h 1005322"/>
                <a:gd name="connsiteX2" fmla="*/ 1092370 w 5645960"/>
                <a:gd name="connsiteY2" fmla="*/ 60236 h 1005322"/>
                <a:gd name="connsiteX3" fmla="*/ 1337848 w 5645960"/>
                <a:gd name="connsiteY3" fmla="*/ 5005 h 1005322"/>
                <a:gd name="connsiteX4" fmla="*/ 1773569 w 5645960"/>
                <a:gd name="connsiteY4" fmla="*/ 97059 h 1005322"/>
                <a:gd name="connsiteX5" fmla="*/ 3240290 w 5645960"/>
                <a:gd name="connsiteY5" fmla="*/ 324124 h 1005322"/>
                <a:gd name="connsiteX6" fmla="*/ 4351071 w 5645960"/>
                <a:gd name="connsiteY6" fmla="*/ 729161 h 1005322"/>
                <a:gd name="connsiteX7" fmla="*/ 5645960 w 5645960"/>
                <a:gd name="connsiteY7" fmla="*/ 919405 h 1005322"/>
                <a:gd name="connsiteX0" fmla="*/ 0 w 5645960"/>
                <a:gd name="connsiteY0" fmla="*/ 1005322 h 1005322"/>
                <a:gd name="connsiteX1" fmla="*/ 650512 w 5645960"/>
                <a:gd name="connsiteY1" fmla="*/ 452999 h 1005322"/>
                <a:gd name="connsiteX2" fmla="*/ 1092370 w 5645960"/>
                <a:gd name="connsiteY2" fmla="*/ 60236 h 1005322"/>
                <a:gd name="connsiteX3" fmla="*/ 1337848 w 5645960"/>
                <a:gd name="connsiteY3" fmla="*/ 5005 h 1005322"/>
                <a:gd name="connsiteX4" fmla="*/ 1773569 w 5645960"/>
                <a:gd name="connsiteY4" fmla="*/ 97059 h 1005322"/>
                <a:gd name="connsiteX5" fmla="*/ 2737063 w 5645960"/>
                <a:gd name="connsiteY5" fmla="*/ 575737 h 1005322"/>
                <a:gd name="connsiteX6" fmla="*/ 4351071 w 5645960"/>
                <a:gd name="connsiteY6" fmla="*/ 729161 h 1005322"/>
                <a:gd name="connsiteX7" fmla="*/ 5645960 w 5645960"/>
                <a:gd name="connsiteY7" fmla="*/ 919405 h 1005322"/>
                <a:gd name="connsiteX0" fmla="*/ 0 w 5645960"/>
                <a:gd name="connsiteY0" fmla="*/ 1005322 h 1005322"/>
                <a:gd name="connsiteX1" fmla="*/ 650512 w 5645960"/>
                <a:gd name="connsiteY1" fmla="*/ 452999 h 1005322"/>
                <a:gd name="connsiteX2" fmla="*/ 1092370 w 5645960"/>
                <a:gd name="connsiteY2" fmla="*/ 60236 h 1005322"/>
                <a:gd name="connsiteX3" fmla="*/ 1337848 w 5645960"/>
                <a:gd name="connsiteY3" fmla="*/ 5005 h 1005322"/>
                <a:gd name="connsiteX4" fmla="*/ 1773569 w 5645960"/>
                <a:gd name="connsiteY4" fmla="*/ 97059 h 1005322"/>
                <a:gd name="connsiteX5" fmla="*/ 2737063 w 5645960"/>
                <a:gd name="connsiteY5" fmla="*/ 575737 h 1005322"/>
                <a:gd name="connsiteX6" fmla="*/ 3442808 w 5645960"/>
                <a:gd name="connsiteY6" fmla="*/ 821214 h 1005322"/>
                <a:gd name="connsiteX7" fmla="*/ 5645960 w 5645960"/>
                <a:gd name="connsiteY7" fmla="*/ 919405 h 1005322"/>
                <a:gd name="connsiteX0" fmla="*/ 0 w 4725423"/>
                <a:gd name="connsiteY0" fmla="*/ 1005322 h 1005322"/>
                <a:gd name="connsiteX1" fmla="*/ 650512 w 4725423"/>
                <a:gd name="connsiteY1" fmla="*/ 452999 h 1005322"/>
                <a:gd name="connsiteX2" fmla="*/ 1092370 w 4725423"/>
                <a:gd name="connsiteY2" fmla="*/ 60236 h 1005322"/>
                <a:gd name="connsiteX3" fmla="*/ 1337848 w 4725423"/>
                <a:gd name="connsiteY3" fmla="*/ 5005 h 1005322"/>
                <a:gd name="connsiteX4" fmla="*/ 1773569 w 4725423"/>
                <a:gd name="connsiteY4" fmla="*/ 97059 h 1005322"/>
                <a:gd name="connsiteX5" fmla="*/ 2737063 w 4725423"/>
                <a:gd name="connsiteY5" fmla="*/ 575737 h 1005322"/>
                <a:gd name="connsiteX6" fmla="*/ 3442808 w 4725423"/>
                <a:gd name="connsiteY6" fmla="*/ 821214 h 1005322"/>
                <a:gd name="connsiteX7" fmla="*/ 4725423 w 4725423"/>
                <a:gd name="connsiteY7" fmla="*/ 993048 h 1005322"/>
                <a:gd name="connsiteX0" fmla="*/ 0 w 4725423"/>
                <a:gd name="connsiteY0" fmla="*/ 982572 h 982572"/>
                <a:gd name="connsiteX1" fmla="*/ 650512 w 4725423"/>
                <a:gd name="connsiteY1" fmla="*/ 430249 h 982572"/>
                <a:gd name="connsiteX2" fmla="*/ 1092370 w 4725423"/>
                <a:gd name="connsiteY2" fmla="*/ 37486 h 982572"/>
                <a:gd name="connsiteX3" fmla="*/ 1773569 w 4725423"/>
                <a:gd name="connsiteY3" fmla="*/ 74309 h 982572"/>
                <a:gd name="connsiteX4" fmla="*/ 2737063 w 4725423"/>
                <a:gd name="connsiteY4" fmla="*/ 552987 h 982572"/>
                <a:gd name="connsiteX5" fmla="*/ 3442808 w 4725423"/>
                <a:gd name="connsiteY5" fmla="*/ 798464 h 982572"/>
                <a:gd name="connsiteX6" fmla="*/ 4725423 w 4725423"/>
                <a:gd name="connsiteY6" fmla="*/ 970298 h 982572"/>
                <a:gd name="connsiteX0" fmla="*/ 0 w 4725423"/>
                <a:gd name="connsiteY0" fmla="*/ 1014579 h 1014579"/>
                <a:gd name="connsiteX1" fmla="*/ 650512 w 4725423"/>
                <a:gd name="connsiteY1" fmla="*/ 462256 h 1014579"/>
                <a:gd name="connsiteX2" fmla="*/ 1208972 w 4725423"/>
                <a:gd name="connsiteY2" fmla="*/ 26535 h 1014579"/>
                <a:gd name="connsiteX3" fmla="*/ 1773569 w 4725423"/>
                <a:gd name="connsiteY3" fmla="*/ 106316 h 1014579"/>
                <a:gd name="connsiteX4" fmla="*/ 2737063 w 4725423"/>
                <a:gd name="connsiteY4" fmla="*/ 584994 h 1014579"/>
                <a:gd name="connsiteX5" fmla="*/ 3442808 w 4725423"/>
                <a:gd name="connsiteY5" fmla="*/ 830471 h 1014579"/>
                <a:gd name="connsiteX6" fmla="*/ 4725423 w 4725423"/>
                <a:gd name="connsiteY6" fmla="*/ 1002305 h 1014579"/>
                <a:gd name="connsiteX0" fmla="*/ 0 w 4725423"/>
                <a:gd name="connsiteY0" fmla="*/ 1014579 h 1014579"/>
                <a:gd name="connsiteX1" fmla="*/ 650512 w 4725423"/>
                <a:gd name="connsiteY1" fmla="*/ 462256 h 1014579"/>
                <a:gd name="connsiteX2" fmla="*/ 1208972 w 4725423"/>
                <a:gd name="connsiteY2" fmla="*/ 26535 h 1014579"/>
                <a:gd name="connsiteX3" fmla="*/ 1773569 w 4725423"/>
                <a:gd name="connsiteY3" fmla="*/ 106316 h 1014579"/>
                <a:gd name="connsiteX4" fmla="*/ 2737063 w 4725423"/>
                <a:gd name="connsiteY4" fmla="*/ 584994 h 1014579"/>
                <a:gd name="connsiteX5" fmla="*/ 3442808 w 4725423"/>
                <a:gd name="connsiteY5" fmla="*/ 830471 h 1014579"/>
                <a:gd name="connsiteX6" fmla="*/ 4725423 w 4725423"/>
                <a:gd name="connsiteY6" fmla="*/ 1002305 h 1014579"/>
                <a:gd name="connsiteX0" fmla="*/ 0 w 4725423"/>
                <a:gd name="connsiteY0" fmla="*/ 1014579 h 1014579"/>
                <a:gd name="connsiteX1" fmla="*/ 650512 w 4725423"/>
                <a:gd name="connsiteY1" fmla="*/ 462256 h 1014579"/>
                <a:gd name="connsiteX2" fmla="*/ 1208972 w 4725423"/>
                <a:gd name="connsiteY2" fmla="*/ 26535 h 1014579"/>
                <a:gd name="connsiteX3" fmla="*/ 1773569 w 4725423"/>
                <a:gd name="connsiteY3" fmla="*/ 106316 h 1014579"/>
                <a:gd name="connsiteX4" fmla="*/ 2737063 w 4725423"/>
                <a:gd name="connsiteY4" fmla="*/ 584994 h 1014579"/>
                <a:gd name="connsiteX5" fmla="*/ 3442808 w 4725423"/>
                <a:gd name="connsiteY5" fmla="*/ 830471 h 1014579"/>
                <a:gd name="connsiteX6" fmla="*/ 4725423 w 4725423"/>
                <a:gd name="connsiteY6" fmla="*/ 1002305 h 1014579"/>
                <a:gd name="connsiteX0" fmla="*/ 0 w 4725423"/>
                <a:gd name="connsiteY0" fmla="*/ 1009585 h 1009585"/>
                <a:gd name="connsiteX1" fmla="*/ 650512 w 4725423"/>
                <a:gd name="connsiteY1" fmla="*/ 457262 h 1009585"/>
                <a:gd name="connsiteX2" fmla="*/ 1208972 w 4725423"/>
                <a:gd name="connsiteY2" fmla="*/ 21541 h 1009585"/>
                <a:gd name="connsiteX3" fmla="*/ 1841075 w 4725423"/>
                <a:gd name="connsiteY3" fmla="*/ 119733 h 1009585"/>
                <a:gd name="connsiteX4" fmla="*/ 2737063 w 4725423"/>
                <a:gd name="connsiteY4" fmla="*/ 580000 h 1009585"/>
                <a:gd name="connsiteX5" fmla="*/ 3442808 w 4725423"/>
                <a:gd name="connsiteY5" fmla="*/ 825477 h 1009585"/>
                <a:gd name="connsiteX6" fmla="*/ 4725423 w 4725423"/>
                <a:gd name="connsiteY6" fmla="*/ 997311 h 1009585"/>
                <a:gd name="connsiteX0" fmla="*/ 0 w 4725423"/>
                <a:gd name="connsiteY0" fmla="*/ 1008966 h 1008966"/>
                <a:gd name="connsiteX1" fmla="*/ 650512 w 4725423"/>
                <a:gd name="connsiteY1" fmla="*/ 456643 h 1008966"/>
                <a:gd name="connsiteX2" fmla="*/ 1208972 w 4725423"/>
                <a:gd name="connsiteY2" fmla="*/ 20922 h 1008966"/>
                <a:gd name="connsiteX3" fmla="*/ 1841075 w 4725423"/>
                <a:gd name="connsiteY3" fmla="*/ 119114 h 1008966"/>
                <a:gd name="connsiteX4" fmla="*/ 2657283 w 4725423"/>
                <a:gd name="connsiteY4" fmla="*/ 554833 h 1008966"/>
                <a:gd name="connsiteX5" fmla="*/ 3442808 w 4725423"/>
                <a:gd name="connsiteY5" fmla="*/ 824858 h 1008966"/>
                <a:gd name="connsiteX6" fmla="*/ 4725423 w 4725423"/>
                <a:gd name="connsiteY6" fmla="*/ 996692 h 1008966"/>
                <a:gd name="connsiteX0" fmla="*/ 0 w 4725423"/>
                <a:gd name="connsiteY0" fmla="*/ 1011969 h 1011969"/>
                <a:gd name="connsiteX1" fmla="*/ 650512 w 4725423"/>
                <a:gd name="connsiteY1" fmla="*/ 459646 h 1011969"/>
                <a:gd name="connsiteX2" fmla="*/ 1208972 w 4725423"/>
                <a:gd name="connsiteY2" fmla="*/ 23925 h 1011969"/>
                <a:gd name="connsiteX3" fmla="*/ 1841075 w 4725423"/>
                <a:gd name="connsiteY3" fmla="*/ 122117 h 1011969"/>
                <a:gd name="connsiteX4" fmla="*/ 2657283 w 4725423"/>
                <a:gd name="connsiteY4" fmla="*/ 557836 h 1011969"/>
                <a:gd name="connsiteX5" fmla="*/ 3442808 w 4725423"/>
                <a:gd name="connsiteY5" fmla="*/ 827861 h 1011969"/>
                <a:gd name="connsiteX6" fmla="*/ 4725423 w 4725423"/>
                <a:gd name="connsiteY6" fmla="*/ 999695 h 1011969"/>
                <a:gd name="connsiteX0" fmla="*/ 0 w 4725423"/>
                <a:gd name="connsiteY0" fmla="*/ 1015570 h 1015570"/>
                <a:gd name="connsiteX1" fmla="*/ 650512 w 4725423"/>
                <a:gd name="connsiteY1" fmla="*/ 463247 h 1015570"/>
                <a:gd name="connsiteX2" fmla="*/ 1208972 w 4725423"/>
                <a:gd name="connsiteY2" fmla="*/ 27526 h 1015570"/>
                <a:gd name="connsiteX3" fmla="*/ 1841075 w 4725423"/>
                <a:gd name="connsiteY3" fmla="*/ 125718 h 1015570"/>
                <a:gd name="connsiteX4" fmla="*/ 2657283 w 4725423"/>
                <a:gd name="connsiteY4" fmla="*/ 561437 h 1015570"/>
                <a:gd name="connsiteX5" fmla="*/ 3442808 w 4725423"/>
                <a:gd name="connsiteY5" fmla="*/ 831462 h 1015570"/>
                <a:gd name="connsiteX6" fmla="*/ 4725423 w 4725423"/>
                <a:gd name="connsiteY6" fmla="*/ 1003296 h 1015570"/>
                <a:gd name="connsiteX0" fmla="*/ 0 w 4725423"/>
                <a:gd name="connsiteY0" fmla="*/ 1015570 h 1015570"/>
                <a:gd name="connsiteX1" fmla="*/ 650512 w 4725423"/>
                <a:gd name="connsiteY1" fmla="*/ 463247 h 1015570"/>
                <a:gd name="connsiteX2" fmla="*/ 1208972 w 4725423"/>
                <a:gd name="connsiteY2" fmla="*/ 27526 h 1015570"/>
                <a:gd name="connsiteX3" fmla="*/ 1841075 w 4725423"/>
                <a:gd name="connsiteY3" fmla="*/ 125718 h 1015570"/>
                <a:gd name="connsiteX4" fmla="*/ 2657283 w 4725423"/>
                <a:gd name="connsiteY4" fmla="*/ 561437 h 1015570"/>
                <a:gd name="connsiteX5" fmla="*/ 3442808 w 4725423"/>
                <a:gd name="connsiteY5" fmla="*/ 831462 h 1015570"/>
                <a:gd name="connsiteX6" fmla="*/ 4725423 w 4725423"/>
                <a:gd name="connsiteY6" fmla="*/ 1003296 h 1015570"/>
                <a:gd name="connsiteX0" fmla="*/ 0 w 4725423"/>
                <a:gd name="connsiteY0" fmla="*/ 1031950 h 1031950"/>
                <a:gd name="connsiteX1" fmla="*/ 650512 w 4725423"/>
                <a:gd name="connsiteY1" fmla="*/ 479627 h 1031950"/>
                <a:gd name="connsiteX2" fmla="*/ 1208972 w 4725423"/>
                <a:gd name="connsiteY2" fmla="*/ 43906 h 1031950"/>
                <a:gd name="connsiteX3" fmla="*/ 1841075 w 4725423"/>
                <a:gd name="connsiteY3" fmla="*/ 142098 h 1031950"/>
                <a:gd name="connsiteX4" fmla="*/ 2657283 w 4725423"/>
                <a:gd name="connsiteY4" fmla="*/ 577817 h 1031950"/>
                <a:gd name="connsiteX5" fmla="*/ 3442808 w 4725423"/>
                <a:gd name="connsiteY5" fmla="*/ 847842 h 1031950"/>
                <a:gd name="connsiteX6" fmla="*/ 4725423 w 4725423"/>
                <a:gd name="connsiteY6" fmla="*/ 1019676 h 1031950"/>
                <a:gd name="connsiteX0" fmla="*/ 0 w 4725423"/>
                <a:gd name="connsiteY0" fmla="*/ 1011970 h 1011970"/>
                <a:gd name="connsiteX1" fmla="*/ 650512 w 4725423"/>
                <a:gd name="connsiteY1" fmla="*/ 459647 h 1011970"/>
                <a:gd name="connsiteX2" fmla="*/ 1208972 w 4725423"/>
                <a:gd name="connsiteY2" fmla="*/ 23926 h 1011970"/>
                <a:gd name="connsiteX3" fmla="*/ 1841075 w 4725423"/>
                <a:gd name="connsiteY3" fmla="*/ 122118 h 1011970"/>
                <a:gd name="connsiteX4" fmla="*/ 2657283 w 4725423"/>
                <a:gd name="connsiteY4" fmla="*/ 557837 h 1011970"/>
                <a:gd name="connsiteX5" fmla="*/ 3442808 w 4725423"/>
                <a:gd name="connsiteY5" fmla="*/ 827862 h 1011970"/>
                <a:gd name="connsiteX6" fmla="*/ 4725423 w 4725423"/>
                <a:gd name="connsiteY6" fmla="*/ 999696 h 1011970"/>
                <a:gd name="connsiteX0" fmla="*/ 0 w 4725423"/>
                <a:gd name="connsiteY0" fmla="*/ 1011970 h 1011970"/>
                <a:gd name="connsiteX1" fmla="*/ 650512 w 4725423"/>
                <a:gd name="connsiteY1" fmla="*/ 459647 h 1011970"/>
                <a:gd name="connsiteX2" fmla="*/ 1208972 w 4725423"/>
                <a:gd name="connsiteY2" fmla="*/ 23926 h 1011970"/>
                <a:gd name="connsiteX3" fmla="*/ 1841075 w 4725423"/>
                <a:gd name="connsiteY3" fmla="*/ 122118 h 1011970"/>
                <a:gd name="connsiteX4" fmla="*/ 2657283 w 4725423"/>
                <a:gd name="connsiteY4" fmla="*/ 557837 h 1011970"/>
                <a:gd name="connsiteX5" fmla="*/ 3442808 w 4725423"/>
                <a:gd name="connsiteY5" fmla="*/ 827862 h 1011970"/>
                <a:gd name="connsiteX6" fmla="*/ 4725423 w 4725423"/>
                <a:gd name="connsiteY6" fmla="*/ 999696 h 1011970"/>
                <a:gd name="connsiteX0" fmla="*/ 0 w 4725423"/>
                <a:gd name="connsiteY0" fmla="*/ 1011970 h 1011970"/>
                <a:gd name="connsiteX1" fmla="*/ 650512 w 4725423"/>
                <a:gd name="connsiteY1" fmla="*/ 459647 h 1011970"/>
                <a:gd name="connsiteX2" fmla="*/ 1208972 w 4725423"/>
                <a:gd name="connsiteY2" fmla="*/ 23926 h 1011970"/>
                <a:gd name="connsiteX3" fmla="*/ 1841075 w 4725423"/>
                <a:gd name="connsiteY3" fmla="*/ 122118 h 1011970"/>
                <a:gd name="connsiteX4" fmla="*/ 2657283 w 4725423"/>
                <a:gd name="connsiteY4" fmla="*/ 557837 h 1011970"/>
                <a:gd name="connsiteX5" fmla="*/ 3442808 w 4725423"/>
                <a:gd name="connsiteY5" fmla="*/ 827862 h 1011970"/>
                <a:gd name="connsiteX6" fmla="*/ 4725423 w 4725423"/>
                <a:gd name="connsiteY6" fmla="*/ 999696 h 1011970"/>
                <a:gd name="connsiteX0" fmla="*/ 0 w 4725423"/>
                <a:gd name="connsiteY0" fmla="*/ 1002530 h 1002530"/>
                <a:gd name="connsiteX1" fmla="*/ 650512 w 4725423"/>
                <a:gd name="connsiteY1" fmla="*/ 450207 h 1002530"/>
                <a:gd name="connsiteX2" fmla="*/ 1208972 w 4725423"/>
                <a:gd name="connsiteY2" fmla="*/ 14486 h 1002530"/>
                <a:gd name="connsiteX3" fmla="*/ 1902444 w 4725423"/>
                <a:gd name="connsiteY3" fmla="*/ 155636 h 1002530"/>
                <a:gd name="connsiteX4" fmla="*/ 2657283 w 4725423"/>
                <a:gd name="connsiteY4" fmla="*/ 548397 h 1002530"/>
                <a:gd name="connsiteX5" fmla="*/ 3442808 w 4725423"/>
                <a:gd name="connsiteY5" fmla="*/ 818422 h 1002530"/>
                <a:gd name="connsiteX6" fmla="*/ 4725423 w 4725423"/>
                <a:gd name="connsiteY6" fmla="*/ 990256 h 1002530"/>
                <a:gd name="connsiteX0" fmla="*/ 0 w 4725423"/>
                <a:gd name="connsiteY0" fmla="*/ 1002530 h 1002530"/>
                <a:gd name="connsiteX1" fmla="*/ 650512 w 4725423"/>
                <a:gd name="connsiteY1" fmla="*/ 450207 h 1002530"/>
                <a:gd name="connsiteX2" fmla="*/ 1208972 w 4725423"/>
                <a:gd name="connsiteY2" fmla="*/ 14486 h 1002530"/>
                <a:gd name="connsiteX3" fmla="*/ 1902444 w 4725423"/>
                <a:gd name="connsiteY3" fmla="*/ 155636 h 1002530"/>
                <a:gd name="connsiteX4" fmla="*/ 2657283 w 4725423"/>
                <a:gd name="connsiteY4" fmla="*/ 548397 h 1002530"/>
                <a:gd name="connsiteX5" fmla="*/ 3274843 w 4725423"/>
                <a:gd name="connsiteY5" fmla="*/ 779466 h 1002530"/>
                <a:gd name="connsiteX6" fmla="*/ 3442808 w 4725423"/>
                <a:gd name="connsiteY6" fmla="*/ 818422 h 1002530"/>
                <a:gd name="connsiteX7" fmla="*/ 4725423 w 4725423"/>
                <a:gd name="connsiteY7" fmla="*/ 990256 h 1002530"/>
                <a:gd name="connsiteX0" fmla="*/ 0 w 4725423"/>
                <a:gd name="connsiteY0" fmla="*/ 1002530 h 1002530"/>
                <a:gd name="connsiteX1" fmla="*/ 650512 w 4725423"/>
                <a:gd name="connsiteY1" fmla="*/ 450207 h 1002530"/>
                <a:gd name="connsiteX2" fmla="*/ 1208972 w 4725423"/>
                <a:gd name="connsiteY2" fmla="*/ 14486 h 1002530"/>
                <a:gd name="connsiteX3" fmla="*/ 1902444 w 4725423"/>
                <a:gd name="connsiteY3" fmla="*/ 155636 h 1002530"/>
                <a:gd name="connsiteX4" fmla="*/ 2657283 w 4725423"/>
                <a:gd name="connsiteY4" fmla="*/ 548397 h 1002530"/>
                <a:gd name="connsiteX5" fmla="*/ 3274843 w 4725423"/>
                <a:gd name="connsiteY5" fmla="*/ 779466 h 1002530"/>
                <a:gd name="connsiteX6" fmla="*/ 3442808 w 4725423"/>
                <a:gd name="connsiteY6" fmla="*/ 818422 h 1002530"/>
                <a:gd name="connsiteX7" fmla="*/ 4725423 w 4725423"/>
                <a:gd name="connsiteY7" fmla="*/ 990256 h 1002530"/>
                <a:gd name="connsiteX0" fmla="*/ 0 w 4725423"/>
                <a:gd name="connsiteY0" fmla="*/ 1011516 h 1088276"/>
                <a:gd name="connsiteX1" fmla="*/ 650512 w 4725423"/>
                <a:gd name="connsiteY1" fmla="*/ 459193 h 1088276"/>
                <a:gd name="connsiteX2" fmla="*/ 1208972 w 4725423"/>
                <a:gd name="connsiteY2" fmla="*/ 23472 h 1088276"/>
                <a:gd name="connsiteX3" fmla="*/ 1902444 w 4725423"/>
                <a:gd name="connsiteY3" fmla="*/ 164622 h 1088276"/>
                <a:gd name="connsiteX4" fmla="*/ 3290906 w 4725423"/>
                <a:gd name="connsiteY4" fmla="*/ 1049114 h 1088276"/>
                <a:gd name="connsiteX5" fmla="*/ 3274843 w 4725423"/>
                <a:gd name="connsiteY5" fmla="*/ 788452 h 1088276"/>
                <a:gd name="connsiteX6" fmla="*/ 3442808 w 4725423"/>
                <a:gd name="connsiteY6" fmla="*/ 827408 h 1088276"/>
                <a:gd name="connsiteX7" fmla="*/ 4725423 w 4725423"/>
                <a:gd name="connsiteY7" fmla="*/ 999242 h 1088276"/>
                <a:gd name="connsiteX0" fmla="*/ 0 w 4725423"/>
                <a:gd name="connsiteY0" fmla="*/ 1008341 h 1085101"/>
                <a:gd name="connsiteX1" fmla="*/ 650512 w 4725423"/>
                <a:gd name="connsiteY1" fmla="*/ 456018 h 1085101"/>
                <a:gd name="connsiteX2" fmla="*/ 1208972 w 4725423"/>
                <a:gd name="connsiteY2" fmla="*/ 20297 h 1085101"/>
                <a:gd name="connsiteX3" fmla="*/ 3290906 w 4725423"/>
                <a:gd name="connsiteY3" fmla="*/ 1045939 h 1085101"/>
                <a:gd name="connsiteX4" fmla="*/ 3274843 w 4725423"/>
                <a:gd name="connsiteY4" fmla="*/ 785277 h 1085101"/>
                <a:gd name="connsiteX5" fmla="*/ 3442808 w 4725423"/>
                <a:gd name="connsiteY5" fmla="*/ 824233 h 1085101"/>
                <a:gd name="connsiteX6" fmla="*/ 4725423 w 4725423"/>
                <a:gd name="connsiteY6" fmla="*/ 996067 h 1085101"/>
                <a:gd name="connsiteX0" fmla="*/ 0 w 4725423"/>
                <a:gd name="connsiteY0" fmla="*/ 552379 h 629139"/>
                <a:gd name="connsiteX1" fmla="*/ 650512 w 4725423"/>
                <a:gd name="connsiteY1" fmla="*/ 56 h 629139"/>
                <a:gd name="connsiteX2" fmla="*/ 3290906 w 4725423"/>
                <a:gd name="connsiteY2" fmla="*/ 589977 h 629139"/>
                <a:gd name="connsiteX3" fmla="*/ 3274843 w 4725423"/>
                <a:gd name="connsiteY3" fmla="*/ 329315 h 629139"/>
                <a:gd name="connsiteX4" fmla="*/ 3442808 w 4725423"/>
                <a:gd name="connsiteY4" fmla="*/ 368271 h 629139"/>
                <a:gd name="connsiteX5" fmla="*/ 4725423 w 4725423"/>
                <a:gd name="connsiteY5" fmla="*/ 540105 h 629139"/>
                <a:gd name="connsiteX0" fmla="*/ 0 w 4725423"/>
                <a:gd name="connsiteY0" fmla="*/ 223064 h 299824"/>
                <a:gd name="connsiteX1" fmla="*/ 3290906 w 4725423"/>
                <a:gd name="connsiteY1" fmla="*/ 260662 h 299824"/>
                <a:gd name="connsiteX2" fmla="*/ 3274843 w 4725423"/>
                <a:gd name="connsiteY2" fmla="*/ 0 h 299824"/>
                <a:gd name="connsiteX3" fmla="*/ 3442808 w 4725423"/>
                <a:gd name="connsiteY3" fmla="*/ 38956 h 299824"/>
                <a:gd name="connsiteX4" fmla="*/ 4725423 w 4725423"/>
                <a:gd name="connsiteY4" fmla="*/ 210790 h 299824"/>
                <a:gd name="connsiteX0" fmla="*/ 16063 w 1450580"/>
                <a:gd name="connsiteY0" fmla="*/ 260662 h 299824"/>
                <a:gd name="connsiteX1" fmla="*/ 0 w 1450580"/>
                <a:gd name="connsiteY1" fmla="*/ 0 h 299824"/>
                <a:gd name="connsiteX2" fmla="*/ 167965 w 1450580"/>
                <a:gd name="connsiteY2" fmla="*/ 38956 h 299824"/>
                <a:gd name="connsiteX3" fmla="*/ 1450580 w 1450580"/>
                <a:gd name="connsiteY3" fmla="*/ 210790 h 299824"/>
                <a:gd name="connsiteX0" fmla="*/ 1478 w 1450580"/>
                <a:gd name="connsiteY0" fmla="*/ 253159 h 293564"/>
                <a:gd name="connsiteX1" fmla="*/ 0 w 1450580"/>
                <a:gd name="connsiteY1" fmla="*/ 0 h 293564"/>
                <a:gd name="connsiteX2" fmla="*/ 167965 w 1450580"/>
                <a:gd name="connsiteY2" fmla="*/ 38956 h 293564"/>
                <a:gd name="connsiteX3" fmla="*/ 1450580 w 1450580"/>
                <a:gd name="connsiteY3" fmla="*/ 210790 h 293564"/>
                <a:gd name="connsiteX0" fmla="*/ 1897 w 1450999"/>
                <a:gd name="connsiteY0" fmla="*/ 253159 h 253159"/>
                <a:gd name="connsiteX1" fmla="*/ 419 w 1450999"/>
                <a:gd name="connsiteY1" fmla="*/ 0 h 253159"/>
                <a:gd name="connsiteX2" fmla="*/ 168384 w 1450999"/>
                <a:gd name="connsiteY2" fmla="*/ 38956 h 253159"/>
                <a:gd name="connsiteX3" fmla="*/ 1450999 w 1450999"/>
                <a:gd name="connsiteY3" fmla="*/ 210790 h 253159"/>
                <a:gd name="connsiteX0" fmla="*/ 1897 w 1450999"/>
                <a:gd name="connsiteY0" fmla="*/ 253159 h 253159"/>
                <a:gd name="connsiteX1" fmla="*/ 419 w 1450999"/>
                <a:gd name="connsiteY1" fmla="*/ 0 h 253159"/>
                <a:gd name="connsiteX2" fmla="*/ 526754 w 1450999"/>
                <a:gd name="connsiteY2" fmla="*/ 101127 h 253159"/>
                <a:gd name="connsiteX3" fmla="*/ 1450999 w 1450999"/>
                <a:gd name="connsiteY3" fmla="*/ 210790 h 253159"/>
                <a:gd name="connsiteX0" fmla="*/ 1897 w 1450999"/>
                <a:gd name="connsiteY0" fmla="*/ 253367 h 253367"/>
                <a:gd name="connsiteX1" fmla="*/ 419 w 1450999"/>
                <a:gd name="connsiteY1" fmla="*/ 208 h 253367"/>
                <a:gd name="connsiteX2" fmla="*/ 1450999 w 1450999"/>
                <a:gd name="connsiteY2" fmla="*/ 210998 h 253367"/>
                <a:gd name="connsiteX0" fmla="*/ 1897 w 1450999"/>
                <a:gd name="connsiteY0" fmla="*/ 253159 h 253159"/>
                <a:gd name="connsiteX1" fmla="*/ 419 w 1450999"/>
                <a:gd name="connsiteY1" fmla="*/ 0 h 253159"/>
                <a:gd name="connsiteX2" fmla="*/ 1450999 w 1450999"/>
                <a:gd name="connsiteY2" fmla="*/ 210790 h 253159"/>
                <a:gd name="connsiteX0" fmla="*/ 1897 w 1450999"/>
                <a:gd name="connsiteY0" fmla="*/ 253159 h 253159"/>
                <a:gd name="connsiteX1" fmla="*/ 419 w 1450999"/>
                <a:gd name="connsiteY1" fmla="*/ 0 h 253159"/>
                <a:gd name="connsiteX2" fmla="*/ 1450999 w 1450999"/>
                <a:gd name="connsiteY2" fmla="*/ 210790 h 253159"/>
                <a:gd name="connsiteX0" fmla="*/ 7729 w 1456831"/>
                <a:gd name="connsiteY0" fmla="*/ 249943 h 249943"/>
                <a:gd name="connsiteX1" fmla="*/ 0 w 1456831"/>
                <a:gd name="connsiteY1" fmla="*/ 0 h 249943"/>
                <a:gd name="connsiteX2" fmla="*/ 1456831 w 1456831"/>
                <a:gd name="connsiteY2" fmla="*/ 207574 h 249943"/>
                <a:gd name="connsiteX0" fmla="*/ 1898 w 1451000"/>
                <a:gd name="connsiteY0" fmla="*/ 251015 h 251015"/>
                <a:gd name="connsiteX1" fmla="*/ 420 w 1451000"/>
                <a:gd name="connsiteY1" fmla="*/ 0 h 251015"/>
                <a:gd name="connsiteX2" fmla="*/ 1451000 w 1451000"/>
                <a:gd name="connsiteY2" fmla="*/ 208646 h 251015"/>
                <a:gd name="connsiteX0" fmla="*/ 3562 w 1450580"/>
                <a:gd name="connsiteY0" fmla="*/ 222074 h 222074"/>
                <a:gd name="connsiteX1" fmla="*/ 0 w 1450580"/>
                <a:gd name="connsiteY1" fmla="*/ 0 h 222074"/>
                <a:gd name="connsiteX2" fmla="*/ 1450580 w 1450580"/>
                <a:gd name="connsiteY2" fmla="*/ 208646 h 222074"/>
                <a:gd name="connsiteX0" fmla="*/ 3562 w 1450580"/>
                <a:gd name="connsiteY0" fmla="*/ 222074 h 222074"/>
                <a:gd name="connsiteX1" fmla="*/ 0 w 1450580"/>
                <a:gd name="connsiteY1" fmla="*/ 0 h 222074"/>
                <a:gd name="connsiteX2" fmla="*/ 1450580 w 1450580"/>
                <a:gd name="connsiteY2" fmla="*/ 208646 h 222074"/>
                <a:gd name="connsiteX0" fmla="*/ 3562 w 1444330"/>
                <a:gd name="connsiteY0" fmla="*/ 222074 h 222074"/>
                <a:gd name="connsiteX1" fmla="*/ 0 w 1444330"/>
                <a:gd name="connsiteY1" fmla="*/ 0 h 222074"/>
                <a:gd name="connsiteX2" fmla="*/ 1444330 w 1444330"/>
                <a:gd name="connsiteY2" fmla="*/ 214006 h 222074"/>
                <a:gd name="connsiteX0" fmla="*/ 1478 w 1442246"/>
                <a:gd name="connsiteY0" fmla="*/ 216715 h 216715"/>
                <a:gd name="connsiteX1" fmla="*/ 0 w 1442246"/>
                <a:gd name="connsiteY1" fmla="*/ 0 h 216715"/>
                <a:gd name="connsiteX2" fmla="*/ 1442246 w 1442246"/>
                <a:gd name="connsiteY2" fmla="*/ 208647 h 216715"/>
                <a:gd name="connsiteX0" fmla="*/ 1478 w 1442246"/>
                <a:gd name="connsiteY0" fmla="*/ 216715 h 216715"/>
                <a:gd name="connsiteX1" fmla="*/ 0 w 1442246"/>
                <a:gd name="connsiteY1" fmla="*/ 0 h 216715"/>
                <a:gd name="connsiteX2" fmla="*/ 1442246 w 1442246"/>
                <a:gd name="connsiteY2" fmla="*/ 208647 h 216715"/>
                <a:gd name="connsiteX0" fmla="*/ 1478 w 1495548"/>
                <a:gd name="connsiteY0" fmla="*/ 216733 h 220709"/>
                <a:gd name="connsiteX1" fmla="*/ 0 w 1495548"/>
                <a:gd name="connsiteY1" fmla="*/ 18 h 220709"/>
                <a:gd name="connsiteX2" fmla="*/ 1369604 w 1495548"/>
                <a:gd name="connsiteY2" fmla="*/ 204189 h 220709"/>
                <a:gd name="connsiteX3" fmla="*/ 1442246 w 1495548"/>
                <a:gd name="connsiteY3" fmla="*/ 208665 h 220709"/>
                <a:gd name="connsiteX0" fmla="*/ 1478 w 1497845"/>
                <a:gd name="connsiteY0" fmla="*/ 216733 h 220097"/>
                <a:gd name="connsiteX1" fmla="*/ 0 w 1497845"/>
                <a:gd name="connsiteY1" fmla="*/ 18 h 220097"/>
                <a:gd name="connsiteX2" fmla="*/ 1369604 w 1497845"/>
                <a:gd name="connsiteY2" fmla="*/ 204189 h 220097"/>
                <a:gd name="connsiteX3" fmla="*/ 1448497 w 1497845"/>
                <a:gd name="connsiteY3" fmla="*/ 206521 h 220097"/>
                <a:gd name="connsiteX0" fmla="*/ 1478 w 1489802"/>
                <a:gd name="connsiteY0" fmla="*/ 216733 h 267620"/>
                <a:gd name="connsiteX1" fmla="*/ 0 w 1489802"/>
                <a:gd name="connsiteY1" fmla="*/ 18 h 267620"/>
                <a:gd name="connsiteX2" fmla="*/ 1369604 w 1489802"/>
                <a:gd name="connsiteY2" fmla="*/ 204189 h 267620"/>
                <a:gd name="connsiteX3" fmla="*/ 1425579 w 1489802"/>
                <a:gd name="connsiteY3" fmla="*/ 267620 h 267620"/>
                <a:gd name="connsiteX0" fmla="*/ 1478 w 1542675"/>
                <a:gd name="connsiteY0" fmla="*/ 216733 h 267620"/>
                <a:gd name="connsiteX1" fmla="*/ 0 w 1542675"/>
                <a:gd name="connsiteY1" fmla="*/ 18 h 267620"/>
                <a:gd name="connsiteX2" fmla="*/ 1442529 w 1542675"/>
                <a:gd name="connsiteY2" fmla="*/ 208477 h 267620"/>
                <a:gd name="connsiteX3" fmla="*/ 1425579 w 1542675"/>
                <a:gd name="connsiteY3" fmla="*/ 267620 h 267620"/>
                <a:gd name="connsiteX0" fmla="*/ 1478 w 1547695"/>
                <a:gd name="connsiteY0" fmla="*/ 216733 h 227985"/>
                <a:gd name="connsiteX1" fmla="*/ 0 w 1547695"/>
                <a:gd name="connsiteY1" fmla="*/ 18 h 227985"/>
                <a:gd name="connsiteX2" fmla="*/ 1442529 w 1547695"/>
                <a:gd name="connsiteY2" fmla="*/ 208477 h 227985"/>
                <a:gd name="connsiteX3" fmla="*/ 1446415 w 1547695"/>
                <a:gd name="connsiteY3" fmla="*/ 221527 h 227985"/>
                <a:gd name="connsiteX0" fmla="*/ 1478 w 1547695"/>
                <a:gd name="connsiteY0" fmla="*/ 216732 h 227984"/>
                <a:gd name="connsiteX1" fmla="*/ 0 w 1547695"/>
                <a:gd name="connsiteY1" fmla="*/ 17 h 227984"/>
                <a:gd name="connsiteX2" fmla="*/ 1442529 w 1547695"/>
                <a:gd name="connsiteY2" fmla="*/ 208476 h 227984"/>
                <a:gd name="connsiteX3" fmla="*/ 1446415 w 1547695"/>
                <a:gd name="connsiteY3" fmla="*/ 221526 h 227984"/>
                <a:gd name="connsiteX0" fmla="*/ 1478 w 1547695"/>
                <a:gd name="connsiteY0" fmla="*/ 216715 h 227967"/>
                <a:gd name="connsiteX1" fmla="*/ 0 w 1547695"/>
                <a:gd name="connsiteY1" fmla="*/ 0 h 227967"/>
                <a:gd name="connsiteX2" fmla="*/ 1442529 w 1547695"/>
                <a:gd name="connsiteY2" fmla="*/ 208459 h 227967"/>
                <a:gd name="connsiteX3" fmla="*/ 1446415 w 1547695"/>
                <a:gd name="connsiteY3" fmla="*/ 221509 h 227967"/>
                <a:gd name="connsiteX0" fmla="*/ 1478 w 1547695"/>
                <a:gd name="connsiteY0" fmla="*/ 216715 h 227967"/>
                <a:gd name="connsiteX1" fmla="*/ 0 w 1547695"/>
                <a:gd name="connsiteY1" fmla="*/ 0 h 227967"/>
                <a:gd name="connsiteX2" fmla="*/ 1442529 w 1547695"/>
                <a:gd name="connsiteY2" fmla="*/ 208459 h 227967"/>
                <a:gd name="connsiteX3" fmla="*/ 1446415 w 1547695"/>
                <a:gd name="connsiteY3" fmla="*/ 221509 h 227967"/>
                <a:gd name="connsiteX0" fmla="*/ 1478 w 1446415"/>
                <a:gd name="connsiteY0" fmla="*/ 216715 h 221509"/>
                <a:gd name="connsiteX1" fmla="*/ 0 w 1446415"/>
                <a:gd name="connsiteY1" fmla="*/ 0 h 221509"/>
                <a:gd name="connsiteX2" fmla="*/ 1442529 w 1446415"/>
                <a:gd name="connsiteY2" fmla="*/ 208459 h 221509"/>
                <a:gd name="connsiteX3" fmla="*/ 1446415 w 1446415"/>
                <a:gd name="connsiteY3" fmla="*/ 221509 h 221509"/>
                <a:gd name="connsiteX0" fmla="*/ 1478 w 1442677"/>
                <a:gd name="connsiteY0" fmla="*/ 216715 h 249379"/>
                <a:gd name="connsiteX1" fmla="*/ 0 w 1442677"/>
                <a:gd name="connsiteY1" fmla="*/ 0 h 249379"/>
                <a:gd name="connsiteX2" fmla="*/ 1442529 w 1442677"/>
                <a:gd name="connsiteY2" fmla="*/ 208459 h 249379"/>
                <a:gd name="connsiteX3" fmla="*/ 1340154 w 1442677"/>
                <a:gd name="connsiteY3" fmla="*/ 249379 h 249379"/>
                <a:gd name="connsiteX0" fmla="*/ 1478 w 1460999"/>
                <a:gd name="connsiteY0" fmla="*/ 216715 h 295472"/>
                <a:gd name="connsiteX1" fmla="*/ 0 w 1460999"/>
                <a:gd name="connsiteY1" fmla="*/ 0 h 295472"/>
                <a:gd name="connsiteX2" fmla="*/ 1442529 w 1460999"/>
                <a:gd name="connsiteY2" fmla="*/ 208459 h 295472"/>
                <a:gd name="connsiteX3" fmla="*/ 1460999 w 1460999"/>
                <a:gd name="connsiteY3" fmla="*/ 295472 h 295472"/>
                <a:gd name="connsiteX0" fmla="*/ 1478 w 1442822"/>
                <a:gd name="connsiteY0" fmla="*/ 216715 h 297616"/>
                <a:gd name="connsiteX1" fmla="*/ 0 w 1442822"/>
                <a:gd name="connsiteY1" fmla="*/ 0 h 297616"/>
                <a:gd name="connsiteX2" fmla="*/ 1442529 w 1442822"/>
                <a:gd name="connsiteY2" fmla="*/ 208459 h 297616"/>
                <a:gd name="connsiteX3" fmla="*/ 1400576 w 1442822"/>
                <a:gd name="connsiteY3" fmla="*/ 297616 h 297616"/>
                <a:gd name="connsiteX0" fmla="*/ 1478 w 1444853"/>
                <a:gd name="connsiteY0" fmla="*/ 216715 h 297616"/>
                <a:gd name="connsiteX1" fmla="*/ 0 w 1444853"/>
                <a:gd name="connsiteY1" fmla="*/ 0 h 297616"/>
                <a:gd name="connsiteX2" fmla="*/ 1442529 w 1444853"/>
                <a:gd name="connsiteY2" fmla="*/ 208459 h 297616"/>
                <a:gd name="connsiteX3" fmla="*/ 1400576 w 1444853"/>
                <a:gd name="connsiteY3" fmla="*/ 297616 h 297616"/>
                <a:gd name="connsiteX0" fmla="*/ 1478 w 1463464"/>
                <a:gd name="connsiteY0" fmla="*/ 216715 h 222582"/>
                <a:gd name="connsiteX1" fmla="*/ 0 w 1463464"/>
                <a:gd name="connsiteY1" fmla="*/ 0 h 222582"/>
                <a:gd name="connsiteX2" fmla="*/ 1442529 w 1463464"/>
                <a:gd name="connsiteY2" fmla="*/ 208459 h 222582"/>
                <a:gd name="connsiteX3" fmla="*/ 1440164 w 1463464"/>
                <a:gd name="connsiteY3" fmla="*/ 222582 h 222582"/>
                <a:gd name="connsiteX0" fmla="*/ 1478 w 1444025"/>
                <a:gd name="connsiteY0" fmla="*/ 216715 h 222582"/>
                <a:gd name="connsiteX1" fmla="*/ 0 w 1444025"/>
                <a:gd name="connsiteY1" fmla="*/ 0 h 222582"/>
                <a:gd name="connsiteX2" fmla="*/ 1442529 w 1444025"/>
                <a:gd name="connsiteY2" fmla="*/ 208459 h 222582"/>
                <a:gd name="connsiteX3" fmla="*/ 1440164 w 1444025"/>
                <a:gd name="connsiteY3" fmla="*/ 222582 h 222582"/>
                <a:gd name="connsiteX0" fmla="*/ 1478 w 1443506"/>
                <a:gd name="connsiteY0" fmla="*/ 216715 h 222582"/>
                <a:gd name="connsiteX1" fmla="*/ 0 w 1443506"/>
                <a:gd name="connsiteY1" fmla="*/ 0 h 222582"/>
                <a:gd name="connsiteX2" fmla="*/ 1442529 w 1443506"/>
                <a:gd name="connsiteY2" fmla="*/ 208459 h 222582"/>
                <a:gd name="connsiteX3" fmla="*/ 1440164 w 1443506"/>
                <a:gd name="connsiteY3" fmla="*/ 222582 h 222582"/>
                <a:gd name="connsiteX0" fmla="*/ 1478 w 1443817"/>
                <a:gd name="connsiteY0" fmla="*/ 216715 h 222582"/>
                <a:gd name="connsiteX1" fmla="*/ 0 w 1443817"/>
                <a:gd name="connsiteY1" fmla="*/ 0 h 222582"/>
                <a:gd name="connsiteX2" fmla="*/ 1442529 w 1443817"/>
                <a:gd name="connsiteY2" fmla="*/ 208459 h 222582"/>
                <a:gd name="connsiteX3" fmla="*/ 1440164 w 1443817"/>
                <a:gd name="connsiteY3" fmla="*/ 222582 h 222582"/>
                <a:gd name="connsiteX0" fmla="*/ 1478 w 1443817"/>
                <a:gd name="connsiteY0" fmla="*/ 216715 h 222582"/>
                <a:gd name="connsiteX1" fmla="*/ 0 w 1443817"/>
                <a:gd name="connsiteY1" fmla="*/ 0 h 222582"/>
                <a:gd name="connsiteX2" fmla="*/ 1442529 w 1443817"/>
                <a:gd name="connsiteY2" fmla="*/ 208459 h 222582"/>
                <a:gd name="connsiteX3" fmla="*/ 1440164 w 1443817"/>
                <a:gd name="connsiteY3" fmla="*/ 222582 h 222582"/>
                <a:gd name="connsiteX0" fmla="*/ 1478 w 1445942"/>
                <a:gd name="connsiteY0" fmla="*/ 216715 h 222018"/>
                <a:gd name="connsiteX1" fmla="*/ 0 w 1445942"/>
                <a:gd name="connsiteY1" fmla="*/ 0 h 222018"/>
                <a:gd name="connsiteX2" fmla="*/ 1442529 w 1445942"/>
                <a:gd name="connsiteY2" fmla="*/ 208459 h 222018"/>
                <a:gd name="connsiteX3" fmla="*/ 1445471 w 1445942"/>
                <a:gd name="connsiteY3" fmla="*/ 222018 h 222018"/>
                <a:gd name="connsiteX0" fmla="*/ 1478 w 1444080"/>
                <a:gd name="connsiteY0" fmla="*/ 216715 h 222018"/>
                <a:gd name="connsiteX1" fmla="*/ 0 w 1444080"/>
                <a:gd name="connsiteY1" fmla="*/ 0 h 222018"/>
                <a:gd name="connsiteX2" fmla="*/ 1442529 w 1444080"/>
                <a:gd name="connsiteY2" fmla="*/ 208459 h 222018"/>
                <a:gd name="connsiteX3" fmla="*/ 1441491 w 1444080"/>
                <a:gd name="connsiteY3" fmla="*/ 222018 h 222018"/>
                <a:gd name="connsiteX0" fmla="*/ 1478 w 1445943"/>
                <a:gd name="connsiteY0" fmla="*/ 216715 h 222582"/>
                <a:gd name="connsiteX1" fmla="*/ 0 w 1445943"/>
                <a:gd name="connsiteY1" fmla="*/ 0 h 222582"/>
                <a:gd name="connsiteX2" fmla="*/ 1442529 w 1445943"/>
                <a:gd name="connsiteY2" fmla="*/ 208459 h 222582"/>
                <a:gd name="connsiteX3" fmla="*/ 1445472 w 1445943"/>
                <a:gd name="connsiteY3" fmla="*/ 222582 h 222582"/>
                <a:gd name="connsiteX0" fmla="*/ 1478 w 1444466"/>
                <a:gd name="connsiteY0" fmla="*/ 216715 h 233871"/>
                <a:gd name="connsiteX1" fmla="*/ 0 w 1444466"/>
                <a:gd name="connsiteY1" fmla="*/ 0 h 233871"/>
                <a:gd name="connsiteX2" fmla="*/ 1442529 w 1444466"/>
                <a:gd name="connsiteY2" fmla="*/ 208459 h 233871"/>
                <a:gd name="connsiteX3" fmla="*/ 1442819 w 1444466"/>
                <a:gd name="connsiteY3" fmla="*/ 233871 h 233871"/>
                <a:gd name="connsiteX0" fmla="*/ 1478 w 1443905"/>
                <a:gd name="connsiteY0" fmla="*/ 216715 h 233871"/>
                <a:gd name="connsiteX1" fmla="*/ 0 w 1443905"/>
                <a:gd name="connsiteY1" fmla="*/ 0 h 233871"/>
                <a:gd name="connsiteX2" fmla="*/ 1442529 w 1443905"/>
                <a:gd name="connsiteY2" fmla="*/ 208459 h 233871"/>
                <a:gd name="connsiteX3" fmla="*/ 1442819 w 1443905"/>
                <a:gd name="connsiteY3" fmla="*/ 233871 h 233871"/>
                <a:gd name="connsiteX0" fmla="*/ 1478 w 1443129"/>
                <a:gd name="connsiteY0" fmla="*/ 216715 h 233871"/>
                <a:gd name="connsiteX1" fmla="*/ 0 w 1443129"/>
                <a:gd name="connsiteY1" fmla="*/ 0 h 233871"/>
                <a:gd name="connsiteX2" fmla="*/ 1442529 w 1443129"/>
                <a:gd name="connsiteY2" fmla="*/ 208459 h 233871"/>
                <a:gd name="connsiteX3" fmla="*/ 1442819 w 1443129"/>
                <a:gd name="connsiteY3" fmla="*/ 233871 h 233871"/>
                <a:gd name="connsiteX0" fmla="*/ 1478 w 1443129"/>
                <a:gd name="connsiteY0" fmla="*/ 216715 h 220889"/>
                <a:gd name="connsiteX1" fmla="*/ 0 w 1443129"/>
                <a:gd name="connsiteY1" fmla="*/ 0 h 220889"/>
                <a:gd name="connsiteX2" fmla="*/ 1442529 w 1443129"/>
                <a:gd name="connsiteY2" fmla="*/ 208459 h 220889"/>
                <a:gd name="connsiteX3" fmla="*/ 1442819 w 1443129"/>
                <a:gd name="connsiteY3" fmla="*/ 220889 h 220889"/>
                <a:gd name="connsiteX0" fmla="*/ 1573 w 1443224"/>
                <a:gd name="connsiteY0" fmla="*/ 216715 h 220889"/>
                <a:gd name="connsiteX1" fmla="*/ 95 w 1443224"/>
                <a:gd name="connsiteY1" fmla="*/ 0 h 220889"/>
                <a:gd name="connsiteX2" fmla="*/ 1442624 w 1443224"/>
                <a:gd name="connsiteY2" fmla="*/ 208459 h 220889"/>
                <a:gd name="connsiteX3" fmla="*/ 1442914 w 1443224"/>
                <a:gd name="connsiteY3" fmla="*/ 220889 h 220889"/>
              </a:gdLst>
              <a:ahLst/>
              <a:cxnLst>
                <a:cxn ang="0">
                  <a:pos x="connsiteX0" y="connsiteY0"/>
                </a:cxn>
                <a:cxn ang="0">
                  <a:pos x="connsiteX1" y="connsiteY1"/>
                </a:cxn>
                <a:cxn ang="0">
                  <a:pos x="connsiteX2" y="connsiteY2"/>
                </a:cxn>
                <a:cxn ang="0">
                  <a:pos x="connsiteX3" y="connsiteY3"/>
                </a:cxn>
              </a:cxnLst>
              <a:rect l="l" t="t" r="r" b="b"/>
              <a:pathLst>
                <a:path w="1443224" h="220889">
                  <a:moveTo>
                    <a:pt x="1573" y="216715"/>
                  </a:moveTo>
                  <a:cubicBezTo>
                    <a:pt x="-968" y="49492"/>
                    <a:pt x="413" y="179120"/>
                    <a:pt x="95" y="0"/>
                  </a:cubicBezTo>
                  <a:cubicBezTo>
                    <a:pt x="357297" y="94382"/>
                    <a:pt x="1098072" y="190836"/>
                    <a:pt x="1442624" y="208459"/>
                  </a:cubicBezTo>
                  <a:cubicBezTo>
                    <a:pt x="1442250" y="218637"/>
                    <a:pt x="1443879" y="208636"/>
                    <a:pt x="1442914" y="220889"/>
                  </a:cubicBezTo>
                </a:path>
              </a:pathLst>
            </a:custGeom>
            <a:gradFill>
              <a:gsLst>
                <a:gs pos="90000">
                  <a:srgbClr val="F1948A"/>
                </a:gs>
                <a:gs pos="100000">
                  <a:srgbClr val="F5B7B1"/>
                </a:gs>
                <a:gs pos="0">
                  <a:srgbClr val="C00000"/>
                </a:gs>
              </a:gsLst>
              <a:lin ang="13200000" scaled="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bg1"/>
                </a:solidFill>
                <a:latin typeface="Arial" panose="020B0604020202020204" pitchFamily="34" charset="0"/>
              </a:endParaRPr>
            </a:p>
          </p:txBody>
        </p:sp>
        <p:cxnSp>
          <p:nvCxnSpPr>
            <p:cNvPr id="20" name="直線矢印コネクタ 19"/>
            <p:cNvCxnSpPr/>
            <p:nvPr/>
          </p:nvCxnSpPr>
          <p:spPr>
            <a:xfrm flipV="1">
              <a:off x="1835696" y="2803976"/>
              <a:ext cx="0" cy="2645812"/>
            </a:xfrm>
            <a:prstGeom prst="straightConnector1">
              <a:avLst/>
            </a:prstGeom>
            <a:ln w="19050">
              <a:solidFill>
                <a:schemeClr val="tx1"/>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1475656" y="5161756"/>
              <a:ext cx="6264696" cy="0"/>
            </a:xfrm>
            <a:prstGeom prst="straightConnector1">
              <a:avLst/>
            </a:prstGeom>
            <a:ln w="19050">
              <a:solidFill>
                <a:schemeClr val="tx1"/>
              </a:solidFill>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9" name="フリーフォーム 28"/>
            <p:cNvSpPr/>
            <p:nvPr/>
          </p:nvSpPr>
          <p:spPr>
            <a:xfrm>
              <a:off x="1835696" y="2931888"/>
              <a:ext cx="5400600" cy="2227103"/>
            </a:xfrm>
            <a:custGeom>
              <a:avLst/>
              <a:gdLst>
                <a:gd name="connsiteX0" fmla="*/ 0 w 5645960"/>
                <a:gd name="connsiteY0" fmla="*/ 2701153 h 2701153"/>
                <a:gd name="connsiteX1" fmla="*/ 711882 w 5645960"/>
                <a:gd name="connsiteY1" fmla="*/ 2259295 h 2701153"/>
                <a:gd name="connsiteX2" fmla="*/ 1429901 w 5645960"/>
                <a:gd name="connsiteY2" fmla="*/ 651424 h 2701153"/>
                <a:gd name="connsiteX3" fmla="*/ 1718336 w 5645960"/>
                <a:gd name="connsiteY3" fmla="*/ 911 h 2701153"/>
                <a:gd name="connsiteX4" fmla="*/ 2068140 w 5645960"/>
                <a:gd name="connsiteY4" fmla="*/ 768025 h 2701153"/>
                <a:gd name="connsiteX5" fmla="*/ 2835254 w 5645960"/>
                <a:gd name="connsiteY5" fmla="*/ 1921765 h 2701153"/>
                <a:gd name="connsiteX6" fmla="*/ 4351071 w 5645960"/>
                <a:gd name="connsiteY6" fmla="*/ 2424992 h 2701153"/>
                <a:gd name="connsiteX7" fmla="*/ 5645960 w 5645960"/>
                <a:gd name="connsiteY7" fmla="*/ 2615236 h 2701153"/>
                <a:gd name="connsiteX0" fmla="*/ 0 w 5645960"/>
                <a:gd name="connsiteY0" fmla="*/ 2700483 h 2700483"/>
                <a:gd name="connsiteX1" fmla="*/ 711882 w 5645960"/>
                <a:gd name="connsiteY1" fmla="*/ 2258625 h 2700483"/>
                <a:gd name="connsiteX2" fmla="*/ 1196698 w 5645960"/>
                <a:gd name="connsiteY2" fmla="*/ 840998 h 2700483"/>
                <a:gd name="connsiteX3" fmla="*/ 1718336 w 5645960"/>
                <a:gd name="connsiteY3" fmla="*/ 241 h 2700483"/>
                <a:gd name="connsiteX4" fmla="*/ 2068140 w 5645960"/>
                <a:gd name="connsiteY4" fmla="*/ 767355 h 2700483"/>
                <a:gd name="connsiteX5" fmla="*/ 2835254 w 5645960"/>
                <a:gd name="connsiteY5" fmla="*/ 1921095 h 2700483"/>
                <a:gd name="connsiteX6" fmla="*/ 4351071 w 5645960"/>
                <a:gd name="connsiteY6" fmla="*/ 2424322 h 2700483"/>
                <a:gd name="connsiteX7" fmla="*/ 5645960 w 5645960"/>
                <a:gd name="connsiteY7" fmla="*/ 2614566 h 2700483"/>
                <a:gd name="connsiteX0" fmla="*/ 0 w 5645960"/>
                <a:gd name="connsiteY0" fmla="*/ 2449063 h 2449063"/>
                <a:gd name="connsiteX1" fmla="*/ 711882 w 5645960"/>
                <a:gd name="connsiteY1" fmla="*/ 2007205 h 2449063"/>
                <a:gd name="connsiteX2" fmla="*/ 1196698 w 5645960"/>
                <a:gd name="connsiteY2" fmla="*/ 589578 h 2449063"/>
                <a:gd name="connsiteX3" fmla="*/ 1583324 w 5645960"/>
                <a:gd name="connsiteY3" fmla="*/ 435 h 2449063"/>
                <a:gd name="connsiteX4" fmla="*/ 2068140 w 5645960"/>
                <a:gd name="connsiteY4" fmla="*/ 515935 h 2449063"/>
                <a:gd name="connsiteX5" fmla="*/ 2835254 w 5645960"/>
                <a:gd name="connsiteY5" fmla="*/ 1669675 h 2449063"/>
                <a:gd name="connsiteX6" fmla="*/ 4351071 w 5645960"/>
                <a:gd name="connsiteY6" fmla="*/ 2172902 h 2449063"/>
                <a:gd name="connsiteX7" fmla="*/ 5645960 w 5645960"/>
                <a:gd name="connsiteY7" fmla="*/ 2363146 h 2449063"/>
                <a:gd name="connsiteX0" fmla="*/ 0 w 5645960"/>
                <a:gd name="connsiteY0" fmla="*/ 2453125 h 2453125"/>
                <a:gd name="connsiteX1" fmla="*/ 711882 w 5645960"/>
                <a:gd name="connsiteY1" fmla="*/ 2011267 h 2453125"/>
                <a:gd name="connsiteX2" fmla="*/ 1196698 w 5645960"/>
                <a:gd name="connsiteY2" fmla="*/ 593640 h 2453125"/>
                <a:gd name="connsiteX3" fmla="*/ 1583324 w 5645960"/>
                <a:gd name="connsiteY3" fmla="*/ 4497 h 2453125"/>
                <a:gd name="connsiteX4" fmla="*/ 2264521 w 5645960"/>
                <a:gd name="connsiteY4" fmla="*/ 863664 h 2453125"/>
                <a:gd name="connsiteX5" fmla="*/ 2835254 w 5645960"/>
                <a:gd name="connsiteY5" fmla="*/ 1673737 h 2453125"/>
                <a:gd name="connsiteX6" fmla="*/ 4351071 w 5645960"/>
                <a:gd name="connsiteY6" fmla="*/ 2176964 h 2453125"/>
                <a:gd name="connsiteX7" fmla="*/ 5645960 w 5645960"/>
                <a:gd name="connsiteY7" fmla="*/ 2367208 h 2453125"/>
                <a:gd name="connsiteX0" fmla="*/ 0 w 5645960"/>
                <a:gd name="connsiteY0" fmla="*/ 2452259 h 2452259"/>
                <a:gd name="connsiteX1" fmla="*/ 503227 w 5645960"/>
                <a:gd name="connsiteY1" fmla="*/ 1507174 h 2452259"/>
                <a:gd name="connsiteX2" fmla="*/ 1196698 w 5645960"/>
                <a:gd name="connsiteY2" fmla="*/ 592774 h 2452259"/>
                <a:gd name="connsiteX3" fmla="*/ 1583324 w 5645960"/>
                <a:gd name="connsiteY3" fmla="*/ 3631 h 2452259"/>
                <a:gd name="connsiteX4" fmla="*/ 2264521 w 5645960"/>
                <a:gd name="connsiteY4" fmla="*/ 862798 h 2452259"/>
                <a:gd name="connsiteX5" fmla="*/ 2835254 w 5645960"/>
                <a:gd name="connsiteY5" fmla="*/ 1672871 h 2452259"/>
                <a:gd name="connsiteX6" fmla="*/ 4351071 w 5645960"/>
                <a:gd name="connsiteY6" fmla="*/ 2176098 h 2452259"/>
                <a:gd name="connsiteX7" fmla="*/ 5645960 w 5645960"/>
                <a:gd name="connsiteY7" fmla="*/ 2366342 h 2452259"/>
                <a:gd name="connsiteX0" fmla="*/ 0 w 5645960"/>
                <a:gd name="connsiteY0" fmla="*/ 2452259 h 2452259"/>
                <a:gd name="connsiteX1" fmla="*/ 503227 w 5645960"/>
                <a:gd name="connsiteY1" fmla="*/ 1507174 h 2452259"/>
                <a:gd name="connsiteX2" fmla="*/ 1196698 w 5645960"/>
                <a:gd name="connsiteY2" fmla="*/ 592774 h 2452259"/>
                <a:gd name="connsiteX3" fmla="*/ 1583324 w 5645960"/>
                <a:gd name="connsiteY3" fmla="*/ 3631 h 2452259"/>
                <a:gd name="connsiteX4" fmla="*/ 2264521 w 5645960"/>
                <a:gd name="connsiteY4" fmla="*/ 862798 h 2452259"/>
                <a:gd name="connsiteX5" fmla="*/ 2835254 w 5645960"/>
                <a:gd name="connsiteY5" fmla="*/ 1672871 h 2452259"/>
                <a:gd name="connsiteX6" fmla="*/ 4351071 w 5645960"/>
                <a:gd name="connsiteY6" fmla="*/ 2176098 h 2452259"/>
                <a:gd name="connsiteX7" fmla="*/ 5645960 w 5645960"/>
                <a:gd name="connsiteY7" fmla="*/ 2366342 h 2452259"/>
                <a:gd name="connsiteX0" fmla="*/ 0 w 5645960"/>
                <a:gd name="connsiteY0" fmla="*/ 2452284 h 2452284"/>
                <a:gd name="connsiteX1" fmla="*/ 797798 w 5645960"/>
                <a:gd name="connsiteY1" fmla="*/ 1525610 h 2452284"/>
                <a:gd name="connsiteX2" fmla="*/ 1196698 w 5645960"/>
                <a:gd name="connsiteY2" fmla="*/ 592799 h 2452284"/>
                <a:gd name="connsiteX3" fmla="*/ 1583324 w 5645960"/>
                <a:gd name="connsiteY3" fmla="*/ 3656 h 2452284"/>
                <a:gd name="connsiteX4" fmla="*/ 2264521 w 5645960"/>
                <a:gd name="connsiteY4" fmla="*/ 862823 h 2452284"/>
                <a:gd name="connsiteX5" fmla="*/ 2835254 w 5645960"/>
                <a:gd name="connsiteY5" fmla="*/ 1672896 h 2452284"/>
                <a:gd name="connsiteX6" fmla="*/ 4351071 w 5645960"/>
                <a:gd name="connsiteY6" fmla="*/ 2176123 h 2452284"/>
                <a:gd name="connsiteX7" fmla="*/ 5645960 w 5645960"/>
                <a:gd name="connsiteY7" fmla="*/ 2366367 h 2452284"/>
                <a:gd name="connsiteX0" fmla="*/ 0 w 5645960"/>
                <a:gd name="connsiteY0" fmla="*/ 2448634 h 2448634"/>
                <a:gd name="connsiteX1" fmla="*/ 797798 w 5645960"/>
                <a:gd name="connsiteY1" fmla="*/ 1521960 h 2448634"/>
                <a:gd name="connsiteX2" fmla="*/ 1123055 w 5645960"/>
                <a:gd name="connsiteY2" fmla="*/ 846899 h 2448634"/>
                <a:gd name="connsiteX3" fmla="*/ 1583324 w 5645960"/>
                <a:gd name="connsiteY3" fmla="*/ 6 h 2448634"/>
                <a:gd name="connsiteX4" fmla="*/ 2264521 w 5645960"/>
                <a:gd name="connsiteY4" fmla="*/ 859173 h 2448634"/>
                <a:gd name="connsiteX5" fmla="*/ 2835254 w 5645960"/>
                <a:gd name="connsiteY5" fmla="*/ 1669246 h 2448634"/>
                <a:gd name="connsiteX6" fmla="*/ 4351071 w 5645960"/>
                <a:gd name="connsiteY6" fmla="*/ 2172473 h 2448634"/>
                <a:gd name="connsiteX7" fmla="*/ 5645960 w 5645960"/>
                <a:gd name="connsiteY7" fmla="*/ 2362717 h 2448634"/>
                <a:gd name="connsiteX0" fmla="*/ 0 w 5645960"/>
                <a:gd name="connsiteY0" fmla="*/ 2448634 h 2448634"/>
                <a:gd name="connsiteX1" fmla="*/ 797798 w 5645960"/>
                <a:gd name="connsiteY1" fmla="*/ 1521960 h 2448634"/>
                <a:gd name="connsiteX2" fmla="*/ 1123055 w 5645960"/>
                <a:gd name="connsiteY2" fmla="*/ 846899 h 2448634"/>
                <a:gd name="connsiteX3" fmla="*/ 1583324 w 5645960"/>
                <a:gd name="connsiteY3" fmla="*/ 6 h 2448634"/>
                <a:gd name="connsiteX4" fmla="*/ 2264521 w 5645960"/>
                <a:gd name="connsiteY4" fmla="*/ 859173 h 2448634"/>
                <a:gd name="connsiteX5" fmla="*/ 2835254 w 5645960"/>
                <a:gd name="connsiteY5" fmla="*/ 1669246 h 2448634"/>
                <a:gd name="connsiteX6" fmla="*/ 4351071 w 5645960"/>
                <a:gd name="connsiteY6" fmla="*/ 2172473 h 2448634"/>
                <a:gd name="connsiteX7" fmla="*/ 5645960 w 5645960"/>
                <a:gd name="connsiteY7" fmla="*/ 2362717 h 2448634"/>
                <a:gd name="connsiteX0" fmla="*/ 0 w 5645960"/>
                <a:gd name="connsiteY0" fmla="*/ 2092698 h 2092698"/>
                <a:gd name="connsiteX1" fmla="*/ 797798 w 5645960"/>
                <a:gd name="connsiteY1" fmla="*/ 1166024 h 2092698"/>
                <a:gd name="connsiteX2" fmla="*/ 1123055 w 5645960"/>
                <a:gd name="connsiteY2" fmla="*/ 490963 h 2092698"/>
                <a:gd name="connsiteX3" fmla="*/ 1595598 w 5645960"/>
                <a:gd name="connsiteY3" fmla="*/ 11 h 2092698"/>
                <a:gd name="connsiteX4" fmla="*/ 2264521 w 5645960"/>
                <a:gd name="connsiteY4" fmla="*/ 503237 h 2092698"/>
                <a:gd name="connsiteX5" fmla="*/ 2835254 w 5645960"/>
                <a:gd name="connsiteY5" fmla="*/ 1313310 h 2092698"/>
                <a:gd name="connsiteX6" fmla="*/ 4351071 w 5645960"/>
                <a:gd name="connsiteY6" fmla="*/ 1816537 h 2092698"/>
                <a:gd name="connsiteX7" fmla="*/ 5645960 w 5645960"/>
                <a:gd name="connsiteY7" fmla="*/ 2006781 h 2092698"/>
                <a:gd name="connsiteX0" fmla="*/ 0 w 5645960"/>
                <a:gd name="connsiteY0" fmla="*/ 2095939 h 2095939"/>
                <a:gd name="connsiteX1" fmla="*/ 797798 w 5645960"/>
                <a:gd name="connsiteY1" fmla="*/ 1169265 h 2095939"/>
                <a:gd name="connsiteX2" fmla="*/ 1123055 w 5645960"/>
                <a:gd name="connsiteY2" fmla="*/ 494204 h 2095939"/>
                <a:gd name="connsiteX3" fmla="*/ 1595598 w 5645960"/>
                <a:gd name="connsiteY3" fmla="*/ 3252 h 2095939"/>
                <a:gd name="connsiteX4" fmla="*/ 2356575 w 5645960"/>
                <a:gd name="connsiteY4" fmla="*/ 733544 h 2095939"/>
                <a:gd name="connsiteX5" fmla="*/ 2835254 w 5645960"/>
                <a:gd name="connsiteY5" fmla="*/ 1316551 h 2095939"/>
                <a:gd name="connsiteX6" fmla="*/ 4351071 w 5645960"/>
                <a:gd name="connsiteY6" fmla="*/ 1819778 h 2095939"/>
                <a:gd name="connsiteX7" fmla="*/ 5645960 w 5645960"/>
                <a:gd name="connsiteY7" fmla="*/ 2010022 h 2095939"/>
                <a:gd name="connsiteX0" fmla="*/ 0 w 5645960"/>
                <a:gd name="connsiteY0" fmla="*/ 2095939 h 2095939"/>
                <a:gd name="connsiteX1" fmla="*/ 797798 w 5645960"/>
                <a:gd name="connsiteY1" fmla="*/ 1169265 h 2095939"/>
                <a:gd name="connsiteX2" fmla="*/ 1123055 w 5645960"/>
                <a:gd name="connsiteY2" fmla="*/ 494204 h 2095939"/>
                <a:gd name="connsiteX3" fmla="*/ 1595598 w 5645960"/>
                <a:gd name="connsiteY3" fmla="*/ 3252 h 2095939"/>
                <a:gd name="connsiteX4" fmla="*/ 2356575 w 5645960"/>
                <a:gd name="connsiteY4" fmla="*/ 733544 h 2095939"/>
                <a:gd name="connsiteX5" fmla="*/ 3240290 w 5645960"/>
                <a:gd name="connsiteY5" fmla="*/ 1414741 h 2095939"/>
                <a:gd name="connsiteX6" fmla="*/ 4351071 w 5645960"/>
                <a:gd name="connsiteY6" fmla="*/ 1819778 h 2095939"/>
                <a:gd name="connsiteX7" fmla="*/ 5645960 w 5645960"/>
                <a:gd name="connsiteY7" fmla="*/ 2010022 h 2095939"/>
                <a:gd name="connsiteX0" fmla="*/ 0 w 5645960"/>
                <a:gd name="connsiteY0" fmla="*/ 2096265 h 2096265"/>
                <a:gd name="connsiteX1" fmla="*/ 797798 w 5645960"/>
                <a:gd name="connsiteY1" fmla="*/ 1169591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096265 h 2096265"/>
                <a:gd name="connsiteX1" fmla="*/ 797798 w 5645960"/>
                <a:gd name="connsiteY1" fmla="*/ 1169591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096265 h 2096265"/>
                <a:gd name="connsiteX1" fmla="*/ 650512 w 5645960"/>
                <a:gd name="connsiteY1" fmla="*/ 1286192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096265 h 2096265"/>
                <a:gd name="connsiteX1" fmla="*/ 650512 w 5645960"/>
                <a:gd name="connsiteY1" fmla="*/ 1543942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133072 h 2133072"/>
                <a:gd name="connsiteX1" fmla="*/ 650512 w 5645960"/>
                <a:gd name="connsiteY1" fmla="*/ 1580749 h 2133072"/>
                <a:gd name="connsiteX2" fmla="*/ 1092370 w 5645960"/>
                <a:gd name="connsiteY2" fmla="*/ 1187986 h 2133072"/>
                <a:gd name="connsiteX3" fmla="*/ 1595598 w 5645960"/>
                <a:gd name="connsiteY3" fmla="*/ 40385 h 2133072"/>
                <a:gd name="connsiteX4" fmla="*/ 2221563 w 5645960"/>
                <a:gd name="connsiteY4" fmla="*/ 371778 h 2133072"/>
                <a:gd name="connsiteX5" fmla="*/ 3240290 w 5645960"/>
                <a:gd name="connsiteY5" fmla="*/ 1451874 h 2133072"/>
                <a:gd name="connsiteX6" fmla="*/ 4351071 w 5645960"/>
                <a:gd name="connsiteY6" fmla="*/ 1856911 h 2133072"/>
                <a:gd name="connsiteX7" fmla="*/ 5645960 w 5645960"/>
                <a:gd name="connsiteY7" fmla="*/ 2047155 h 2133072"/>
                <a:gd name="connsiteX0" fmla="*/ 0 w 5645960"/>
                <a:gd name="connsiteY0" fmla="*/ 1764260 h 1764260"/>
                <a:gd name="connsiteX1" fmla="*/ 650512 w 5645960"/>
                <a:gd name="connsiteY1" fmla="*/ 1211937 h 1764260"/>
                <a:gd name="connsiteX2" fmla="*/ 1092370 w 5645960"/>
                <a:gd name="connsiteY2" fmla="*/ 819174 h 1764260"/>
                <a:gd name="connsiteX3" fmla="*/ 1337848 w 5645960"/>
                <a:gd name="connsiteY3" fmla="*/ 763943 h 1764260"/>
                <a:gd name="connsiteX4" fmla="*/ 2221563 w 5645960"/>
                <a:gd name="connsiteY4" fmla="*/ 2966 h 1764260"/>
                <a:gd name="connsiteX5" fmla="*/ 3240290 w 5645960"/>
                <a:gd name="connsiteY5" fmla="*/ 1083062 h 1764260"/>
                <a:gd name="connsiteX6" fmla="*/ 4351071 w 5645960"/>
                <a:gd name="connsiteY6" fmla="*/ 1488099 h 1764260"/>
                <a:gd name="connsiteX7" fmla="*/ 5645960 w 5645960"/>
                <a:gd name="connsiteY7" fmla="*/ 1678343 h 1764260"/>
                <a:gd name="connsiteX0" fmla="*/ 0 w 5645960"/>
                <a:gd name="connsiteY0" fmla="*/ 1005322 h 1005322"/>
                <a:gd name="connsiteX1" fmla="*/ 650512 w 5645960"/>
                <a:gd name="connsiteY1" fmla="*/ 452999 h 1005322"/>
                <a:gd name="connsiteX2" fmla="*/ 1092370 w 5645960"/>
                <a:gd name="connsiteY2" fmla="*/ 60236 h 1005322"/>
                <a:gd name="connsiteX3" fmla="*/ 1337848 w 5645960"/>
                <a:gd name="connsiteY3" fmla="*/ 5005 h 1005322"/>
                <a:gd name="connsiteX4" fmla="*/ 1773569 w 5645960"/>
                <a:gd name="connsiteY4" fmla="*/ 97059 h 1005322"/>
                <a:gd name="connsiteX5" fmla="*/ 3240290 w 5645960"/>
                <a:gd name="connsiteY5" fmla="*/ 324124 h 1005322"/>
                <a:gd name="connsiteX6" fmla="*/ 4351071 w 5645960"/>
                <a:gd name="connsiteY6" fmla="*/ 729161 h 1005322"/>
                <a:gd name="connsiteX7" fmla="*/ 5645960 w 5645960"/>
                <a:gd name="connsiteY7" fmla="*/ 919405 h 1005322"/>
                <a:gd name="connsiteX0" fmla="*/ 0 w 5645960"/>
                <a:gd name="connsiteY0" fmla="*/ 1005322 h 1005322"/>
                <a:gd name="connsiteX1" fmla="*/ 650512 w 5645960"/>
                <a:gd name="connsiteY1" fmla="*/ 452999 h 1005322"/>
                <a:gd name="connsiteX2" fmla="*/ 1092370 w 5645960"/>
                <a:gd name="connsiteY2" fmla="*/ 60236 h 1005322"/>
                <a:gd name="connsiteX3" fmla="*/ 1337848 w 5645960"/>
                <a:gd name="connsiteY3" fmla="*/ 5005 h 1005322"/>
                <a:gd name="connsiteX4" fmla="*/ 1773569 w 5645960"/>
                <a:gd name="connsiteY4" fmla="*/ 97059 h 1005322"/>
                <a:gd name="connsiteX5" fmla="*/ 2737063 w 5645960"/>
                <a:gd name="connsiteY5" fmla="*/ 575737 h 1005322"/>
                <a:gd name="connsiteX6" fmla="*/ 4351071 w 5645960"/>
                <a:gd name="connsiteY6" fmla="*/ 729161 h 1005322"/>
                <a:gd name="connsiteX7" fmla="*/ 5645960 w 5645960"/>
                <a:gd name="connsiteY7" fmla="*/ 919405 h 1005322"/>
                <a:gd name="connsiteX0" fmla="*/ 0 w 5645960"/>
                <a:gd name="connsiteY0" fmla="*/ 1005322 h 1005322"/>
                <a:gd name="connsiteX1" fmla="*/ 650512 w 5645960"/>
                <a:gd name="connsiteY1" fmla="*/ 452999 h 1005322"/>
                <a:gd name="connsiteX2" fmla="*/ 1092370 w 5645960"/>
                <a:gd name="connsiteY2" fmla="*/ 60236 h 1005322"/>
                <a:gd name="connsiteX3" fmla="*/ 1337848 w 5645960"/>
                <a:gd name="connsiteY3" fmla="*/ 5005 h 1005322"/>
                <a:gd name="connsiteX4" fmla="*/ 1773569 w 5645960"/>
                <a:gd name="connsiteY4" fmla="*/ 97059 h 1005322"/>
                <a:gd name="connsiteX5" fmla="*/ 2737063 w 5645960"/>
                <a:gd name="connsiteY5" fmla="*/ 575737 h 1005322"/>
                <a:gd name="connsiteX6" fmla="*/ 3442808 w 5645960"/>
                <a:gd name="connsiteY6" fmla="*/ 821214 h 1005322"/>
                <a:gd name="connsiteX7" fmla="*/ 5645960 w 5645960"/>
                <a:gd name="connsiteY7" fmla="*/ 919405 h 1005322"/>
                <a:gd name="connsiteX0" fmla="*/ 0 w 4725423"/>
                <a:gd name="connsiteY0" fmla="*/ 1005322 h 1005322"/>
                <a:gd name="connsiteX1" fmla="*/ 650512 w 4725423"/>
                <a:gd name="connsiteY1" fmla="*/ 452999 h 1005322"/>
                <a:gd name="connsiteX2" fmla="*/ 1092370 w 4725423"/>
                <a:gd name="connsiteY2" fmla="*/ 60236 h 1005322"/>
                <a:gd name="connsiteX3" fmla="*/ 1337848 w 4725423"/>
                <a:gd name="connsiteY3" fmla="*/ 5005 h 1005322"/>
                <a:gd name="connsiteX4" fmla="*/ 1773569 w 4725423"/>
                <a:gd name="connsiteY4" fmla="*/ 97059 h 1005322"/>
                <a:gd name="connsiteX5" fmla="*/ 2737063 w 4725423"/>
                <a:gd name="connsiteY5" fmla="*/ 575737 h 1005322"/>
                <a:gd name="connsiteX6" fmla="*/ 3442808 w 4725423"/>
                <a:gd name="connsiteY6" fmla="*/ 821214 h 1005322"/>
                <a:gd name="connsiteX7" fmla="*/ 4725423 w 4725423"/>
                <a:gd name="connsiteY7" fmla="*/ 993048 h 1005322"/>
                <a:gd name="connsiteX0" fmla="*/ 0 w 4725423"/>
                <a:gd name="connsiteY0" fmla="*/ 982572 h 982572"/>
                <a:gd name="connsiteX1" fmla="*/ 650512 w 4725423"/>
                <a:gd name="connsiteY1" fmla="*/ 430249 h 982572"/>
                <a:gd name="connsiteX2" fmla="*/ 1092370 w 4725423"/>
                <a:gd name="connsiteY2" fmla="*/ 37486 h 982572"/>
                <a:gd name="connsiteX3" fmla="*/ 1773569 w 4725423"/>
                <a:gd name="connsiteY3" fmla="*/ 74309 h 982572"/>
                <a:gd name="connsiteX4" fmla="*/ 2737063 w 4725423"/>
                <a:gd name="connsiteY4" fmla="*/ 552987 h 982572"/>
                <a:gd name="connsiteX5" fmla="*/ 3442808 w 4725423"/>
                <a:gd name="connsiteY5" fmla="*/ 798464 h 982572"/>
                <a:gd name="connsiteX6" fmla="*/ 4725423 w 4725423"/>
                <a:gd name="connsiteY6" fmla="*/ 970298 h 982572"/>
                <a:gd name="connsiteX0" fmla="*/ 0 w 4725423"/>
                <a:gd name="connsiteY0" fmla="*/ 1014579 h 1014579"/>
                <a:gd name="connsiteX1" fmla="*/ 650512 w 4725423"/>
                <a:gd name="connsiteY1" fmla="*/ 462256 h 1014579"/>
                <a:gd name="connsiteX2" fmla="*/ 1208972 w 4725423"/>
                <a:gd name="connsiteY2" fmla="*/ 26535 h 1014579"/>
                <a:gd name="connsiteX3" fmla="*/ 1773569 w 4725423"/>
                <a:gd name="connsiteY3" fmla="*/ 106316 h 1014579"/>
                <a:gd name="connsiteX4" fmla="*/ 2737063 w 4725423"/>
                <a:gd name="connsiteY4" fmla="*/ 584994 h 1014579"/>
                <a:gd name="connsiteX5" fmla="*/ 3442808 w 4725423"/>
                <a:gd name="connsiteY5" fmla="*/ 830471 h 1014579"/>
                <a:gd name="connsiteX6" fmla="*/ 4725423 w 4725423"/>
                <a:gd name="connsiteY6" fmla="*/ 1002305 h 1014579"/>
                <a:gd name="connsiteX0" fmla="*/ 0 w 4725423"/>
                <a:gd name="connsiteY0" fmla="*/ 1014579 h 1014579"/>
                <a:gd name="connsiteX1" fmla="*/ 650512 w 4725423"/>
                <a:gd name="connsiteY1" fmla="*/ 462256 h 1014579"/>
                <a:gd name="connsiteX2" fmla="*/ 1208972 w 4725423"/>
                <a:gd name="connsiteY2" fmla="*/ 26535 h 1014579"/>
                <a:gd name="connsiteX3" fmla="*/ 1773569 w 4725423"/>
                <a:gd name="connsiteY3" fmla="*/ 106316 h 1014579"/>
                <a:gd name="connsiteX4" fmla="*/ 2737063 w 4725423"/>
                <a:gd name="connsiteY4" fmla="*/ 584994 h 1014579"/>
                <a:gd name="connsiteX5" fmla="*/ 3442808 w 4725423"/>
                <a:gd name="connsiteY5" fmla="*/ 830471 h 1014579"/>
                <a:gd name="connsiteX6" fmla="*/ 4725423 w 4725423"/>
                <a:gd name="connsiteY6" fmla="*/ 1002305 h 1014579"/>
                <a:gd name="connsiteX0" fmla="*/ 0 w 4725423"/>
                <a:gd name="connsiteY0" fmla="*/ 1014579 h 1014579"/>
                <a:gd name="connsiteX1" fmla="*/ 650512 w 4725423"/>
                <a:gd name="connsiteY1" fmla="*/ 462256 h 1014579"/>
                <a:gd name="connsiteX2" fmla="*/ 1208972 w 4725423"/>
                <a:gd name="connsiteY2" fmla="*/ 26535 h 1014579"/>
                <a:gd name="connsiteX3" fmla="*/ 1773569 w 4725423"/>
                <a:gd name="connsiteY3" fmla="*/ 106316 h 1014579"/>
                <a:gd name="connsiteX4" fmla="*/ 2737063 w 4725423"/>
                <a:gd name="connsiteY4" fmla="*/ 584994 h 1014579"/>
                <a:gd name="connsiteX5" fmla="*/ 3442808 w 4725423"/>
                <a:gd name="connsiteY5" fmla="*/ 830471 h 1014579"/>
                <a:gd name="connsiteX6" fmla="*/ 4725423 w 4725423"/>
                <a:gd name="connsiteY6" fmla="*/ 1002305 h 1014579"/>
                <a:gd name="connsiteX0" fmla="*/ 0 w 4725423"/>
                <a:gd name="connsiteY0" fmla="*/ 1009585 h 1009585"/>
                <a:gd name="connsiteX1" fmla="*/ 650512 w 4725423"/>
                <a:gd name="connsiteY1" fmla="*/ 457262 h 1009585"/>
                <a:gd name="connsiteX2" fmla="*/ 1208972 w 4725423"/>
                <a:gd name="connsiteY2" fmla="*/ 21541 h 1009585"/>
                <a:gd name="connsiteX3" fmla="*/ 1841075 w 4725423"/>
                <a:gd name="connsiteY3" fmla="*/ 119733 h 1009585"/>
                <a:gd name="connsiteX4" fmla="*/ 2737063 w 4725423"/>
                <a:gd name="connsiteY4" fmla="*/ 580000 h 1009585"/>
                <a:gd name="connsiteX5" fmla="*/ 3442808 w 4725423"/>
                <a:gd name="connsiteY5" fmla="*/ 825477 h 1009585"/>
                <a:gd name="connsiteX6" fmla="*/ 4725423 w 4725423"/>
                <a:gd name="connsiteY6" fmla="*/ 997311 h 1009585"/>
                <a:gd name="connsiteX0" fmla="*/ 0 w 4725423"/>
                <a:gd name="connsiteY0" fmla="*/ 1008966 h 1008966"/>
                <a:gd name="connsiteX1" fmla="*/ 650512 w 4725423"/>
                <a:gd name="connsiteY1" fmla="*/ 456643 h 1008966"/>
                <a:gd name="connsiteX2" fmla="*/ 1208972 w 4725423"/>
                <a:gd name="connsiteY2" fmla="*/ 20922 h 1008966"/>
                <a:gd name="connsiteX3" fmla="*/ 1841075 w 4725423"/>
                <a:gd name="connsiteY3" fmla="*/ 119114 h 1008966"/>
                <a:gd name="connsiteX4" fmla="*/ 2657283 w 4725423"/>
                <a:gd name="connsiteY4" fmla="*/ 554833 h 1008966"/>
                <a:gd name="connsiteX5" fmla="*/ 3442808 w 4725423"/>
                <a:gd name="connsiteY5" fmla="*/ 824858 h 1008966"/>
                <a:gd name="connsiteX6" fmla="*/ 4725423 w 4725423"/>
                <a:gd name="connsiteY6" fmla="*/ 996692 h 1008966"/>
                <a:gd name="connsiteX0" fmla="*/ 0 w 4725423"/>
                <a:gd name="connsiteY0" fmla="*/ 1011969 h 1011969"/>
                <a:gd name="connsiteX1" fmla="*/ 650512 w 4725423"/>
                <a:gd name="connsiteY1" fmla="*/ 459646 h 1011969"/>
                <a:gd name="connsiteX2" fmla="*/ 1208972 w 4725423"/>
                <a:gd name="connsiteY2" fmla="*/ 23925 h 1011969"/>
                <a:gd name="connsiteX3" fmla="*/ 1841075 w 4725423"/>
                <a:gd name="connsiteY3" fmla="*/ 122117 h 1011969"/>
                <a:gd name="connsiteX4" fmla="*/ 2657283 w 4725423"/>
                <a:gd name="connsiteY4" fmla="*/ 557836 h 1011969"/>
                <a:gd name="connsiteX5" fmla="*/ 3442808 w 4725423"/>
                <a:gd name="connsiteY5" fmla="*/ 827861 h 1011969"/>
                <a:gd name="connsiteX6" fmla="*/ 4725423 w 4725423"/>
                <a:gd name="connsiteY6" fmla="*/ 999695 h 1011969"/>
                <a:gd name="connsiteX0" fmla="*/ 0 w 4725423"/>
                <a:gd name="connsiteY0" fmla="*/ 1015570 h 1015570"/>
                <a:gd name="connsiteX1" fmla="*/ 650512 w 4725423"/>
                <a:gd name="connsiteY1" fmla="*/ 463247 h 1015570"/>
                <a:gd name="connsiteX2" fmla="*/ 1208972 w 4725423"/>
                <a:gd name="connsiteY2" fmla="*/ 27526 h 1015570"/>
                <a:gd name="connsiteX3" fmla="*/ 1841075 w 4725423"/>
                <a:gd name="connsiteY3" fmla="*/ 125718 h 1015570"/>
                <a:gd name="connsiteX4" fmla="*/ 2657283 w 4725423"/>
                <a:gd name="connsiteY4" fmla="*/ 561437 h 1015570"/>
                <a:gd name="connsiteX5" fmla="*/ 3442808 w 4725423"/>
                <a:gd name="connsiteY5" fmla="*/ 831462 h 1015570"/>
                <a:gd name="connsiteX6" fmla="*/ 4725423 w 4725423"/>
                <a:gd name="connsiteY6" fmla="*/ 1003296 h 1015570"/>
                <a:gd name="connsiteX0" fmla="*/ 0 w 4725423"/>
                <a:gd name="connsiteY0" fmla="*/ 1015570 h 1015570"/>
                <a:gd name="connsiteX1" fmla="*/ 650512 w 4725423"/>
                <a:gd name="connsiteY1" fmla="*/ 463247 h 1015570"/>
                <a:gd name="connsiteX2" fmla="*/ 1208972 w 4725423"/>
                <a:gd name="connsiteY2" fmla="*/ 27526 h 1015570"/>
                <a:gd name="connsiteX3" fmla="*/ 1841075 w 4725423"/>
                <a:gd name="connsiteY3" fmla="*/ 125718 h 1015570"/>
                <a:gd name="connsiteX4" fmla="*/ 2657283 w 4725423"/>
                <a:gd name="connsiteY4" fmla="*/ 561437 h 1015570"/>
                <a:gd name="connsiteX5" fmla="*/ 3442808 w 4725423"/>
                <a:gd name="connsiteY5" fmla="*/ 831462 h 1015570"/>
                <a:gd name="connsiteX6" fmla="*/ 4725423 w 4725423"/>
                <a:gd name="connsiteY6" fmla="*/ 1003296 h 1015570"/>
                <a:gd name="connsiteX0" fmla="*/ 0 w 4725423"/>
                <a:gd name="connsiteY0" fmla="*/ 1031950 h 1031950"/>
                <a:gd name="connsiteX1" fmla="*/ 650512 w 4725423"/>
                <a:gd name="connsiteY1" fmla="*/ 479627 h 1031950"/>
                <a:gd name="connsiteX2" fmla="*/ 1208972 w 4725423"/>
                <a:gd name="connsiteY2" fmla="*/ 43906 h 1031950"/>
                <a:gd name="connsiteX3" fmla="*/ 1841075 w 4725423"/>
                <a:gd name="connsiteY3" fmla="*/ 142098 h 1031950"/>
                <a:gd name="connsiteX4" fmla="*/ 2657283 w 4725423"/>
                <a:gd name="connsiteY4" fmla="*/ 577817 h 1031950"/>
                <a:gd name="connsiteX5" fmla="*/ 3442808 w 4725423"/>
                <a:gd name="connsiteY5" fmla="*/ 847842 h 1031950"/>
                <a:gd name="connsiteX6" fmla="*/ 4725423 w 4725423"/>
                <a:gd name="connsiteY6" fmla="*/ 1019676 h 1031950"/>
                <a:gd name="connsiteX0" fmla="*/ 0 w 4725423"/>
                <a:gd name="connsiteY0" fmla="*/ 1011970 h 1011970"/>
                <a:gd name="connsiteX1" fmla="*/ 650512 w 4725423"/>
                <a:gd name="connsiteY1" fmla="*/ 459647 h 1011970"/>
                <a:gd name="connsiteX2" fmla="*/ 1208972 w 4725423"/>
                <a:gd name="connsiteY2" fmla="*/ 23926 h 1011970"/>
                <a:gd name="connsiteX3" fmla="*/ 1841075 w 4725423"/>
                <a:gd name="connsiteY3" fmla="*/ 122118 h 1011970"/>
                <a:gd name="connsiteX4" fmla="*/ 2657283 w 4725423"/>
                <a:gd name="connsiteY4" fmla="*/ 557837 h 1011970"/>
                <a:gd name="connsiteX5" fmla="*/ 3442808 w 4725423"/>
                <a:gd name="connsiteY5" fmla="*/ 827862 h 1011970"/>
                <a:gd name="connsiteX6" fmla="*/ 4725423 w 4725423"/>
                <a:gd name="connsiteY6" fmla="*/ 999696 h 1011970"/>
                <a:gd name="connsiteX0" fmla="*/ 0 w 4725423"/>
                <a:gd name="connsiteY0" fmla="*/ 1011970 h 1011970"/>
                <a:gd name="connsiteX1" fmla="*/ 650512 w 4725423"/>
                <a:gd name="connsiteY1" fmla="*/ 459647 h 1011970"/>
                <a:gd name="connsiteX2" fmla="*/ 1208972 w 4725423"/>
                <a:gd name="connsiteY2" fmla="*/ 23926 h 1011970"/>
                <a:gd name="connsiteX3" fmla="*/ 1841075 w 4725423"/>
                <a:gd name="connsiteY3" fmla="*/ 122118 h 1011970"/>
                <a:gd name="connsiteX4" fmla="*/ 2657283 w 4725423"/>
                <a:gd name="connsiteY4" fmla="*/ 557837 h 1011970"/>
                <a:gd name="connsiteX5" fmla="*/ 3442808 w 4725423"/>
                <a:gd name="connsiteY5" fmla="*/ 827862 h 1011970"/>
                <a:gd name="connsiteX6" fmla="*/ 4725423 w 4725423"/>
                <a:gd name="connsiteY6" fmla="*/ 999696 h 1011970"/>
                <a:gd name="connsiteX0" fmla="*/ 0 w 4725423"/>
                <a:gd name="connsiteY0" fmla="*/ 1011970 h 1011970"/>
                <a:gd name="connsiteX1" fmla="*/ 650512 w 4725423"/>
                <a:gd name="connsiteY1" fmla="*/ 459647 h 1011970"/>
                <a:gd name="connsiteX2" fmla="*/ 1208972 w 4725423"/>
                <a:gd name="connsiteY2" fmla="*/ 23926 h 1011970"/>
                <a:gd name="connsiteX3" fmla="*/ 1841075 w 4725423"/>
                <a:gd name="connsiteY3" fmla="*/ 122118 h 1011970"/>
                <a:gd name="connsiteX4" fmla="*/ 2657283 w 4725423"/>
                <a:gd name="connsiteY4" fmla="*/ 557837 h 1011970"/>
                <a:gd name="connsiteX5" fmla="*/ 3442808 w 4725423"/>
                <a:gd name="connsiteY5" fmla="*/ 827862 h 1011970"/>
                <a:gd name="connsiteX6" fmla="*/ 4725423 w 4725423"/>
                <a:gd name="connsiteY6" fmla="*/ 999696 h 1011970"/>
                <a:gd name="connsiteX0" fmla="*/ 0 w 4725423"/>
                <a:gd name="connsiteY0" fmla="*/ 1002530 h 1002530"/>
                <a:gd name="connsiteX1" fmla="*/ 650512 w 4725423"/>
                <a:gd name="connsiteY1" fmla="*/ 450207 h 1002530"/>
                <a:gd name="connsiteX2" fmla="*/ 1208972 w 4725423"/>
                <a:gd name="connsiteY2" fmla="*/ 14486 h 1002530"/>
                <a:gd name="connsiteX3" fmla="*/ 1902444 w 4725423"/>
                <a:gd name="connsiteY3" fmla="*/ 155636 h 1002530"/>
                <a:gd name="connsiteX4" fmla="*/ 2657283 w 4725423"/>
                <a:gd name="connsiteY4" fmla="*/ 548397 h 1002530"/>
                <a:gd name="connsiteX5" fmla="*/ 3442808 w 4725423"/>
                <a:gd name="connsiteY5" fmla="*/ 818422 h 1002530"/>
                <a:gd name="connsiteX6" fmla="*/ 4725423 w 4725423"/>
                <a:gd name="connsiteY6" fmla="*/ 990256 h 1002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5423" h="1002530">
                  <a:moveTo>
                    <a:pt x="0" y="1002530"/>
                  </a:moveTo>
                  <a:cubicBezTo>
                    <a:pt x="310425" y="970822"/>
                    <a:pt x="442880" y="706935"/>
                    <a:pt x="650512" y="450207"/>
                  </a:cubicBezTo>
                  <a:cubicBezTo>
                    <a:pt x="858144" y="193479"/>
                    <a:pt x="1000317" y="63581"/>
                    <a:pt x="1208972" y="14486"/>
                  </a:cubicBezTo>
                  <a:cubicBezTo>
                    <a:pt x="1417627" y="-34609"/>
                    <a:pt x="1654922" y="48240"/>
                    <a:pt x="1902444" y="155636"/>
                  </a:cubicBezTo>
                  <a:cubicBezTo>
                    <a:pt x="2149966" y="263032"/>
                    <a:pt x="2400556" y="437933"/>
                    <a:pt x="2657283" y="548397"/>
                  </a:cubicBezTo>
                  <a:cubicBezTo>
                    <a:pt x="2914010" y="658861"/>
                    <a:pt x="3098118" y="744779"/>
                    <a:pt x="3442808" y="818422"/>
                  </a:cubicBezTo>
                  <a:cubicBezTo>
                    <a:pt x="3787498" y="892065"/>
                    <a:pt x="4312204" y="952923"/>
                    <a:pt x="4725423" y="990256"/>
                  </a:cubicBezTo>
                </a:path>
              </a:pathLst>
            </a:custGeom>
            <a:noFill/>
            <a:ln w="190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p:grpSp>
      <mc:AlternateContent xmlns:mc="http://schemas.openxmlformats.org/markup-compatibility/2006" xmlns:a14="http://schemas.microsoft.com/office/drawing/2010/main">
        <mc:Choice Requires="a14">
          <p:sp>
            <p:nvSpPr>
              <p:cNvPr id="30" name="テキスト ボックス 29"/>
              <p:cNvSpPr txBox="1"/>
              <p:nvPr/>
            </p:nvSpPr>
            <p:spPr>
              <a:xfrm>
                <a:off x="4709824" y="4026944"/>
                <a:ext cx="894797"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2000" b="0" i="1" u="none" strike="noStrike" kern="1200" cap="none" spc="0" normalizeH="0" baseline="0" noProof="0" smtClean="0">
                          <a:ln>
                            <a:noFill/>
                          </a:ln>
                          <a:solidFill>
                            <a:srgbClr val="FF0000"/>
                          </a:solidFill>
                          <a:effectLst/>
                          <a:uLnTx/>
                          <a:uFillTx/>
                          <a:latin typeface="Cambria Math"/>
                        </a:rPr>
                        <m:t>7.815</m:t>
                      </m:r>
                    </m:oMath>
                  </m:oMathPara>
                </a14:m>
                <a:endParaRPr kumimoji="1" lang="ja-JP" altLang="en-US" sz="2000" b="0" i="0" u="none" strike="noStrike" kern="1200" cap="none" spc="0" normalizeH="0" baseline="0" noProof="0" dirty="0">
                  <a:ln>
                    <a:noFill/>
                  </a:ln>
                  <a:solidFill>
                    <a:srgbClr val="FF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30" name="テキスト ボックス 29"/>
              <p:cNvSpPr txBox="1">
                <a:spLocks noRot="1" noChangeAspect="1" noMove="1" noResize="1" noEditPoints="1" noAdjustHandles="1" noChangeArrowheads="1" noChangeShapeType="1" noTextEdit="1"/>
              </p:cNvSpPr>
              <p:nvPr/>
            </p:nvSpPr>
            <p:spPr>
              <a:xfrm>
                <a:off x="4709824" y="4026944"/>
                <a:ext cx="894797" cy="400110"/>
              </a:xfrm>
              <a:prstGeom prst="rect">
                <a:avLst/>
              </a:prstGeom>
              <a:blipFill rotWithShape="1">
                <a:blip r:embed="rId4"/>
                <a:stretch>
                  <a:fillRect/>
                </a:stretch>
              </a:blipFill>
            </p:spPr>
            <p:txBody>
              <a:bodyPr/>
              <a:lstStyle/>
              <a:p>
                <a:r>
                  <a:rPr lang="ja-JP" altLang="en-US">
                    <a:noFill/>
                  </a:rPr>
                  <a:t> </a:t>
                </a:r>
              </a:p>
            </p:txBody>
          </p:sp>
        </mc:Fallback>
      </mc:AlternateContent>
      <p:sp>
        <p:nvSpPr>
          <p:cNvPr id="31" name="テキスト ボックス 30"/>
          <p:cNvSpPr txBox="1"/>
          <p:nvPr/>
        </p:nvSpPr>
        <p:spPr>
          <a:xfrm>
            <a:off x="960311" y="2272170"/>
            <a:ext cx="430887" cy="913070"/>
          </a:xfrm>
          <a:prstGeom prst="rect">
            <a:avLst/>
          </a:prstGeom>
          <a:noFill/>
        </p:spPr>
        <p:txBody>
          <a:bodyPr vert="eaVert"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確率密度</a:t>
            </a:r>
          </a:p>
        </p:txBody>
      </p:sp>
      <p:sp>
        <p:nvSpPr>
          <p:cNvPr id="34" name="正方形/長方形 33"/>
          <p:cNvSpPr/>
          <p:nvPr/>
        </p:nvSpPr>
        <p:spPr>
          <a:xfrm>
            <a:off x="2592323" y="3339734"/>
            <a:ext cx="1138453"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全面積：</a:t>
            </a:r>
            <a:r>
              <a:rPr kumimoji="1" lang="en-US" altLang="ja-JP" sz="18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1</a:t>
            </a:r>
            <a:endParaRPr kumimoji="1" lang="ja-JP" altLang="en-US" sz="18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p:sp>
        <p:nvSpPr>
          <p:cNvPr id="38" name="正方形/長方形 37"/>
          <p:cNvSpPr/>
          <p:nvPr/>
        </p:nvSpPr>
        <p:spPr>
          <a:xfrm>
            <a:off x="853502" y="4816864"/>
            <a:ext cx="7272808" cy="338554"/>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effectLst/>
                <a:uLnTx/>
                <a:uFillTx/>
                <a:latin typeface="HGP創英角ｺﾞｼｯｸUB" panose="020B0900000000000000" pitchFamily="50" charset="-128"/>
                <a:ea typeface="HGP創英角ｺﾞｼｯｸUB" panose="020B0900000000000000" pitchFamily="50" charset="-128"/>
              </a:rPr>
              <a:t>「差がない」と仮定すると</a:t>
            </a:r>
            <a:r>
              <a:rPr kumimoji="1" lang="en-US" altLang="ja-JP" sz="1600" b="0" i="0" u="none" strike="noStrike" kern="1200" cap="none" spc="0" normalizeH="0" baseline="0" noProof="0" dirty="0">
                <a:ln>
                  <a:noFill/>
                </a:ln>
                <a:effectLst/>
                <a:uLnTx/>
                <a:uFillTx/>
                <a:latin typeface="HGP創英角ｺﾞｼｯｸUB" panose="020B0900000000000000" pitchFamily="50" charset="-128"/>
                <a:ea typeface="HGP創英角ｺﾞｼｯｸUB" panose="020B0900000000000000" pitchFamily="50" charset="-128"/>
              </a:rPr>
              <a:t>5%</a:t>
            </a:r>
            <a:r>
              <a:rPr kumimoji="1" lang="ja-JP" altLang="en-US" sz="1600" b="0" i="0" u="none" strike="noStrike" kern="1200" cap="none" spc="0" normalizeH="0" baseline="0" noProof="0" dirty="0">
                <a:ln>
                  <a:noFill/>
                </a:ln>
                <a:effectLst/>
                <a:uLnTx/>
                <a:uFillTx/>
                <a:latin typeface="HGP創英角ｺﾞｼｯｸUB" panose="020B0900000000000000" pitchFamily="50" charset="-128"/>
                <a:ea typeface="HGP創英角ｺﾞｼｯｸUB" panose="020B0900000000000000" pitchFamily="50" charset="-128"/>
              </a:rPr>
              <a:t>以下しか生起しない事象が起こったことになる</a:t>
            </a:r>
            <a:endParaRPr kumimoji="1" lang="en-US" altLang="ja-JP" sz="1600" b="0" i="0" u="none" strike="noStrike" kern="1200" cap="none" spc="0" normalizeH="0" baseline="0" noProof="0" dirty="0">
              <a:ln>
                <a:noFill/>
              </a:ln>
              <a:effectLst/>
              <a:uLnTx/>
              <a:uFillTx/>
              <a:latin typeface="HGP創英角ｺﾞｼｯｸUB" panose="020B0900000000000000" pitchFamily="50" charset="-128"/>
              <a:ea typeface="HGP創英角ｺﾞｼｯｸUB" panose="020B0900000000000000" pitchFamily="50" charset="-128"/>
            </a:endParaRPr>
          </a:p>
        </p:txBody>
      </p:sp>
      <p:grpSp>
        <p:nvGrpSpPr>
          <p:cNvPr id="39" name="グループ化 38">
            <a:extLst>
              <a:ext uri="{FF2B5EF4-FFF2-40B4-BE49-F238E27FC236}">
                <a16:creationId xmlns:a16="http://schemas.microsoft.com/office/drawing/2014/main" xmlns="" id="{4B087E52-0CF3-427F-AF07-D45A430BD139}"/>
              </a:ext>
            </a:extLst>
          </p:cNvPr>
          <p:cNvGrpSpPr/>
          <p:nvPr/>
        </p:nvGrpSpPr>
        <p:grpSpPr>
          <a:xfrm>
            <a:off x="611189" y="732275"/>
            <a:ext cx="8209282" cy="485544"/>
            <a:chOff x="611189" y="732275"/>
            <a:chExt cx="8209282" cy="485544"/>
          </a:xfrm>
        </p:grpSpPr>
        <mc:AlternateContent xmlns:mc="http://schemas.openxmlformats.org/markup-compatibility/2006" xmlns:a14="http://schemas.microsoft.com/office/drawing/2010/main">
          <mc:Choice Requires="a14">
            <p:sp>
              <p:nvSpPr>
                <p:cNvPr id="40" name="タイトル 8">
                  <a:extLst>
                    <a:ext uri="{FF2B5EF4-FFF2-40B4-BE49-F238E27FC236}">
                      <a16:creationId xmlns:a16="http://schemas.microsoft.com/office/drawing/2014/main" xmlns="" id="{16FE0374-A579-46A3-9373-E3AF45AFC563}"/>
                    </a:ext>
                  </a:extLst>
                </p:cNvPr>
                <p:cNvSpPr txBox="1">
                  <a:spLocks/>
                </p:cNvSpPr>
                <p:nvPr/>
              </p:nvSpPr>
              <p:spPr>
                <a:xfrm>
                  <a:off x="810345" y="732275"/>
                  <a:ext cx="8010126" cy="48554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smtClean="0">
                      <a:solidFill>
                        <a:srgbClr val="0000FF"/>
                      </a:solidFill>
                      <a:latin typeface="HGP創英角ｺﾞｼｯｸUB" panose="020B0900000000000000" pitchFamily="50" charset="-128"/>
                      <a:ea typeface="HGP創英角ｺﾞｼｯｸUB" panose="020B0900000000000000" pitchFamily="50" charset="-128"/>
                    </a:rPr>
                    <a:t>自由度</a:t>
                  </a:r>
                  <a14:m>
                    <m:oMath xmlns:m="http://schemas.openxmlformats.org/officeDocument/2006/math">
                      <m:r>
                        <a:rPr lang="en-US" altLang="ja-JP" sz="2400" i="1" smtClean="0">
                          <a:solidFill>
                            <a:srgbClr val="0000FF"/>
                          </a:solidFill>
                          <a:latin typeface="Cambria Math"/>
                        </a:rPr>
                        <m:t>3</m:t>
                      </m:r>
                    </m:oMath>
                  </a14:m>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の</a:t>
                  </a:r>
                  <a14:m>
                    <m:oMath xmlns:m="http://schemas.openxmlformats.org/officeDocument/2006/math">
                      <m:sSup>
                        <m:sSupPr>
                          <m:ctrlPr>
                            <a:rPr lang="en-US" altLang="ja-JP" sz="2400" i="1" smtClean="0">
                              <a:solidFill>
                                <a:srgbClr val="0000FF"/>
                              </a:solidFill>
                              <a:latin typeface="Cambria Math"/>
                            </a:rPr>
                          </m:ctrlPr>
                        </m:sSupPr>
                        <m:e>
                          <m:r>
                            <a:rPr lang="en-US" altLang="ja-JP" sz="2400" i="1">
                              <a:solidFill>
                                <a:srgbClr val="0000FF"/>
                              </a:solidFill>
                              <a:latin typeface="Cambria Math"/>
                            </a:rPr>
                            <m:t>𝜒</m:t>
                          </m:r>
                        </m:e>
                        <m:sup>
                          <m:r>
                            <a:rPr lang="en-US" altLang="ja-JP" sz="2400" i="1">
                              <a:solidFill>
                                <a:srgbClr val="0000FF"/>
                              </a:solidFill>
                              <a:latin typeface="Cambria Math"/>
                            </a:rPr>
                            <m:t>2</m:t>
                          </m:r>
                        </m:sup>
                      </m:sSup>
                    </m:oMath>
                  </a14:m>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分布を用いて有意水準</a:t>
                  </a:r>
                  <a:r>
                    <a:rPr lang="en-US" altLang="ja-JP" sz="2400" dirty="0">
                      <a:solidFill>
                        <a:srgbClr val="0000FF"/>
                      </a:solidFill>
                      <a:latin typeface="HGP創英角ｺﾞｼｯｸUB" panose="020B0900000000000000" pitchFamily="50" charset="-128"/>
                      <a:ea typeface="HGP創英角ｺﾞｼｯｸUB" panose="020B0900000000000000" pitchFamily="50" charset="-128"/>
                    </a:rPr>
                    <a:t>5</a:t>
                  </a:r>
                  <a:r>
                    <a:rPr lang="en-US" altLang="ja-JP" sz="2400" b="1" dirty="0">
                      <a:solidFill>
                        <a:srgbClr val="0000FF"/>
                      </a:solidFill>
                      <a:latin typeface="HGP創英角ｺﾞｼｯｸUB" panose="020B0900000000000000" pitchFamily="50" charset="-128"/>
                      <a:ea typeface="HGP創英角ｺﾞｼｯｸUB" panose="020B0900000000000000" pitchFamily="50" charset="-128"/>
                    </a:rPr>
                    <a:t>%</a:t>
                  </a:r>
                  <a14:m>
                    <m:oMath xmlns:m="http://schemas.openxmlformats.org/officeDocument/2006/math">
                      <m:r>
                        <a:rPr lang="en-US" altLang="ja-JP" sz="2400" b="0" i="0" smtClean="0">
                          <a:solidFill>
                            <a:srgbClr val="0000FF"/>
                          </a:solidFill>
                          <a:latin typeface="Cambria Math" panose="02040503050406030204" pitchFamily="18" charset="0"/>
                        </a:rPr>
                        <m:t> </m:t>
                      </m:r>
                      <m:r>
                        <a:rPr lang="en-US" altLang="ja-JP" sz="2400" smtClean="0">
                          <a:solidFill>
                            <a:srgbClr val="0000FF"/>
                          </a:solidFill>
                          <a:latin typeface="Cambria Math"/>
                        </a:rPr>
                        <m:t>(</m:t>
                      </m:r>
                      <m:r>
                        <a:rPr lang="en-US" altLang="ja-JP" sz="2400" i="1">
                          <a:solidFill>
                            <a:srgbClr val="0000FF"/>
                          </a:solidFill>
                          <a:latin typeface="Cambria Math"/>
                        </a:rPr>
                        <m:t>𝛼</m:t>
                      </m:r>
                      <m:r>
                        <a:rPr lang="en-US" altLang="ja-JP" sz="2400" i="1">
                          <a:solidFill>
                            <a:srgbClr val="0000FF"/>
                          </a:solidFill>
                          <a:latin typeface="Cambria Math"/>
                        </a:rPr>
                        <m:t>=0.05</m:t>
                      </m:r>
                      <m:r>
                        <a:rPr lang="en-US" altLang="ja-JP" sz="2400" smtClean="0">
                          <a:solidFill>
                            <a:srgbClr val="0000FF"/>
                          </a:solidFill>
                          <a:latin typeface="Cambria Math"/>
                        </a:rPr>
                        <m:t>)</m:t>
                      </m:r>
                    </m:oMath>
                  </a14:m>
                  <a:r>
                    <a:rPr lang="ja-JP" altLang="en-US" sz="2400" dirty="0" smtClean="0">
                      <a:solidFill>
                        <a:srgbClr val="0000FF"/>
                      </a:solidFill>
                      <a:latin typeface="HGP創英角ｺﾞｼｯｸUB" panose="020B0900000000000000" pitchFamily="50" charset="-128"/>
                      <a:ea typeface="HGP創英角ｺﾞｼｯｸUB" panose="020B0900000000000000" pitchFamily="50" charset="-128"/>
                    </a:rPr>
                    <a:t> </a:t>
                  </a: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で検定</a:t>
                  </a:r>
                </a:p>
              </p:txBody>
            </p:sp>
          </mc:Choice>
          <mc:Fallback xmlns="">
            <p:sp>
              <p:nvSpPr>
                <p:cNvPr id="40" name="タイトル 8">
                  <a:extLst>
                    <a:ext uri="{FF2B5EF4-FFF2-40B4-BE49-F238E27FC236}">
                      <a16:creationId xmlns="" xmlns:a16="http://schemas.microsoft.com/office/drawing/2014/main" xmlns:a14="http://schemas.microsoft.com/office/drawing/2010/main" id="{16FE0374-A579-46A3-9373-E3AF45AFC563}"/>
                    </a:ext>
                  </a:extLst>
                </p:cNvPr>
                <p:cNvSpPr txBox="1">
                  <a:spLocks noRot="1" noChangeAspect="1" noMove="1" noResize="1" noEditPoints="1" noAdjustHandles="1" noChangeArrowheads="1" noChangeShapeType="1" noTextEdit="1"/>
                </p:cNvSpPr>
                <p:nvPr/>
              </p:nvSpPr>
              <p:spPr>
                <a:xfrm>
                  <a:off x="810345" y="732275"/>
                  <a:ext cx="8010126" cy="485544"/>
                </a:xfrm>
                <a:prstGeom prst="rect">
                  <a:avLst/>
                </a:prstGeom>
                <a:blipFill rotWithShape="1">
                  <a:blip r:embed="rId5"/>
                  <a:stretch>
                    <a:fillRect l="-1218" t="-7500" b="-25000"/>
                  </a:stretch>
                </a:blipFill>
              </p:spPr>
              <p:txBody>
                <a:bodyPr/>
                <a:lstStyle/>
                <a:p>
                  <a:r>
                    <a:rPr lang="ja-JP" altLang="en-US">
                      <a:noFill/>
                    </a:rPr>
                    <a:t> </a:t>
                  </a:r>
                </a:p>
              </p:txBody>
            </p:sp>
          </mc:Fallback>
        </mc:AlternateContent>
        <p:sp>
          <p:nvSpPr>
            <p:cNvPr id="43" name="正方形/長方形 42">
              <a:extLst>
                <a:ext uri="{FF2B5EF4-FFF2-40B4-BE49-F238E27FC236}">
                  <a16:creationId xmlns:a16="http://schemas.microsoft.com/office/drawing/2014/main" xmlns="" id="{900BD0E1-8CB2-44E8-91EF-E67660EA200E}"/>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grpSp>
      <p:sp>
        <p:nvSpPr>
          <p:cNvPr id="44" name="タイトル 8">
            <a:extLst>
              <a:ext uri="{FF2B5EF4-FFF2-40B4-BE49-F238E27FC236}">
                <a16:creationId xmlns:a16="http://schemas.microsoft.com/office/drawing/2014/main" xmlns="" id="{05B964E1-4FE2-4FBB-93A1-B5F3DBE43F99}"/>
              </a:ext>
            </a:extLst>
          </p:cNvPr>
          <p:cNvSpPr txBox="1">
            <a:spLocks/>
          </p:cNvSpPr>
          <p:nvPr/>
        </p:nvSpPr>
        <p:spPr>
          <a:xfrm>
            <a:off x="1004664" y="1149954"/>
            <a:ext cx="2595497" cy="377025"/>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en-US" altLang="ja-JP" sz="1800" dirty="0" smtClean="0">
                <a:latin typeface="HGP創英角ｺﾞｼｯｸUB" panose="020B0900000000000000" pitchFamily="50" charset="-128"/>
                <a:ea typeface="HGP創英角ｺﾞｼｯｸUB" panose="020B0900000000000000" pitchFamily="50" charset="-128"/>
              </a:rPr>
              <a:t>A</a:t>
            </a:r>
            <a:r>
              <a:rPr lang="ja-JP" altLang="en-US" sz="1800" dirty="0" err="1" smtClean="0">
                <a:latin typeface="HGP創英角ｺﾞｼｯｸUB" panose="020B0900000000000000" pitchFamily="50" charset="-128"/>
                <a:ea typeface="HGP創英角ｺﾞｼｯｸUB" panose="020B0900000000000000" pitchFamily="50" charset="-128"/>
              </a:rPr>
              <a:t>、</a:t>
            </a:r>
            <a:r>
              <a:rPr lang="en-US" altLang="ja-JP" sz="1800" dirty="0" smtClean="0">
                <a:latin typeface="HGP創英角ｺﾞｼｯｸUB" panose="020B0900000000000000" pitchFamily="50" charset="-128"/>
                <a:ea typeface="HGP創英角ｺﾞｼｯｸUB" panose="020B0900000000000000" pitchFamily="50" charset="-128"/>
              </a:rPr>
              <a:t>B</a:t>
            </a:r>
            <a:r>
              <a:rPr lang="ja-JP" altLang="en-US" sz="1800" dirty="0" err="1" smtClean="0">
                <a:latin typeface="HGP創英角ｺﾞｼｯｸUB" panose="020B0900000000000000" pitchFamily="50" charset="-128"/>
                <a:ea typeface="HGP創英角ｺﾞｼｯｸUB" panose="020B0900000000000000" pitchFamily="50" charset="-128"/>
              </a:rPr>
              <a:t>、</a:t>
            </a:r>
            <a:r>
              <a:rPr lang="en-US" altLang="ja-JP" sz="1800" dirty="0" smtClean="0">
                <a:latin typeface="HGP創英角ｺﾞｼｯｸUB" panose="020B0900000000000000" pitchFamily="50" charset="-128"/>
                <a:ea typeface="HGP創英角ｺﾞｼｯｸUB" panose="020B0900000000000000" pitchFamily="50" charset="-128"/>
              </a:rPr>
              <a:t>AB</a:t>
            </a:r>
            <a:r>
              <a:rPr lang="ja-JP" altLang="en-US" sz="1800" dirty="0" err="1" smtClean="0">
                <a:latin typeface="HGP創英角ｺﾞｼｯｸUB" panose="020B0900000000000000" pitchFamily="50" charset="-128"/>
                <a:ea typeface="HGP創英角ｺﾞｼｯｸUB" panose="020B0900000000000000" pitchFamily="50" charset="-128"/>
              </a:rPr>
              <a:t>、</a:t>
            </a:r>
            <a:r>
              <a:rPr lang="en-US" altLang="ja-JP" sz="1800" dirty="0" smtClean="0">
                <a:latin typeface="HGP創英角ｺﾞｼｯｸUB" panose="020B0900000000000000" pitchFamily="50" charset="-128"/>
                <a:ea typeface="HGP創英角ｺﾞｼｯｸUB" panose="020B0900000000000000" pitchFamily="50" charset="-128"/>
              </a:rPr>
              <a:t>O</a:t>
            </a:r>
            <a:r>
              <a:rPr lang="ja-JP" altLang="en-US" sz="1800" dirty="0">
                <a:latin typeface="HGP創英角ｺﾞｼｯｸUB" panose="020B0900000000000000" pitchFamily="50" charset="-128"/>
                <a:ea typeface="HGP創英角ｺﾞｼｯｸUB" panose="020B0900000000000000" pitchFamily="50" charset="-128"/>
              </a:rPr>
              <a:t>の𝐾</a:t>
            </a:r>
            <a:r>
              <a:rPr lang="en-US" altLang="ja-JP" sz="1800" dirty="0">
                <a:latin typeface="HGP創英角ｺﾞｼｯｸUB" panose="020B0900000000000000" pitchFamily="50" charset="-128"/>
                <a:ea typeface="HGP創英角ｺﾞｼｯｸUB" panose="020B0900000000000000" pitchFamily="50" charset="-128"/>
              </a:rPr>
              <a:t>=4</a:t>
            </a:r>
            <a:r>
              <a:rPr lang="ja-JP" altLang="en-US" sz="1800" dirty="0">
                <a:latin typeface="HGP創英角ｺﾞｼｯｸUB" panose="020B0900000000000000" pitchFamily="50" charset="-128"/>
                <a:ea typeface="HGP創英角ｺﾞｼｯｸUB" panose="020B0900000000000000" pitchFamily="50" charset="-128"/>
              </a:rPr>
              <a:t>クラス</a:t>
            </a:r>
            <a:endParaRPr lang="en-US" altLang="ja-JP" sz="1800" dirty="0">
              <a:latin typeface="HGP創英角ｺﾞｼｯｸUB" panose="020B0900000000000000" pitchFamily="50" charset="-128"/>
              <a:ea typeface="HGP創英角ｺﾞｼｯｸUB" panose="020B0900000000000000" pitchFamily="50" charset="-128"/>
            </a:endParaRPr>
          </a:p>
        </p:txBody>
      </p:sp>
      <p:sp>
        <p:nvSpPr>
          <p:cNvPr id="45" name="正方形/長方形 44">
            <a:extLst>
              <a:ext uri="{FF2B5EF4-FFF2-40B4-BE49-F238E27FC236}">
                <a16:creationId xmlns:a16="http://schemas.microsoft.com/office/drawing/2014/main" xmlns="" id="{FD0D3090-5FAF-4D76-B7D6-C08A35A82D9E}"/>
              </a:ext>
            </a:extLst>
          </p:cNvPr>
          <p:cNvSpPr>
            <a:spLocks noChangeAspect="1"/>
          </p:cNvSpPr>
          <p:nvPr/>
        </p:nvSpPr>
        <p:spPr>
          <a:xfrm>
            <a:off x="906738" y="1313614"/>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rgbClr val="FF0000"/>
              </a:solidFill>
              <a:effectLst/>
              <a:latin typeface="Arial" panose="020B0604020202020204" pitchFamily="34" charset="0"/>
            </a:endParaRPr>
          </a:p>
        </p:txBody>
      </p:sp>
      <p:sp>
        <p:nvSpPr>
          <p:cNvPr id="49" name="フリーフォーム: 図形 37">
            <a:extLst>
              <a:ext uri="{FF2B5EF4-FFF2-40B4-BE49-F238E27FC236}">
                <a16:creationId xmlns:a16="http://schemas.microsoft.com/office/drawing/2014/main" xmlns="" id="{91CB7DF3-08D2-40DC-BE1E-6EF0C0E8B8CD}"/>
              </a:ext>
            </a:extLst>
          </p:cNvPr>
          <p:cNvSpPr/>
          <p:nvPr/>
        </p:nvSpPr>
        <p:spPr>
          <a:xfrm rot="10800000" flipH="1" flipV="1">
            <a:off x="4844129" y="1517924"/>
            <a:ext cx="3132000" cy="812534"/>
          </a:xfrm>
          <a:custGeom>
            <a:avLst/>
            <a:gdLst>
              <a:gd name="connsiteX0" fmla="*/ 241165 w 3132000"/>
              <a:gd name="connsiteY0" fmla="*/ 0 h 812534"/>
              <a:gd name="connsiteX1" fmla="*/ 304839 w 3132000"/>
              <a:gd name="connsiteY1" fmla="*/ 200534 h 812534"/>
              <a:gd name="connsiteX2" fmla="*/ 3132000 w 3132000"/>
              <a:gd name="connsiteY2" fmla="*/ 200534 h 812534"/>
              <a:gd name="connsiteX3" fmla="*/ 3132000 w 3132000"/>
              <a:gd name="connsiteY3" fmla="*/ 812534 h 812534"/>
              <a:gd name="connsiteX4" fmla="*/ 0 w 3132000"/>
              <a:gd name="connsiteY4" fmla="*/ 812534 h 812534"/>
              <a:gd name="connsiteX5" fmla="*/ 0 w 3132000"/>
              <a:gd name="connsiteY5" fmla="*/ 200534 h 812534"/>
              <a:gd name="connsiteX6" fmla="*/ 177492 w 3132000"/>
              <a:gd name="connsiteY6" fmla="*/ 200534 h 812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2000" h="812534">
                <a:moveTo>
                  <a:pt x="241165" y="0"/>
                </a:moveTo>
                <a:lnTo>
                  <a:pt x="304839" y="200534"/>
                </a:lnTo>
                <a:lnTo>
                  <a:pt x="3132000" y="200534"/>
                </a:lnTo>
                <a:lnTo>
                  <a:pt x="3132000" y="812534"/>
                </a:lnTo>
                <a:lnTo>
                  <a:pt x="0" y="812534"/>
                </a:lnTo>
                <a:lnTo>
                  <a:pt x="0" y="200534"/>
                </a:lnTo>
                <a:lnTo>
                  <a:pt x="177492" y="200534"/>
                </a:lnTo>
                <a:close/>
              </a:path>
            </a:pathLst>
          </a:custGeom>
          <a:gradFill>
            <a:gsLst>
              <a:gs pos="86000">
                <a:schemeClr val="accent5">
                  <a:lumMod val="40000"/>
                  <a:lumOff val="60000"/>
                </a:schemeClr>
              </a:gs>
              <a:gs pos="0">
                <a:schemeClr val="accent5">
                  <a:lumMod val="40000"/>
                  <a:lumOff val="60000"/>
                  <a:alpha val="26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p>
        </p:txBody>
      </p:sp>
      <p:sp>
        <p:nvSpPr>
          <p:cNvPr id="50" name="タイトル 8">
            <a:extLst>
              <a:ext uri="{FF2B5EF4-FFF2-40B4-BE49-F238E27FC236}">
                <a16:creationId xmlns:a16="http://schemas.microsoft.com/office/drawing/2014/main" xmlns="" id="{02AC75E6-BAFD-40DB-999A-2963220F8764}"/>
              </a:ext>
            </a:extLst>
          </p:cNvPr>
          <p:cNvSpPr txBox="1">
            <a:spLocks/>
          </p:cNvSpPr>
          <p:nvPr/>
        </p:nvSpPr>
        <p:spPr>
          <a:xfrm>
            <a:off x="4841377" y="1732071"/>
            <a:ext cx="3127779" cy="584775"/>
          </a:xfrm>
          <a:prstGeom prst="rect">
            <a:avLst/>
          </a:prstGeom>
          <a:noFill/>
        </p:spPr>
        <p:txBody>
          <a:bodyPr wrap="non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1600" dirty="0"/>
              <a:t>𝐾−</a:t>
            </a:r>
            <a:r>
              <a:rPr lang="en-US" altLang="ja-JP" sz="1600" dirty="0"/>
              <a:t>1</a:t>
            </a:r>
            <a:r>
              <a:rPr lang="ja-JP" altLang="en-US" sz="1600" dirty="0"/>
              <a:t>クラスの値を決めれば</a:t>
            </a:r>
          </a:p>
          <a:p>
            <a:r>
              <a:rPr lang="ja-JP" altLang="en-US" sz="1600" dirty="0"/>
              <a:t>残り</a:t>
            </a:r>
            <a:r>
              <a:rPr lang="en-US" altLang="ja-JP" sz="1600" dirty="0"/>
              <a:t>1</a:t>
            </a:r>
            <a:r>
              <a:rPr lang="ja-JP" altLang="en-US" sz="1600" dirty="0"/>
              <a:t>クラスの値は自動的に決まる</a:t>
            </a:r>
          </a:p>
        </p:txBody>
      </p:sp>
      <p:grpSp>
        <p:nvGrpSpPr>
          <p:cNvPr id="51" name="グループ化 50">
            <a:extLst>
              <a:ext uri="{FF2B5EF4-FFF2-40B4-BE49-F238E27FC236}">
                <a16:creationId xmlns:a16="http://schemas.microsoft.com/office/drawing/2014/main" xmlns="" id="{1E6F563C-2332-41EC-932F-D59821AC835D}"/>
              </a:ext>
            </a:extLst>
          </p:cNvPr>
          <p:cNvGrpSpPr/>
          <p:nvPr/>
        </p:nvGrpSpPr>
        <p:grpSpPr>
          <a:xfrm>
            <a:off x="4844129" y="2848254"/>
            <a:ext cx="2718933" cy="817378"/>
            <a:chOff x="5220272" y="2741502"/>
            <a:chExt cx="2718933" cy="817378"/>
          </a:xfrm>
        </p:grpSpPr>
        <p:sp>
          <p:nvSpPr>
            <p:cNvPr id="52" name="フリーフォーム: 図形 38">
              <a:extLst>
                <a:ext uri="{FF2B5EF4-FFF2-40B4-BE49-F238E27FC236}">
                  <a16:creationId xmlns:a16="http://schemas.microsoft.com/office/drawing/2014/main" xmlns="" id="{C8EB33A3-C862-4CEA-B63E-D14CEF91A946}"/>
                </a:ext>
              </a:extLst>
            </p:cNvPr>
            <p:cNvSpPr/>
            <p:nvPr/>
          </p:nvSpPr>
          <p:spPr>
            <a:xfrm rot="10800000" flipH="1">
              <a:off x="5220272" y="2741502"/>
              <a:ext cx="2718933" cy="817378"/>
            </a:xfrm>
            <a:custGeom>
              <a:avLst/>
              <a:gdLst>
                <a:gd name="connsiteX0" fmla="*/ 0 w 3127780"/>
                <a:gd name="connsiteY0" fmla="*/ 817378 h 817378"/>
                <a:gd name="connsiteX1" fmla="*/ 3127780 w 3127780"/>
                <a:gd name="connsiteY1" fmla="*/ 817377 h 817378"/>
                <a:gd name="connsiteX2" fmla="*/ 3127780 w 3127780"/>
                <a:gd name="connsiteY2" fmla="*/ 205377 h 817378"/>
                <a:gd name="connsiteX3" fmla="*/ 742729 w 3127780"/>
                <a:gd name="connsiteY3" fmla="*/ 205377 h 817378"/>
                <a:gd name="connsiteX4" fmla="*/ 677671 w 3127780"/>
                <a:gd name="connsiteY4" fmla="*/ 0 h 817378"/>
                <a:gd name="connsiteX5" fmla="*/ 612614 w 3127780"/>
                <a:gd name="connsiteY5" fmla="*/ 205378 h 817378"/>
                <a:gd name="connsiteX6" fmla="*/ 0 w 3127780"/>
                <a:gd name="connsiteY6" fmla="*/ 205378 h 817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7780" h="817378">
                  <a:moveTo>
                    <a:pt x="0" y="817378"/>
                  </a:moveTo>
                  <a:lnTo>
                    <a:pt x="3127780" y="817377"/>
                  </a:lnTo>
                  <a:lnTo>
                    <a:pt x="3127780" y="205377"/>
                  </a:lnTo>
                  <a:lnTo>
                    <a:pt x="742729" y="205377"/>
                  </a:lnTo>
                  <a:lnTo>
                    <a:pt x="677671" y="0"/>
                  </a:lnTo>
                  <a:lnTo>
                    <a:pt x="612614" y="205378"/>
                  </a:lnTo>
                  <a:lnTo>
                    <a:pt x="0" y="205378"/>
                  </a:lnTo>
                  <a:close/>
                </a:path>
              </a:pathLst>
            </a:custGeom>
            <a:solidFill>
              <a:srgbClr val="FCEAE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p>
          </p:txBody>
        </p:sp>
        <mc:AlternateContent xmlns:mc="http://schemas.openxmlformats.org/markup-compatibility/2006" xmlns:a14="http://schemas.microsoft.com/office/drawing/2010/main">
          <mc:Choice Requires="a14">
            <p:sp>
              <p:nvSpPr>
                <p:cNvPr id="53" name="タイトル 8">
                  <a:extLst>
                    <a:ext uri="{FF2B5EF4-FFF2-40B4-BE49-F238E27FC236}">
                      <a16:creationId xmlns:a16="http://schemas.microsoft.com/office/drawing/2014/main" xmlns="" id="{918079AB-F41A-4604-A1F3-46C176EE95DF}"/>
                    </a:ext>
                  </a:extLst>
                </p:cNvPr>
                <p:cNvSpPr txBox="1">
                  <a:spLocks/>
                </p:cNvSpPr>
                <p:nvPr/>
              </p:nvSpPr>
              <p:spPr>
                <a:xfrm>
                  <a:off x="5220274" y="2755115"/>
                  <a:ext cx="2611612" cy="584775"/>
                </a:xfrm>
                <a:prstGeom prst="rect">
                  <a:avLst/>
                </a:prstGeom>
                <a:noFill/>
              </p:spPr>
              <p:txBody>
                <a:bodyPr wrap="non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14:m>
                    <m:oMath xmlns:m="http://schemas.openxmlformats.org/officeDocument/2006/math">
                      <m:sSup>
                        <m:sSupPr>
                          <m:ctrlPr>
                            <a:rPr lang="en-US" altLang="ja-JP" sz="1600" i="1" smtClean="0">
                              <a:solidFill>
                                <a:schemeClr val="tx1"/>
                              </a:solidFill>
                              <a:effectLst>
                                <a:glow rad="63500">
                                  <a:schemeClr val="bg1"/>
                                </a:glow>
                              </a:effectLst>
                              <a:latin typeface="Cambria Math"/>
                            </a:rPr>
                          </m:ctrlPr>
                        </m:sSupPr>
                        <m:e>
                          <m:r>
                            <a:rPr lang="en-US" altLang="ja-JP" sz="1600" i="1">
                              <a:solidFill>
                                <a:schemeClr val="tx1"/>
                              </a:solidFill>
                              <a:effectLst>
                                <a:glow rad="63500">
                                  <a:schemeClr val="bg1"/>
                                </a:glow>
                              </a:effectLst>
                              <a:latin typeface="Cambria Math"/>
                            </a:rPr>
                            <m:t>𝜒</m:t>
                          </m:r>
                        </m:e>
                        <m:sup>
                          <m:r>
                            <a:rPr lang="en-US" altLang="ja-JP" sz="1600" i="1">
                              <a:solidFill>
                                <a:schemeClr val="tx1"/>
                              </a:solidFill>
                              <a:effectLst>
                                <a:glow rad="63500">
                                  <a:schemeClr val="bg1"/>
                                </a:glow>
                              </a:effectLst>
                              <a:latin typeface="Cambria Math"/>
                            </a:rPr>
                            <m:t>2</m:t>
                          </m:r>
                        </m:sup>
                      </m:sSup>
                      <m:r>
                        <a:rPr lang="en-US" altLang="ja-JP" sz="1600" i="1">
                          <a:solidFill>
                            <a:schemeClr val="tx1"/>
                          </a:solidFill>
                          <a:effectLst>
                            <a:glow rad="63500">
                              <a:schemeClr val="bg1"/>
                            </a:glow>
                          </a:effectLst>
                          <a:latin typeface="Cambria Math"/>
                        </a:rPr>
                        <m:t>≥</m:t>
                      </m:r>
                      <m:r>
                        <a:rPr lang="en-US" altLang="ja-JP" sz="1600">
                          <a:solidFill>
                            <a:schemeClr val="tx1"/>
                          </a:solidFill>
                          <a:effectLst>
                            <a:glow rad="63500">
                              <a:schemeClr val="bg1"/>
                            </a:glow>
                          </a:effectLst>
                          <a:latin typeface="Cambria Math"/>
                        </a:rPr>
                        <m:t>7.815</m:t>
                      </m:r>
                    </m:oMath>
                  </a14:m>
                  <a:r>
                    <a:rPr lang="ja-JP" altLang="en-US" sz="1600" dirty="0">
                      <a:solidFill>
                        <a:schemeClr val="tx1"/>
                      </a:solidFill>
                      <a:effectLst>
                        <a:glow rad="63500">
                          <a:schemeClr val="bg1"/>
                        </a:glow>
                      </a:effectLst>
                    </a:rPr>
                    <a:t>となる確率</a:t>
                  </a:r>
                </a:p>
                <a:p>
                  <a:r>
                    <a:rPr lang="en-US" altLang="ja-JP" sz="1600" dirty="0">
                      <a:solidFill>
                        <a:schemeClr val="tx1"/>
                      </a:solidFill>
                      <a:effectLst>
                        <a:glow rad="63500">
                          <a:schemeClr val="bg1"/>
                        </a:glow>
                      </a:effectLst>
                    </a:rPr>
                    <a:t>(</a:t>
                  </a:r>
                  <a:r>
                    <a:rPr lang="ja-JP" altLang="en-US" sz="1600" dirty="0">
                      <a:solidFill>
                        <a:schemeClr val="tx1"/>
                      </a:solidFill>
                      <a:effectLst>
                        <a:glow rad="63500">
                          <a:schemeClr val="bg1"/>
                        </a:glow>
                      </a:effectLst>
                    </a:rPr>
                    <a:t>上側累積面積</a:t>
                  </a:r>
                  <a:r>
                    <a:rPr lang="en-US" altLang="ja-JP" sz="1600" dirty="0">
                      <a:solidFill>
                        <a:schemeClr val="tx1"/>
                      </a:solidFill>
                      <a:effectLst>
                        <a:glow rad="63500">
                          <a:schemeClr val="bg1"/>
                        </a:glow>
                      </a:effectLst>
                    </a:rPr>
                    <a:t>)</a:t>
                  </a:r>
                  <a:r>
                    <a:rPr lang="ja-JP" altLang="en-US" sz="1600" dirty="0">
                      <a:solidFill>
                        <a:schemeClr val="tx1"/>
                      </a:solidFill>
                      <a:effectLst>
                        <a:glow rad="63500">
                          <a:schemeClr val="bg1"/>
                        </a:glow>
                      </a:effectLst>
                    </a:rPr>
                    <a:t>が</a:t>
                  </a:r>
                  <a14:m>
                    <m:oMath xmlns:m="http://schemas.openxmlformats.org/officeDocument/2006/math">
                      <m:r>
                        <a:rPr lang="en-US" altLang="ja-JP" sz="1600" i="1">
                          <a:solidFill>
                            <a:schemeClr val="tx1"/>
                          </a:solidFill>
                          <a:effectLst>
                            <a:glow rad="63500">
                              <a:schemeClr val="bg1"/>
                            </a:glow>
                          </a:effectLst>
                          <a:latin typeface="Cambria Math"/>
                        </a:rPr>
                        <m:t>𝛼</m:t>
                      </m:r>
                      <m:r>
                        <a:rPr lang="en-US" altLang="ja-JP" sz="1600" i="1">
                          <a:solidFill>
                            <a:schemeClr val="tx1"/>
                          </a:solidFill>
                          <a:effectLst>
                            <a:glow rad="63500">
                              <a:schemeClr val="bg1"/>
                            </a:glow>
                          </a:effectLst>
                          <a:latin typeface="Cambria Math"/>
                        </a:rPr>
                        <m:t>=0.05</m:t>
                      </m:r>
                    </m:oMath>
                  </a14:m>
                  <a:endParaRPr lang="en-US" altLang="ja-JP" sz="1600" dirty="0">
                    <a:solidFill>
                      <a:schemeClr val="tx1"/>
                    </a:solidFill>
                    <a:effectLst>
                      <a:glow rad="63500">
                        <a:schemeClr val="bg1"/>
                      </a:glow>
                    </a:effectLst>
                  </a:endParaRPr>
                </a:p>
              </p:txBody>
            </p:sp>
          </mc:Choice>
          <mc:Fallback xmlns="">
            <p:sp>
              <p:nvSpPr>
                <p:cNvPr id="36" name="タイトル 8">
                  <a:extLst>
                    <a:ext uri="{FF2B5EF4-FFF2-40B4-BE49-F238E27FC236}">
                      <a16:creationId xmlns:a16="http://schemas.microsoft.com/office/drawing/2014/main" id="{918079AB-F41A-4604-A1F3-46C176EE95DF}"/>
                    </a:ext>
                  </a:extLst>
                </p:cNvPr>
                <p:cNvSpPr txBox="1">
                  <a:spLocks noRot="1" noChangeAspect="1" noMove="1" noResize="1" noEditPoints="1" noAdjustHandles="1" noChangeArrowheads="1" noChangeShapeType="1" noTextEdit="1"/>
                </p:cNvSpPr>
                <p:nvPr/>
              </p:nvSpPr>
              <p:spPr>
                <a:xfrm>
                  <a:off x="5220274" y="2755115"/>
                  <a:ext cx="2611612" cy="584775"/>
                </a:xfrm>
                <a:prstGeom prst="rect">
                  <a:avLst/>
                </a:prstGeom>
                <a:blipFill>
                  <a:blip r:embed="rId8"/>
                  <a:stretch>
                    <a:fillRect l="-1399" t="-8333" b="-16667"/>
                  </a:stretch>
                </a:blipFill>
              </p:spPr>
              <p:txBody>
                <a:bodyPr/>
                <a:lstStyle/>
                <a:p>
                  <a:r>
                    <a:rPr lang="ja-JP" altLang="en-US">
                      <a:noFill/>
                    </a:rPr>
                    <a:t> </a:t>
                  </a:r>
                </a:p>
              </p:txBody>
            </p:sp>
          </mc:Fallback>
        </mc:AlternateContent>
      </p:grpSp>
      <p:grpSp>
        <p:nvGrpSpPr>
          <p:cNvPr id="54" name="グループ化 53">
            <a:extLst>
              <a:ext uri="{FF2B5EF4-FFF2-40B4-BE49-F238E27FC236}">
                <a16:creationId xmlns:a16="http://schemas.microsoft.com/office/drawing/2014/main" xmlns="" id="{27B9015A-9261-4850-A0FA-DAE74FD59BE4}"/>
              </a:ext>
            </a:extLst>
          </p:cNvPr>
          <p:cNvGrpSpPr/>
          <p:nvPr/>
        </p:nvGrpSpPr>
        <p:grpSpPr>
          <a:xfrm>
            <a:off x="853502" y="4473372"/>
            <a:ext cx="7053607" cy="406914"/>
            <a:chOff x="853502" y="4473372"/>
            <a:chExt cx="7053607" cy="406914"/>
          </a:xfrm>
        </p:grpSpPr>
        <mc:AlternateContent xmlns:mc="http://schemas.openxmlformats.org/markup-compatibility/2006" xmlns:a14="http://schemas.microsoft.com/office/drawing/2010/main">
          <mc:Choice Requires="a14">
            <p:sp>
              <p:nvSpPr>
                <p:cNvPr id="55" name="テキスト ボックス 54"/>
                <p:cNvSpPr txBox="1"/>
                <p:nvPr/>
              </p:nvSpPr>
              <p:spPr>
                <a:xfrm>
                  <a:off x="853502" y="4478752"/>
                  <a:ext cx="2465803" cy="400110"/>
                </a:xfrm>
                <a:prstGeom prst="rect">
                  <a:avLst/>
                </a:prstGeom>
                <a:noFill/>
              </p:spPr>
              <p:txBody>
                <a:bodyPr wrap="non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left"/>
                      </m:oMathParaPr>
                      <m:oMath xmlns:m="http://schemas.openxmlformats.org/officeDocument/2006/math">
                        <m:sSup>
                          <m:sSupPr>
                            <m:ctrlPr>
                              <a:rPr kumimoji="1" lang="en-US" altLang="ja-JP" sz="2000" b="0" i="1" u="none" strike="noStrike" kern="1200" cap="none" spc="0" normalizeH="0" baseline="0" noProof="0" smtClean="0">
                                <a:ln>
                                  <a:noFill/>
                                </a:ln>
                                <a:solidFill>
                                  <a:srgbClr val="0000FF"/>
                                </a:solidFill>
                                <a:effectLst/>
                                <a:uLnTx/>
                                <a:uFillTx/>
                                <a:latin typeface="Cambria Math"/>
                              </a:rPr>
                            </m:ctrlPr>
                          </m:sSupPr>
                          <m:e>
                            <m:r>
                              <a:rPr kumimoji="1" lang="en-US" altLang="ja-JP" sz="2000" b="0" i="1" u="none" strike="noStrike" kern="1200" cap="none" spc="0" normalizeH="0" baseline="0" noProof="0" smtClean="0">
                                <a:ln>
                                  <a:noFill/>
                                </a:ln>
                                <a:solidFill>
                                  <a:srgbClr val="0000FF"/>
                                </a:solidFill>
                                <a:effectLst/>
                                <a:uLnTx/>
                                <a:uFillTx/>
                                <a:latin typeface="Cambria Math"/>
                              </a:rPr>
                              <m:t>𝜒</m:t>
                            </m:r>
                          </m:e>
                          <m:sup>
                            <m:r>
                              <a:rPr kumimoji="1" lang="en-US" altLang="ja-JP" sz="2000" b="0" i="1" u="none" strike="noStrike" kern="1200" cap="none" spc="0" normalizeH="0" baseline="0" noProof="0" smtClean="0">
                                <a:ln>
                                  <a:noFill/>
                                </a:ln>
                                <a:solidFill>
                                  <a:srgbClr val="0000FF"/>
                                </a:solidFill>
                                <a:effectLst/>
                                <a:uLnTx/>
                                <a:uFillTx/>
                                <a:latin typeface="Cambria Math"/>
                              </a:rPr>
                              <m:t>2</m:t>
                            </m:r>
                          </m:sup>
                        </m:sSup>
                        <m:r>
                          <a:rPr kumimoji="1" lang="en-US" altLang="ja-JP" sz="2000" b="0" i="1" u="none" strike="noStrike" kern="1200" cap="none" spc="0" normalizeH="0" baseline="0" noProof="0" smtClean="0">
                            <a:ln>
                              <a:noFill/>
                            </a:ln>
                            <a:solidFill>
                              <a:srgbClr val="0000FF"/>
                            </a:solidFill>
                            <a:effectLst/>
                            <a:uLnTx/>
                            <a:uFillTx/>
                            <a:latin typeface="Cambria Math"/>
                          </a:rPr>
                          <m:t>=10.25&gt;7.815</m:t>
                        </m:r>
                      </m:oMath>
                    </m:oMathPara>
                  </a14:m>
                  <a:endParaRPr kumimoji="1" lang="ja-JP" altLang="en-US" sz="20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853502" y="4478752"/>
                  <a:ext cx="2465803" cy="400110"/>
                </a:xfrm>
                <a:prstGeom prst="rect">
                  <a:avLst/>
                </a:prstGeom>
                <a:blipFill>
                  <a:blip r:embed="rId9"/>
                  <a:stretch>
                    <a:fillRect b="-9231"/>
                  </a:stretch>
                </a:blipFill>
              </p:spPr>
              <p:txBody>
                <a:bodyPr/>
                <a:lstStyle/>
                <a:p>
                  <a:r>
                    <a:rPr lang="ja-JP" altLang="en-US">
                      <a:noFill/>
                    </a:rPr>
                    <a:t> </a:t>
                  </a:r>
                </a:p>
              </p:txBody>
            </p:sp>
          </mc:Fallback>
        </mc:AlternateContent>
        <p:sp>
          <p:nvSpPr>
            <p:cNvPr id="57" name="テキスト ボックス 56">
              <a:extLst>
                <a:ext uri="{FF2B5EF4-FFF2-40B4-BE49-F238E27FC236}">
                  <a16:creationId xmlns:a16="http://schemas.microsoft.com/office/drawing/2014/main" xmlns="" id="{72A6A3B0-9855-407E-A097-067159BE6D80}"/>
                </a:ext>
              </a:extLst>
            </p:cNvPr>
            <p:cNvSpPr txBox="1"/>
            <p:nvPr/>
          </p:nvSpPr>
          <p:spPr>
            <a:xfrm>
              <a:off x="3507420" y="4473372"/>
              <a:ext cx="2783133" cy="400110"/>
            </a:xfrm>
            <a:prstGeom prst="rect">
              <a:avLst/>
            </a:prstGeom>
            <a:noFill/>
          </p:spPr>
          <p:txBody>
            <a:bodyPr wrap="non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rPr>
                <a:t>「差がない」とは言えない</a:t>
              </a:r>
            </a:p>
          </p:txBody>
        </p:sp>
        <p:sp>
          <p:nvSpPr>
            <p:cNvPr id="58" name="テキスト ボックス 57">
              <a:extLst>
                <a:ext uri="{FF2B5EF4-FFF2-40B4-BE49-F238E27FC236}">
                  <a16:creationId xmlns:a16="http://schemas.microsoft.com/office/drawing/2014/main" xmlns="" id="{35BD5902-45EB-40F6-BFAA-0A14AD726004}"/>
                </a:ext>
              </a:extLst>
            </p:cNvPr>
            <p:cNvSpPr txBox="1"/>
            <p:nvPr/>
          </p:nvSpPr>
          <p:spPr>
            <a:xfrm>
              <a:off x="6520191" y="4480176"/>
              <a:ext cx="1386918" cy="400110"/>
            </a:xfrm>
            <a:prstGeom prst="rect">
              <a:avLst/>
            </a:prstGeom>
            <a:noFill/>
          </p:spPr>
          <p:txBody>
            <a:bodyPr wrap="non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rPr>
                <a:t>「差がある」</a:t>
              </a:r>
            </a:p>
          </p:txBody>
        </p:sp>
      </p:grpSp>
      <mc:AlternateContent xmlns:mc="http://schemas.openxmlformats.org/markup-compatibility/2006" xmlns:a14="http://schemas.microsoft.com/office/drawing/2010/main">
        <mc:Choice Requires="a14">
          <p:sp>
            <p:nvSpPr>
              <p:cNvPr id="64" name="タイトル 8">
                <a:extLst>
                  <a:ext uri="{FF2B5EF4-FFF2-40B4-BE49-F238E27FC236}">
                    <a16:creationId xmlns:a16="http://schemas.microsoft.com/office/drawing/2014/main" xmlns="" id="{176785BB-A0C2-4866-8ECC-4EA2CD856A77}"/>
                  </a:ext>
                </a:extLst>
              </p:cNvPr>
              <p:cNvSpPr txBox="1">
                <a:spLocks/>
              </p:cNvSpPr>
              <p:nvPr/>
            </p:nvSpPr>
            <p:spPr>
              <a:xfrm>
                <a:off x="3400882" y="185521"/>
                <a:ext cx="2483768" cy="436354"/>
              </a:xfrm>
              <a:prstGeom prst="rect">
                <a:avLst/>
              </a:prstGeom>
            </p:spPr>
            <p:txBody>
              <a:bodyPr anchor="ctr" anchorCtr="0">
                <a:no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14:m>
                  <m:oMath xmlns:m="http://schemas.openxmlformats.org/officeDocument/2006/math">
                    <m:sSup>
                      <m:sSupPr>
                        <m:ctrlPr>
                          <a:rPr lang="en-US" altLang="ja-JP" sz="2800" i="1">
                            <a:latin typeface="Cambria Math"/>
                          </a:rPr>
                        </m:ctrlPr>
                      </m:sSupPr>
                      <m:e>
                        <m:r>
                          <a:rPr lang="en-US" altLang="ja-JP" sz="2800" i="1">
                            <a:latin typeface="Cambria Math"/>
                          </a:rPr>
                          <m:t>𝜒</m:t>
                        </m:r>
                      </m:e>
                      <m:sup>
                        <m:r>
                          <a:rPr lang="en-US" altLang="ja-JP" sz="2800" i="1">
                            <a:latin typeface="Cambria Math"/>
                          </a:rPr>
                          <m:t>2</m:t>
                        </m:r>
                      </m:sup>
                    </m:sSup>
                  </m:oMath>
                </a14:m>
                <a:r>
                  <a:rPr lang="ja-JP" altLang="en-US" sz="2800" dirty="0">
                    <a:effectLst/>
                  </a:rPr>
                  <a:t>値の判定</a:t>
                </a:r>
              </a:p>
            </p:txBody>
          </p:sp>
        </mc:Choice>
        <mc:Fallback xmlns="">
          <p:sp>
            <p:nvSpPr>
              <p:cNvPr id="64" name="タイトル 8">
                <a:extLst>
                  <a:ext uri="{FF2B5EF4-FFF2-40B4-BE49-F238E27FC236}">
                    <a16:creationId xmlns:a16="http://schemas.microsoft.com/office/drawing/2014/main" xmlns="" xmlns:a14="http://schemas.microsoft.com/office/drawing/2010/main" id="{176785BB-A0C2-4866-8ECC-4EA2CD856A77}"/>
                  </a:ext>
                </a:extLst>
              </p:cNvPr>
              <p:cNvSpPr txBox="1">
                <a:spLocks noRot="1" noChangeAspect="1" noMove="1" noResize="1" noEditPoints="1" noAdjustHandles="1" noChangeArrowheads="1" noChangeShapeType="1" noTextEdit="1"/>
              </p:cNvSpPr>
              <p:nvPr/>
            </p:nvSpPr>
            <p:spPr>
              <a:xfrm>
                <a:off x="3400882" y="185521"/>
                <a:ext cx="2483768" cy="436354"/>
              </a:xfrm>
              <a:prstGeom prst="rect">
                <a:avLst/>
              </a:prstGeom>
              <a:blipFill rotWithShape="1">
                <a:blip r:embed="rId10"/>
                <a:stretch>
                  <a:fillRect t="-25000" b="-4583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8" name="タイトル 8">
                <a:extLst>
                  <a:ext uri="{FF2B5EF4-FFF2-40B4-BE49-F238E27FC236}">
                    <a16:creationId xmlns:a16="http://schemas.microsoft.com/office/drawing/2014/main" xmlns="" id="{4CC919BA-8A89-4EB9-A618-70CF66F40F90}"/>
                  </a:ext>
                </a:extLst>
              </p:cNvPr>
              <p:cNvSpPr txBox="1">
                <a:spLocks/>
              </p:cNvSpPr>
              <p:nvPr/>
            </p:nvSpPr>
            <p:spPr>
              <a:xfrm>
                <a:off x="3767654" y="1149954"/>
                <a:ext cx="2022890" cy="377025"/>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自由度</a:t>
                </a:r>
                <a14:m>
                  <m:oMath xmlns:m="http://schemas.openxmlformats.org/officeDocument/2006/math">
                    <m:r>
                      <a:rPr lang="en-US" altLang="ja-JP" sz="1800" i="1">
                        <a:latin typeface="Cambria Math"/>
                      </a:rPr>
                      <m:t>3(=</m:t>
                    </m:r>
                    <m:r>
                      <a:rPr lang="en-US" altLang="ja-JP" sz="1800" i="1">
                        <a:latin typeface="Cambria Math"/>
                      </a:rPr>
                      <m:t>𝐾</m:t>
                    </m:r>
                    <m:r>
                      <a:rPr lang="en-US" altLang="ja-JP" sz="1800" i="1">
                        <a:latin typeface="Cambria Math"/>
                      </a:rPr>
                      <m:t>−1)</m:t>
                    </m:r>
                  </m:oMath>
                </a14:m>
                <a:r>
                  <a:rPr lang="en-US" altLang="ja-JP" sz="1800" dirty="0">
                    <a:latin typeface="HGP創英角ｺﾞｼｯｸUB" panose="020B0900000000000000" pitchFamily="50" charset="-128"/>
                    <a:ea typeface="HGP創英角ｺﾞｼｯｸUB" panose="020B0900000000000000" pitchFamily="50" charset="-128"/>
                  </a:rPr>
                  <a:t> </a:t>
                </a:r>
              </a:p>
            </p:txBody>
          </p:sp>
        </mc:Choice>
        <mc:Fallback xmlns="">
          <p:sp>
            <p:nvSpPr>
              <p:cNvPr id="68" name="タイトル 8">
                <a:extLst>
                  <a:ext uri="{FF2B5EF4-FFF2-40B4-BE49-F238E27FC236}">
                    <a16:creationId xmlns:a16="http://schemas.microsoft.com/office/drawing/2014/main" xmlns="" xmlns:a14="http://schemas.microsoft.com/office/drawing/2010/main" id="{4CC919BA-8A89-4EB9-A618-70CF66F40F90}"/>
                  </a:ext>
                </a:extLst>
              </p:cNvPr>
              <p:cNvSpPr txBox="1">
                <a:spLocks noRot="1" noChangeAspect="1" noMove="1" noResize="1" noEditPoints="1" noAdjustHandles="1" noChangeArrowheads="1" noChangeShapeType="1" noTextEdit="1"/>
              </p:cNvSpPr>
              <p:nvPr/>
            </p:nvSpPr>
            <p:spPr>
              <a:xfrm>
                <a:off x="3767654" y="1149954"/>
                <a:ext cx="2022890" cy="377025"/>
              </a:xfrm>
              <a:prstGeom prst="rect">
                <a:avLst/>
              </a:prstGeom>
              <a:blipFill rotWithShape="1">
                <a:blip r:embed="rId11"/>
                <a:stretch>
                  <a:fillRect l="-2410" t="-11475" b="-21311"/>
                </a:stretch>
              </a:blipFill>
            </p:spPr>
            <p:txBody>
              <a:bodyPr/>
              <a:lstStyle/>
              <a:p>
                <a:r>
                  <a:rPr lang="ja-JP" altLang="en-US">
                    <a:noFill/>
                  </a:rPr>
                  <a:t> </a:t>
                </a:r>
              </a:p>
            </p:txBody>
          </p:sp>
        </mc:Fallback>
      </mc:AlternateContent>
      <p:sp>
        <p:nvSpPr>
          <p:cNvPr id="69" name="タイトル 8"/>
          <p:cNvSpPr txBox="1">
            <a:spLocks/>
          </p:cNvSpPr>
          <p:nvPr/>
        </p:nvSpPr>
        <p:spPr>
          <a:xfrm>
            <a:off x="810344" y="110530"/>
            <a:ext cx="3592201"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適合度の検定</a:t>
            </a:r>
          </a:p>
        </p:txBody>
      </p:sp>
      <p:cxnSp>
        <p:nvCxnSpPr>
          <p:cNvPr id="70" name="直線コネクタ 69">
            <a:extLst>
              <a:ext uri="{FF2B5EF4-FFF2-40B4-BE49-F238E27FC236}">
                <a16:creationId xmlns:a16="http://schemas.microsoft.com/office/drawing/2014/main" xmlns="" id="{84AD5C77-AFD3-4A7C-823A-9740630AED06}"/>
              </a:ext>
            </a:extLst>
          </p:cNvPr>
          <p:cNvCxnSpPr>
            <a:cxnSpLocks/>
          </p:cNvCxnSpPr>
          <p:nvPr/>
        </p:nvCxnSpPr>
        <p:spPr>
          <a:xfrm>
            <a:off x="3261482" y="220555"/>
            <a:ext cx="0" cy="360000"/>
          </a:xfrm>
          <a:prstGeom prst="line">
            <a:avLst/>
          </a:prstGeom>
          <a:ln w="508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3544075" y="1338466"/>
            <a:ext cx="288000" cy="0"/>
          </a:xfrm>
          <a:prstGeom prst="straightConnector1">
            <a:avLst/>
          </a:prstGeom>
          <a:ln w="1905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a:off x="6232191" y="4683945"/>
            <a:ext cx="288000" cy="0"/>
          </a:xfrm>
          <a:prstGeom prst="straightConnector1">
            <a:avLst/>
          </a:prstGeom>
          <a:ln w="1905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a:off x="3209895" y="4683945"/>
            <a:ext cx="288000" cy="0"/>
          </a:xfrm>
          <a:prstGeom prst="straightConnector1">
            <a:avLst/>
          </a:prstGeom>
          <a:ln w="1905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2123728" y="1816042"/>
            <a:ext cx="1569660" cy="369332"/>
          </a:xfrm>
          <a:prstGeom prst="rect">
            <a:avLst/>
          </a:prstGeom>
        </p:spPr>
        <p:txBody>
          <a:bodyPr anchor="t" anchorCtr="0">
            <a:noAutofit/>
          </a:bodyPr>
          <a:lstStyle/>
          <a:p>
            <a:pPr algn="ctr">
              <a:spcBef>
                <a:spcPct val="0"/>
              </a:spcBef>
            </a:pPr>
            <a:r>
              <a:rPr lang="ja-JP" altLang="en-US" dirty="0">
                <a:solidFill>
                  <a:schemeClr val="accent5">
                    <a:lumMod val="60000"/>
                    <a:lumOff val="40000"/>
                  </a:schemeClr>
                </a:solidFill>
                <a:effectLst>
                  <a:glow rad="88900">
                    <a:schemeClr val="bg1"/>
                  </a:glow>
                </a:effectLst>
                <a:latin typeface="HGP創英角ｺﾞｼｯｸUB" panose="020B0900000000000000" pitchFamily="50" charset="-128"/>
                <a:ea typeface="HGP創英角ｺﾞｼｯｸUB" panose="020B0900000000000000" pitchFamily="50" charset="-128"/>
                <a:cs typeface="+mj-cs"/>
              </a:rPr>
              <a:t>確率密度関数</a:t>
            </a:r>
          </a:p>
        </p:txBody>
      </p:sp>
    </p:spTree>
    <p:extLst>
      <p:ext uri="{BB962C8B-B14F-4D97-AF65-F5344CB8AC3E}">
        <p14:creationId xmlns:p14="http://schemas.microsoft.com/office/powerpoint/2010/main" val="2819362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a:extLst>
              <a:ext uri="{FF2B5EF4-FFF2-40B4-BE49-F238E27FC236}">
                <a16:creationId xmlns="" xmlns:a16="http://schemas.microsoft.com/office/drawing/2014/main" id="{C2CCDF86-8ECA-44A9-82B8-E2DEF35926CB}"/>
              </a:ext>
            </a:extLst>
          </p:cNvPr>
          <p:cNvSpPr/>
          <p:nvPr/>
        </p:nvSpPr>
        <p:spPr>
          <a:xfrm rot="5400000">
            <a:off x="68646" y="3298085"/>
            <a:ext cx="2268000" cy="73435"/>
          </a:xfrm>
          <a:prstGeom prst="rect">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dirty="0">
              <a:solidFill>
                <a:schemeClr val="bg1"/>
              </a:solidFill>
            </a:endParaRPr>
          </a:p>
        </p:txBody>
      </p:sp>
      <p:grpSp>
        <p:nvGrpSpPr>
          <p:cNvPr id="3" name="グループ化 2"/>
          <p:cNvGrpSpPr/>
          <p:nvPr/>
        </p:nvGrpSpPr>
        <p:grpSpPr>
          <a:xfrm>
            <a:off x="1404243" y="1893025"/>
            <a:ext cx="6796665" cy="307777"/>
            <a:chOff x="943091" y="-1030932"/>
            <a:chExt cx="7257818" cy="307777"/>
          </a:xfrm>
        </p:grpSpPr>
        <p:sp>
          <p:nvSpPr>
            <p:cNvPr id="29" name="正方形/長方形 28">
              <a:extLst>
                <a:ext uri="{FF2B5EF4-FFF2-40B4-BE49-F238E27FC236}">
                  <a16:creationId xmlns="" xmlns:a16="http://schemas.microsoft.com/office/drawing/2014/main" id="{C2CCDF86-8ECA-44A9-82B8-E2DEF35926CB}"/>
                </a:ext>
              </a:extLst>
            </p:cNvPr>
            <p:cNvSpPr/>
            <p:nvPr/>
          </p:nvSpPr>
          <p:spPr>
            <a:xfrm>
              <a:off x="943091" y="-893765"/>
              <a:ext cx="7257818" cy="73435"/>
            </a:xfrm>
            <a:prstGeom prst="rect">
              <a:avLst/>
            </a:prstGeom>
            <a:solidFill>
              <a:schemeClr val="bg1">
                <a:lumMod val="8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dirty="0">
                <a:solidFill>
                  <a:schemeClr val="bg1"/>
                </a:solidFill>
              </a:endParaRPr>
            </a:p>
          </p:txBody>
        </p:sp>
        <p:sp>
          <p:nvSpPr>
            <p:cNvPr id="42" name="タイトル 8">
              <a:extLst>
                <a:ext uri="{FF2B5EF4-FFF2-40B4-BE49-F238E27FC236}">
                  <a16:creationId xmlns="" xmlns:a16="http://schemas.microsoft.com/office/drawing/2014/main" id="{8942B7CB-0FF5-4B3A-8648-94D967B8FB36}"/>
                </a:ext>
              </a:extLst>
            </p:cNvPr>
            <p:cNvSpPr txBox="1">
              <a:spLocks/>
            </p:cNvSpPr>
            <p:nvPr/>
          </p:nvSpPr>
          <p:spPr>
            <a:xfrm>
              <a:off x="4066895" y="-1030932"/>
              <a:ext cx="1010212" cy="307777"/>
            </a:xfrm>
            <a:prstGeom prst="rect">
              <a:avLst/>
            </a:prstGeom>
            <a:solidFill>
              <a:schemeClr val="bg1"/>
            </a:solidFill>
          </p:spPr>
          <p:txBody>
            <a:bodyPr wrap="none" rtlCol="0" anchor="ctr">
              <a:spAutoFit/>
            </a:bodyPr>
            <a:lstStyle>
              <a:defPPr>
                <a:defRPr lang="ja-JP"/>
              </a:defPPr>
              <a:lvl1pPr algn="ctr">
                <a:defRPr sz="2400">
                  <a:effectLst>
                    <a:glow rad="88900">
                      <a:schemeClr val="bg1"/>
                    </a:glow>
                  </a:effectLst>
                  <a:latin typeface="HGP創英角ｺﾞｼｯｸUB" panose="020B0900000000000000" pitchFamily="50" charset="-128"/>
                  <a:ea typeface="HGP創英角ｺﾞｼｯｸUB" panose="020B0900000000000000" pitchFamily="50" charset="-128"/>
                  <a:cs typeface="メイリオ" panose="020B0604030504040204" pitchFamily="50" charset="-128"/>
                </a:defRPr>
              </a:lvl1pPr>
            </a:lstStyle>
            <a:p>
              <a:r>
                <a:rPr lang="ja-JP" altLang="en-US" sz="1400" dirty="0">
                  <a:effectLst/>
                </a:rPr>
                <a:t>有意水準𝛼</a:t>
              </a:r>
            </a:p>
          </p:txBody>
        </p:sp>
      </p:grpSp>
      <p:graphicFrame>
        <p:nvGraphicFramePr>
          <p:cNvPr id="15" name="表 14"/>
          <p:cNvGraphicFramePr>
            <a:graphicFrameLocks noGrp="1"/>
          </p:cNvGraphicFramePr>
          <p:nvPr>
            <p:extLst>
              <p:ext uri="{D42A27DB-BD31-4B8C-83A1-F6EECF244321}">
                <p14:modId xmlns:p14="http://schemas.microsoft.com/office/powerpoint/2010/main" val="1703663544"/>
              </p:ext>
            </p:extLst>
          </p:nvPr>
        </p:nvGraphicFramePr>
        <p:xfrm>
          <a:off x="1043888" y="1859116"/>
          <a:ext cx="7200000" cy="2603280"/>
        </p:xfrm>
        <a:graphic>
          <a:graphicData uri="http://schemas.openxmlformats.org/drawingml/2006/table">
            <a:tbl>
              <a:tblPr>
                <a:tableStyleId>{616DA210-FB5B-4158-B5E0-FEB733F419BA}</a:tableStyleId>
              </a:tblPr>
              <a:tblGrid>
                <a:gridCol w="360000">
                  <a:extLst>
                    <a:ext uri="{9D8B030D-6E8A-4147-A177-3AD203B41FA5}">
                      <a16:colId xmlns:a16="http://schemas.microsoft.com/office/drawing/2014/main" xmlns="" val="346908467"/>
                    </a:ext>
                  </a:extLst>
                </a:gridCol>
                <a:gridCol w="792000">
                  <a:extLst>
                    <a:ext uri="{9D8B030D-6E8A-4147-A177-3AD203B41FA5}">
                      <a16:colId xmlns:a16="http://schemas.microsoft.com/office/drawing/2014/main" xmlns="" val="20000"/>
                    </a:ext>
                  </a:extLst>
                </a:gridCol>
                <a:gridCol w="1008000">
                  <a:extLst>
                    <a:ext uri="{9D8B030D-6E8A-4147-A177-3AD203B41FA5}">
                      <a16:colId xmlns:a16="http://schemas.microsoft.com/office/drawing/2014/main" xmlns="" val="20001"/>
                    </a:ext>
                  </a:extLst>
                </a:gridCol>
                <a:gridCol w="1008000">
                  <a:extLst>
                    <a:ext uri="{9D8B030D-6E8A-4147-A177-3AD203B41FA5}">
                      <a16:colId xmlns:a16="http://schemas.microsoft.com/office/drawing/2014/main" xmlns="" val="20002"/>
                    </a:ext>
                  </a:extLst>
                </a:gridCol>
                <a:gridCol w="1008000">
                  <a:extLst>
                    <a:ext uri="{9D8B030D-6E8A-4147-A177-3AD203B41FA5}">
                      <a16:colId xmlns:a16="http://schemas.microsoft.com/office/drawing/2014/main" xmlns="" val="20003"/>
                    </a:ext>
                  </a:extLst>
                </a:gridCol>
                <a:gridCol w="1008000">
                  <a:extLst>
                    <a:ext uri="{9D8B030D-6E8A-4147-A177-3AD203B41FA5}">
                      <a16:colId xmlns:a16="http://schemas.microsoft.com/office/drawing/2014/main" xmlns="" val="20004"/>
                    </a:ext>
                  </a:extLst>
                </a:gridCol>
                <a:gridCol w="1008000">
                  <a:extLst>
                    <a:ext uri="{9D8B030D-6E8A-4147-A177-3AD203B41FA5}">
                      <a16:colId xmlns:a16="http://schemas.microsoft.com/office/drawing/2014/main" xmlns="" val="20005"/>
                    </a:ext>
                  </a:extLst>
                </a:gridCol>
                <a:gridCol w="1008000">
                  <a:extLst>
                    <a:ext uri="{9D8B030D-6E8A-4147-A177-3AD203B41FA5}">
                      <a16:colId xmlns:a16="http://schemas.microsoft.com/office/drawing/2014/main" xmlns="" val="20006"/>
                    </a:ext>
                  </a:extLst>
                </a:gridCol>
              </a:tblGrid>
              <a:tr h="324000">
                <a:tc>
                  <a:txBody>
                    <a:bodyPr/>
                    <a:lstStyle/>
                    <a:p>
                      <a:pPr algn="ctr"/>
                      <a:endParaRPr lang="en-US" sz="1600" i="0" dirty="0">
                        <a:solidFill>
                          <a:srgbClr val="FBE0DD"/>
                        </a:solidFill>
                        <a:effectLst/>
                        <a:latin typeface="HGP創英角ｺﾞｼｯｸUB" panose="020B0900000000000000" pitchFamily="50" charset="-128"/>
                        <a:ea typeface="HGP創英角ｺﾞｼｯｸUB" panose="020B0900000000000000" pitchFamily="50" charset="-128"/>
                      </a:endParaRP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noFill/>
                  </a:tcPr>
                </a:tc>
                <a:tc gridSpan="2">
                  <a:txBody>
                    <a:bodyPr/>
                    <a:lstStyle/>
                    <a:p>
                      <a:pPr algn="ctr"/>
                      <a:endParaRPr lang="en-US" sz="1100" i="0" dirty="0">
                        <a:effectLst/>
                        <a:latin typeface="HGP創英角ｺﾞｼｯｸUB" panose="020B0900000000000000" pitchFamily="50" charset="-128"/>
                        <a:ea typeface="HGP創英角ｺﾞｼｯｸUB" panose="020B0900000000000000" pitchFamily="50" charset="-128"/>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noFill/>
                  </a:tcPr>
                </a:tc>
                <a:tc hMerge="1">
                  <a:txBody>
                    <a:bodyPr/>
                    <a:lstStyle/>
                    <a:p>
                      <a:pPr algn="ct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anchor="ctr">
                    <a:lnL w="12700" cap="flat" cmpd="sng" algn="ctr">
                      <a:solidFill>
                        <a:srgbClr val="0000FF"/>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endParaRPr lang="en-US" altLang="ja-JP" sz="1100" i="0" dirty="0">
                        <a:effectLst/>
                        <a:latin typeface="HGP創英角ｺﾞｼｯｸUB" panose="020B0900000000000000" pitchFamily="50" charset="-128"/>
                        <a:ea typeface="HGP創英角ｺﾞｼｯｸUB" panose="020B0900000000000000" pitchFamily="50" charset="-128"/>
                      </a:endParaRPr>
                    </a:p>
                  </a:txBody>
                  <a:tcPr marT="0" marB="0">
                    <a:lnL w="12700" cmpd="sng">
                      <a:noFill/>
                    </a:lnL>
                    <a:lnR w="12700" cmpd="sng">
                      <a:noFill/>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altLang="ja-JP" sz="1100" i="0" dirty="0">
                        <a:effectLst/>
                        <a:latin typeface="HGP創英角ｺﾞｼｯｸUB" panose="020B0900000000000000" pitchFamily="50" charset="-128"/>
                        <a:ea typeface="HGP創英角ｺﾞｼｯｸUB" panose="020B0900000000000000" pitchFamily="50" charset="-128"/>
                      </a:endParaRPr>
                    </a:p>
                  </a:txBody>
                  <a:tcPr marT="0" marB="0">
                    <a:lnL w="12700" cmpd="sng">
                      <a:noFill/>
                    </a:lnL>
                    <a:lnR w="12700" cmpd="sng">
                      <a:noFill/>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altLang="ja-JP" sz="1100" i="0" dirty="0">
                        <a:effectLst/>
                        <a:latin typeface="HGP創英角ｺﾞｼｯｸUB" panose="020B0900000000000000" pitchFamily="50" charset="-128"/>
                        <a:ea typeface="HGP創英角ｺﾞｼｯｸUB" panose="020B0900000000000000" pitchFamily="50" charset="-128"/>
                      </a:endParaRPr>
                    </a:p>
                  </a:txBody>
                  <a:tcPr marT="0" marB="0">
                    <a:lnL w="12700" cmpd="sng">
                      <a:noFill/>
                    </a:lnL>
                    <a:lnR w="12700" cmpd="sng">
                      <a:noFill/>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altLang="ja-JP" sz="1100" i="0" dirty="0">
                        <a:effectLst/>
                        <a:latin typeface="HGP創英角ｺﾞｼｯｸUB" panose="020B0900000000000000" pitchFamily="50" charset="-128"/>
                        <a:ea typeface="HGP創英角ｺﾞｼｯｸUB" panose="020B0900000000000000" pitchFamily="50" charset="-128"/>
                      </a:endParaRPr>
                    </a:p>
                  </a:txBody>
                  <a:tcPr marT="0" marB="0">
                    <a:lnL w="12700" cmpd="sng">
                      <a:noFill/>
                    </a:lnL>
                    <a:lnR w="12700" cmpd="sng">
                      <a:noFill/>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altLang="ja-JP" sz="1100" i="0" dirty="0">
                        <a:effectLst/>
                        <a:latin typeface="HGP創英角ｺﾞｼｯｸUB" panose="020B0900000000000000" pitchFamily="50" charset="-128"/>
                        <a:ea typeface="HGP創英角ｺﾞｼｯｸUB" panose="020B0900000000000000" pitchFamily="50" charset="-128"/>
                      </a:endParaRPr>
                    </a:p>
                  </a:txBody>
                  <a:tcPr marT="0" marB="0">
                    <a:lnL w="12700" cmpd="sng">
                      <a:noFill/>
                    </a:lnL>
                    <a:lnR w="12700" cmpd="sng">
                      <a:noFill/>
                    </a:lnR>
                    <a:lnT w="12700"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167748785"/>
                  </a:ext>
                </a:extLst>
              </a:tr>
              <a:tr h="324000">
                <a:tc rowSpan="7">
                  <a:txBody>
                    <a:bodyPr/>
                    <a:lstStyle/>
                    <a:p>
                      <a:pPr algn="ctr"/>
                      <a:endParaRPr lang="en-US" sz="1600" i="0" dirty="0">
                        <a:solidFill>
                          <a:srgbClr val="FBE0DD"/>
                        </a:solidFill>
                        <a:effectLst/>
                        <a:latin typeface="HGP創英角ｺﾞｼｯｸUB" panose="020B0900000000000000" pitchFamily="50" charset="-128"/>
                        <a:ea typeface="HGP創英角ｺﾞｼｯｸUB" panose="020B0900000000000000" pitchFamily="50" charset="-128"/>
                      </a:endParaRPr>
                    </a:p>
                  </a:txBody>
                  <a:tcPr anchor="ctr">
                    <a:lnL w="12700" cmpd="sng">
                      <a:noFill/>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noFill/>
                  </a:tcPr>
                </a:tc>
                <a:tc>
                  <a:txBody>
                    <a:bodyPr/>
                    <a:lstStyle/>
                    <a:p>
                      <a:pPr algn="ctr"/>
                      <a:endParaRPr lang="en-US" sz="1600" i="0" dirty="0">
                        <a:solidFill>
                          <a:srgbClr val="F2F2FF"/>
                        </a:solidFill>
                        <a:effectLst/>
                        <a:latin typeface="HGP創英角ｺﾞｼｯｸUB" panose="020B0900000000000000" pitchFamily="50" charset="-128"/>
                        <a:ea typeface="HGP創英角ｺﾞｼｯｸUB" panose="020B0900000000000000" pitchFamily="50" charset="-128"/>
                      </a:endParaRPr>
                    </a:p>
                  </a:txBody>
                  <a:tcPr marT="36000" marB="36000" anchor="ctr">
                    <a:lnL w="38100" cap="flat" cmpd="sng" algn="ctr">
                      <a:solidFill>
                        <a:schemeClr val="bg1"/>
                      </a:solidFill>
                      <a:prstDash val="solid"/>
                      <a:round/>
                      <a:headEnd type="none" w="med" len="med"/>
                      <a:tailEnd type="none" w="med" len="med"/>
                    </a:lnL>
                    <a:lnR w="12700" cap="flat" cmpd="sng" algn="ctr">
                      <a:solidFill>
                        <a:srgbClr val="0000FF"/>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0.995</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ap="flat" cmpd="sng" algn="ctr">
                      <a:solidFill>
                        <a:srgbClr val="0000FF"/>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pattFill prst="wdUpDiag">
                      <a:fgClr>
                        <a:srgbClr val="FBE0DD"/>
                      </a:fgClr>
                      <a:bgClr>
                        <a:schemeClr val="bg1"/>
                      </a:bgClr>
                    </a:pattFill>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0.975</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pattFill prst="wdUpDiag">
                      <a:fgClr>
                        <a:srgbClr val="FBE0DD"/>
                      </a:fgClr>
                      <a:bgClr>
                        <a:schemeClr val="bg1"/>
                      </a:bgClr>
                    </a:pattFill>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0.05</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pattFill prst="wdUpDiag">
                      <a:fgClr>
                        <a:srgbClr val="FBE0DD"/>
                      </a:fgClr>
                      <a:bgClr>
                        <a:schemeClr val="bg1"/>
                      </a:bgClr>
                    </a:pattFill>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0.025</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pattFill prst="wdUpDiag">
                      <a:fgClr>
                        <a:srgbClr val="FBE0DD"/>
                      </a:fgClr>
                      <a:bgClr>
                        <a:schemeClr val="bg1"/>
                      </a:bgClr>
                    </a:pattFill>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0.01</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pattFill prst="wdUpDiag">
                      <a:fgClr>
                        <a:srgbClr val="FBE0DD"/>
                      </a:fgClr>
                      <a:bgClr>
                        <a:schemeClr val="bg1"/>
                      </a:bgClr>
                    </a:pattFill>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0.005</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pattFill prst="wdUpDiag">
                      <a:fgClr>
                        <a:srgbClr val="FBE0DD"/>
                      </a:fgClr>
                      <a:bgClr>
                        <a:schemeClr val="bg1"/>
                      </a:bgClr>
                    </a:pattFill>
                  </a:tcPr>
                </a:tc>
                <a:extLst>
                  <a:ext uri="{0D108BD9-81ED-4DB2-BD59-A6C34878D82A}">
                    <a16:rowId xmlns:a16="http://schemas.microsoft.com/office/drawing/2014/main" xmlns="" val="10000"/>
                  </a:ext>
                </a:extLst>
              </a:tr>
              <a:tr h="324000">
                <a:tc vMerge="1">
                  <a:txBody>
                    <a:bodyPr/>
                    <a:lstStyle/>
                    <a:p>
                      <a:pPr algn="ctr"/>
                      <a:endParaRPr lang="en-US" altLang="ja-JP" sz="1600" i="0" dirty="0">
                        <a:solidFill>
                          <a:srgbClr val="F2F2FF"/>
                        </a:solidFill>
                        <a:effectLst/>
                        <a:latin typeface="HGP創英角ｺﾞｼｯｸUB" panose="020B0900000000000000" pitchFamily="50" charset="-128"/>
                        <a:ea typeface="HGP創英角ｺﾞｼｯｸUB" panose="020B0900000000000000" pitchFamily="50" charset="-128"/>
                      </a:endParaRPr>
                    </a:p>
                  </a:txBody>
                  <a:tcPr anchor="ctr">
                    <a:lnL w="12700" cmpd="sng">
                      <a:noFill/>
                    </a:lnL>
                    <a:lnR w="12700" cap="flat" cmpd="sng" algn="ctr">
                      <a:solidFill>
                        <a:srgbClr val="0000FF"/>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1</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38100" cap="flat" cmpd="sng" algn="ctr">
                      <a:solidFill>
                        <a:schemeClr val="bg1"/>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0.000</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ap="flat" cmpd="sng" algn="ctr">
                      <a:solidFill>
                        <a:srgbClr val="0000FF"/>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0.001</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1270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3.841</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1270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5.024</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1270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6.635</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1270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7.879</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1270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4000">
                <a:tc vMerge="1">
                  <a:txBody>
                    <a:bodyPr/>
                    <a:lstStyle/>
                    <a:p>
                      <a:pPr algn="ctr"/>
                      <a:endParaRPr lang="en-US" altLang="ja-JP" sz="1600" i="0" dirty="0">
                        <a:solidFill>
                          <a:srgbClr val="FBE0DD"/>
                        </a:solidFill>
                        <a:effectLst/>
                        <a:latin typeface="HGP創英角ｺﾞｼｯｸUB" panose="020B0900000000000000" pitchFamily="50" charset="-128"/>
                        <a:ea typeface="HGP創英角ｺﾞｼｯｸUB" panose="020B0900000000000000" pitchFamily="50" charset="-128"/>
                      </a:endParaRPr>
                    </a:p>
                  </a:txBody>
                  <a:tcPr anchor="ctr">
                    <a:lnL w="12700" cmpd="sng">
                      <a:noFill/>
                    </a:lnL>
                    <a:lnR w="12700" cap="flat" cmpd="sng" algn="ctr">
                      <a:solidFill>
                        <a:srgbClr val="0000FF"/>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2</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38100" cap="flat" cmpd="sng" algn="ctr">
                      <a:solidFill>
                        <a:schemeClr val="bg1"/>
                      </a:solidFill>
                      <a:prstDash val="solid"/>
                      <a:round/>
                      <a:headEnd type="none" w="med" len="med"/>
                      <a:tailEnd type="none" w="med" len="med"/>
                    </a:lnL>
                    <a:lnR w="12700" cap="flat" cmpd="sng" algn="ctr">
                      <a:solidFill>
                        <a:srgbClr val="0000FF"/>
                      </a:solidFill>
                      <a:prstDash val="solid"/>
                      <a:round/>
                      <a:headEnd type="none" w="med" len="med"/>
                      <a:tailEnd type="none" w="med" len="med"/>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0.010</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ap="flat" cmpd="sng" algn="ctr">
                      <a:solidFill>
                        <a:srgbClr val="0000FF"/>
                      </a:solidFill>
                      <a:prstDash val="solid"/>
                      <a:round/>
                      <a:headEnd type="none" w="med" len="med"/>
                      <a:tailEnd type="none" w="med" len="med"/>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0.051</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5.991</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7.378</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9.210</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10.597</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4000">
                <a:tc vMerge="1">
                  <a:txBody>
                    <a:bodyPr/>
                    <a:lstStyle/>
                    <a:p>
                      <a:pPr algn="ctr"/>
                      <a:endParaRPr lang="en-US" altLang="ja-JP" sz="1600" i="0" dirty="0">
                        <a:solidFill>
                          <a:srgbClr val="FBE0DD"/>
                        </a:solidFill>
                        <a:effectLst/>
                        <a:latin typeface="HGP創英角ｺﾞｼｯｸUB" panose="020B0900000000000000" pitchFamily="50" charset="-128"/>
                        <a:ea typeface="HGP創英角ｺﾞｼｯｸUB" panose="020B0900000000000000" pitchFamily="50" charset="-128"/>
                      </a:endParaRPr>
                    </a:p>
                  </a:txBody>
                  <a:tcPr anchor="ctr">
                    <a:lnL w="12700" cmpd="sng">
                      <a:noFill/>
                    </a:lnL>
                    <a:lnR w="12700" cap="flat" cmpd="sng" algn="ctr">
                      <a:solidFill>
                        <a:srgbClr val="0000FF"/>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3</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38100" cap="flat" cmpd="sng" algn="ctr">
                      <a:solidFill>
                        <a:schemeClr val="bg1"/>
                      </a:solidFill>
                      <a:prstDash val="solid"/>
                      <a:round/>
                      <a:headEnd type="none" w="med" len="med"/>
                      <a:tailEnd type="none" w="med" len="med"/>
                    </a:lnL>
                    <a:lnR w="12700" cap="flat" cmpd="sng" algn="ctr">
                      <a:solidFill>
                        <a:srgbClr val="0000FF"/>
                      </a:solidFill>
                      <a:prstDash val="solid"/>
                      <a:round/>
                      <a:headEnd type="none" w="med" len="med"/>
                      <a:tailEnd type="none" w="med" len="med"/>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pattFill prst="wdUpDiag">
                      <a:fgClr>
                        <a:srgbClr val="FBE0DD"/>
                      </a:fgClr>
                      <a:bgClr>
                        <a:schemeClr val="bg1"/>
                      </a:bgClr>
                    </a:pattFill>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0.072</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ap="flat" cmpd="sng" algn="ctr">
                      <a:solidFill>
                        <a:srgbClr val="0000FF"/>
                      </a:solidFill>
                      <a:prstDash val="solid"/>
                      <a:round/>
                      <a:headEnd type="none" w="med" len="med"/>
                      <a:tailEnd type="none" w="med" len="med"/>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pattFill prst="wdUpDiag">
                      <a:fgClr>
                        <a:srgbClr val="FBE0DD"/>
                      </a:fgClr>
                      <a:bgClr>
                        <a:schemeClr val="bg1"/>
                      </a:bgClr>
                    </a:pattFill>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0.216</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pattFill prst="wdUpDiag">
                      <a:fgClr>
                        <a:srgbClr val="FBE0DD"/>
                      </a:fgClr>
                      <a:bgClr>
                        <a:schemeClr val="bg1"/>
                      </a:bgClr>
                    </a:pattFill>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7.815</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pattFill prst="wdUpDiag">
                      <a:fgClr>
                        <a:srgbClr val="FBE0DD"/>
                      </a:fgClr>
                      <a:bgClr>
                        <a:schemeClr val="bg1"/>
                      </a:bgClr>
                    </a:pattFill>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9.348</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pattFill prst="wdUpDiag">
                      <a:fgClr>
                        <a:srgbClr val="FBE0DD"/>
                      </a:fgClr>
                      <a:bgClr>
                        <a:schemeClr val="bg1"/>
                      </a:bgClr>
                    </a:pattFill>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11.345</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pattFill prst="wdUpDiag">
                      <a:fgClr>
                        <a:srgbClr val="FCEAE8"/>
                      </a:fgClr>
                      <a:bgClr>
                        <a:srgbClr val="F7BDB7"/>
                      </a:bgClr>
                    </a:pattFill>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12.838</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pattFill prst="wdUpDiag">
                      <a:fgClr>
                        <a:srgbClr val="FCEAE8"/>
                      </a:fgClr>
                      <a:bgClr>
                        <a:srgbClr val="F7BDB7"/>
                      </a:bgClr>
                    </a:pattFill>
                  </a:tcPr>
                </a:tc>
                <a:extLst>
                  <a:ext uri="{0D108BD9-81ED-4DB2-BD59-A6C34878D82A}">
                    <a16:rowId xmlns:a16="http://schemas.microsoft.com/office/drawing/2014/main" xmlns="" val="10003"/>
                  </a:ext>
                </a:extLst>
              </a:tr>
              <a:tr h="324000">
                <a:tc vMerge="1">
                  <a:txBody>
                    <a:bodyPr/>
                    <a:lstStyle/>
                    <a:p>
                      <a:pPr algn="ctr"/>
                      <a:endParaRPr lang="en-US" altLang="ja-JP" sz="1600" i="0" dirty="0">
                        <a:solidFill>
                          <a:srgbClr val="FBE0DD"/>
                        </a:solidFill>
                        <a:effectLst/>
                        <a:latin typeface="HGP創英角ｺﾞｼｯｸUB" panose="020B0900000000000000" pitchFamily="50" charset="-128"/>
                        <a:ea typeface="HGP創英角ｺﾞｼｯｸUB" panose="020B0900000000000000" pitchFamily="50" charset="-128"/>
                      </a:endParaRPr>
                    </a:p>
                  </a:txBody>
                  <a:tcPr anchor="ctr">
                    <a:lnL w="12700" cmpd="sng">
                      <a:noFill/>
                    </a:lnL>
                    <a:lnR w="12700" cap="flat" cmpd="sng" algn="ctr">
                      <a:solidFill>
                        <a:srgbClr val="0000FF"/>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4</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38100" cap="flat" cmpd="sng" algn="ctr">
                      <a:solidFill>
                        <a:schemeClr val="bg1"/>
                      </a:solidFill>
                      <a:prstDash val="solid"/>
                      <a:round/>
                      <a:headEnd type="none" w="med" len="med"/>
                      <a:tailEnd type="none" w="med" len="med"/>
                    </a:lnL>
                    <a:lnR w="12700" cap="flat" cmpd="sng" algn="ctr">
                      <a:solidFill>
                        <a:srgbClr val="0000FF"/>
                      </a:solidFill>
                      <a:prstDash val="solid"/>
                      <a:round/>
                      <a:headEnd type="none" w="med" len="med"/>
                      <a:tailEnd type="none" w="med" len="med"/>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0.207</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ap="flat" cmpd="sng" algn="ctr">
                      <a:solidFill>
                        <a:srgbClr val="0000FF"/>
                      </a:solidFill>
                      <a:prstDash val="solid"/>
                      <a:round/>
                      <a:headEnd type="none" w="med" len="med"/>
                      <a:tailEnd type="none" w="med" len="med"/>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0.484</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9.488</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11.143</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13.277</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14.860</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4000">
                <a:tc vMerge="1">
                  <a:txBody>
                    <a:bodyPr/>
                    <a:lstStyle/>
                    <a:p>
                      <a:pPr algn="ctr"/>
                      <a:endParaRPr lang="en-US" altLang="ja-JP" sz="1600" i="0" dirty="0">
                        <a:solidFill>
                          <a:srgbClr val="FBE0DD"/>
                        </a:solidFill>
                        <a:effectLst/>
                        <a:latin typeface="HGP創英角ｺﾞｼｯｸUB" panose="020B0900000000000000" pitchFamily="50" charset="-128"/>
                        <a:ea typeface="HGP創英角ｺﾞｼｯｸUB" panose="020B0900000000000000" pitchFamily="50" charset="-128"/>
                      </a:endParaRPr>
                    </a:p>
                  </a:txBody>
                  <a:tcPr anchor="ctr">
                    <a:lnL w="12700" cmpd="sng">
                      <a:noFill/>
                    </a:lnL>
                    <a:lnR w="12700" cap="flat" cmpd="sng" algn="ctr">
                      <a:solidFill>
                        <a:srgbClr val="0000FF"/>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2F2FF"/>
                    </a:solidFill>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5</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38100" cap="flat" cmpd="sng" algn="ctr">
                      <a:solidFill>
                        <a:schemeClr val="bg1"/>
                      </a:solidFill>
                      <a:prstDash val="solid"/>
                      <a:round/>
                      <a:headEnd type="none" w="med" len="med"/>
                      <a:tailEnd type="none" w="med" len="med"/>
                    </a:lnL>
                    <a:lnR w="12700" cap="flat" cmpd="sng" algn="ctr">
                      <a:solidFill>
                        <a:srgbClr val="0000FF"/>
                      </a:solidFill>
                      <a:prstDash val="solid"/>
                      <a:round/>
                      <a:headEnd type="none" w="med" len="med"/>
                      <a:tailEnd type="none" w="med" len="med"/>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0.412</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ap="flat" cmpd="sng" algn="ctr">
                      <a:solidFill>
                        <a:srgbClr val="0000FF"/>
                      </a:solidFill>
                      <a:prstDash val="solid"/>
                      <a:round/>
                      <a:headEnd type="none" w="med" len="med"/>
                      <a:tailEnd type="none" w="med" len="med"/>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0.831</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11.070</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12.832</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15.086</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gn="ctr"/>
                      <a:r>
                        <a:rPr lang="en-US" altLang="ja-JP" sz="1600" dirty="0">
                          <a:effectLst/>
                          <a:latin typeface="HGP創英角ｺﾞｼｯｸUB" panose="020B0900000000000000" pitchFamily="50" charset="-128"/>
                          <a:ea typeface="HGP創英角ｺﾞｼｯｸUB" panose="020B0900000000000000" pitchFamily="50" charset="-128"/>
                        </a:rPr>
                        <a:t>16.750</a:t>
                      </a:r>
                      <a:endParaRPr lang="en-US" altLang="ja-JP"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4000">
                <a:tc vMerge="1">
                  <a:txBody>
                    <a:bodyPr/>
                    <a:lstStyle/>
                    <a:p>
                      <a:pPr algn="ctr"/>
                      <a:endParaRPr lang="ja-JP" altLang="en-US" sz="1600" i="0" dirty="0">
                        <a:solidFill>
                          <a:srgbClr val="FBE0DD"/>
                        </a:solidFill>
                        <a:effectLst/>
                        <a:latin typeface="HGP創英角ｺﾞｼｯｸUB" panose="020B0900000000000000" pitchFamily="50" charset="-128"/>
                        <a:ea typeface="HGP創英角ｺﾞｼｯｸUB" panose="020B0900000000000000" pitchFamily="50" charset="-128"/>
                      </a:endParaRPr>
                    </a:p>
                  </a:txBody>
                  <a:tcPr anchor="ctr">
                    <a:lnL w="12700" cmpd="sng">
                      <a:noFill/>
                    </a:lnL>
                    <a:lnR w="12700" cap="flat" cmpd="sng" algn="ctr">
                      <a:solidFill>
                        <a:srgbClr val="0000FF"/>
                      </a:solidFill>
                      <a:prstDash val="solid"/>
                      <a:round/>
                      <a:headEnd type="none" w="med" len="med"/>
                      <a:tailEnd type="none" w="med" len="med"/>
                    </a:lnR>
                    <a:lnT w="9525" cap="flat" cmpd="sng" algn="ctr">
                      <a:solidFill>
                        <a:schemeClr val="tx1"/>
                      </a:solidFill>
                      <a:prstDash val="sysDot"/>
                      <a:round/>
                      <a:headEnd type="none" w="med" len="med"/>
                      <a:tailEnd type="none" w="med" len="med"/>
                    </a:lnT>
                    <a:lnB w="12700" cmpd="sng">
                      <a:noFill/>
                    </a:lnB>
                    <a:lnTlToBr w="12700" cmpd="sng">
                      <a:noFill/>
                      <a:prstDash val="solid"/>
                    </a:lnTlToBr>
                    <a:lnBlToTr w="12700" cmpd="sng">
                      <a:noFill/>
                      <a:prstDash val="solid"/>
                    </a:lnBlToTr>
                    <a:solidFill>
                      <a:srgbClr val="F2F2FF"/>
                    </a:solidFill>
                  </a:tcPr>
                </a:tc>
                <a:tc>
                  <a:txBody>
                    <a:bodyPr/>
                    <a:lstStyle/>
                    <a:p>
                      <a:pPr algn="ctr"/>
                      <a:r>
                        <a:rPr lang="ja-JP" altLang="en-US" sz="1600" dirty="0">
                          <a:effectLst/>
                          <a:latin typeface="HGP創英角ｺﾞｼｯｸUB" panose="020B0900000000000000" pitchFamily="50" charset="-128"/>
                          <a:ea typeface="HGP創英角ｺﾞｼｯｸUB" panose="020B0900000000000000" pitchFamily="50" charset="-128"/>
                        </a:rPr>
                        <a:t>･･･</a:t>
                      </a:r>
                      <a:endParaRPr lang="ja-JP" altLang="en-US"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38100" cap="flat" cmpd="sng" algn="ctr">
                      <a:solidFill>
                        <a:schemeClr val="bg1"/>
                      </a:solidFill>
                      <a:prstDash val="solid"/>
                      <a:round/>
                      <a:headEnd type="none" w="med" len="med"/>
                      <a:tailEnd type="none" w="med" len="med"/>
                    </a:lnL>
                    <a:lnR w="12700" cap="flat" cmpd="sng" algn="ctr">
                      <a:solidFill>
                        <a:srgbClr val="0000FF"/>
                      </a:solidFill>
                      <a:prstDash val="solid"/>
                      <a:round/>
                      <a:headEnd type="none" w="med" len="med"/>
                      <a:tailEnd type="none" w="med" len="med"/>
                    </a:lnR>
                    <a:lnT w="952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ja-JP" altLang="en-US" sz="1600">
                          <a:effectLst/>
                          <a:latin typeface="HGP創英角ｺﾞｼｯｸUB" panose="020B0900000000000000" pitchFamily="50" charset="-128"/>
                          <a:ea typeface="HGP創英角ｺﾞｼｯｸUB" panose="020B0900000000000000" pitchFamily="50" charset="-128"/>
                        </a:rPr>
                        <a:t>･･･</a:t>
                      </a:r>
                      <a:endParaRPr lang="ja-JP" altLang="en-US" sz="1600" i="0">
                        <a:effectLst/>
                        <a:latin typeface="HGP創英角ｺﾞｼｯｸUB" panose="020B0900000000000000" pitchFamily="50" charset="-128"/>
                        <a:ea typeface="HGP創英角ｺﾞｼｯｸUB" panose="020B0900000000000000" pitchFamily="50" charset="-128"/>
                      </a:endParaRPr>
                    </a:p>
                  </a:txBody>
                  <a:tcPr marT="36000" marB="36000" anchor="ctr">
                    <a:lnL w="12700" cap="flat" cmpd="sng" algn="ctr">
                      <a:solidFill>
                        <a:srgbClr val="0000FF"/>
                      </a:solidFill>
                      <a:prstDash val="solid"/>
                      <a:round/>
                      <a:headEnd type="none" w="med" len="med"/>
                      <a:tailEnd type="none" w="med" len="med"/>
                    </a:lnL>
                    <a:lnR w="12700" cmpd="sng">
                      <a:noFill/>
                    </a:lnR>
                    <a:lnT w="952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ja-JP" altLang="en-US" sz="1600">
                          <a:effectLst/>
                          <a:latin typeface="HGP創英角ｺﾞｼｯｸUB" panose="020B0900000000000000" pitchFamily="50" charset="-128"/>
                          <a:ea typeface="HGP創英角ｺﾞｼｯｸUB" panose="020B0900000000000000" pitchFamily="50" charset="-128"/>
                        </a:rPr>
                        <a:t>･･･</a:t>
                      </a:r>
                      <a:endParaRPr lang="ja-JP" altLang="en-US" sz="1600" i="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ja-JP" altLang="en-US" sz="1600" dirty="0">
                          <a:effectLst/>
                          <a:latin typeface="HGP創英角ｺﾞｼｯｸUB" panose="020B0900000000000000" pitchFamily="50" charset="-128"/>
                          <a:ea typeface="HGP創英角ｺﾞｼｯｸUB" panose="020B0900000000000000" pitchFamily="50" charset="-128"/>
                        </a:rPr>
                        <a:t>･･･</a:t>
                      </a:r>
                      <a:endParaRPr lang="ja-JP" altLang="en-US"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ja-JP" altLang="en-US" sz="1600" dirty="0">
                          <a:effectLst/>
                          <a:latin typeface="HGP創英角ｺﾞｼｯｸUB" panose="020B0900000000000000" pitchFamily="50" charset="-128"/>
                          <a:ea typeface="HGP創英角ｺﾞｼｯｸUB" panose="020B0900000000000000" pitchFamily="50" charset="-128"/>
                        </a:rPr>
                        <a:t>･･･</a:t>
                      </a:r>
                      <a:endParaRPr lang="ja-JP" altLang="en-US"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ja-JP" altLang="en-US" sz="1600" dirty="0">
                          <a:effectLst/>
                          <a:latin typeface="HGP創英角ｺﾞｼｯｸUB" panose="020B0900000000000000" pitchFamily="50" charset="-128"/>
                          <a:ea typeface="HGP創英角ｺﾞｼｯｸUB" panose="020B0900000000000000" pitchFamily="50" charset="-128"/>
                        </a:rPr>
                        <a:t>･･･</a:t>
                      </a:r>
                      <a:endParaRPr lang="ja-JP" altLang="en-US"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ja-JP" altLang="en-US" sz="1600" dirty="0">
                          <a:effectLst/>
                          <a:latin typeface="HGP創英角ｺﾞｼｯｸUB" panose="020B0900000000000000" pitchFamily="50" charset="-128"/>
                          <a:ea typeface="HGP創英角ｺﾞｼｯｸUB" panose="020B0900000000000000" pitchFamily="50" charset="-128"/>
                        </a:rPr>
                        <a:t>･･･</a:t>
                      </a:r>
                      <a:endParaRPr lang="ja-JP" altLang="en-US" sz="1600" i="0" dirty="0">
                        <a:effectLst/>
                        <a:latin typeface="HGP創英角ｺﾞｼｯｸUB" panose="020B0900000000000000" pitchFamily="50" charset="-128"/>
                        <a:ea typeface="HGP創英角ｺﾞｼｯｸUB" panose="020B0900000000000000" pitchFamily="50" charset="-128"/>
                      </a:endParaRPr>
                    </a:p>
                  </a:txBody>
                  <a:tcPr marT="36000" marB="36000" anchor="ctr">
                    <a:lnL w="12700" cmpd="sng">
                      <a:noFill/>
                    </a:lnL>
                    <a:lnR w="12700" cmpd="sng">
                      <a:noFill/>
                    </a:lnR>
                    <a:lnT w="952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bl>
          </a:graphicData>
        </a:graphic>
      </p:graphicFrame>
      <p:sp>
        <p:nvSpPr>
          <p:cNvPr id="17" name="テキスト ボックス 16"/>
          <p:cNvSpPr txBox="1"/>
          <p:nvPr/>
        </p:nvSpPr>
        <p:spPr>
          <a:xfrm>
            <a:off x="6868957" y="4745171"/>
            <a:ext cx="966632"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rPr>
              <a:t>？？？</a:t>
            </a:r>
            <a:endParaRPr kumimoji="1" lang="en-US" altLang="ja-JP" sz="16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endParaRPr>
          </a:p>
        </p:txBody>
      </p:sp>
      <p:grpSp>
        <p:nvGrpSpPr>
          <p:cNvPr id="18" name="グループ化 17">
            <a:extLst>
              <a:ext uri="{FF2B5EF4-FFF2-40B4-BE49-F238E27FC236}">
                <a16:creationId xmlns:a16="http://schemas.microsoft.com/office/drawing/2014/main" xmlns="" id="{CE3549AC-EF5C-46FF-BFBD-B966C2452F5D}"/>
              </a:ext>
            </a:extLst>
          </p:cNvPr>
          <p:cNvGrpSpPr/>
          <p:nvPr/>
        </p:nvGrpSpPr>
        <p:grpSpPr>
          <a:xfrm>
            <a:off x="611189" y="732275"/>
            <a:ext cx="5780086" cy="485544"/>
            <a:chOff x="611189" y="732275"/>
            <a:chExt cx="5780086" cy="485544"/>
          </a:xfrm>
        </p:grpSpPr>
        <p:sp>
          <p:nvSpPr>
            <p:cNvPr id="19" name="タイトル 8">
              <a:extLst>
                <a:ext uri="{FF2B5EF4-FFF2-40B4-BE49-F238E27FC236}">
                  <a16:creationId xmlns:a16="http://schemas.microsoft.com/office/drawing/2014/main" xmlns="" id="{346A0E37-1132-4011-8371-A528E627C1A2}"/>
                </a:ext>
              </a:extLst>
            </p:cNvPr>
            <p:cNvSpPr txBox="1">
              <a:spLocks/>
            </p:cNvSpPr>
            <p:nvPr/>
          </p:nvSpPr>
          <p:spPr>
            <a:xfrm>
              <a:off x="810345" y="732275"/>
              <a:ext cx="5580930" cy="48554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各有意水準における限界値の表を参照</a:t>
              </a:r>
            </a:p>
          </p:txBody>
        </p:sp>
        <p:sp>
          <p:nvSpPr>
            <p:cNvPr id="20" name="正方形/長方形 19">
              <a:extLst>
                <a:ext uri="{FF2B5EF4-FFF2-40B4-BE49-F238E27FC236}">
                  <a16:creationId xmlns:a16="http://schemas.microsoft.com/office/drawing/2014/main" xmlns="" id="{F5F1E4EC-A0D2-4C8A-9783-A9A3BF459B2C}"/>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grpSp>
      <p:sp>
        <p:nvSpPr>
          <p:cNvPr id="21" name="左中かっこ 20">
            <a:extLst>
              <a:ext uri="{FF2B5EF4-FFF2-40B4-BE49-F238E27FC236}">
                <a16:creationId xmlns:a16="http://schemas.microsoft.com/office/drawing/2014/main" xmlns="" id="{4CBC093D-40C8-4F06-A64A-683C57FB77CF}"/>
              </a:ext>
            </a:extLst>
          </p:cNvPr>
          <p:cNvSpPr/>
          <p:nvPr/>
        </p:nvSpPr>
        <p:spPr>
          <a:xfrm rot="16200000">
            <a:off x="3726244" y="2177145"/>
            <a:ext cx="288000" cy="4932000"/>
          </a:xfrm>
          <a:prstGeom prst="leftBrace">
            <a:avLst>
              <a:gd name="adj1" fmla="val 0"/>
              <a:gd name="adj2" fmla="val 49233"/>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左中かっこ 21">
            <a:extLst>
              <a:ext uri="{FF2B5EF4-FFF2-40B4-BE49-F238E27FC236}">
                <a16:creationId xmlns:a16="http://schemas.microsoft.com/office/drawing/2014/main" xmlns="" id="{2D25E4EF-933A-4D12-858A-09C4626BBFED}"/>
              </a:ext>
            </a:extLst>
          </p:cNvPr>
          <p:cNvSpPr/>
          <p:nvPr/>
        </p:nvSpPr>
        <p:spPr>
          <a:xfrm rot="16200000">
            <a:off x="7200408" y="3743145"/>
            <a:ext cx="288000" cy="1800000"/>
          </a:xfrm>
          <a:prstGeom prst="leftBrace">
            <a:avLst>
              <a:gd name="adj1" fmla="val 0"/>
              <a:gd name="adj2" fmla="val 49233"/>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23" name="タイトル 8">
                <a:extLst>
                  <a:ext uri="{FF2B5EF4-FFF2-40B4-BE49-F238E27FC236}">
                    <a16:creationId xmlns:a16="http://schemas.microsoft.com/office/drawing/2014/main" xmlns="" id="{19BC24AD-A9B9-4AF3-8C63-1D9946D3645A}"/>
                  </a:ext>
                </a:extLst>
              </p:cNvPr>
              <p:cNvSpPr txBox="1">
                <a:spLocks/>
              </p:cNvSpPr>
              <p:nvPr/>
            </p:nvSpPr>
            <p:spPr>
              <a:xfrm>
                <a:off x="3400882" y="185521"/>
                <a:ext cx="2483768" cy="436354"/>
              </a:xfrm>
              <a:prstGeom prst="rect">
                <a:avLst/>
              </a:prstGeom>
            </p:spPr>
            <p:txBody>
              <a:bodyPr anchor="ctr" anchorCtr="0">
                <a:no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14:m>
                  <m:oMath xmlns:m="http://schemas.openxmlformats.org/officeDocument/2006/math">
                    <m:sSup>
                      <m:sSupPr>
                        <m:ctrlPr>
                          <a:rPr lang="en-US" altLang="ja-JP" sz="2800" i="1">
                            <a:latin typeface="Cambria Math"/>
                          </a:rPr>
                        </m:ctrlPr>
                      </m:sSupPr>
                      <m:e>
                        <m:r>
                          <a:rPr lang="en-US" altLang="ja-JP" sz="2800" i="1">
                            <a:latin typeface="Cambria Math"/>
                          </a:rPr>
                          <m:t>𝜒</m:t>
                        </m:r>
                      </m:e>
                      <m:sup>
                        <m:r>
                          <a:rPr lang="en-US" altLang="ja-JP" sz="2800" i="1">
                            <a:latin typeface="Cambria Math"/>
                          </a:rPr>
                          <m:t>2</m:t>
                        </m:r>
                      </m:sup>
                    </m:sSup>
                  </m:oMath>
                </a14:m>
                <a:r>
                  <a:rPr lang="ja-JP" altLang="en-US" sz="2800" dirty="0">
                    <a:effectLst/>
                  </a:rPr>
                  <a:t>値の判定</a:t>
                </a:r>
              </a:p>
            </p:txBody>
          </p:sp>
        </mc:Choice>
        <mc:Fallback xmlns="">
          <p:sp>
            <p:nvSpPr>
              <p:cNvPr id="23" name="タイトル 8">
                <a:extLst>
                  <a:ext uri="{FF2B5EF4-FFF2-40B4-BE49-F238E27FC236}">
                    <a16:creationId xmlns:a16="http://schemas.microsoft.com/office/drawing/2014/main" xmlns="" xmlns:a14="http://schemas.microsoft.com/office/drawing/2010/main" id="{19BC24AD-A9B9-4AF3-8C63-1D9946D3645A}"/>
                  </a:ext>
                </a:extLst>
              </p:cNvPr>
              <p:cNvSpPr txBox="1">
                <a:spLocks noRot="1" noChangeAspect="1" noMove="1" noResize="1" noEditPoints="1" noAdjustHandles="1" noChangeArrowheads="1" noChangeShapeType="1" noTextEdit="1"/>
              </p:cNvSpPr>
              <p:nvPr/>
            </p:nvSpPr>
            <p:spPr>
              <a:xfrm>
                <a:off x="3400882" y="185521"/>
                <a:ext cx="2483768" cy="436354"/>
              </a:xfrm>
              <a:prstGeom prst="rect">
                <a:avLst/>
              </a:prstGeom>
              <a:blipFill rotWithShape="1">
                <a:blip r:embed="rId3"/>
                <a:stretch>
                  <a:fillRect t="-25000" b="-45833"/>
                </a:stretch>
              </a:blipFill>
            </p:spPr>
            <p:txBody>
              <a:bodyPr/>
              <a:lstStyle/>
              <a:p>
                <a:r>
                  <a:rPr lang="ja-JP" altLang="en-US">
                    <a:noFill/>
                  </a:rPr>
                  <a:t> </a:t>
                </a:r>
              </a:p>
            </p:txBody>
          </p:sp>
        </mc:Fallback>
      </mc:AlternateContent>
      <p:grpSp>
        <p:nvGrpSpPr>
          <p:cNvPr id="24" name="グループ化 23">
            <a:extLst>
              <a:ext uri="{FF2B5EF4-FFF2-40B4-BE49-F238E27FC236}">
                <a16:creationId xmlns:a16="http://schemas.microsoft.com/office/drawing/2014/main" xmlns="" id="{455FC785-762E-4149-8F6D-1319E41F3CBD}"/>
              </a:ext>
            </a:extLst>
          </p:cNvPr>
          <p:cNvGrpSpPr/>
          <p:nvPr/>
        </p:nvGrpSpPr>
        <p:grpSpPr>
          <a:xfrm>
            <a:off x="1967965" y="4749202"/>
            <a:ext cx="3659269" cy="338554"/>
            <a:chOff x="2305845" y="4818177"/>
            <a:chExt cx="3659269" cy="338554"/>
          </a:xfrm>
        </p:grpSpPr>
        <p:sp>
          <p:nvSpPr>
            <p:cNvPr id="25" name="テキスト ボックス 24"/>
            <p:cNvSpPr txBox="1"/>
            <p:nvPr/>
          </p:nvSpPr>
          <p:spPr>
            <a:xfrm>
              <a:off x="2305845" y="4818177"/>
              <a:ext cx="2250916" cy="338554"/>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rPr>
                <a:t>「差がない」とは言えない</a:t>
              </a:r>
              <a:endParaRPr kumimoji="1" lang="en-US" altLang="ja-JP" sz="16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endParaRPr>
            </a:p>
          </p:txBody>
        </p:sp>
        <p:sp>
          <p:nvSpPr>
            <p:cNvPr id="27" name="テキスト ボックス 26">
              <a:extLst>
                <a:ext uri="{FF2B5EF4-FFF2-40B4-BE49-F238E27FC236}">
                  <a16:creationId xmlns:a16="http://schemas.microsoft.com/office/drawing/2014/main" xmlns="" id="{425C23D5-BCBB-406A-B632-4466337C6A55}"/>
                </a:ext>
              </a:extLst>
            </p:cNvPr>
            <p:cNvSpPr txBox="1"/>
            <p:nvPr/>
          </p:nvSpPr>
          <p:spPr>
            <a:xfrm>
              <a:off x="4817178" y="4818177"/>
              <a:ext cx="1147936" cy="338554"/>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rPr>
                <a:t>「差がある」</a:t>
              </a:r>
              <a:endParaRPr kumimoji="1" lang="en-US" altLang="ja-JP" sz="1600" b="0" i="0" u="none" strike="noStrike" kern="1200" cap="none" spc="0" normalizeH="0" baseline="0" noProof="0" dirty="0">
                <a:ln>
                  <a:noFill/>
                </a:ln>
                <a:solidFill>
                  <a:srgbClr val="0000FF"/>
                </a:solidFill>
                <a:effectLst/>
                <a:uLnTx/>
                <a:uFillTx/>
                <a:latin typeface="HGP創英角ｺﾞｼｯｸUB" panose="020B0900000000000000" pitchFamily="50" charset="-128"/>
                <a:ea typeface="HGP創英角ｺﾞｼｯｸUB" panose="020B0900000000000000" pitchFamily="50" charset="-128"/>
              </a:endParaRPr>
            </a:p>
          </p:txBody>
        </p:sp>
      </p:grpSp>
      <mc:AlternateContent xmlns:mc="http://schemas.openxmlformats.org/markup-compatibility/2006" xmlns:a14="http://schemas.microsoft.com/office/drawing/2010/main">
        <mc:Choice Requires="a14">
          <p:sp>
            <p:nvSpPr>
              <p:cNvPr id="31" name="タイトル 8">
                <a:extLst>
                  <a:ext uri="{FF2B5EF4-FFF2-40B4-BE49-F238E27FC236}">
                    <a16:creationId xmlns:a16="http://schemas.microsoft.com/office/drawing/2014/main" xmlns="" id="{B4C239E5-EFA7-48C4-A5B1-D2D21EC7DEC1}"/>
                  </a:ext>
                </a:extLst>
              </p:cNvPr>
              <p:cNvSpPr txBox="1">
                <a:spLocks/>
              </p:cNvSpPr>
              <p:nvPr/>
            </p:nvSpPr>
            <p:spPr>
              <a:xfrm>
                <a:off x="1004664" y="1110258"/>
                <a:ext cx="5951017"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14:m>
                  <m:oMath xmlns:m="http://schemas.openxmlformats.org/officeDocument/2006/math">
                    <m:sSup>
                      <m:sSupPr>
                        <m:ctrlPr>
                          <a:rPr lang="en-US" altLang="ja-JP" sz="2400" i="1">
                            <a:latin typeface="Cambria Math"/>
                          </a:rPr>
                        </m:ctrlPr>
                      </m:sSupPr>
                      <m:e>
                        <m:r>
                          <a:rPr lang="en-US" altLang="ja-JP" sz="2400" i="1">
                            <a:latin typeface="Cambria Math"/>
                          </a:rPr>
                          <m:t>𝜒</m:t>
                        </m:r>
                      </m:e>
                      <m:sup>
                        <m:r>
                          <a:rPr lang="en-US" altLang="ja-JP" sz="2400" i="1">
                            <a:latin typeface="Cambria Math"/>
                          </a:rPr>
                          <m:t>2</m:t>
                        </m:r>
                      </m:sup>
                    </m:sSup>
                  </m:oMath>
                </a14:m>
                <a:r>
                  <a:rPr lang="ja-JP" altLang="en-US" sz="2200" dirty="0">
                    <a:latin typeface="HGP創英角ｺﾞｼｯｸUB" panose="020B0900000000000000" pitchFamily="50" charset="-128"/>
                    <a:ea typeface="HGP創英角ｺﾞｼｯｸUB" panose="020B0900000000000000" pitchFamily="50" charset="-128"/>
                  </a:rPr>
                  <a:t>値が限界値を越えると「差がない」とは言えない</a:t>
                </a:r>
              </a:p>
            </p:txBody>
          </p:sp>
        </mc:Choice>
        <mc:Fallback xmlns="">
          <p:sp>
            <p:nvSpPr>
              <p:cNvPr id="31" name="タイトル 8">
                <a:extLst>
                  <a:ext uri="{FF2B5EF4-FFF2-40B4-BE49-F238E27FC236}">
                    <a16:creationId xmlns="" xmlns:a16="http://schemas.microsoft.com/office/drawing/2014/main" xmlns:a14="http://schemas.microsoft.com/office/drawing/2010/main" id="{B4C239E5-EFA7-48C4-A5B1-D2D21EC7DEC1}"/>
                  </a:ext>
                </a:extLst>
              </p:cNvPr>
              <p:cNvSpPr txBox="1">
                <a:spLocks noRot="1" noChangeAspect="1" noMove="1" noResize="1" noEditPoints="1" noAdjustHandles="1" noChangeArrowheads="1" noChangeShapeType="1" noTextEdit="1"/>
              </p:cNvSpPr>
              <p:nvPr/>
            </p:nvSpPr>
            <p:spPr>
              <a:xfrm>
                <a:off x="1004664" y="1110258"/>
                <a:ext cx="5951017" cy="506009"/>
              </a:xfrm>
              <a:prstGeom prst="rect">
                <a:avLst/>
              </a:prstGeom>
              <a:blipFill rotWithShape="1">
                <a:blip r:embed="rId4"/>
                <a:stretch>
                  <a:fillRect l="-307" r="-1127" b="-15663"/>
                </a:stretch>
              </a:blipFill>
            </p:spPr>
            <p:txBody>
              <a:bodyPr/>
              <a:lstStyle/>
              <a:p>
                <a:r>
                  <a:rPr lang="ja-JP" altLang="en-US">
                    <a:noFill/>
                  </a:rPr>
                  <a:t> </a:t>
                </a:r>
              </a:p>
            </p:txBody>
          </p:sp>
        </mc:Fallback>
      </mc:AlternateContent>
      <p:sp>
        <p:nvSpPr>
          <p:cNvPr id="32" name="正方形/長方形 31">
            <a:extLst>
              <a:ext uri="{FF2B5EF4-FFF2-40B4-BE49-F238E27FC236}">
                <a16:creationId xmlns:a16="http://schemas.microsoft.com/office/drawing/2014/main" xmlns="" id="{AF798512-A1A3-4576-8933-3BB8C2EA0FAD}"/>
              </a:ext>
            </a:extLst>
          </p:cNvPr>
          <p:cNvSpPr>
            <a:spLocks noChangeAspect="1"/>
          </p:cNvSpPr>
          <p:nvPr/>
        </p:nvSpPr>
        <p:spPr>
          <a:xfrm>
            <a:off x="906738" y="1304548"/>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33" name="フリーフォーム: 図形 30">
            <a:extLst>
              <a:ext uri="{FF2B5EF4-FFF2-40B4-BE49-F238E27FC236}">
                <a16:creationId xmlns:a16="http://schemas.microsoft.com/office/drawing/2014/main" xmlns="" id="{BF3D3131-CA9D-451F-BB67-46C038971F10}"/>
              </a:ext>
            </a:extLst>
          </p:cNvPr>
          <p:cNvSpPr/>
          <p:nvPr/>
        </p:nvSpPr>
        <p:spPr>
          <a:xfrm rot="16200000" flipV="1">
            <a:off x="5460635" y="1908335"/>
            <a:ext cx="1543033" cy="1288400"/>
          </a:xfrm>
          <a:custGeom>
            <a:avLst/>
            <a:gdLst>
              <a:gd name="connsiteX0" fmla="*/ 1643615 w 1643615"/>
              <a:gd name="connsiteY0" fmla="*/ 1288400 h 1288400"/>
              <a:gd name="connsiteX1" fmla="*/ 1643615 w 1643615"/>
              <a:gd name="connsiteY1" fmla="*/ 0 h 1288400"/>
              <a:gd name="connsiteX2" fmla="*/ 1642574 w 1643615"/>
              <a:gd name="connsiteY2" fmla="*/ 0 h 1288400"/>
              <a:gd name="connsiteX3" fmla="*/ 1247444 w 1643615"/>
              <a:gd name="connsiteY3" fmla="*/ 0 h 1288400"/>
              <a:gd name="connsiteX4" fmla="*/ 1246403 w 1643615"/>
              <a:gd name="connsiteY4" fmla="*/ 0 h 1288400"/>
              <a:gd name="connsiteX5" fmla="*/ 1246403 w 1643615"/>
              <a:gd name="connsiteY5" fmla="*/ 565180 h 1288400"/>
              <a:gd name="connsiteX6" fmla="*/ 0 w 1643615"/>
              <a:gd name="connsiteY6" fmla="*/ 644201 h 1288400"/>
              <a:gd name="connsiteX7" fmla="*/ 1246403 w 1643615"/>
              <a:gd name="connsiteY7" fmla="*/ 723223 h 1288400"/>
              <a:gd name="connsiteX8" fmla="*/ 1246403 w 1643615"/>
              <a:gd name="connsiteY8" fmla="*/ 1288400 h 1288400"/>
              <a:gd name="connsiteX9" fmla="*/ 1247444 w 1643615"/>
              <a:gd name="connsiteY9" fmla="*/ 1288400 h 1288400"/>
              <a:gd name="connsiteX10" fmla="*/ 1642574 w 1643615"/>
              <a:gd name="connsiteY10" fmla="*/ 1288400 h 128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3615" h="1288400">
                <a:moveTo>
                  <a:pt x="1643615" y="1288400"/>
                </a:moveTo>
                <a:lnTo>
                  <a:pt x="1643615" y="0"/>
                </a:lnTo>
                <a:lnTo>
                  <a:pt x="1642574" y="0"/>
                </a:lnTo>
                <a:lnTo>
                  <a:pt x="1247444" y="0"/>
                </a:lnTo>
                <a:lnTo>
                  <a:pt x="1246403" y="0"/>
                </a:lnTo>
                <a:lnTo>
                  <a:pt x="1246403" y="565180"/>
                </a:lnTo>
                <a:lnTo>
                  <a:pt x="0" y="644201"/>
                </a:lnTo>
                <a:lnTo>
                  <a:pt x="1246403" y="723223"/>
                </a:lnTo>
                <a:lnTo>
                  <a:pt x="1246403" y="1288400"/>
                </a:lnTo>
                <a:lnTo>
                  <a:pt x="1247444" y="1288400"/>
                </a:lnTo>
                <a:lnTo>
                  <a:pt x="1642574" y="1288400"/>
                </a:lnTo>
                <a:close/>
              </a:path>
            </a:pathLst>
          </a:cu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effectLst/>
              <a:latin typeface="HGP創英角ｺﾞｼｯｸUB" panose="020B0900000000000000" pitchFamily="50" charset="-128"/>
              <a:ea typeface="HGP創英角ｺﾞｼｯｸUB" panose="020B0900000000000000" pitchFamily="50" charset="-128"/>
            </a:endParaRPr>
          </a:p>
        </p:txBody>
      </p:sp>
      <mc:AlternateContent xmlns:mc="http://schemas.openxmlformats.org/markup-compatibility/2006" xmlns:a14="http://schemas.microsoft.com/office/drawing/2010/main">
        <mc:Choice Requires="a14">
          <p:sp>
            <p:nvSpPr>
              <p:cNvPr id="34" name="テキスト ボックス 33">
                <a:extLst>
                  <a:ext uri="{FF2B5EF4-FFF2-40B4-BE49-F238E27FC236}">
                    <a16:creationId xmlns:a16="http://schemas.microsoft.com/office/drawing/2014/main" xmlns="" id="{C3A99799-A8FF-40CA-9F70-E8A02B90E3BE}"/>
                  </a:ext>
                </a:extLst>
              </p:cNvPr>
              <p:cNvSpPr txBox="1"/>
              <p:nvPr/>
            </p:nvSpPr>
            <p:spPr>
              <a:xfrm>
                <a:off x="5580112" y="1773454"/>
                <a:ext cx="1375569" cy="369332"/>
              </a:xfrm>
              <a:prstGeom prst="rect">
                <a:avLst/>
              </a:prstGeom>
              <a:noFill/>
            </p:spPr>
            <p:txBody>
              <a:bodyPr wrap="none" rtlCol="0">
                <a:spAutoFit/>
              </a:bodyPr>
              <a:lstStyle/>
              <a:p>
                <a:pPr lvl="0" algn="ctr">
                  <a:defRPr/>
                </a:pPr>
                <a14:m>
                  <m:oMathPara xmlns:m="http://schemas.openxmlformats.org/officeDocument/2006/math">
                    <m:oMathParaPr>
                      <m:jc m:val="centerGroup"/>
                    </m:oMathParaPr>
                    <m:oMath xmlns:m="http://schemas.openxmlformats.org/officeDocument/2006/math">
                      <m:sSup>
                        <m:sSupPr>
                          <m:ctrlPr>
                            <a:rPr lang="en-US" altLang="ja-JP" i="1" smtClean="0">
                              <a:solidFill>
                                <a:schemeClr val="bg1"/>
                              </a:solidFill>
                              <a:effectLst/>
                              <a:latin typeface="Cambria Math"/>
                            </a:rPr>
                          </m:ctrlPr>
                        </m:sSupPr>
                        <m:e>
                          <m:r>
                            <a:rPr lang="en-US" altLang="ja-JP" i="1">
                              <a:solidFill>
                                <a:schemeClr val="bg1"/>
                              </a:solidFill>
                              <a:effectLst/>
                              <a:latin typeface="Cambria Math"/>
                            </a:rPr>
                            <m:t>𝜒</m:t>
                          </m:r>
                        </m:e>
                        <m:sup>
                          <m:r>
                            <a:rPr lang="en-US" altLang="ja-JP" i="1">
                              <a:solidFill>
                                <a:schemeClr val="bg1"/>
                              </a:solidFill>
                              <a:effectLst/>
                              <a:latin typeface="Cambria Math"/>
                            </a:rPr>
                            <m:t>2</m:t>
                          </m:r>
                        </m:sup>
                      </m:sSup>
                      <m:r>
                        <a:rPr lang="en-US" altLang="ja-JP" i="1">
                          <a:solidFill>
                            <a:schemeClr val="bg1"/>
                          </a:solidFill>
                          <a:effectLst/>
                          <a:latin typeface="Cambria Math"/>
                        </a:rPr>
                        <m:t>=10.25</m:t>
                      </m:r>
                    </m:oMath>
                  </m:oMathPara>
                </a14:m>
                <a:endParaRPr kumimoji="1" lang="ja-JP" altLang="en-US" sz="1800" b="0" i="0" u="none" strike="noStrike" kern="1200" cap="none" spc="0" normalizeH="0" baseline="0" noProof="0" dirty="0">
                  <a:ln>
                    <a:noFill/>
                  </a:ln>
                  <a:solidFill>
                    <a:schemeClr val="bg1"/>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34" name="テキスト ボックス 33">
                <a:extLst>
                  <a:ext uri="{FF2B5EF4-FFF2-40B4-BE49-F238E27FC236}">
                    <a16:creationId xmlns="" xmlns:a16="http://schemas.microsoft.com/office/drawing/2014/main" xmlns:a14="http://schemas.microsoft.com/office/drawing/2010/main" id="{C3A99799-A8FF-40CA-9F70-E8A02B90E3BE}"/>
                  </a:ext>
                </a:extLst>
              </p:cNvPr>
              <p:cNvSpPr txBox="1">
                <a:spLocks noRot="1" noChangeAspect="1" noMove="1" noResize="1" noEditPoints="1" noAdjustHandles="1" noChangeArrowheads="1" noChangeShapeType="1" noTextEdit="1"/>
              </p:cNvSpPr>
              <p:nvPr/>
            </p:nvSpPr>
            <p:spPr>
              <a:xfrm>
                <a:off x="5580112" y="1773454"/>
                <a:ext cx="1375569" cy="369332"/>
              </a:xfrm>
              <a:prstGeom prst="rect">
                <a:avLst/>
              </a:prstGeom>
              <a:blipFill rotWithShape="1">
                <a:blip r:embed="rId5"/>
                <a:stretch>
                  <a:fillRect b="-6557"/>
                </a:stretch>
              </a:blipFill>
            </p:spPr>
            <p:txBody>
              <a:bodyPr/>
              <a:lstStyle/>
              <a:p>
                <a:r>
                  <a:rPr lang="ja-JP" altLang="en-US">
                    <a:noFill/>
                  </a:rPr>
                  <a:t> </a:t>
                </a:r>
              </a:p>
            </p:txBody>
          </p:sp>
        </mc:Fallback>
      </mc:AlternateContent>
      <p:sp>
        <p:nvSpPr>
          <p:cNvPr id="35" name="タイトル 8">
            <a:extLst>
              <a:ext uri="{FF2B5EF4-FFF2-40B4-BE49-F238E27FC236}">
                <a16:creationId xmlns:a16="http://schemas.microsoft.com/office/drawing/2014/main" xmlns="" id="{562560CF-552E-4638-AEA4-E161A308C5A6}"/>
              </a:ext>
            </a:extLst>
          </p:cNvPr>
          <p:cNvSpPr txBox="1">
            <a:spLocks/>
          </p:cNvSpPr>
          <p:nvPr/>
        </p:nvSpPr>
        <p:spPr>
          <a:xfrm>
            <a:off x="7164288" y="1110258"/>
            <a:ext cx="1551112"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a:latin typeface="HGP創英角ｺﾞｼｯｸUB" panose="020B0900000000000000" pitchFamily="50" charset="-128"/>
                <a:ea typeface="HGP創英角ｺﾞｼｯｸUB" panose="020B0900000000000000" pitchFamily="50" charset="-128"/>
              </a:rPr>
              <a:t>「差がある」</a:t>
            </a:r>
          </a:p>
        </p:txBody>
      </p:sp>
      <p:sp>
        <p:nvSpPr>
          <p:cNvPr id="39" name="タイトル 8"/>
          <p:cNvSpPr txBox="1">
            <a:spLocks/>
          </p:cNvSpPr>
          <p:nvPr/>
        </p:nvSpPr>
        <p:spPr>
          <a:xfrm>
            <a:off x="810344" y="110530"/>
            <a:ext cx="3592201"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適合度の検定</a:t>
            </a:r>
          </a:p>
        </p:txBody>
      </p:sp>
      <p:cxnSp>
        <p:nvCxnSpPr>
          <p:cNvPr id="40" name="直線コネクタ 39">
            <a:extLst>
              <a:ext uri="{FF2B5EF4-FFF2-40B4-BE49-F238E27FC236}">
                <a16:creationId xmlns:a16="http://schemas.microsoft.com/office/drawing/2014/main" xmlns="" id="{84AD5C77-AFD3-4A7C-823A-9740630AED06}"/>
              </a:ext>
            </a:extLst>
          </p:cNvPr>
          <p:cNvCxnSpPr>
            <a:cxnSpLocks/>
          </p:cNvCxnSpPr>
          <p:nvPr/>
        </p:nvCxnSpPr>
        <p:spPr>
          <a:xfrm>
            <a:off x="3261482" y="220555"/>
            <a:ext cx="0" cy="360000"/>
          </a:xfrm>
          <a:prstGeom prst="line">
            <a:avLst/>
          </a:prstGeom>
          <a:ln w="508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4185360" y="4923431"/>
            <a:ext cx="288000" cy="0"/>
          </a:xfrm>
          <a:prstGeom prst="straightConnector1">
            <a:avLst/>
          </a:prstGeom>
          <a:ln w="1905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6876256" y="1358547"/>
            <a:ext cx="288000" cy="0"/>
          </a:xfrm>
          <a:prstGeom prst="straightConnector1">
            <a:avLst/>
          </a:prstGeom>
          <a:ln w="19050">
            <a:solidFill>
              <a:srgbClr val="0000FF"/>
            </a:solidFill>
            <a:tailEnd type="arrow" w="lg" len="med"/>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1052234" y="2992802"/>
            <a:ext cx="288000" cy="684000"/>
          </a:xfrm>
          <a:prstGeom prst="rect">
            <a:avLst/>
          </a:prstGeom>
          <a:solidFill>
            <a:schemeClr val="bg1"/>
          </a:solidFill>
        </p:spPr>
        <p:txBody>
          <a:bodyPr vert="eaVert" wrap="none" lIns="0" tIns="0" rIns="0" b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自由度</a:t>
            </a:r>
          </a:p>
        </p:txBody>
      </p:sp>
    </p:spTree>
    <p:extLst>
      <p:ext uri="{BB962C8B-B14F-4D97-AF65-F5344CB8AC3E}">
        <p14:creationId xmlns:p14="http://schemas.microsoft.com/office/powerpoint/2010/main" val="1969875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フリーフォーム 5"/>
          <p:cNvSpPr/>
          <p:nvPr/>
        </p:nvSpPr>
        <p:spPr>
          <a:xfrm>
            <a:off x="4844894" y="3253670"/>
            <a:ext cx="1656000" cy="389411"/>
          </a:xfrm>
          <a:custGeom>
            <a:avLst/>
            <a:gdLst>
              <a:gd name="connsiteX0" fmla="*/ 0 w 5645960"/>
              <a:gd name="connsiteY0" fmla="*/ 2701153 h 2701153"/>
              <a:gd name="connsiteX1" fmla="*/ 711882 w 5645960"/>
              <a:gd name="connsiteY1" fmla="*/ 2259295 h 2701153"/>
              <a:gd name="connsiteX2" fmla="*/ 1429901 w 5645960"/>
              <a:gd name="connsiteY2" fmla="*/ 651424 h 2701153"/>
              <a:gd name="connsiteX3" fmla="*/ 1718336 w 5645960"/>
              <a:gd name="connsiteY3" fmla="*/ 911 h 2701153"/>
              <a:gd name="connsiteX4" fmla="*/ 2068140 w 5645960"/>
              <a:gd name="connsiteY4" fmla="*/ 768025 h 2701153"/>
              <a:gd name="connsiteX5" fmla="*/ 2835254 w 5645960"/>
              <a:gd name="connsiteY5" fmla="*/ 1921765 h 2701153"/>
              <a:gd name="connsiteX6" fmla="*/ 4351071 w 5645960"/>
              <a:gd name="connsiteY6" fmla="*/ 2424992 h 2701153"/>
              <a:gd name="connsiteX7" fmla="*/ 5645960 w 5645960"/>
              <a:gd name="connsiteY7" fmla="*/ 2615236 h 2701153"/>
              <a:gd name="connsiteX0" fmla="*/ 0 w 5645960"/>
              <a:gd name="connsiteY0" fmla="*/ 2700483 h 2700483"/>
              <a:gd name="connsiteX1" fmla="*/ 711882 w 5645960"/>
              <a:gd name="connsiteY1" fmla="*/ 2258625 h 2700483"/>
              <a:gd name="connsiteX2" fmla="*/ 1196698 w 5645960"/>
              <a:gd name="connsiteY2" fmla="*/ 840998 h 2700483"/>
              <a:gd name="connsiteX3" fmla="*/ 1718336 w 5645960"/>
              <a:gd name="connsiteY3" fmla="*/ 241 h 2700483"/>
              <a:gd name="connsiteX4" fmla="*/ 2068140 w 5645960"/>
              <a:gd name="connsiteY4" fmla="*/ 767355 h 2700483"/>
              <a:gd name="connsiteX5" fmla="*/ 2835254 w 5645960"/>
              <a:gd name="connsiteY5" fmla="*/ 1921095 h 2700483"/>
              <a:gd name="connsiteX6" fmla="*/ 4351071 w 5645960"/>
              <a:gd name="connsiteY6" fmla="*/ 2424322 h 2700483"/>
              <a:gd name="connsiteX7" fmla="*/ 5645960 w 5645960"/>
              <a:gd name="connsiteY7" fmla="*/ 2614566 h 2700483"/>
              <a:gd name="connsiteX0" fmla="*/ 0 w 5645960"/>
              <a:gd name="connsiteY0" fmla="*/ 2449063 h 2449063"/>
              <a:gd name="connsiteX1" fmla="*/ 711882 w 5645960"/>
              <a:gd name="connsiteY1" fmla="*/ 2007205 h 2449063"/>
              <a:gd name="connsiteX2" fmla="*/ 1196698 w 5645960"/>
              <a:gd name="connsiteY2" fmla="*/ 589578 h 2449063"/>
              <a:gd name="connsiteX3" fmla="*/ 1583324 w 5645960"/>
              <a:gd name="connsiteY3" fmla="*/ 435 h 2449063"/>
              <a:gd name="connsiteX4" fmla="*/ 2068140 w 5645960"/>
              <a:gd name="connsiteY4" fmla="*/ 515935 h 2449063"/>
              <a:gd name="connsiteX5" fmla="*/ 2835254 w 5645960"/>
              <a:gd name="connsiteY5" fmla="*/ 1669675 h 2449063"/>
              <a:gd name="connsiteX6" fmla="*/ 4351071 w 5645960"/>
              <a:gd name="connsiteY6" fmla="*/ 2172902 h 2449063"/>
              <a:gd name="connsiteX7" fmla="*/ 5645960 w 5645960"/>
              <a:gd name="connsiteY7" fmla="*/ 2363146 h 2449063"/>
              <a:gd name="connsiteX0" fmla="*/ 0 w 5645960"/>
              <a:gd name="connsiteY0" fmla="*/ 2453125 h 2453125"/>
              <a:gd name="connsiteX1" fmla="*/ 711882 w 5645960"/>
              <a:gd name="connsiteY1" fmla="*/ 2011267 h 2453125"/>
              <a:gd name="connsiteX2" fmla="*/ 1196698 w 5645960"/>
              <a:gd name="connsiteY2" fmla="*/ 593640 h 2453125"/>
              <a:gd name="connsiteX3" fmla="*/ 1583324 w 5645960"/>
              <a:gd name="connsiteY3" fmla="*/ 4497 h 2453125"/>
              <a:gd name="connsiteX4" fmla="*/ 2264521 w 5645960"/>
              <a:gd name="connsiteY4" fmla="*/ 863664 h 2453125"/>
              <a:gd name="connsiteX5" fmla="*/ 2835254 w 5645960"/>
              <a:gd name="connsiteY5" fmla="*/ 1673737 h 2453125"/>
              <a:gd name="connsiteX6" fmla="*/ 4351071 w 5645960"/>
              <a:gd name="connsiteY6" fmla="*/ 2176964 h 2453125"/>
              <a:gd name="connsiteX7" fmla="*/ 5645960 w 5645960"/>
              <a:gd name="connsiteY7" fmla="*/ 2367208 h 2453125"/>
              <a:gd name="connsiteX0" fmla="*/ 0 w 5645960"/>
              <a:gd name="connsiteY0" fmla="*/ 2452259 h 2452259"/>
              <a:gd name="connsiteX1" fmla="*/ 503227 w 5645960"/>
              <a:gd name="connsiteY1" fmla="*/ 1507174 h 2452259"/>
              <a:gd name="connsiteX2" fmla="*/ 1196698 w 5645960"/>
              <a:gd name="connsiteY2" fmla="*/ 592774 h 2452259"/>
              <a:gd name="connsiteX3" fmla="*/ 1583324 w 5645960"/>
              <a:gd name="connsiteY3" fmla="*/ 3631 h 2452259"/>
              <a:gd name="connsiteX4" fmla="*/ 2264521 w 5645960"/>
              <a:gd name="connsiteY4" fmla="*/ 862798 h 2452259"/>
              <a:gd name="connsiteX5" fmla="*/ 2835254 w 5645960"/>
              <a:gd name="connsiteY5" fmla="*/ 1672871 h 2452259"/>
              <a:gd name="connsiteX6" fmla="*/ 4351071 w 5645960"/>
              <a:gd name="connsiteY6" fmla="*/ 2176098 h 2452259"/>
              <a:gd name="connsiteX7" fmla="*/ 5645960 w 5645960"/>
              <a:gd name="connsiteY7" fmla="*/ 2366342 h 2452259"/>
              <a:gd name="connsiteX0" fmla="*/ 0 w 5645960"/>
              <a:gd name="connsiteY0" fmla="*/ 2452259 h 2452259"/>
              <a:gd name="connsiteX1" fmla="*/ 503227 w 5645960"/>
              <a:gd name="connsiteY1" fmla="*/ 1507174 h 2452259"/>
              <a:gd name="connsiteX2" fmla="*/ 1196698 w 5645960"/>
              <a:gd name="connsiteY2" fmla="*/ 592774 h 2452259"/>
              <a:gd name="connsiteX3" fmla="*/ 1583324 w 5645960"/>
              <a:gd name="connsiteY3" fmla="*/ 3631 h 2452259"/>
              <a:gd name="connsiteX4" fmla="*/ 2264521 w 5645960"/>
              <a:gd name="connsiteY4" fmla="*/ 862798 h 2452259"/>
              <a:gd name="connsiteX5" fmla="*/ 2835254 w 5645960"/>
              <a:gd name="connsiteY5" fmla="*/ 1672871 h 2452259"/>
              <a:gd name="connsiteX6" fmla="*/ 4351071 w 5645960"/>
              <a:gd name="connsiteY6" fmla="*/ 2176098 h 2452259"/>
              <a:gd name="connsiteX7" fmla="*/ 5645960 w 5645960"/>
              <a:gd name="connsiteY7" fmla="*/ 2366342 h 2452259"/>
              <a:gd name="connsiteX0" fmla="*/ 0 w 5645960"/>
              <a:gd name="connsiteY0" fmla="*/ 2452284 h 2452284"/>
              <a:gd name="connsiteX1" fmla="*/ 797798 w 5645960"/>
              <a:gd name="connsiteY1" fmla="*/ 1525610 h 2452284"/>
              <a:gd name="connsiteX2" fmla="*/ 1196698 w 5645960"/>
              <a:gd name="connsiteY2" fmla="*/ 592799 h 2452284"/>
              <a:gd name="connsiteX3" fmla="*/ 1583324 w 5645960"/>
              <a:gd name="connsiteY3" fmla="*/ 3656 h 2452284"/>
              <a:gd name="connsiteX4" fmla="*/ 2264521 w 5645960"/>
              <a:gd name="connsiteY4" fmla="*/ 862823 h 2452284"/>
              <a:gd name="connsiteX5" fmla="*/ 2835254 w 5645960"/>
              <a:gd name="connsiteY5" fmla="*/ 1672896 h 2452284"/>
              <a:gd name="connsiteX6" fmla="*/ 4351071 w 5645960"/>
              <a:gd name="connsiteY6" fmla="*/ 2176123 h 2452284"/>
              <a:gd name="connsiteX7" fmla="*/ 5645960 w 5645960"/>
              <a:gd name="connsiteY7" fmla="*/ 2366367 h 2452284"/>
              <a:gd name="connsiteX0" fmla="*/ 0 w 5645960"/>
              <a:gd name="connsiteY0" fmla="*/ 2448634 h 2448634"/>
              <a:gd name="connsiteX1" fmla="*/ 797798 w 5645960"/>
              <a:gd name="connsiteY1" fmla="*/ 1521960 h 2448634"/>
              <a:gd name="connsiteX2" fmla="*/ 1123055 w 5645960"/>
              <a:gd name="connsiteY2" fmla="*/ 846899 h 2448634"/>
              <a:gd name="connsiteX3" fmla="*/ 1583324 w 5645960"/>
              <a:gd name="connsiteY3" fmla="*/ 6 h 2448634"/>
              <a:gd name="connsiteX4" fmla="*/ 2264521 w 5645960"/>
              <a:gd name="connsiteY4" fmla="*/ 859173 h 2448634"/>
              <a:gd name="connsiteX5" fmla="*/ 2835254 w 5645960"/>
              <a:gd name="connsiteY5" fmla="*/ 1669246 h 2448634"/>
              <a:gd name="connsiteX6" fmla="*/ 4351071 w 5645960"/>
              <a:gd name="connsiteY6" fmla="*/ 2172473 h 2448634"/>
              <a:gd name="connsiteX7" fmla="*/ 5645960 w 5645960"/>
              <a:gd name="connsiteY7" fmla="*/ 2362717 h 2448634"/>
              <a:gd name="connsiteX0" fmla="*/ 0 w 5645960"/>
              <a:gd name="connsiteY0" fmla="*/ 2448634 h 2448634"/>
              <a:gd name="connsiteX1" fmla="*/ 797798 w 5645960"/>
              <a:gd name="connsiteY1" fmla="*/ 1521960 h 2448634"/>
              <a:gd name="connsiteX2" fmla="*/ 1123055 w 5645960"/>
              <a:gd name="connsiteY2" fmla="*/ 846899 h 2448634"/>
              <a:gd name="connsiteX3" fmla="*/ 1583324 w 5645960"/>
              <a:gd name="connsiteY3" fmla="*/ 6 h 2448634"/>
              <a:gd name="connsiteX4" fmla="*/ 2264521 w 5645960"/>
              <a:gd name="connsiteY4" fmla="*/ 859173 h 2448634"/>
              <a:gd name="connsiteX5" fmla="*/ 2835254 w 5645960"/>
              <a:gd name="connsiteY5" fmla="*/ 1669246 h 2448634"/>
              <a:gd name="connsiteX6" fmla="*/ 4351071 w 5645960"/>
              <a:gd name="connsiteY6" fmla="*/ 2172473 h 2448634"/>
              <a:gd name="connsiteX7" fmla="*/ 5645960 w 5645960"/>
              <a:gd name="connsiteY7" fmla="*/ 2362717 h 2448634"/>
              <a:gd name="connsiteX0" fmla="*/ 0 w 5645960"/>
              <a:gd name="connsiteY0" fmla="*/ 2092698 h 2092698"/>
              <a:gd name="connsiteX1" fmla="*/ 797798 w 5645960"/>
              <a:gd name="connsiteY1" fmla="*/ 1166024 h 2092698"/>
              <a:gd name="connsiteX2" fmla="*/ 1123055 w 5645960"/>
              <a:gd name="connsiteY2" fmla="*/ 490963 h 2092698"/>
              <a:gd name="connsiteX3" fmla="*/ 1595598 w 5645960"/>
              <a:gd name="connsiteY3" fmla="*/ 11 h 2092698"/>
              <a:gd name="connsiteX4" fmla="*/ 2264521 w 5645960"/>
              <a:gd name="connsiteY4" fmla="*/ 503237 h 2092698"/>
              <a:gd name="connsiteX5" fmla="*/ 2835254 w 5645960"/>
              <a:gd name="connsiteY5" fmla="*/ 1313310 h 2092698"/>
              <a:gd name="connsiteX6" fmla="*/ 4351071 w 5645960"/>
              <a:gd name="connsiteY6" fmla="*/ 1816537 h 2092698"/>
              <a:gd name="connsiteX7" fmla="*/ 5645960 w 5645960"/>
              <a:gd name="connsiteY7" fmla="*/ 2006781 h 2092698"/>
              <a:gd name="connsiteX0" fmla="*/ 0 w 5645960"/>
              <a:gd name="connsiteY0" fmla="*/ 2095939 h 2095939"/>
              <a:gd name="connsiteX1" fmla="*/ 797798 w 5645960"/>
              <a:gd name="connsiteY1" fmla="*/ 1169265 h 2095939"/>
              <a:gd name="connsiteX2" fmla="*/ 1123055 w 5645960"/>
              <a:gd name="connsiteY2" fmla="*/ 494204 h 2095939"/>
              <a:gd name="connsiteX3" fmla="*/ 1595598 w 5645960"/>
              <a:gd name="connsiteY3" fmla="*/ 3252 h 2095939"/>
              <a:gd name="connsiteX4" fmla="*/ 2356575 w 5645960"/>
              <a:gd name="connsiteY4" fmla="*/ 733544 h 2095939"/>
              <a:gd name="connsiteX5" fmla="*/ 2835254 w 5645960"/>
              <a:gd name="connsiteY5" fmla="*/ 1316551 h 2095939"/>
              <a:gd name="connsiteX6" fmla="*/ 4351071 w 5645960"/>
              <a:gd name="connsiteY6" fmla="*/ 1819778 h 2095939"/>
              <a:gd name="connsiteX7" fmla="*/ 5645960 w 5645960"/>
              <a:gd name="connsiteY7" fmla="*/ 2010022 h 2095939"/>
              <a:gd name="connsiteX0" fmla="*/ 0 w 5645960"/>
              <a:gd name="connsiteY0" fmla="*/ 2095939 h 2095939"/>
              <a:gd name="connsiteX1" fmla="*/ 797798 w 5645960"/>
              <a:gd name="connsiteY1" fmla="*/ 1169265 h 2095939"/>
              <a:gd name="connsiteX2" fmla="*/ 1123055 w 5645960"/>
              <a:gd name="connsiteY2" fmla="*/ 494204 h 2095939"/>
              <a:gd name="connsiteX3" fmla="*/ 1595598 w 5645960"/>
              <a:gd name="connsiteY3" fmla="*/ 3252 h 2095939"/>
              <a:gd name="connsiteX4" fmla="*/ 2356575 w 5645960"/>
              <a:gd name="connsiteY4" fmla="*/ 733544 h 2095939"/>
              <a:gd name="connsiteX5" fmla="*/ 3240290 w 5645960"/>
              <a:gd name="connsiteY5" fmla="*/ 1414741 h 2095939"/>
              <a:gd name="connsiteX6" fmla="*/ 4351071 w 5645960"/>
              <a:gd name="connsiteY6" fmla="*/ 1819778 h 2095939"/>
              <a:gd name="connsiteX7" fmla="*/ 5645960 w 5645960"/>
              <a:gd name="connsiteY7" fmla="*/ 2010022 h 2095939"/>
              <a:gd name="connsiteX0" fmla="*/ 0 w 5645960"/>
              <a:gd name="connsiteY0" fmla="*/ 2096265 h 2096265"/>
              <a:gd name="connsiteX1" fmla="*/ 797798 w 5645960"/>
              <a:gd name="connsiteY1" fmla="*/ 1169591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096265 h 2096265"/>
              <a:gd name="connsiteX1" fmla="*/ 797798 w 5645960"/>
              <a:gd name="connsiteY1" fmla="*/ 1169591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096265 h 2096265"/>
              <a:gd name="connsiteX1" fmla="*/ 650512 w 5645960"/>
              <a:gd name="connsiteY1" fmla="*/ 1286192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096265 h 2096265"/>
              <a:gd name="connsiteX1" fmla="*/ 650512 w 5645960"/>
              <a:gd name="connsiteY1" fmla="*/ 1543942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133072 h 2133072"/>
              <a:gd name="connsiteX1" fmla="*/ 650512 w 5645960"/>
              <a:gd name="connsiteY1" fmla="*/ 1580749 h 2133072"/>
              <a:gd name="connsiteX2" fmla="*/ 1092370 w 5645960"/>
              <a:gd name="connsiteY2" fmla="*/ 1187986 h 2133072"/>
              <a:gd name="connsiteX3" fmla="*/ 1595598 w 5645960"/>
              <a:gd name="connsiteY3" fmla="*/ 40385 h 2133072"/>
              <a:gd name="connsiteX4" fmla="*/ 2221563 w 5645960"/>
              <a:gd name="connsiteY4" fmla="*/ 371778 h 2133072"/>
              <a:gd name="connsiteX5" fmla="*/ 3240290 w 5645960"/>
              <a:gd name="connsiteY5" fmla="*/ 1451874 h 2133072"/>
              <a:gd name="connsiteX6" fmla="*/ 4351071 w 5645960"/>
              <a:gd name="connsiteY6" fmla="*/ 1856911 h 2133072"/>
              <a:gd name="connsiteX7" fmla="*/ 5645960 w 5645960"/>
              <a:gd name="connsiteY7" fmla="*/ 2047155 h 2133072"/>
              <a:gd name="connsiteX0" fmla="*/ 0 w 5645960"/>
              <a:gd name="connsiteY0" fmla="*/ 1764260 h 1764260"/>
              <a:gd name="connsiteX1" fmla="*/ 650512 w 5645960"/>
              <a:gd name="connsiteY1" fmla="*/ 1211937 h 1764260"/>
              <a:gd name="connsiteX2" fmla="*/ 1092370 w 5645960"/>
              <a:gd name="connsiteY2" fmla="*/ 819174 h 1764260"/>
              <a:gd name="connsiteX3" fmla="*/ 1337848 w 5645960"/>
              <a:gd name="connsiteY3" fmla="*/ 763943 h 1764260"/>
              <a:gd name="connsiteX4" fmla="*/ 2221563 w 5645960"/>
              <a:gd name="connsiteY4" fmla="*/ 2966 h 1764260"/>
              <a:gd name="connsiteX5" fmla="*/ 3240290 w 5645960"/>
              <a:gd name="connsiteY5" fmla="*/ 1083062 h 1764260"/>
              <a:gd name="connsiteX6" fmla="*/ 4351071 w 5645960"/>
              <a:gd name="connsiteY6" fmla="*/ 1488099 h 1764260"/>
              <a:gd name="connsiteX7" fmla="*/ 5645960 w 5645960"/>
              <a:gd name="connsiteY7" fmla="*/ 1678343 h 1764260"/>
              <a:gd name="connsiteX0" fmla="*/ 0 w 5645960"/>
              <a:gd name="connsiteY0" fmla="*/ 1005322 h 1005322"/>
              <a:gd name="connsiteX1" fmla="*/ 650512 w 5645960"/>
              <a:gd name="connsiteY1" fmla="*/ 452999 h 1005322"/>
              <a:gd name="connsiteX2" fmla="*/ 1092370 w 5645960"/>
              <a:gd name="connsiteY2" fmla="*/ 60236 h 1005322"/>
              <a:gd name="connsiteX3" fmla="*/ 1337848 w 5645960"/>
              <a:gd name="connsiteY3" fmla="*/ 5005 h 1005322"/>
              <a:gd name="connsiteX4" fmla="*/ 1773569 w 5645960"/>
              <a:gd name="connsiteY4" fmla="*/ 97059 h 1005322"/>
              <a:gd name="connsiteX5" fmla="*/ 3240290 w 5645960"/>
              <a:gd name="connsiteY5" fmla="*/ 324124 h 1005322"/>
              <a:gd name="connsiteX6" fmla="*/ 4351071 w 5645960"/>
              <a:gd name="connsiteY6" fmla="*/ 729161 h 1005322"/>
              <a:gd name="connsiteX7" fmla="*/ 5645960 w 5645960"/>
              <a:gd name="connsiteY7" fmla="*/ 919405 h 1005322"/>
              <a:gd name="connsiteX0" fmla="*/ 0 w 5645960"/>
              <a:gd name="connsiteY0" fmla="*/ 1005322 h 1005322"/>
              <a:gd name="connsiteX1" fmla="*/ 650512 w 5645960"/>
              <a:gd name="connsiteY1" fmla="*/ 452999 h 1005322"/>
              <a:gd name="connsiteX2" fmla="*/ 1092370 w 5645960"/>
              <a:gd name="connsiteY2" fmla="*/ 60236 h 1005322"/>
              <a:gd name="connsiteX3" fmla="*/ 1337848 w 5645960"/>
              <a:gd name="connsiteY3" fmla="*/ 5005 h 1005322"/>
              <a:gd name="connsiteX4" fmla="*/ 1773569 w 5645960"/>
              <a:gd name="connsiteY4" fmla="*/ 97059 h 1005322"/>
              <a:gd name="connsiteX5" fmla="*/ 2737063 w 5645960"/>
              <a:gd name="connsiteY5" fmla="*/ 575737 h 1005322"/>
              <a:gd name="connsiteX6" fmla="*/ 4351071 w 5645960"/>
              <a:gd name="connsiteY6" fmla="*/ 729161 h 1005322"/>
              <a:gd name="connsiteX7" fmla="*/ 5645960 w 5645960"/>
              <a:gd name="connsiteY7" fmla="*/ 919405 h 1005322"/>
              <a:gd name="connsiteX0" fmla="*/ 0 w 5645960"/>
              <a:gd name="connsiteY0" fmla="*/ 1005322 h 1005322"/>
              <a:gd name="connsiteX1" fmla="*/ 650512 w 5645960"/>
              <a:gd name="connsiteY1" fmla="*/ 452999 h 1005322"/>
              <a:gd name="connsiteX2" fmla="*/ 1092370 w 5645960"/>
              <a:gd name="connsiteY2" fmla="*/ 60236 h 1005322"/>
              <a:gd name="connsiteX3" fmla="*/ 1337848 w 5645960"/>
              <a:gd name="connsiteY3" fmla="*/ 5005 h 1005322"/>
              <a:gd name="connsiteX4" fmla="*/ 1773569 w 5645960"/>
              <a:gd name="connsiteY4" fmla="*/ 97059 h 1005322"/>
              <a:gd name="connsiteX5" fmla="*/ 2737063 w 5645960"/>
              <a:gd name="connsiteY5" fmla="*/ 575737 h 1005322"/>
              <a:gd name="connsiteX6" fmla="*/ 3442808 w 5645960"/>
              <a:gd name="connsiteY6" fmla="*/ 821214 h 1005322"/>
              <a:gd name="connsiteX7" fmla="*/ 5645960 w 5645960"/>
              <a:gd name="connsiteY7" fmla="*/ 919405 h 1005322"/>
              <a:gd name="connsiteX0" fmla="*/ 0 w 4725423"/>
              <a:gd name="connsiteY0" fmla="*/ 1005322 h 1005322"/>
              <a:gd name="connsiteX1" fmla="*/ 650512 w 4725423"/>
              <a:gd name="connsiteY1" fmla="*/ 452999 h 1005322"/>
              <a:gd name="connsiteX2" fmla="*/ 1092370 w 4725423"/>
              <a:gd name="connsiteY2" fmla="*/ 60236 h 1005322"/>
              <a:gd name="connsiteX3" fmla="*/ 1337848 w 4725423"/>
              <a:gd name="connsiteY3" fmla="*/ 5005 h 1005322"/>
              <a:gd name="connsiteX4" fmla="*/ 1773569 w 4725423"/>
              <a:gd name="connsiteY4" fmla="*/ 97059 h 1005322"/>
              <a:gd name="connsiteX5" fmla="*/ 2737063 w 4725423"/>
              <a:gd name="connsiteY5" fmla="*/ 575737 h 1005322"/>
              <a:gd name="connsiteX6" fmla="*/ 3442808 w 4725423"/>
              <a:gd name="connsiteY6" fmla="*/ 821214 h 1005322"/>
              <a:gd name="connsiteX7" fmla="*/ 4725423 w 4725423"/>
              <a:gd name="connsiteY7" fmla="*/ 993048 h 1005322"/>
              <a:gd name="connsiteX0" fmla="*/ 0 w 4725423"/>
              <a:gd name="connsiteY0" fmla="*/ 982572 h 982572"/>
              <a:gd name="connsiteX1" fmla="*/ 650512 w 4725423"/>
              <a:gd name="connsiteY1" fmla="*/ 430249 h 982572"/>
              <a:gd name="connsiteX2" fmla="*/ 1092370 w 4725423"/>
              <a:gd name="connsiteY2" fmla="*/ 37486 h 982572"/>
              <a:gd name="connsiteX3" fmla="*/ 1773569 w 4725423"/>
              <a:gd name="connsiteY3" fmla="*/ 74309 h 982572"/>
              <a:gd name="connsiteX4" fmla="*/ 2737063 w 4725423"/>
              <a:gd name="connsiteY4" fmla="*/ 552987 h 982572"/>
              <a:gd name="connsiteX5" fmla="*/ 3442808 w 4725423"/>
              <a:gd name="connsiteY5" fmla="*/ 798464 h 982572"/>
              <a:gd name="connsiteX6" fmla="*/ 4725423 w 4725423"/>
              <a:gd name="connsiteY6" fmla="*/ 970298 h 982572"/>
              <a:gd name="connsiteX0" fmla="*/ 0 w 4725423"/>
              <a:gd name="connsiteY0" fmla="*/ 1014579 h 1014579"/>
              <a:gd name="connsiteX1" fmla="*/ 650512 w 4725423"/>
              <a:gd name="connsiteY1" fmla="*/ 462256 h 1014579"/>
              <a:gd name="connsiteX2" fmla="*/ 1208972 w 4725423"/>
              <a:gd name="connsiteY2" fmla="*/ 26535 h 1014579"/>
              <a:gd name="connsiteX3" fmla="*/ 1773569 w 4725423"/>
              <a:gd name="connsiteY3" fmla="*/ 106316 h 1014579"/>
              <a:gd name="connsiteX4" fmla="*/ 2737063 w 4725423"/>
              <a:gd name="connsiteY4" fmla="*/ 584994 h 1014579"/>
              <a:gd name="connsiteX5" fmla="*/ 3442808 w 4725423"/>
              <a:gd name="connsiteY5" fmla="*/ 830471 h 1014579"/>
              <a:gd name="connsiteX6" fmla="*/ 4725423 w 4725423"/>
              <a:gd name="connsiteY6" fmla="*/ 1002305 h 1014579"/>
              <a:gd name="connsiteX0" fmla="*/ 0 w 4725423"/>
              <a:gd name="connsiteY0" fmla="*/ 1014579 h 1014579"/>
              <a:gd name="connsiteX1" fmla="*/ 650512 w 4725423"/>
              <a:gd name="connsiteY1" fmla="*/ 462256 h 1014579"/>
              <a:gd name="connsiteX2" fmla="*/ 1208972 w 4725423"/>
              <a:gd name="connsiteY2" fmla="*/ 26535 h 1014579"/>
              <a:gd name="connsiteX3" fmla="*/ 1773569 w 4725423"/>
              <a:gd name="connsiteY3" fmla="*/ 106316 h 1014579"/>
              <a:gd name="connsiteX4" fmla="*/ 2737063 w 4725423"/>
              <a:gd name="connsiteY4" fmla="*/ 584994 h 1014579"/>
              <a:gd name="connsiteX5" fmla="*/ 3442808 w 4725423"/>
              <a:gd name="connsiteY5" fmla="*/ 830471 h 1014579"/>
              <a:gd name="connsiteX6" fmla="*/ 4725423 w 4725423"/>
              <a:gd name="connsiteY6" fmla="*/ 1002305 h 1014579"/>
              <a:gd name="connsiteX0" fmla="*/ 0 w 4725423"/>
              <a:gd name="connsiteY0" fmla="*/ 1014579 h 1014579"/>
              <a:gd name="connsiteX1" fmla="*/ 650512 w 4725423"/>
              <a:gd name="connsiteY1" fmla="*/ 462256 h 1014579"/>
              <a:gd name="connsiteX2" fmla="*/ 1208972 w 4725423"/>
              <a:gd name="connsiteY2" fmla="*/ 26535 h 1014579"/>
              <a:gd name="connsiteX3" fmla="*/ 1773569 w 4725423"/>
              <a:gd name="connsiteY3" fmla="*/ 106316 h 1014579"/>
              <a:gd name="connsiteX4" fmla="*/ 2737063 w 4725423"/>
              <a:gd name="connsiteY4" fmla="*/ 584994 h 1014579"/>
              <a:gd name="connsiteX5" fmla="*/ 3442808 w 4725423"/>
              <a:gd name="connsiteY5" fmla="*/ 830471 h 1014579"/>
              <a:gd name="connsiteX6" fmla="*/ 4725423 w 4725423"/>
              <a:gd name="connsiteY6" fmla="*/ 1002305 h 1014579"/>
              <a:gd name="connsiteX0" fmla="*/ 0 w 4725423"/>
              <a:gd name="connsiteY0" fmla="*/ 1009585 h 1009585"/>
              <a:gd name="connsiteX1" fmla="*/ 650512 w 4725423"/>
              <a:gd name="connsiteY1" fmla="*/ 457262 h 1009585"/>
              <a:gd name="connsiteX2" fmla="*/ 1208972 w 4725423"/>
              <a:gd name="connsiteY2" fmla="*/ 21541 h 1009585"/>
              <a:gd name="connsiteX3" fmla="*/ 1841075 w 4725423"/>
              <a:gd name="connsiteY3" fmla="*/ 119733 h 1009585"/>
              <a:gd name="connsiteX4" fmla="*/ 2737063 w 4725423"/>
              <a:gd name="connsiteY4" fmla="*/ 580000 h 1009585"/>
              <a:gd name="connsiteX5" fmla="*/ 3442808 w 4725423"/>
              <a:gd name="connsiteY5" fmla="*/ 825477 h 1009585"/>
              <a:gd name="connsiteX6" fmla="*/ 4725423 w 4725423"/>
              <a:gd name="connsiteY6" fmla="*/ 997311 h 1009585"/>
              <a:gd name="connsiteX0" fmla="*/ 0 w 4725423"/>
              <a:gd name="connsiteY0" fmla="*/ 1008966 h 1008966"/>
              <a:gd name="connsiteX1" fmla="*/ 650512 w 4725423"/>
              <a:gd name="connsiteY1" fmla="*/ 456643 h 1008966"/>
              <a:gd name="connsiteX2" fmla="*/ 1208972 w 4725423"/>
              <a:gd name="connsiteY2" fmla="*/ 20922 h 1008966"/>
              <a:gd name="connsiteX3" fmla="*/ 1841075 w 4725423"/>
              <a:gd name="connsiteY3" fmla="*/ 119114 h 1008966"/>
              <a:gd name="connsiteX4" fmla="*/ 2657283 w 4725423"/>
              <a:gd name="connsiteY4" fmla="*/ 554833 h 1008966"/>
              <a:gd name="connsiteX5" fmla="*/ 3442808 w 4725423"/>
              <a:gd name="connsiteY5" fmla="*/ 824858 h 1008966"/>
              <a:gd name="connsiteX6" fmla="*/ 4725423 w 4725423"/>
              <a:gd name="connsiteY6" fmla="*/ 996692 h 1008966"/>
              <a:gd name="connsiteX0" fmla="*/ 0 w 4725423"/>
              <a:gd name="connsiteY0" fmla="*/ 1011969 h 1011969"/>
              <a:gd name="connsiteX1" fmla="*/ 650512 w 4725423"/>
              <a:gd name="connsiteY1" fmla="*/ 459646 h 1011969"/>
              <a:gd name="connsiteX2" fmla="*/ 1208972 w 4725423"/>
              <a:gd name="connsiteY2" fmla="*/ 23925 h 1011969"/>
              <a:gd name="connsiteX3" fmla="*/ 1841075 w 4725423"/>
              <a:gd name="connsiteY3" fmla="*/ 122117 h 1011969"/>
              <a:gd name="connsiteX4" fmla="*/ 2657283 w 4725423"/>
              <a:gd name="connsiteY4" fmla="*/ 557836 h 1011969"/>
              <a:gd name="connsiteX5" fmla="*/ 3442808 w 4725423"/>
              <a:gd name="connsiteY5" fmla="*/ 827861 h 1011969"/>
              <a:gd name="connsiteX6" fmla="*/ 4725423 w 4725423"/>
              <a:gd name="connsiteY6" fmla="*/ 999695 h 1011969"/>
              <a:gd name="connsiteX0" fmla="*/ 0 w 4725423"/>
              <a:gd name="connsiteY0" fmla="*/ 1015570 h 1015570"/>
              <a:gd name="connsiteX1" fmla="*/ 650512 w 4725423"/>
              <a:gd name="connsiteY1" fmla="*/ 463247 h 1015570"/>
              <a:gd name="connsiteX2" fmla="*/ 1208972 w 4725423"/>
              <a:gd name="connsiteY2" fmla="*/ 27526 h 1015570"/>
              <a:gd name="connsiteX3" fmla="*/ 1841075 w 4725423"/>
              <a:gd name="connsiteY3" fmla="*/ 125718 h 1015570"/>
              <a:gd name="connsiteX4" fmla="*/ 2657283 w 4725423"/>
              <a:gd name="connsiteY4" fmla="*/ 561437 h 1015570"/>
              <a:gd name="connsiteX5" fmla="*/ 3442808 w 4725423"/>
              <a:gd name="connsiteY5" fmla="*/ 831462 h 1015570"/>
              <a:gd name="connsiteX6" fmla="*/ 4725423 w 4725423"/>
              <a:gd name="connsiteY6" fmla="*/ 1003296 h 1015570"/>
              <a:gd name="connsiteX0" fmla="*/ 0 w 4725423"/>
              <a:gd name="connsiteY0" fmla="*/ 1015570 h 1015570"/>
              <a:gd name="connsiteX1" fmla="*/ 650512 w 4725423"/>
              <a:gd name="connsiteY1" fmla="*/ 463247 h 1015570"/>
              <a:gd name="connsiteX2" fmla="*/ 1208972 w 4725423"/>
              <a:gd name="connsiteY2" fmla="*/ 27526 h 1015570"/>
              <a:gd name="connsiteX3" fmla="*/ 1841075 w 4725423"/>
              <a:gd name="connsiteY3" fmla="*/ 125718 h 1015570"/>
              <a:gd name="connsiteX4" fmla="*/ 2657283 w 4725423"/>
              <a:gd name="connsiteY4" fmla="*/ 561437 h 1015570"/>
              <a:gd name="connsiteX5" fmla="*/ 3442808 w 4725423"/>
              <a:gd name="connsiteY5" fmla="*/ 831462 h 1015570"/>
              <a:gd name="connsiteX6" fmla="*/ 4725423 w 4725423"/>
              <a:gd name="connsiteY6" fmla="*/ 1003296 h 1015570"/>
              <a:gd name="connsiteX0" fmla="*/ 0 w 4725423"/>
              <a:gd name="connsiteY0" fmla="*/ 1031950 h 1031950"/>
              <a:gd name="connsiteX1" fmla="*/ 650512 w 4725423"/>
              <a:gd name="connsiteY1" fmla="*/ 479627 h 1031950"/>
              <a:gd name="connsiteX2" fmla="*/ 1208972 w 4725423"/>
              <a:gd name="connsiteY2" fmla="*/ 43906 h 1031950"/>
              <a:gd name="connsiteX3" fmla="*/ 1841075 w 4725423"/>
              <a:gd name="connsiteY3" fmla="*/ 142098 h 1031950"/>
              <a:gd name="connsiteX4" fmla="*/ 2657283 w 4725423"/>
              <a:gd name="connsiteY4" fmla="*/ 577817 h 1031950"/>
              <a:gd name="connsiteX5" fmla="*/ 3442808 w 4725423"/>
              <a:gd name="connsiteY5" fmla="*/ 847842 h 1031950"/>
              <a:gd name="connsiteX6" fmla="*/ 4725423 w 4725423"/>
              <a:gd name="connsiteY6" fmla="*/ 1019676 h 1031950"/>
              <a:gd name="connsiteX0" fmla="*/ 0 w 4725423"/>
              <a:gd name="connsiteY0" fmla="*/ 1011970 h 1011970"/>
              <a:gd name="connsiteX1" fmla="*/ 650512 w 4725423"/>
              <a:gd name="connsiteY1" fmla="*/ 459647 h 1011970"/>
              <a:gd name="connsiteX2" fmla="*/ 1208972 w 4725423"/>
              <a:gd name="connsiteY2" fmla="*/ 23926 h 1011970"/>
              <a:gd name="connsiteX3" fmla="*/ 1841075 w 4725423"/>
              <a:gd name="connsiteY3" fmla="*/ 122118 h 1011970"/>
              <a:gd name="connsiteX4" fmla="*/ 2657283 w 4725423"/>
              <a:gd name="connsiteY4" fmla="*/ 557837 h 1011970"/>
              <a:gd name="connsiteX5" fmla="*/ 3442808 w 4725423"/>
              <a:gd name="connsiteY5" fmla="*/ 827862 h 1011970"/>
              <a:gd name="connsiteX6" fmla="*/ 4725423 w 4725423"/>
              <a:gd name="connsiteY6" fmla="*/ 999696 h 1011970"/>
              <a:gd name="connsiteX0" fmla="*/ 0 w 4725423"/>
              <a:gd name="connsiteY0" fmla="*/ 1011970 h 1011970"/>
              <a:gd name="connsiteX1" fmla="*/ 650512 w 4725423"/>
              <a:gd name="connsiteY1" fmla="*/ 459647 h 1011970"/>
              <a:gd name="connsiteX2" fmla="*/ 1208972 w 4725423"/>
              <a:gd name="connsiteY2" fmla="*/ 23926 h 1011970"/>
              <a:gd name="connsiteX3" fmla="*/ 1841075 w 4725423"/>
              <a:gd name="connsiteY3" fmla="*/ 122118 h 1011970"/>
              <a:gd name="connsiteX4" fmla="*/ 2657283 w 4725423"/>
              <a:gd name="connsiteY4" fmla="*/ 557837 h 1011970"/>
              <a:gd name="connsiteX5" fmla="*/ 3442808 w 4725423"/>
              <a:gd name="connsiteY5" fmla="*/ 827862 h 1011970"/>
              <a:gd name="connsiteX6" fmla="*/ 4725423 w 4725423"/>
              <a:gd name="connsiteY6" fmla="*/ 999696 h 1011970"/>
              <a:gd name="connsiteX0" fmla="*/ 0 w 4725423"/>
              <a:gd name="connsiteY0" fmla="*/ 1011970 h 1011970"/>
              <a:gd name="connsiteX1" fmla="*/ 650512 w 4725423"/>
              <a:gd name="connsiteY1" fmla="*/ 459647 h 1011970"/>
              <a:gd name="connsiteX2" fmla="*/ 1208972 w 4725423"/>
              <a:gd name="connsiteY2" fmla="*/ 23926 h 1011970"/>
              <a:gd name="connsiteX3" fmla="*/ 1841075 w 4725423"/>
              <a:gd name="connsiteY3" fmla="*/ 122118 h 1011970"/>
              <a:gd name="connsiteX4" fmla="*/ 2657283 w 4725423"/>
              <a:gd name="connsiteY4" fmla="*/ 557837 h 1011970"/>
              <a:gd name="connsiteX5" fmla="*/ 3442808 w 4725423"/>
              <a:gd name="connsiteY5" fmla="*/ 827862 h 1011970"/>
              <a:gd name="connsiteX6" fmla="*/ 4725423 w 4725423"/>
              <a:gd name="connsiteY6" fmla="*/ 999696 h 1011970"/>
              <a:gd name="connsiteX0" fmla="*/ 0 w 4725423"/>
              <a:gd name="connsiteY0" fmla="*/ 1002530 h 1002530"/>
              <a:gd name="connsiteX1" fmla="*/ 650512 w 4725423"/>
              <a:gd name="connsiteY1" fmla="*/ 450207 h 1002530"/>
              <a:gd name="connsiteX2" fmla="*/ 1208972 w 4725423"/>
              <a:gd name="connsiteY2" fmla="*/ 14486 h 1002530"/>
              <a:gd name="connsiteX3" fmla="*/ 1902444 w 4725423"/>
              <a:gd name="connsiteY3" fmla="*/ 155636 h 1002530"/>
              <a:gd name="connsiteX4" fmla="*/ 2657283 w 4725423"/>
              <a:gd name="connsiteY4" fmla="*/ 548397 h 1002530"/>
              <a:gd name="connsiteX5" fmla="*/ 3442808 w 4725423"/>
              <a:gd name="connsiteY5" fmla="*/ 818422 h 1002530"/>
              <a:gd name="connsiteX6" fmla="*/ 4725423 w 4725423"/>
              <a:gd name="connsiteY6" fmla="*/ 990256 h 1002530"/>
              <a:gd name="connsiteX0" fmla="*/ 0 w 4725423"/>
              <a:gd name="connsiteY0" fmla="*/ 1002530 h 1002530"/>
              <a:gd name="connsiteX1" fmla="*/ 650512 w 4725423"/>
              <a:gd name="connsiteY1" fmla="*/ 450207 h 1002530"/>
              <a:gd name="connsiteX2" fmla="*/ 1208972 w 4725423"/>
              <a:gd name="connsiteY2" fmla="*/ 14486 h 1002530"/>
              <a:gd name="connsiteX3" fmla="*/ 1902444 w 4725423"/>
              <a:gd name="connsiteY3" fmla="*/ 155636 h 1002530"/>
              <a:gd name="connsiteX4" fmla="*/ 2657283 w 4725423"/>
              <a:gd name="connsiteY4" fmla="*/ 548397 h 1002530"/>
              <a:gd name="connsiteX5" fmla="*/ 3274843 w 4725423"/>
              <a:gd name="connsiteY5" fmla="*/ 779466 h 1002530"/>
              <a:gd name="connsiteX6" fmla="*/ 3442808 w 4725423"/>
              <a:gd name="connsiteY6" fmla="*/ 818422 h 1002530"/>
              <a:gd name="connsiteX7" fmla="*/ 4725423 w 4725423"/>
              <a:gd name="connsiteY7" fmla="*/ 990256 h 1002530"/>
              <a:gd name="connsiteX0" fmla="*/ 0 w 4725423"/>
              <a:gd name="connsiteY0" fmla="*/ 1002530 h 1002530"/>
              <a:gd name="connsiteX1" fmla="*/ 650512 w 4725423"/>
              <a:gd name="connsiteY1" fmla="*/ 450207 h 1002530"/>
              <a:gd name="connsiteX2" fmla="*/ 1208972 w 4725423"/>
              <a:gd name="connsiteY2" fmla="*/ 14486 h 1002530"/>
              <a:gd name="connsiteX3" fmla="*/ 1902444 w 4725423"/>
              <a:gd name="connsiteY3" fmla="*/ 155636 h 1002530"/>
              <a:gd name="connsiteX4" fmla="*/ 2657283 w 4725423"/>
              <a:gd name="connsiteY4" fmla="*/ 548397 h 1002530"/>
              <a:gd name="connsiteX5" fmla="*/ 3274843 w 4725423"/>
              <a:gd name="connsiteY5" fmla="*/ 779466 h 1002530"/>
              <a:gd name="connsiteX6" fmla="*/ 3442808 w 4725423"/>
              <a:gd name="connsiteY6" fmla="*/ 818422 h 1002530"/>
              <a:gd name="connsiteX7" fmla="*/ 4725423 w 4725423"/>
              <a:gd name="connsiteY7" fmla="*/ 990256 h 1002530"/>
              <a:gd name="connsiteX0" fmla="*/ 0 w 4725423"/>
              <a:gd name="connsiteY0" fmla="*/ 1011516 h 1088276"/>
              <a:gd name="connsiteX1" fmla="*/ 650512 w 4725423"/>
              <a:gd name="connsiteY1" fmla="*/ 459193 h 1088276"/>
              <a:gd name="connsiteX2" fmla="*/ 1208972 w 4725423"/>
              <a:gd name="connsiteY2" fmla="*/ 23472 h 1088276"/>
              <a:gd name="connsiteX3" fmla="*/ 1902444 w 4725423"/>
              <a:gd name="connsiteY3" fmla="*/ 164622 h 1088276"/>
              <a:gd name="connsiteX4" fmla="*/ 3290906 w 4725423"/>
              <a:gd name="connsiteY4" fmla="*/ 1049114 h 1088276"/>
              <a:gd name="connsiteX5" fmla="*/ 3274843 w 4725423"/>
              <a:gd name="connsiteY5" fmla="*/ 788452 h 1088276"/>
              <a:gd name="connsiteX6" fmla="*/ 3442808 w 4725423"/>
              <a:gd name="connsiteY6" fmla="*/ 827408 h 1088276"/>
              <a:gd name="connsiteX7" fmla="*/ 4725423 w 4725423"/>
              <a:gd name="connsiteY7" fmla="*/ 999242 h 1088276"/>
              <a:gd name="connsiteX0" fmla="*/ 0 w 4725423"/>
              <a:gd name="connsiteY0" fmla="*/ 1008341 h 1085101"/>
              <a:gd name="connsiteX1" fmla="*/ 650512 w 4725423"/>
              <a:gd name="connsiteY1" fmla="*/ 456018 h 1085101"/>
              <a:gd name="connsiteX2" fmla="*/ 1208972 w 4725423"/>
              <a:gd name="connsiteY2" fmla="*/ 20297 h 1085101"/>
              <a:gd name="connsiteX3" fmla="*/ 3290906 w 4725423"/>
              <a:gd name="connsiteY3" fmla="*/ 1045939 h 1085101"/>
              <a:gd name="connsiteX4" fmla="*/ 3274843 w 4725423"/>
              <a:gd name="connsiteY4" fmla="*/ 785277 h 1085101"/>
              <a:gd name="connsiteX5" fmla="*/ 3442808 w 4725423"/>
              <a:gd name="connsiteY5" fmla="*/ 824233 h 1085101"/>
              <a:gd name="connsiteX6" fmla="*/ 4725423 w 4725423"/>
              <a:gd name="connsiteY6" fmla="*/ 996067 h 1085101"/>
              <a:gd name="connsiteX0" fmla="*/ 0 w 4725423"/>
              <a:gd name="connsiteY0" fmla="*/ 552379 h 629139"/>
              <a:gd name="connsiteX1" fmla="*/ 650512 w 4725423"/>
              <a:gd name="connsiteY1" fmla="*/ 56 h 629139"/>
              <a:gd name="connsiteX2" fmla="*/ 3290906 w 4725423"/>
              <a:gd name="connsiteY2" fmla="*/ 589977 h 629139"/>
              <a:gd name="connsiteX3" fmla="*/ 3274843 w 4725423"/>
              <a:gd name="connsiteY3" fmla="*/ 329315 h 629139"/>
              <a:gd name="connsiteX4" fmla="*/ 3442808 w 4725423"/>
              <a:gd name="connsiteY4" fmla="*/ 368271 h 629139"/>
              <a:gd name="connsiteX5" fmla="*/ 4725423 w 4725423"/>
              <a:gd name="connsiteY5" fmla="*/ 540105 h 629139"/>
              <a:gd name="connsiteX0" fmla="*/ 0 w 4725423"/>
              <a:gd name="connsiteY0" fmla="*/ 223064 h 299824"/>
              <a:gd name="connsiteX1" fmla="*/ 3290906 w 4725423"/>
              <a:gd name="connsiteY1" fmla="*/ 260662 h 299824"/>
              <a:gd name="connsiteX2" fmla="*/ 3274843 w 4725423"/>
              <a:gd name="connsiteY2" fmla="*/ 0 h 299824"/>
              <a:gd name="connsiteX3" fmla="*/ 3442808 w 4725423"/>
              <a:gd name="connsiteY3" fmla="*/ 38956 h 299824"/>
              <a:gd name="connsiteX4" fmla="*/ 4725423 w 4725423"/>
              <a:gd name="connsiteY4" fmla="*/ 210790 h 299824"/>
              <a:gd name="connsiteX0" fmla="*/ 16063 w 1450580"/>
              <a:gd name="connsiteY0" fmla="*/ 260662 h 299824"/>
              <a:gd name="connsiteX1" fmla="*/ 0 w 1450580"/>
              <a:gd name="connsiteY1" fmla="*/ 0 h 299824"/>
              <a:gd name="connsiteX2" fmla="*/ 167965 w 1450580"/>
              <a:gd name="connsiteY2" fmla="*/ 38956 h 299824"/>
              <a:gd name="connsiteX3" fmla="*/ 1450580 w 1450580"/>
              <a:gd name="connsiteY3" fmla="*/ 210790 h 299824"/>
              <a:gd name="connsiteX0" fmla="*/ 1478 w 1450580"/>
              <a:gd name="connsiteY0" fmla="*/ 253159 h 293564"/>
              <a:gd name="connsiteX1" fmla="*/ 0 w 1450580"/>
              <a:gd name="connsiteY1" fmla="*/ 0 h 293564"/>
              <a:gd name="connsiteX2" fmla="*/ 167965 w 1450580"/>
              <a:gd name="connsiteY2" fmla="*/ 38956 h 293564"/>
              <a:gd name="connsiteX3" fmla="*/ 1450580 w 1450580"/>
              <a:gd name="connsiteY3" fmla="*/ 210790 h 293564"/>
              <a:gd name="connsiteX0" fmla="*/ 1897 w 1450999"/>
              <a:gd name="connsiteY0" fmla="*/ 253159 h 253159"/>
              <a:gd name="connsiteX1" fmla="*/ 419 w 1450999"/>
              <a:gd name="connsiteY1" fmla="*/ 0 h 253159"/>
              <a:gd name="connsiteX2" fmla="*/ 168384 w 1450999"/>
              <a:gd name="connsiteY2" fmla="*/ 38956 h 253159"/>
              <a:gd name="connsiteX3" fmla="*/ 1450999 w 1450999"/>
              <a:gd name="connsiteY3" fmla="*/ 210790 h 253159"/>
              <a:gd name="connsiteX0" fmla="*/ 1897 w 1450999"/>
              <a:gd name="connsiteY0" fmla="*/ 253159 h 253159"/>
              <a:gd name="connsiteX1" fmla="*/ 419 w 1450999"/>
              <a:gd name="connsiteY1" fmla="*/ 0 h 253159"/>
              <a:gd name="connsiteX2" fmla="*/ 526754 w 1450999"/>
              <a:gd name="connsiteY2" fmla="*/ 101127 h 253159"/>
              <a:gd name="connsiteX3" fmla="*/ 1450999 w 1450999"/>
              <a:gd name="connsiteY3" fmla="*/ 210790 h 253159"/>
              <a:gd name="connsiteX0" fmla="*/ 1897 w 1450999"/>
              <a:gd name="connsiteY0" fmla="*/ 253367 h 253367"/>
              <a:gd name="connsiteX1" fmla="*/ 419 w 1450999"/>
              <a:gd name="connsiteY1" fmla="*/ 208 h 253367"/>
              <a:gd name="connsiteX2" fmla="*/ 1450999 w 1450999"/>
              <a:gd name="connsiteY2" fmla="*/ 210998 h 253367"/>
              <a:gd name="connsiteX0" fmla="*/ 1897 w 1450999"/>
              <a:gd name="connsiteY0" fmla="*/ 253159 h 253159"/>
              <a:gd name="connsiteX1" fmla="*/ 419 w 1450999"/>
              <a:gd name="connsiteY1" fmla="*/ 0 h 253159"/>
              <a:gd name="connsiteX2" fmla="*/ 1450999 w 1450999"/>
              <a:gd name="connsiteY2" fmla="*/ 210790 h 253159"/>
              <a:gd name="connsiteX0" fmla="*/ 1897 w 1450999"/>
              <a:gd name="connsiteY0" fmla="*/ 253159 h 253159"/>
              <a:gd name="connsiteX1" fmla="*/ 419 w 1450999"/>
              <a:gd name="connsiteY1" fmla="*/ 0 h 253159"/>
              <a:gd name="connsiteX2" fmla="*/ 1450999 w 1450999"/>
              <a:gd name="connsiteY2" fmla="*/ 210790 h 253159"/>
              <a:gd name="connsiteX0" fmla="*/ 7729 w 1456831"/>
              <a:gd name="connsiteY0" fmla="*/ 249943 h 249943"/>
              <a:gd name="connsiteX1" fmla="*/ 0 w 1456831"/>
              <a:gd name="connsiteY1" fmla="*/ 0 h 249943"/>
              <a:gd name="connsiteX2" fmla="*/ 1456831 w 1456831"/>
              <a:gd name="connsiteY2" fmla="*/ 207574 h 249943"/>
              <a:gd name="connsiteX0" fmla="*/ 1898 w 1451000"/>
              <a:gd name="connsiteY0" fmla="*/ 251015 h 251015"/>
              <a:gd name="connsiteX1" fmla="*/ 420 w 1451000"/>
              <a:gd name="connsiteY1" fmla="*/ 0 h 251015"/>
              <a:gd name="connsiteX2" fmla="*/ 1451000 w 1451000"/>
              <a:gd name="connsiteY2" fmla="*/ 208646 h 251015"/>
              <a:gd name="connsiteX0" fmla="*/ 3562 w 1450580"/>
              <a:gd name="connsiteY0" fmla="*/ 222074 h 222074"/>
              <a:gd name="connsiteX1" fmla="*/ 0 w 1450580"/>
              <a:gd name="connsiteY1" fmla="*/ 0 h 222074"/>
              <a:gd name="connsiteX2" fmla="*/ 1450580 w 1450580"/>
              <a:gd name="connsiteY2" fmla="*/ 208646 h 222074"/>
              <a:gd name="connsiteX0" fmla="*/ 3562 w 1450580"/>
              <a:gd name="connsiteY0" fmla="*/ 222074 h 222074"/>
              <a:gd name="connsiteX1" fmla="*/ 0 w 1450580"/>
              <a:gd name="connsiteY1" fmla="*/ 0 h 222074"/>
              <a:gd name="connsiteX2" fmla="*/ 1450580 w 1450580"/>
              <a:gd name="connsiteY2" fmla="*/ 208646 h 222074"/>
              <a:gd name="connsiteX0" fmla="*/ 3562 w 1444330"/>
              <a:gd name="connsiteY0" fmla="*/ 222074 h 222074"/>
              <a:gd name="connsiteX1" fmla="*/ 0 w 1444330"/>
              <a:gd name="connsiteY1" fmla="*/ 0 h 222074"/>
              <a:gd name="connsiteX2" fmla="*/ 1444330 w 1444330"/>
              <a:gd name="connsiteY2" fmla="*/ 214006 h 222074"/>
              <a:gd name="connsiteX0" fmla="*/ 1478 w 1442246"/>
              <a:gd name="connsiteY0" fmla="*/ 216715 h 216715"/>
              <a:gd name="connsiteX1" fmla="*/ 0 w 1442246"/>
              <a:gd name="connsiteY1" fmla="*/ 0 h 216715"/>
              <a:gd name="connsiteX2" fmla="*/ 1442246 w 1442246"/>
              <a:gd name="connsiteY2" fmla="*/ 208647 h 216715"/>
              <a:gd name="connsiteX0" fmla="*/ 1478 w 1442246"/>
              <a:gd name="connsiteY0" fmla="*/ 216715 h 216715"/>
              <a:gd name="connsiteX1" fmla="*/ 0 w 1442246"/>
              <a:gd name="connsiteY1" fmla="*/ 0 h 216715"/>
              <a:gd name="connsiteX2" fmla="*/ 1442246 w 1442246"/>
              <a:gd name="connsiteY2" fmla="*/ 208647 h 216715"/>
              <a:gd name="connsiteX0" fmla="*/ 1478 w 1495548"/>
              <a:gd name="connsiteY0" fmla="*/ 216733 h 220709"/>
              <a:gd name="connsiteX1" fmla="*/ 0 w 1495548"/>
              <a:gd name="connsiteY1" fmla="*/ 18 h 220709"/>
              <a:gd name="connsiteX2" fmla="*/ 1369604 w 1495548"/>
              <a:gd name="connsiteY2" fmla="*/ 204189 h 220709"/>
              <a:gd name="connsiteX3" fmla="*/ 1442246 w 1495548"/>
              <a:gd name="connsiteY3" fmla="*/ 208665 h 220709"/>
              <a:gd name="connsiteX0" fmla="*/ 1478 w 1497845"/>
              <a:gd name="connsiteY0" fmla="*/ 216733 h 220097"/>
              <a:gd name="connsiteX1" fmla="*/ 0 w 1497845"/>
              <a:gd name="connsiteY1" fmla="*/ 18 h 220097"/>
              <a:gd name="connsiteX2" fmla="*/ 1369604 w 1497845"/>
              <a:gd name="connsiteY2" fmla="*/ 204189 h 220097"/>
              <a:gd name="connsiteX3" fmla="*/ 1448497 w 1497845"/>
              <a:gd name="connsiteY3" fmla="*/ 206521 h 220097"/>
              <a:gd name="connsiteX0" fmla="*/ 1478 w 1489802"/>
              <a:gd name="connsiteY0" fmla="*/ 216733 h 267620"/>
              <a:gd name="connsiteX1" fmla="*/ 0 w 1489802"/>
              <a:gd name="connsiteY1" fmla="*/ 18 h 267620"/>
              <a:gd name="connsiteX2" fmla="*/ 1369604 w 1489802"/>
              <a:gd name="connsiteY2" fmla="*/ 204189 h 267620"/>
              <a:gd name="connsiteX3" fmla="*/ 1425579 w 1489802"/>
              <a:gd name="connsiteY3" fmla="*/ 267620 h 267620"/>
              <a:gd name="connsiteX0" fmla="*/ 1478 w 1542675"/>
              <a:gd name="connsiteY0" fmla="*/ 216733 h 267620"/>
              <a:gd name="connsiteX1" fmla="*/ 0 w 1542675"/>
              <a:gd name="connsiteY1" fmla="*/ 18 h 267620"/>
              <a:gd name="connsiteX2" fmla="*/ 1442529 w 1542675"/>
              <a:gd name="connsiteY2" fmla="*/ 208477 h 267620"/>
              <a:gd name="connsiteX3" fmla="*/ 1425579 w 1542675"/>
              <a:gd name="connsiteY3" fmla="*/ 267620 h 267620"/>
              <a:gd name="connsiteX0" fmla="*/ 1478 w 1547695"/>
              <a:gd name="connsiteY0" fmla="*/ 216733 h 227985"/>
              <a:gd name="connsiteX1" fmla="*/ 0 w 1547695"/>
              <a:gd name="connsiteY1" fmla="*/ 18 h 227985"/>
              <a:gd name="connsiteX2" fmla="*/ 1442529 w 1547695"/>
              <a:gd name="connsiteY2" fmla="*/ 208477 h 227985"/>
              <a:gd name="connsiteX3" fmla="*/ 1446415 w 1547695"/>
              <a:gd name="connsiteY3" fmla="*/ 221527 h 227985"/>
              <a:gd name="connsiteX0" fmla="*/ 1478 w 1547695"/>
              <a:gd name="connsiteY0" fmla="*/ 216732 h 227984"/>
              <a:gd name="connsiteX1" fmla="*/ 0 w 1547695"/>
              <a:gd name="connsiteY1" fmla="*/ 17 h 227984"/>
              <a:gd name="connsiteX2" fmla="*/ 1442529 w 1547695"/>
              <a:gd name="connsiteY2" fmla="*/ 208476 h 227984"/>
              <a:gd name="connsiteX3" fmla="*/ 1446415 w 1547695"/>
              <a:gd name="connsiteY3" fmla="*/ 221526 h 227984"/>
              <a:gd name="connsiteX0" fmla="*/ 1478 w 1547695"/>
              <a:gd name="connsiteY0" fmla="*/ 216715 h 227967"/>
              <a:gd name="connsiteX1" fmla="*/ 0 w 1547695"/>
              <a:gd name="connsiteY1" fmla="*/ 0 h 227967"/>
              <a:gd name="connsiteX2" fmla="*/ 1442529 w 1547695"/>
              <a:gd name="connsiteY2" fmla="*/ 208459 h 227967"/>
              <a:gd name="connsiteX3" fmla="*/ 1446415 w 1547695"/>
              <a:gd name="connsiteY3" fmla="*/ 221509 h 227967"/>
              <a:gd name="connsiteX0" fmla="*/ 1478 w 1547695"/>
              <a:gd name="connsiteY0" fmla="*/ 216715 h 227967"/>
              <a:gd name="connsiteX1" fmla="*/ 0 w 1547695"/>
              <a:gd name="connsiteY1" fmla="*/ 0 h 227967"/>
              <a:gd name="connsiteX2" fmla="*/ 1442529 w 1547695"/>
              <a:gd name="connsiteY2" fmla="*/ 208459 h 227967"/>
              <a:gd name="connsiteX3" fmla="*/ 1446415 w 1547695"/>
              <a:gd name="connsiteY3" fmla="*/ 221509 h 227967"/>
              <a:gd name="connsiteX0" fmla="*/ 1478 w 1446415"/>
              <a:gd name="connsiteY0" fmla="*/ 216715 h 221509"/>
              <a:gd name="connsiteX1" fmla="*/ 0 w 1446415"/>
              <a:gd name="connsiteY1" fmla="*/ 0 h 221509"/>
              <a:gd name="connsiteX2" fmla="*/ 1442529 w 1446415"/>
              <a:gd name="connsiteY2" fmla="*/ 208459 h 221509"/>
              <a:gd name="connsiteX3" fmla="*/ 1446415 w 1446415"/>
              <a:gd name="connsiteY3" fmla="*/ 221509 h 221509"/>
              <a:gd name="connsiteX0" fmla="*/ 1478 w 1442677"/>
              <a:gd name="connsiteY0" fmla="*/ 216715 h 249379"/>
              <a:gd name="connsiteX1" fmla="*/ 0 w 1442677"/>
              <a:gd name="connsiteY1" fmla="*/ 0 h 249379"/>
              <a:gd name="connsiteX2" fmla="*/ 1442529 w 1442677"/>
              <a:gd name="connsiteY2" fmla="*/ 208459 h 249379"/>
              <a:gd name="connsiteX3" fmla="*/ 1340154 w 1442677"/>
              <a:gd name="connsiteY3" fmla="*/ 249379 h 249379"/>
              <a:gd name="connsiteX0" fmla="*/ 1478 w 1460999"/>
              <a:gd name="connsiteY0" fmla="*/ 216715 h 295472"/>
              <a:gd name="connsiteX1" fmla="*/ 0 w 1460999"/>
              <a:gd name="connsiteY1" fmla="*/ 0 h 295472"/>
              <a:gd name="connsiteX2" fmla="*/ 1442529 w 1460999"/>
              <a:gd name="connsiteY2" fmla="*/ 208459 h 295472"/>
              <a:gd name="connsiteX3" fmla="*/ 1460999 w 1460999"/>
              <a:gd name="connsiteY3" fmla="*/ 295472 h 295472"/>
              <a:gd name="connsiteX0" fmla="*/ 1478 w 1442822"/>
              <a:gd name="connsiteY0" fmla="*/ 216715 h 297616"/>
              <a:gd name="connsiteX1" fmla="*/ 0 w 1442822"/>
              <a:gd name="connsiteY1" fmla="*/ 0 h 297616"/>
              <a:gd name="connsiteX2" fmla="*/ 1442529 w 1442822"/>
              <a:gd name="connsiteY2" fmla="*/ 208459 h 297616"/>
              <a:gd name="connsiteX3" fmla="*/ 1400576 w 1442822"/>
              <a:gd name="connsiteY3" fmla="*/ 297616 h 297616"/>
              <a:gd name="connsiteX0" fmla="*/ 1478 w 1444853"/>
              <a:gd name="connsiteY0" fmla="*/ 216715 h 297616"/>
              <a:gd name="connsiteX1" fmla="*/ 0 w 1444853"/>
              <a:gd name="connsiteY1" fmla="*/ 0 h 297616"/>
              <a:gd name="connsiteX2" fmla="*/ 1442529 w 1444853"/>
              <a:gd name="connsiteY2" fmla="*/ 208459 h 297616"/>
              <a:gd name="connsiteX3" fmla="*/ 1400576 w 1444853"/>
              <a:gd name="connsiteY3" fmla="*/ 297616 h 297616"/>
              <a:gd name="connsiteX0" fmla="*/ 1478 w 1463464"/>
              <a:gd name="connsiteY0" fmla="*/ 216715 h 222582"/>
              <a:gd name="connsiteX1" fmla="*/ 0 w 1463464"/>
              <a:gd name="connsiteY1" fmla="*/ 0 h 222582"/>
              <a:gd name="connsiteX2" fmla="*/ 1442529 w 1463464"/>
              <a:gd name="connsiteY2" fmla="*/ 208459 h 222582"/>
              <a:gd name="connsiteX3" fmla="*/ 1440164 w 1463464"/>
              <a:gd name="connsiteY3" fmla="*/ 222582 h 222582"/>
              <a:gd name="connsiteX0" fmla="*/ 1478 w 1444025"/>
              <a:gd name="connsiteY0" fmla="*/ 216715 h 222582"/>
              <a:gd name="connsiteX1" fmla="*/ 0 w 1444025"/>
              <a:gd name="connsiteY1" fmla="*/ 0 h 222582"/>
              <a:gd name="connsiteX2" fmla="*/ 1442529 w 1444025"/>
              <a:gd name="connsiteY2" fmla="*/ 208459 h 222582"/>
              <a:gd name="connsiteX3" fmla="*/ 1440164 w 1444025"/>
              <a:gd name="connsiteY3" fmla="*/ 222582 h 222582"/>
              <a:gd name="connsiteX0" fmla="*/ 1478 w 1443506"/>
              <a:gd name="connsiteY0" fmla="*/ 216715 h 222582"/>
              <a:gd name="connsiteX1" fmla="*/ 0 w 1443506"/>
              <a:gd name="connsiteY1" fmla="*/ 0 h 222582"/>
              <a:gd name="connsiteX2" fmla="*/ 1442529 w 1443506"/>
              <a:gd name="connsiteY2" fmla="*/ 208459 h 222582"/>
              <a:gd name="connsiteX3" fmla="*/ 1440164 w 1443506"/>
              <a:gd name="connsiteY3" fmla="*/ 222582 h 222582"/>
              <a:gd name="connsiteX0" fmla="*/ 1478 w 1443817"/>
              <a:gd name="connsiteY0" fmla="*/ 216715 h 222582"/>
              <a:gd name="connsiteX1" fmla="*/ 0 w 1443817"/>
              <a:gd name="connsiteY1" fmla="*/ 0 h 222582"/>
              <a:gd name="connsiteX2" fmla="*/ 1442529 w 1443817"/>
              <a:gd name="connsiteY2" fmla="*/ 208459 h 222582"/>
              <a:gd name="connsiteX3" fmla="*/ 1440164 w 1443817"/>
              <a:gd name="connsiteY3" fmla="*/ 222582 h 222582"/>
              <a:gd name="connsiteX0" fmla="*/ 1478 w 1443817"/>
              <a:gd name="connsiteY0" fmla="*/ 216715 h 222582"/>
              <a:gd name="connsiteX1" fmla="*/ 0 w 1443817"/>
              <a:gd name="connsiteY1" fmla="*/ 0 h 222582"/>
              <a:gd name="connsiteX2" fmla="*/ 1442529 w 1443817"/>
              <a:gd name="connsiteY2" fmla="*/ 208459 h 222582"/>
              <a:gd name="connsiteX3" fmla="*/ 1440164 w 1443817"/>
              <a:gd name="connsiteY3" fmla="*/ 222582 h 222582"/>
              <a:gd name="connsiteX0" fmla="*/ 1478 w 1445942"/>
              <a:gd name="connsiteY0" fmla="*/ 216715 h 222018"/>
              <a:gd name="connsiteX1" fmla="*/ 0 w 1445942"/>
              <a:gd name="connsiteY1" fmla="*/ 0 h 222018"/>
              <a:gd name="connsiteX2" fmla="*/ 1442529 w 1445942"/>
              <a:gd name="connsiteY2" fmla="*/ 208459 h 222018"/>
              <a:gd name="connsiteX3" fmla="*/ 1445471 w 1445942"/>
              <a:gd name="connsiteY3" fmla="*/ 222018 h 222018"/>
              <a:gd name="connsiteX0" fmla="*/ 1478 w 1444080"/>
              <a:gd name="connsiteY0" fmla="*/ 216715 h 222018"/>
              <a:gd name="connsiteX1" fmla="*/ 0 w 1444080"/>
              <a:gd name="connsiteY1" fmla="*/ 0 h 222018"/>
              <a:gd name="connsiteX2" fmla="*/ 1442529 w 1444080"/>
              <a:gd name="connsiteY2" fmla="*/ 208459 h 222018"/>
              <a:gd name="connsiteX3" fmla="*/ 1441491 w 1444080"/>
              <a:gd name="connsiteY3" fmla="*/ 222018 h 222018"/>
              <a:gd name="connsiteX0" fmla="*/ 1478 w 1445943"/>
              <a:gd name="connsiteY0" fmla="*/ 216715 h 222582"/>
              <a:gd name="connsiteX1" fmla="*/ 0 w 1445943"/>
              <a:gd name="connsiteY1" fmla="*/ 0 h 222582"/>
              <a:gd name="connsiteX2" fmla="*/ 1442529 w 1445943"/>
              <a:gd name="connsiteY2" fmla="*/ 208459 h 222582"/>
              <a:gd name="connsiteX3" fmla="*/ 1445472 w 1445943"/>
              <a:gd name="connsiteY3" fmla="*/ 222582 h 222582"/>
              <a:gd name="connsiteX0" fmla="*/ 1478 w 1444466"/>
              <a:gd name="connsiteY0" fmla="*/ 216715 h 233871"/>
              <a:gd name="connsiteX1" fmla="*/ 0 w 1444466"/>
              <a:gd name="connsiteY1" fmla="*/ 0 h 233871"/>
              <a:gd name="connsiteX2" fmla="*/ 1442529 w 1444466"/>
              <a:gd name="connsiteY2" fmla="*/ 208459 h 233871"/>
              <a:gd name="connsiteX3" fmla="*/ 1442819 w 1444466"/>
              <a:gd name="connsiteY3" fmla="*/ 233871 h 233871"/>
              <a:gd name="connsiteX0" fmla="*/ 1478 w 1443905"/>
              <a:gd name="connsiteY0" fmla="*/ 216715 h 233871"/>
              <a:gd name="connsiteX1" fmla="*/ 0 w 1443905"/>
              <a:gd name="connsiteY1" fmla="*/ 0 h 233871"/>
              <a:gd name="connsiteX2" fmla="*/ 1442529 w 1443905"/>
              <a:gd name="connsiteY2" fmla="*/ 208459 h 233871"/>
              <a:gd name="connsiteX3" fmla="*/ 1442819 w 1443905"/>
              <a:gd name="connsiteY3" fmla="*/ 233871 h 233871"/>
              <a:gd name="connsiteX0" fmla="*/ 1478 w 1443129"/>
              <a:gd name="connsiteY0" fmla="*/ 216715 h 233871"/>
              <a:gd name="connsiteX1" fmla="*/ 0 w 1443129"/>
              <a:gd name="connsiteY1" fmla="*/ 0 h 233871"/>
              <a:gd name="connsiteX2" fmla="*/ 1442529 w 1443129"/>
              <a:gd name="connsiteY2" fmla="*/ 208459 h 233871"/>
              <a:gd name="connsiteX3" fmla="*/ 1442819 w 1443129"/>
              <a:gd name="connsiteY3" fmla="*/ 233871 h 233871"/>
              <a:gd name="connsiteX0" fmla="*/ 1478 w 1443129"/>
              <a:gd name="connsiteY0" fmla="*/ 216715 h 220889"/>
              <a:gd name="connsiteX1" fmla="*/ 0 w 1443129"/>
              <a:gd name="connsiteY1" fmla="*/ 0 h 220889"/>
              <a:gd name="connsiteX2" fmla="*/ 1442529 w 1443129"/>
              <a:gd name="connsiteY2" fmla="*/ 208459 h 220889"/>
              <a:gd name="connsiteX3" fmla="*/ 1442819 w 1443129"/>
              <a:gd name="connsiteY3" fmla="*/ 220889 h 220889"/>
              <a:gd name="connsiteX0" fmla="*/ 1573 w 1443224"/>
              <a:gd name="connsiteY0" fmla="*/ 216715 h 220889"/>
              <a:gd name="connsiteX1" fmla="*/ 95 w 1443224"/>
              <a:gd name="connsiteY1" fmla="*/ 0 h 220889"/>
              <a:gd name="connsiteX2" fmla="*/ 1442624 w 1443224"/>
              <a:gd name="connsiteY2" fmla="*/ 208459 h 220889"/>
              <a:gd name="connsiteX3" fmla="*/ 1442914 w 1443224"/>
              <a:gd name="connsiteY3" fmla="*/ 220889 h 220889"/>
            </a:gdLst>
            <a:ahLst/>
            <a:cxnLst>
              <a:cxn ang="0">
                <a:pos x="connsiteX0" y="connsiteY0"/>
              </a:cxn>
              <a:cxn ang="0">
                <a:pos x="connsiteX1" y="connsiteY1"/>
              </a:cxn>
              <a:cxn ang="0">
                <a:pos x="connsiteX2" y="connsiteY2"/>
              </a:cxn>
              <a:cxn ang="0">
                <a:pos x="connsiteX3" y="connsiteY3"/>
              </a:cxn>
            </a:cxnLst>
            <a:rect l="l" t="t" r="r" b="b"/>
            <a:pathLst>
              <a:path w="1443224" h="220889">
                <a:moveTo>
                  <a:pt x="1573" y="216715"/>
                </a:moveTo>
                <a:cubicBezTo>
                  <a:pt x="-968" y="49492"/>
                  <a:pt x="413" y="179120"/>
                  <a:pt x="95" y="0"/>
                </a:cubicBezTo>
                <a:cubicBezTo>
                  <a:pt x="357297" y="94382"/>
                  <a:pt x="1098072" y="190836"/>
                  <a:pt x="1442624" y="208459"/>
                </a:cubicBezTo>
                <a:cubicBezTo>
                  <a:pt x="1442250" y="218637"/>
                  <a:pt x="1443879" y="208636"/>
                  <a:pt x="1442914" y="220889"/>
                </a:cubicBezTo>
              </a:path>
            </a:pathLst>
          </a:custGeom>
          <a:gradFill>
            <a:gsLst>
              <a:gs pos="90000">
                <a:srgbClr val="F1948A"/>
              </a:gs>
              <a:gs pos="100000">
                <a:srgbClr val="F5B7B1"/>
              </a:gs>
              <a:gs pos="0">
                <a:srgbClr val="C00000"/>
              </a:gs>
            </a:gsLst>
            <a:lin ang="13200000" scaled="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bg1"/>
              </a:solidFill>
              <a:latin typeface="Arial" panose="020B0604020202020204" pitchFamily="34" charset="0"/>
            </a:endParaRPr>
          </a:p>
        </p:txBody>
      </p:sp>
      <p:sp>
        <p:nvSpPr>
          <p:cNvPr id="14" name="フリーフォーム 13"/>
          <p:cNvSpPr/>
          <p:nvPr/>
        </p:nvSpPr>
        <p:spPr>
          <a:xfrm>
            <a:off x="5489816" y="3424868"/>
            <a:ext cx="1008000" cy="216000"/>
          </a:xfrm>
          <a:custGeom>
            <a:avLst/>
            <a:gdLst>
              <a:gd name="connsiteX0" fmla="*/ 0 w 5645960"/>
              <a:gd name="connsiteY0" fmla="*/ 2701153 h 2701153"/>
              <a:gd name="connsiteX1" fmla="*/ 711882 w 5645960"/>
              <a:gd name="connsiteY1" fmla="*/ 2259295 h 2701153"/>
              <a:gd name="connsiteX2" fmla="*/ 1429901 w 5645960"/>
              <a:gd name="connsiteY2" fmla="*/ 651424 h 2701153"/>
              <a:gd name="connsiteX3" fmla="*/ 1718336 w 5645960"/>
              <a:gd name="connsiteY3" fmla="*/ 911 h 2701153"/>
              <a:gd name="connsiteX4" fmla="*/ 2068140 w 5645960"/>
              <a:gd name="connsiteY4" fmla="*/ 768025 h 2701153"/>
              <a:gd name="connsiteX5" fmla="*/ 2835254 w 5645960"/>
              <a:gd name="connsiteY5" fmla="*/ 1921765 h 2701153"/>
              <a:gd name="connsiteX6" fmla="*/ 4351071 w 5645960"/>
              <a:gd name="connsiteY6" fmla="*/ 2424992 h 2701153"/>
              <a:gd name="connsiteX7" fmla="*/ 5645960 w 5645960"/>
              <a:gd name="connsiteY7" fmla="*/ 2615236 h 2701153"/>
              <a:gd name="connsiteX0" fmla="*/ 0 w 5645960"/>
              <a:gd name="connsiteY0" fmla="*/ 2700483 h 2700483"/>
              <a:gd name="connsiteX1" fmla="*/ 711882 w 5645960"/>
              <a:gd name="connsiteY1" fmla="*/ 2258625 h 2700483"/>
              <a:gd name="connsiteX2" fmla="*/ 1196698 w 5645960"/>
              <a:gd name="connsiteY2" fmla="*/ 840998 h 2700483"/>
              <a:gd name="connsiteX3" fmla="*/ 1718336 w 5645960"/>
              <a:gd name="connsiteY3" fmla="*/ 241 h 2700483"/>
              <a:gd name="connsiteX4" fmla="*/ 2068140 w 5645960"/>
              <a:gd name="connsiteY4" fmla="*/ 767355 h 2700483"/>
              <a:gd name="connsiteX5" fmla="*/ 2835254 w 5645960"/>
              <a:gd name="connsiteY5" fmla="*/ 1921095 h 2700483"/>
              <a:gd name="connsiteX6" fmla="*/ 4351071 w 5645960"/>
              <a:gd name="connsiteY6" fmla="*/ 2424322 h 2700483"/>
              <a:gd name="connsiteX7" fmla="*/ 5645960 w 5645960"/>
              <a:gd name="connsiteY7" fmla="*/ 2614566 h 2700483"/>
              <a:gd name="connsiteX0" fmla="*/ 0 w 5645960"/>
              <a:gd name="connsiteY0" fmla="*/ 2449063 h 2449063"/>
              <a:gd name="connsiteX1" fmla="*/ 711882 w 5645960"/>
              <a:gd name="connsiteY1" fmla="*/ 2007205 h 2449063"/>
              <a:gd name="connsiteX2" fmla="*/ 1196698 w 5645960"/>
              <a:gd name="connsiteY2" fmla="*/ 589578 h 2449063"/>
              <a:gd name="connsiteX3" fmla="*/ 1583324 w 5645960"/>
              <a:gd name="connsiteY3" fmla="*/ 435 h 2449063"/>
              <a:gd name="connsiteX4" fmla="*/ 2068140 w 5645960"/>
              <a:gd name="connsiteY4" fmla="*/ 515935 h 2449063"/>
              <a:gd name="connsiteX5" fmla="*/ 2835254 w 5645960"/>
              <a:gd name="connsiteY5" fmla="*/ 1669675 h 2449063"/>
              <a:gd name="connsiteX6" fmla="*/ 4351071 w 5645960"/>
              <a:gd name="connsiteY6" fmla="*/ 2172902 h 2449063"/>
              <a:gd name="connsiteX7" fmla="*/ 5645960 w 5645960"/>
              <a:gd name="connsiteY7" fmla="*/ 2363146 h 2449063"/>
              <a:gd name="connsiteX0" fmla="*/ 0 w 5645960"/>
              <a:gd name="connsiteY0" fmla="*/ 2453125 h 2453125"/>
              <a:gd name="connsiteX1" fmla="*/ 711882 w 5645960"/>
              <a:gd name="connsiteY1" fmla="*/ 2011267 h 2453125"/>
              <a:gd name="connsiteX2" fmla="*/ 1196698 w 5645960"/>
              <a:gd name="connsiteY2" fmla="*/ 593640 h 2453125"/>
              <a:gd name="connsiteX3" fmla="*/ 1583324 w 5645960"/>
              <a:gd name="connsiteY3" fmla="*/ 4497 h 2453125"/>
              <a:gd name="connsiteX4" fmla="*/ 2264521 w 5645960"/>
              <a:gd name="connsiteY4" fmla="*/ 863664 h 2453125"/>
              <a:gd name="connsiteX5" fmla="*/ 2835254 w 5645960"/>
              <a:gd name="connsiteY5" fmla="*/ 1673737 h 2453125"/>
              <a:gd name="connsiteX6" fmla="*/ 4351071 w 5645960"/>
              <a:gd name="connsiteY6" fmla="*/ 2176964 h 2453125"/>
              <a:gd name="connsiteX7" fmla="*/ 5645960 w 5645960"/>
              <a:gd name="connsiteY7" fmla="*/ 2367208 h 2453125"/>
              <a:gd name="connsiteX0" fmla="*/ 0 w 5645960"/>
              <a:gd name="connsiteY0" fmla="*/ 2452259 h 2452259"/>
              <a:gd name="connsiteX1" fmla="*/ 503227 w 5645960"/>
              <a:gd name="connsiteY1" fmla="*/ 1507174 h 2452259"/>
              <a:gd name="connsiteX2" fmla="*/ 1196698 w 5645960"/>
              <a:gd name="connsiteY2" fmla="*/ 592774 h 2452259"/>
              <a:gd name="connsiteX3" fmla="*/ 1583324 w 5645960"/>
              <a:gd name="connsiteY3" fmla="*/ 3631 h 2452259"/>
              <a:gd name="connsiteX4" fmla="*/ 2264521 w 5645960"/>
              <a:gd name="connsiteY4" fmla="*/ 862798 h 2452259"/>
              <a:gd name="connsiteX5" fmla="*/ 2835254 w 5645960"/>
              <a:gd name="connsiteY5" fmla="*/ 1672871 h 2452259"/>
              <a:gd name="connsiteX6" fmla="*/ 4351071 w 5645960"/>
              <a:gd name="connsiteY6" fmla="*/ 2176098 h 2452259"/>
              <a:gd name="connsiteX7" fmla="*/ 5645960 w 5645960"/>
              <a:gd name="connsiteY7" fmla="*/ 2366342 h 2452259"/>
              <a:gd name="connsiteX0" fmla="*/ 0 w 5645960"/>
              <a:gd name="connsiteY0" fmla="*/ 2452259 h 2452259"/>
              <a:gd name="connsiteX1" fmla="*/ 503227 w 5645960"/>
              <a:gd name="connsiteY1" fmla="*/ 1507174 h 2452259"/>
              <a:gd name="connsiteX2" fmla="*/ 1196698 w 5645960"/>
              <a:gd name="connsiteY2" fmla="*/ 592774 h 2452259"/>
              <a:gd name="connsiteX3" fmla="*/ 1583324 w 5645960"/>
              <a:gd name="connsiteY3" fmla="*/ 3631 h 2452259"/>
              <a:gd name="connsiteX4" fmla="*/ 2264521 w 5645960"/>
              <a:gd name="connsiteY4" fmla="*/ 862798 h 2452259"/>
              <a:gd name="connsiteX5" fmla="*/ 2835254 w 5645960"/>
              <a:gd name="connsiteY5" fmla="*/ 1672871 h 2452259"/>
              <a:gd name="connsiteX6" fmla="*/ 4351071 w 5645960"/>
              <a:gd name="connsiteY6" fmla="*/ 2176098 h 2452259"/>
              <a:gd name="connsiteX7" fmla="*/ 5645960 w 5645960"/>
              <a:gd name="connsiteY7" fmla="*/ 2366342 h 2452259"/>
              <a:gd name="connsiteX0" fmla="*/ 0 w 5645960"/>
              <a:gd name="connsiteY0" fmla="*/ 2452284 h 2452284"/>
              <a:gd name="connsiteX1" fmla="*/ 797798 w 5645960"/>
              <a:gd name="connsiteY1" fmla="*/ 1525610 h 2452284"/>
              <a:gd name="connsiteX2" fmla="*/ 1196698 w 5645960"/>
              <a:gd name="connsiteY2" fmla="*/ 592799 h 2452284"/>
              <a:gd name="connsiteX3" fmla="*/ 1583324 w 5645960"/>
              <a:gd name="connsiteY3" fmla="*/ 3656 h 2452284"/>
              <a:gd name="connsiteX4" fmla="*/ 2264521 w 5645960"/>
              <a:gd name="connsiteY4" fmla="*/ 862823 h 2452284"/>
              <a:gd name="connsiteX5" fmla="*/ 2835254 w 5645960"/>
              <a:gd name="connsiteY5" fmla="*/ 1672896 h 2452284"/>
              <a:gd name="connsiteX6" fmla="*/ 4351071 w 5645960"/>
              <a:gd name="connsiteY6" fmla="*/ 2176123 h 2452284"/>
              <a:gd name="connsiteX7" fmla="*/ 5645960 w 5645960"/>
              <a:gd name="connsiteY7" fmla="*/ 2366367 h 2452284"/>
              <a:gd name="connsiteX0" fmla="*/ 0 w 5645960"/>
              <a:gd name="connsiteY0" fmla="*/ 2448634 h 2448634"/>
              <a:gd name="connsiteX1" fmla="*/ 797798 w 5645960"/>
              <a:gd name="connsiteY1" fmla="*/ 1521960 h 2448634"/>
              <a:gd name="connsiteX2" fmla="*/ 1123055 w 5645960"/>
              <a:gd name="connsiteY2" fmla="*/ 846899 h 2448634"/>
              <a:gd name="connsiteX3" fmla="*/ 1583324 w 5645960"/>
              <a:gd name="connsiteY3" fmla="*/ 6 h 2448634"/>
              <a:gd name="connsiteX4" fmla="*/ 2264521 w 5645960"/>
              <a:gd name="connsiteY4" fmla="*/ 859173 h 2448634"/>
              <a:gd name="connsiteX5" fmla="*/ 2835254 w 5645960"/>
              <a:gd name="connsiteY5" fmla="*/ 1669246 h 2448634"/>
              <a:gd name="connsiteX6" fmla="*/ 4351071 w 5645960"/>
              <a:gd name="connsiteY6" fmla="*/ 2172473 h 2448634"/>
              <a:gd name="connsiteX7" fmla="*/ 5645960 w 5645960"/>
              <a:gd name="connsiteY7" fmla="*/ 2362717 h 2448634"/>
              <a:gd name="connsiteX0" fmla="*/ 0 w 5645960"/>
              <a:gd name="connsiteY0" fmla="*/ 2448634 h 2448634"/>
              <a:gd name="connsiteX1" fmla="*/ 797798 w 5645960"/>
              <a:gd name="connsiteY1" fmla="*/ 1521960 h 2448634"/>
              <a:gd name="connsiteX2" fmla="*/ 1123055 w 5645960"/>
              <a:gd name="connsiteY2" fmla="*/ 846899 h 2448634"/>
              <a:gd name="connsiteX3" fmla="*/ 1583324 w 5645960"/>
              <a:gd name="connsiteY3" fmla="*/ 6 h 2448634"/>
              <a:gd name="connsiteX4" fmla="*/ 2264521 w 5645960"/>
              <a:gd name="connsiteY4" fmla="*/ 859173 h 2448634"/>
              <a:gd name="connsiteX5" fmla="*/ 2835254 w 5645960"/>
              <a:gd name="connsiteY5" fmla="*/ 1669246 h 2448634"/>
              <a:gd name="connsiteX6" fmla="*/ 4351071 w 5645960"/>
              <a:gd name="connsiteY6" fmla="*/ 2172473 h 2448634"/>
              <a:gd name="connsiteX7" fmla="*/ 5645960 w 5645960"/>
              <a:gd name="connsiteY7" fmla="*/ 2362717 h 2448634"/>
              <a:gd name="connsiteX0" fmla="*/ 0 w 5645960"/>
              <a:gd name="connsiteY0" fmla="*/ 2092698 h 2092698"/>
              <a:gd name="connsiteX1" fmla="*/ 797798 w 5645960"/>
              <a:gd name="connsiteY1" fmla="*/ 1166024 h 2092698"/>
              <a:gd name="connsiteX2" fmla="*/ 1123055 w 5645960"/>
              <a:gd name="connsiteY2" fmla="*/ 490963 h 2092698"/>
              <a:gd name="connsiteX3" fmla="*/ 1595598 w 5645960"/>
              <a:gd name="connsiteY3" fmla="*/ 11 h 2092698"/>
              <a:gd name="connsiteX4" fmla="*/ 2264521 w 5645960"/>
              <a:gd name="connsiteY4" fmla="*/ 503237 h 2092698"/>
              <a:gd name="connsiteX5" fmla="*/ 2835254 w 5645960"/>
              <a:gd name="connsiteY5" fmla="*/ 1313310 h 2092698"/>
              <a:gd name="connsiteX6" fmla="*/ 4351071 w 5645960"/>
              <a:gd name="connsiteY6" fmla="*/ 1816537 h 2092698"/>
              <a:gd name="connsiteX7" fmla="*/ 5645960 w 5645960"/>
              <a:gd name="connsiteY7" fmla="*/ 2006781 h 2092698"/>
              <a:gd name="connsiteX0" fmla="*/ 0 w 5645960"/>
              <a:gd name="connsiteY0" fmla="*/ 2095939 h 2095939"/>
              <a:gd name="connsiteX1" fmla="*/ 797798 w 5645960"/>
              <a:gd name="connsiteY1" fmla="*/ 1169265 h 2095939"/>
              <a:gd name="connsiteX2" fmla="*/ 1123055 w 5645960"/>
              <a:gd name="connsiteY2" fmla="*/ 494204 h 2095939"/>
              <a:gd name="connsiteX3" fmla="*/ 1595598 w 5645960"/>
              <a:gd name="connsiteY3" fmla="*/ 3252 h 2095939"/>
              <a:gd name="connsiteX4" fmla="*/ 2356575 w 5645960"/>
              <a:gd name="connsiteY4" fmla="*/ 733544 h 2095939"/>
              <a:gd name="connsiteX5" fmla="*/ 2835254 w 5645960"/>
              <a:gd name="connsiteY5" fmla="*/ 1316551 h 2095939"/>
              <a:gd name="connsiteX6" fmla="*/ 4351071 w 5645960"/>
              <a:gd name="connsiteY6" fmla="*/ 1819778 h 2095939"/>
              <a:gd name="connsiteX7" fmla="*/ 5645960 w 5645960"/>
              <a:gd name="connsiteY7" fmla="*/ 2010022 h 2095939"/>
              <a:gd name="connsiteX0" fmla="*/ 0 w 5645960"/>
              <a:gd name="connsiteY0" fmla="*/ 2095939 h 2095939"/>
              <a:gd name="connsiteX1" fmla="*/ 797798 w 5645960"/>
              <a:gd name="connsiteY1" fmla="*/ 1169265 h 2095939"/>
              <a:gd name="connsiteX2" fmla="*/ 1123055 w 5645960"/>
              <a:gd name="connsiteY2" fmla="*/ 494204 h 2095939"/>
              <a:gd name="connsiteX3" fmla="*/ 1595598 w 5645960"/>
              <a:gd name="connsiteY3" fmla="*/ 3252 h 2095939"/>
              <a:gd name="connsiteX4" fmla="*/ 2356575 w 5645960"/>
              <a:gd name="connsiteY4" fmla="*/ 733544 h 2095939"/>
              <a:gd name="connsiteX5" fmla="*/ 3240290 w 5645960"/>
              <a:gd name="connsiteY5" fmla="*/ 1414741 h 2095939"/>
              <a:gd name="connsiteX6" fmla="*/ 4351071 w 5645960"/>
              <a:gd name="connsiteY6" fmla="*/ 1819778 h 2095939"/>
              <a:gd name="connsiteX7" fmla="*/ 5645960 w 5645960"/>
              <a:gd name="connsiteY7" fmla="*/ 2010022 h 2095939"/>
              <a:gd name="connsiteX0" fmla="*/ 0 w 5645960"/>
              <a:gd name="connsiteY0" fmla="*/ 2096265 h 2096265"/>
              <a:gd name="connsiteX1" fmla="*/ 797798 w 5645960"/>
              <a:gd name="connsiteY1" fmla="*/ 1169591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096265 h 2096265"/>
              <a:gd name="connsiteX1" fmla="*/ 797798 w 5645960"/>
              <a:gd name="connsiteY1" fmla="*/ 1169591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096265 h 2096265"/>
              <a:gd name="connsiteX1" fmla="*/ 650512 w 5645960"/>
              <a:gd name="connsiteY1" fmla="*/ 1286192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096265 h 2096265"/>
              <a:gd name="connsiteX1" fmla="*/ 650512 w 5645960"/>
              <a:gd name="connsiteY1" fmla="*/ 1543942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133072 h 2133072"/>
              <a:gd name="connsiteX1" fmla="*/ 650512 w 5645960"/>
              <a:gd name="connsiteY1" fmla="*/ 1580749 h 2133072"/>
              <a:gd name="connsiteX2" fmla="*/ 1092370 w 5645960"/>
              <a:gd name="connsiteY2" fmla="*/ 1187986 h 2133072"/>
              <a:gd name="connsiteX3" fmla="*/ 1595598 w 5645960"/>
              <a:gd name="connsiteY3" fmla="*/ 40385 h 2133072"/>
              <a:gd name="connsiteX4" fmla="*/ 2221563 w 5645960"/>
              <a:gd name="connsiteY4" fmla="*/ 371778 h 2133072"/>
              <a:gd name="connsiteX5" fmla="*/ 3240290 w 5645960"/>
              <a:gd name="connsiteY5" fmla="*/ 1451874 h 2133072"/>
              <a:gd name="connsiteX6" fmla="*/ 4351071 w 5645960"/>
              <a:gd name="connsiteY6" fmla="*/ 1856911 h 2133072"/>
              <a:gd name="connsiteX7" fmla="*/ 5645960 w 5645960"/>
              <a:gd name="connsiteY7" fmla="*/ 2047155 h 2133072"/>
              <a:gd name="connsiteX0" fmla="*/ 0 w 5645960"/>
              <a:gd name="connsiteY0" fmla="*/ 1764260 h 1764260"/>
              <a:gd name="connsiteX1" fmla="*/ 650512 w 5645960"/>
              <a:gd name="connsiteY1" fmla="*/ 1211937 h 1764260"/>
              <a:gd name="connsiteX2" fmla="*/ 1092370 w 5645960"/>
              <a:gd name="connsiteY2" fmla="*/ 819174 h 1764260"/>
              <a:gd name="connsiteX3" fmla="*/ 1337848 w 5645960"/>
              <a:gd name="connsiteY3" fmla="*/ 763943 h 1764260"/>
              <a:gd name="connsiteX4" fmla="*/ 2221563 w 5645960"/>
              <a:gd name="connsiteY4" fmla="*/ 2966 h 1764260"/>
              <a:gd name="connsiteX5" fmla="*/ 3240290 w 5645960"/>
              <a:gd name="connsiteY5" fmla="*/ 1083062 h 1764260"/>
              <a:gd name="connsiteX6" fmla="*/ 4351071 w 5645960"/>
              <a:gd name="connsiteY6" fmla="*/ 1488099 h 1764260"/>
              <a:gd name="connsiteX7" fmla="*/ 5645960 w 5645960"/>
              <a:gd name="connsiteY7" fmla="*/ 1678343 h 1764260"/>
              <a:gd name="connsiteX0" fmla="*/ 0 w 5645960"/>
              <a:gd name="connsiteY0" fmla="*/ 1005322 h 1005322"/>
              <a:gd name="connsiteX1" fmla="*/ 650512 w 5645960"/>
              <a:gd name="connsiteY1" fmla="*/ 452999 h 1005322"/>
              <a:gd name="connsiteX2" fmla="*/ 1092370 w 5645960"/>
              <a:gd name="connsiteY2" fmla="*/ 60236 h 1005322"/>
              <a:gd name="connsiteX3" fmla="*/ 1337848 w 5645960"/>
              <a:gd name="connsiteY3" fmla="*/ 5005 h 1005322"/>
              <a:gd name="connsiteX4" fmla="*/ 1773569 w 5645960"/>
              <a:gd name="connsiteY4" fmla="*/ 97059 h 1005322"/>
              <a:gd name="connsiteX5" fmla="*/ 3240290 w 5645960"/>
              <a:gd name="connsiteY5" fmla="*/ 324124 h 1005322"/>
              <a:gd name="connsiteX6" fmla="*/ 4351071 w 5645960"/>
              <a:gd name="connsiteY6" fmla="*/ 729161 h 1005322"/>
              <a:gd name="connsiteX7" fmla="*/ 5645960 w 5645960"/>
              <a:gd name="connsiteY7" fmla="*/ 919405 h 1005322"/>
              <a:gd name="connsiteX0" fmla="*/ 0 w 5645960"/>
              <a:gd name="connsiteY0" fmla="*/ 1005322 h 1005322"/>
              <a:gd name="connsiteX1" fmla="*/ 650512 w 5645960"/>
              <a:gd name="connsiteY1" fmla="*/ 452999 h 1005322"/>
              <a:gd name="connsiteX2" fmla="*/ 1092370 w 5645960"/>
              <a:gd name="connsiteY2" fmla="*/ 60236 h 1005322"/>
              <a:gd name="connsiteX3" fmla="*/ 1337848 w 5645960"/>
              <a:gd name="connsiteY3" fmla="*/ 5005 h 1005322"/>
              <a:gd name="connsiteX4" fmla="*/ 1773569 w 5645960"/>
              <a:gd name="connsiteY4" fmla="*/ 97059 h 1005322"/>
              <a:gd name="connsiteX5" fmla="*/ 2737063 w 5645960"/>
              <a:gd name="connsiteY5" fmla="*/ 575737 h 1005322"/>
              <a:gd name="connsiteX6" fmla="*/ 4351071 w 5645960"/>
              <a:gd name="connsiteY6" fmla="*/ 729161 h 1005322"/>
              <a:gd name="connsiteX7" fmla="*/ 5645960 w 5645960"/>
              <a:gd name="connsiteY7" fmla="*/ 919405 h 1005322"/>
              <a:gd name="connsiteX0" fmla="*/ 0 w 5645960"/>
              <a:gd name="connsiteY0" fmla="*/ 1005322 h 1005322"/>
              <a:gd name="connsiteX1" fmla="*/ 650512 w 5645960"/>
              <a:gd name="connsiteY1" fmla="*/ 452999 h 1005322"/>
              <a:gd name="connsiteX2" fmla="*/ 1092370 w 5645960"/>
              <a:gd name="connsiteY2" fmla="*/ 60236 h 1005322"/>
              <a:gd name="connsiteX3" fmla="*/ 1337848 w 5645960"/>
              <a:gd name="connsiteY3" fmla="*/ 5005 h 1005322"/>
              <a:gd name="connsiteX4" fmla="*/ 1773569 w 5645960"/>
              <a:gd name="connsiteY4" fmla="*/ 97059 h 1005322"/>
              <a:gd name="connsiteX5" fmla="*/ 2737063 w 5645960"/>
              <a:gd name="connsiteY5" fmla="*/ 575737 h 1005322"/>
              <a:gd name="connsiteX6" fmla="*/ 3442808 w 5645960"/>
              <a:gd name="connsiteY6" fmla="*/ 821214 h 1005322"/>
              <a:gd name="connsiteX7" fmla="*/ 5645960 w 5645960"/>
              <a:gd name="connsiteY7" fmla="*/ 919405 h 1005322"/>
              <a:gd name="connsiteX0" fmla="*/ 0 w 4725423"/>
              <a:gd name="connsiteY0" fmla="*/ 1005322 h 1005322"/>
              <a:gd name="connsiteX1" fmla="*/ 650512 w 4725423"/>
              <a:gd name="connsiteY1" fmla="*/ 452999 h 1005322"/>
              <a:gd name="connsiteX2" fmla="*/ 1092370 w 4725423"/>
              <a:gd name="connsiteY2" fmla="*/ 60236 h 1005322"/>
              <a:gd name="connsiteX3" fmla="*/ 1337848 w 4725423"/>
              <a:gd name="connsiteY3" fmla="*/ 5005 h 1005322"/>
              <a:gd name="connsiteX4" fmla="*/ 1773569 w 4725423"/>
              <a:gd name="connsiteY4" fmla="*/ 97059 h 1005322"/>
              <a:gd name="connsiteX5" fmla="*/ 2737063 w 4725423"/>
              <a:gd name="connsiteY5" fmla="*/ 575737 h 1005322"/>
              <a:gd name="connsiteX6" fmla="*/ 3442808 w 4725423"/>
              <a:gd name="connsiteY6" fmla="*/ 821214 h 1005322"/>
              <a:gd name="connsiteX7" fmla="*/ 4725423 w 4725423"/>
              <a:gd name="connsiteY7" fmla="*/ 993048 h 1005322"/>
              <a:gd name="connsiteX0" fmla="*/ 0 w 4725423"/>
              <a:gd name="connsiteY0" fmla="*/ 982572 h 982572"/>
              <a:gd name="connsiteX1" fmla="*/ 650512 w 4725423"/>
              <a:gd name="connsiteY1" fmla="*/ 430249 h 982572"/>
              <a:gd name="connsiteX2" fmla="*/ 1092370 w 4725423"/>
              <a:gd name="connsiteY2" fmla="*/ 37486 h 982572"/>
              <a:gd name="connsiteX3" fmla="*/ 1773569 w 4725423"/>
              <a:gd name="connsiteY3" fmla="*/ 74309 h 982572"/>
              <a:gd name="connsiteX4" fmla="*/ 2737063 w 4725423"/>
              <a:gd name="connsiteY4" fmla="*/ 552987 h 982572"/>
              <a:gd name="connsiteX5" fmla="*/ 3442808 w 4725423"/>
              <a:gd name="connsiteY5" fmla="*/ 798464 h 982572"/>
              <a:gd name="connsiteX6" fmla="*/ 4725423 w 4725423"/>
              <a:gd name="connsiteY6" fmla="*/ 970298 h 982572"/>
              <a:gd name="connsiteX0" fmla="*/ 0 w 4725423"/>
              <a:gd name="connsiteY0" fmla="*/ 1014579 h 1014579"/>
              <a:gd name="connsiteX1" fmla="*/ 650512 w 4725423"/>
              <a:gd name="connsiteY1" fmla="*/ 462256 h 1014579"/>
              <a:gd name="connsiteX2" fmla="*/ 1208972 w 4725423"/>
              <a:gd name="connsiteY2" fmla="*/ 26535 h 1014579"/>
              <a:gd name="connsiteX3" fmla="*/ 1773569 w 4725423"/>
              <a:gd name="connsiteY3" fmla="*/ 106316 h 1014579"/>
              <a:gd name="connsiteX4" fmla="*/ 2737063 w 4725423"/>
              <a:gd name="connsiteY4" fmla="*/ 584994 h 1014579"/>
              <a:gd name="connsiteX5" fmla="*/ 3442808 w 4725423"/>
              <a:gd name="connsiteY5" fmla="*/ 830471 h 1014579"/>
              <a:gd name="connsiteX6" fmla="*/ 4725423 w 4725423"/>
              <a:gd name="connsiteY6" fmla="*/ 1002305 h 1014579"/>
              <a:gd name="connsiteX0" fmla="*/ 0 w 4725423"/>
              <a:gd name="connsiteY0" fmla="*/ 1014579 h 1014579"/>
              <a:gd name="connsiteX1" fmla="*/ 650512 w 4725423"/>
              <a:gd name="connsiteY1" fmla="*/ 462256 h 1014579"/>
              <a:gd name="connsiteX2" fmla="*/ 1208972 w 4725423"/>
              <a:gd name="connsiteY2" fmla="*/ 26535 h 1014579"/>
              <a:gd name="connsiteX3" fmla="*/ 1773569 w 4725423"/>
              <a:gd name="connsiteY3" fmla="*/ 106316 h 1014579"/>
              <a:gd name="connsiteX4" fmla="*/ 2737063 w 4725423"/>
              <a:gd name="connsiteY4" fmla="*/ 584994 h 1014579"/>
              <a:gd name="connsiteX5" fmla="*/ 3442808 w 4725423"/>
              <a:gd name="connsiteY5" fmla="*/ 830471 h 1014579"/>
              <a:gd name="connsiteX6" fmla="*/ 4725423 w 4725423"/>
              <a:gd name="connsiteY6" fmla="*/ 1002305 h 1014579"/>
              <a:gd name="connsiteX0" fmla="*/ 0 w 4725423"/>
              <a:gd name="connsiteY0" fmla="*/ 1014579 h 1014579"/>
              <a:gd name="connsiteX1" fmla="*/ 650512 w 4725423"/>
              <a:gd name="connsiteY1" fmla="*/ 462256 h 1014579"/>
              <a:gd name="connsiteX2" fmla="*/ 1208972 w 4725423"/>
              <a:gd name="connsiteY2" fmla="*/ 26535 h 1014579"/>
              <a:gd name="connsiteX3" fmla="*/ 1773569 w 4725423"/>
              <a:gd name="connsiteY3" fmla="*/ 106316 h 1014579"/>
              <a:gd name="connsiteX4" fmla="*/ 2737063 w 4725423"/>
              <a:gd name="connsiteY4" fmla="*/ 584994 h 1014579"/>
              <a:gd name="connsiteX5" fmla="*/ 3442808 w 4725423"/>
              <a:gd name="connsiteY5" fmla="*/ 830471 h 1014579"/>
              <a:gd name="connsiteX6" fmla="*/ 4725423 w 4725423"/>
              <a:gd name="connsiteY6" fmla="*/ 1002305 h 1014579"/>
              <a:gd name="connsiteX0" fmla="*/ 0 w 4725423"/>
              <a:gd name="connsiteY0" fmla="*/ 1009585 h 1009585"/>
              <a:gd name="connsiteX1" fmla="*/ 650512 w 4725423"/>
              <a:gd name="connsiteY1" fmla="*/ 457262 h 1009585"/>
              <a:gd name="connsiteX2" fmla="*/ 1208972 w 4725423"/>
              <a:gd name="connsiteY2" fmla="*/ 21541 h 1009585"/>
              <a:gd name="connsiteX3" fmla="*/ 1841075 w 4725423"/>
              <a:gd name="connsiteY3" fmla="*/ 119733 h 1009585"/>
              <a:gd name="connsiteX4" fmla="*/ 2737063 w 4725423"/>
              <a:gd name="connsiteY4" fmla="*/ 580000 h 1009585"/>
              <a:gd name="connsiteX5" fmla="*/ 3442808 w 4725423"/>
              <a:gd name="connsiteY5" fmla="*/ 825477 h 1009585"/>
              <a:gd name="connsiteX6" fmla="*/ 4725423 w 4725423"/>
              <a:gd name="connsiteY6" fmla="*/ 997311 h 1009585"/>
              <a:gd name="connsiteX0" fmla="*/ 0 w 4725423"/>
              <a:gd name="connsiteY0" fmla="*/ 1008966 h 1008966"/>
              <a:gd name="connsiteX1" fmla="*/ 650512 w 4725423"/>
              <a:gd name="connsiteY1" fmla="*/ 456643 h 1008966"/>
              <a:gd name="connsiteX2" fmla="*/ 1208972 w 4725423"/>
              <a:gd name="connsiteY2" fmla="*/ 20922 h 1008966"/>
              <a:gd name="connsiteX3" fmla="*/ 1841075 w 4725423"/>
              <a:gd name="connsiteY3" fmla="*/ 119114 h 1008966"/>
              <a:gd name="connsiteX4" fmla="*/ 2657283 w 4725423"/>
              <a:gd name="connsiteY4" fmla="*/ 554833 h 1008966"/>
              <a:gd name="connsiteX5" fmla="*/ 3442808 w 4725423"/>
              <a:gd name="connsiteY5" fmla="*/ 824858 h 1008966"/>
              <a:gd name="connsiteX6" fmla="*/ 4725423 w 4725423"/>
              <a:gd name="connsiteY6" fmla="*/ 996692 h 1008966"/>
              <a:gd name="connsiteX0" fmla="*/ 0 w 4725423"/>
              <a:gd name="connsiteY0" fmla="*/ 1011969 h 1011969"/>
              <a:gd name="connsiteX1" fmla="*/ 650512 w 4725423"/>
              <a:gd name="connsiteY1" fmla="*/ 459646 h 1011969"/>
              <a:gd name="connsiteX2" fmla="*/ 1208972 w 4725423"/>
              <a:gd name="connsiteY2" fmla="*/ 23925 h 1011969"/>
              <a:gd name="connsiteX3" fmla="*/ 1841075 w 4725423"/>
              <a:gd name="connsiteY3" fmla="*/ 122117 h 1011969"/>
              <a:gd name="connsiteX4" fmla="*/ 2657283 w 4725423"/>
              <a:gd name="connsiteY4" fmla="*/ 557836 h 1011969"/>
              <a:gd name="connsiteX5" fmla="*/ 3442808 w 4725423"/>
              <a:gd name="connsiteY5" fmla="*/ 827861 h 1011969"/>
              <a:gd name="connsiteX6" fmla="*/ 4725423 w 4725423"/>
              <a:gd name="connsiteY6" fmla="*/ 999695 h 1011969"/>
              <a:gd name="connsiteX0" fmla="*/ 0 w 4725423"/>
              <a:gd name="connsiteY0" fmla="*/ 1015570 h 1015570"/>
              <a:gd name="connsiteX1" fmla="*/ 650512 w 4725423"/>
              <a:gd name="connsiteY1" fmla="*/ 463247 h 1015570"/>
              <a:gd name="connsiteX2" fmla="*/ 1208972 w 4725423"/>
              <a:gd name="connsiteY2" fmla="*/ 27526 h 1015570"/>
              <a:gd name="connsiteX3" fmla="*/ 1841075 w 4725423"/>
              <a:gd name="connsiteY3" fmla="*/ 125718 h 1015570"/>
              <a:gd name="connsiteX4" fmla="*/ 2657283 w 4725423"/>
              <a:gd name="connsiteY4" fmla="*/ 561437 h 1015570"/>
              <a:gd name="connsiteX5" fmla="*/ 3442808 w 4725423"/>
              <a:gd name="connsiteY5" fmla="*/ 831462 h 1015570"/>
              <a:gd name="connsiteX6" fmla="*/ 4725423 w 4725423"/>
              <a:gd name="connsiteY6" fmla="*/ 1003296 h 1015570"/>
              <a:gd name="connsiteX0" fmla="*/ 0 w 4725423"/>
              <a:gd name="connsiteY0" fmla="*/ 1015570 h 1015570"/>
              <a:gd name="connsiteX1" fmla="*/ 650512 w 4725423"/>
              <a:gd name="connsiteY1" fmla="*/ 463247 h 1015570"/>
              <a:gd name="connsiteX2" fmla="*/ 1208972 w 4725423"/>
              <a:gd name="connsiteY2" fmla="*/ 27526 h 1015570"/>
              <a:gd name="connsiteX3" fmla="*/ 1841075 w 4725423"/>
              <a:gd name="connsiteY3" fmla="*/ 125718 h 1015570"/>
              <a:gd name="connsiteX4" fmla="*/ 2657283 w 4725423"/>
              <a:gd name="connsiteY4" fmla="*/ 561437 h 1015570"/>
              <a:gd name="connsiteX5" fmla="*/ 3442808 w 4725423"/>
              <a:gd name="connsiteY5" fmla="*/ 831462 h 1015570"/>
              <a:gd name="connsiteX6" fmla="*/ 4725423 w 4725423"/>
              <a:gd name="connsiteY6" fmla="*/ 1003296 h 1015570"/>
              <a:gd name="connsiteX0" fmla="*/ 0 w 4725423"/>
              <a:gd name="connsiteY0" fmla="*/ 1031950 h 1031950"/>
              <a:gd name="connsiteX1" fmla="*/ 650512 w 4725423"/>
              <a:gd name="connsiteY1" fmla="*/ 479627 h 1031950"/>
              <a:gd name="connsiteX2" fmla="*/ 1208972 w 4725423"/>
              <a:gd name="connsiteY2" fmla="*/ 43906 h 1031950"/>
              <a:gd name="connsiteX3" fmla="*/ 1841075 w 4725423"/>
              <a:gd name="connsiteY3" fmla="*/ 142098 h 1031950"/>
              <a:gd name="connsiteX4" fmla="*/ 2657283 w 4725423"/>
              <a:gd name="connsiteY4" fmla="*/ 577817 h 1031950"/>
              <a:gd name="connsiteX5" fmla="*/ 3442808 w 4725423"/>
              <a:gd name="connsiteY5" fmla="*/ 847842 h 1031950"/>
              <a:gd name="connsiteX6" fmla="*/ 4725423 w 4725423"/>
              <a:gd name="connsiteY6" fmla="*/ 1019676 h 1031950"/>
              <a:gd name="connsiteX0" fmla="*/ 0 w 4725423"/>
              <a:gd name="connsiteY0" fmla="*/ 1011970 h 1011970"/>
              <a:gd name="connsiteX1" fmla="*/ 650512 w 4725423"/>
              <a:gd name="connsiteY1" fmla="*/ 459647 h 1011970"/>
              <a:gd name="connsiteX2" fmla="*/ 1208972 w 4725423"/>
              <a:gd name="connsiteY2" fmla="*/ 23926 h 1011970"/>
              <a:gd name="connsiteX3" fmla="*/ 1841075 w 4725423"/>
              <a:gd name="connsiteY3" fmla="*/ 122118 h 1011970"/>
              <a:gd name="connsiteX4" fmla="*/ 2657283 w 4725423"/>
              <a:gd name="connsiteY4" fmla="*/ 557837 h 1011970"/>
              <a:gd name="connsiteX5" fmla="*/ 3442808 w 4725423"/>
              <a:gd name="connsiteY5" fmla="*/ 827862 h 1011970"/>
              <a:gd name="connsiteX6" fmla="*/ 4725423 w 4725423"/>
              <a:gd name="connsiteY6" fmla="*/ 999696 h 1011970"/>
              <a:gd name="connsiteX0" fmla="*/ 0 w 4725423"/>
              <a:gd name="connsiteY0" fmla="*/ 1011970 h 1011970"/>
              <a:gd name="connsiteX1" fmla="*/ 650512 w 4725423"/>
              <a:gd name="connsiteY1" fmla="*/ 459647 h 1011970"/>
              <a:gd name="connsiteX2" fmla="*/ 1208972 w 4725423"/>
              <a:gd name="connsiteY2" fmla="*/ 23926 h 1011970"/>
              <a:gd name="connsiteX3" fmla="*/ 1841075 w 4725423"/>
              <a:gd name="connsiteY3" fmla="*/ 122118 h 1011970"/>
              <a:gd name="connsiteX4" fmla="*/ 2657283 w 4725423"/>
              <a:gd name="connsiteY4" fmla="*/ 557837 h 1011970"/>
              <a:gd name="connsiteX5" fmla="*/ 3442808 w 4725423"/>
              <a:gd name="connsiteY5" fmla="*/ 827862 h 1011970"/>
              <a:gd name="connsiteX6" fmla="*/ 4725423 w 4725423"/>
              <a:gd name="connsiteY6" fmla="*/ 999696 h 1011970"/>
              <a:gd name="connsiteX0" fmla="*/ 0 w 4725423"/>
              <a:gd name="connsiteY0" fmla="*/ 1011970 h 1011970"/>
              <a:gd name="connsiteX1" fmla="*/ 650512 w 4725423"/>
              <a:gd name="connsiteY1" fmla="*/ 459647 h 1011970"/>
              <a:gd name="connsiteX2" fmla="*/ 1208972 w 4725423"/>
              <a:gd name="connsiteY2" fmla="*/ 23926 h 1011970"/>
              <a:gd name="connsiteX3" fmla="*/ 1841075 w 4725423"/>
              <a:gd name="connsiteY3" fmla="*/ 122118 h 1011970"/>
              <a:gd name="connsiteX4" fmla="*/ 2657283 w 4725423"/>
              <a:gd name="connsiteY4" fmla="*/ 557837 h 1011970"/>
              <a:gd name="connsiteX5" fmla="*/ 3442808 w 4725423"/>
              <a:gd name="connsiteY5" fmla="*/ 827862 h 1011970"/>
              <a:gd name="connsiteX6" fmla="*/ 4725423 w 4725423"/>
              <a:gd name="connsiteY6" fmla="*/ 999696 h 1011970"/>
              <a:gd name="connsiteX0" fmla="*/ 0 w 4725423"/>
              <a:gd name="connsiteY0" fmla="*/ 1002530 h 1002530"/>
              <a:gd name="connsiteX1" fmla="*/ 650512 w 4725423"/>
              <a:gd name="connsiteY1" fmla="*/ 450207 h 1002530"/>
              <a:gd name="connsiteX2" fmla="*/ 1208972 w 4725423"/>
              <a:gd name="connsiteY2" fmla="*/ 14486 h 1002530"/>
              <a:gd name="connsiteX3" fmla="*/ 1902444 w 4725423"/>
              <a:gd name="connsiteY3" fmla="*/ 155636 h 1002530"/>
              <a:gd name="connsiteX4" fmla="*/ 2657283 w 4725423"/>
              <a:gd name="connsiteY4" fmla="*/ 548397 h 1002530"/>
              <a:gd name="connsiteX5" fmla="*/ 3442808 w 4725423"/>
              <a:gd name="connsiteY5" fmla="*/ 818422 h 1002530"/>
              <a:gd name="connsiteX6" fmla="*/ 4725423 w 4725423"/>
              <a:gd name="connsiteY6" fmla="*/ 990256 h 1002530"/>
              <a:gd name="connsiteX0" fmla="*/ 0 w 4725423"/>
              <a:gd name="connsiteY0" fmla="*/ 1002530 h 1002530"/>
              <a:gd name="connsiteX1" fmla="*/ 650512 w 4725423"/>
              <a:gd name="connsiteY1" fmla="*/ 450207 h 1002530"/>
              <a:gd name="connsiteX2" fmla="*/ 1208972 w 4725423"/>
              <a:gd name="connsiteY2" fmla="*/ 14486 h 1002530"/>
              <a:gd name="connsiteX3" fmla="*/ 1902444 w 4725423"/>
              <a:gd name="connsiteY3" fmla="*/ 155636 h 1002530"/>
              <a:gd name="connsiteX4" fmla="*/ 2657283 w 4725423"/>
              <a:gd name="connsiteY4" fmla="*/ 548397 h 1002530"/>
              <a:gd name="connsiteX5" fmla="*/ 3274843 w 4725423"/>
              <a:gd name="connsiteY5" fmla="*/ 779466 h 1002530"/>
              <a:gd name="connsiteX6" fmla="*/ 3442808 w 4725423"/>
              <a:gd name="connsiteY6" fmla="*/ 818422 h 1002530"/>
              <a:gd name="connsiteX7" fmla="*/ 4725423 w 4725423"/>
              <a:gd name="connsiteY7" fmla="*/ 990256 h 1002530"/>
              <a:gd name="connsiteX0" fmla="*/ 0 w 4725423"/>
              <a:gd name="connsiteY0" fmla="*/ 1002530 h 1002530"/>
              <a:gd name="connsiteX1" fmla="*/ 650512 w 4725423"/>
              <a:gd name="connsiteY1" fmla="*/ 450207 h 1002530"/>
              <a:gd name="connsiteX2" fmla="*/ 1208972 w 4725423"/>
              <a:gd name="connsiteY2" fmla="*/ 14486 h 1002530"/>
              <a:gd name="connsiteX3" fmla="*/ 1902444 w 4725423"/>
              <a:gd name="connsiteY3" fmla="*/ 155636 h 1002530"/>
              <a:gd name="connsiteX4" fmla="*/ 2657283 w 4725423"/>
              <a:gd name="connsiteY4" fmla="*/ 548397 h 1002530"/>
              <a:gd name="connsiteX5" fmla="*/ 3274843 w 4725423"/>
              <a:gd name="connsiteY5" fmla="*/ 779466 h 1002530"/>
              <a:gd name="connsiteX6" fmla="*/ 3442808 w 4725423"/>
              <a:gd name="connsiteY6" fmla="*/ 818422 h 1002530"/>
              <a:gd name="connsiteX7" fmla="*/ 4725423 w 4725423"/>
              <a:gd name="connsiteY7" fmla="*/ 990256 h 1002530"/>
              <a:gd name="connsiteX0" fmla="*/ 0 w 4725423"/>
              <a:gd name="connsiteY0" fmla="*/ 1011516 h 1088276"/>
              <a:gd name="connsiteX1" fmla="*/ 650512 w 4725423"/>
              <a:gd name="connsiteY1" fmla="*/ 459193 h 1088276"/>
              <a:gd name="connsiteX2" fmla="*/ 1208972 w 4725423"/>
              <a:gd name="connsiteY2" fmla="*/ 23472 h 1088276"/>
              <a:gd name="connsiteX3" fmla="*/ 1902444 w 4725423"/>
              <a:gd name="connsiteY3" fmla="*/ 164622 h 1088276"/>
              <a:gd name="connsiteX4" fmla="*/ 3290906 w 4725423"/>
              <a:gd name="connsiteY4" fmla="*/ 1049114 h 1088276"/>
              <a:gd name="connsiteX5" fmla="*/ 3274843 w 4725423"/>
              <a:gd name="connsiteY5" fmla="*/ 788452 h 1088276"/>
              <a:gd name="connsiteX6" fmla="*/ 3442808 w 4725423"/>
              <a:gd name="connsiteY6" fmla="*/ 827408 h 1088276"/>
              <a:gd name="connsiteX7" fmla="*/ 4725423 w 4725423"/>
              <a:gd name="connsiteY7" fmla="*/ 999242 h 1088276"/>
              <a:gd name="connsiteX0" fmla="*/ 0 w 4725423"/>
              <a:gd name="connsiteY0" fmla="*/ 1008341 h 1085101"/>
              <a:gd name="connsiteX1" fmla="*/ 650512 w 4725423"/>
              <a:gd name="connsiteY1" fmla="*/ 456018 h 1085101"/>
              <a:gd name="connsiteX2" fmla="*/ 1208972 w 4725423"/>
              <a:gd name="connsiteY2" fmla="*/ 20297 h 1085101"/>
              <a:gd name="connsiteX3" fmla="*/ 3290906 w 4725423"/>
              <a:gd name="connsiteY3" fmla="*/ 1045939 h 1085101"/>
              <a:gd name="connsiteX4" fmla="*/ 3274843 w 4725423"/>
              <a:gd name="connsiteY4" fmla="*/ 785277 h 1085101"/>
              <a:gd name="connsiteX5" fmla="*/ 3442808 w 4725423"/>
              <a:gd name="connsiteY5" fmla="*/ 824233 h 1085101"/>
              <a:gd name="connsiteX6" fmla="*/ 4725423 w 4725423"/>
              <a:gd name="connsiteY6" fmla="*/ 996067 h 1085101"/>
              <a:gd name="connsiteX0" fmla="*/ 0 w 4725423"/>
              <a:gd name="connsiteY0" fmla="*/ 552379 h 629139"/>
              <a:gd name="connsiteX1" fmla="*/ 650512 w 4725423"/>
              <a:gd name="connsiteY1" fmla="*/ 56 h 629139"/>
              <a:gd name="connsiteX2" fmla="*/ 3290906 w 4725423"/>
              <a:gd name="connsiteY2" fmla="*/ 589977 h 629139"/>
              <a:gd name="connsiteX3" fmla="*/ 3274843 w 4725423"/>
              <a:gd name="connsiteY3" fmla="*/ 329315 h 629139"/>
              <a:gd name="connsiteX4" fmla="*/ 3442808 w 4725423"/>
              <a:gd name="connsiteY4" fmla="*/ 368271 h 629139"/>
              <a:gd name="connsiteX5" fmla="*/ 4725423 w 4725423"/>
              <a:gd name="connsiteY5" fmla="*/ 540105 h 629139"/>
              <a:gd name="connsiteX0" fmla="*/ 0 w 4725423"/>
              <a:gd name="connsiteY0" fmla="*/ 223064 h 299824"/>
              <a:gd name="connsiteX1" fmla="*/ 3290906 w 4725423"/>
              <a:gd name="connsiteY1" fmla="*/ 260662 h 299824"/>
              <a:gd name="connsiteX2" fmla="*/ 3274843 w 4725423"/>
              <a:gd name="connsiteY2" fmla="*/ 0 h 299824"/>
              <a:gd name="connsiteX3" fmla="*/ 3442808 w 4725423"/>
              <a:gd name="connsiteY3" fmla="*/ 38956 h 299824"/>
              <a:gd name="connsiteX4" fmla="*/ 4725423 w 4725423"/>
              <a:gd name="connsiteY4" fmla="*/ 210790 h 299824"/>
              <a:gd name="connsiteX0" fmla="*/ 16063 w 1450580"/>
              <a:gd name="connsiteY0" fmla="*/ 260662 h 299824"/>
              <a:gd name="connsiteX1" fmla="*/ 0 w 1450580"/>
              <a:gd name="connsiteY1" fmla="*/ 0 h 299824"/>
              <a:gd name="connsiteX2" fmla="*/ 167965 w 1450580"/>
              <a:gd name="connsiteY2" fmla="*/ 38956 h 299824"/>
              <a:gd name="connsiteX3" fmla="*/ 1450580 w 1450580"/>
              <a:gd name="connsiteY3" fmla="*/ 210790 h 299824"/>
              <a:gd name="connsiteX0" fmla="*/ 1478 w 1450580"/>
              <a:gd name="connsiteY0" fmla="*/ 253159 h 293564"/>
              <a:gd name="connsiteX1" fmla="*/ 0 w 1450580"/>
              <a:gd name="connsiteY1" fmla="*/ 0 h 293564"/>
              <a:gd name="connsiteX2" fmla="*/ 167965 w 1450580"/>
              <a:gd name="connsiteY2" fmla="*/ 38956 h 293564"/>
              <a:gd name="connsiteX3" fmla="*/ 1450580 w 1450580"/>
              <a:gd name="connsiteY3" fmla="*/ 210790 h 293564"/>
              <a:gd name="connsiteX0" fmla="*/ 1897 w 1450999"/>
              <a:gd name="connsiteY0" fmla="*/ 253159 h 253159"/>
              <a:gd name="connsiteX1" fmla="*/ 419 w 1450999"/>
              <a:gd name="connsiteY1" fmla="*/ 0 h 253159"/>
              <a:gd name="connsiteX2" fmla="*/ 168384 w 1450999"/>
              <a:gd name="connsiteY2" fmla="*/ 38956 h 253159"/>
              <a:gd name="connsiteX3" fmla="*/ 1450999 w 1450999"/>
              <a:gd name="connsiteY3" fmla="*/ 210790 h 253159"/>
              <a:gd name="connsiteX0" fmla="*/ 1897 w 1450999"/>
              <a:gd name="connsiteY0" fmla="*/ 253159 h 253159"/>
              <a:gd name="connsiteX1" fmla="*/ 419 w 1450999"/>
              <a:gd name="connsiteY1" fmla="*/ 0 h 253159"/>
              <a:gd name="connsiteX2" fmla="*/ 526754 w 1450999"/>
              <a:gd name="connsiteY2" fmla="*/ 101127 h 253159"/>
              <a:gd name="connsiteX3" fmla="*/ 1450999 w 1450999"/>
              <a:gd name="connsiteY3" fmla="*/ 210790 h 253159"/>
              <a:gd name="connsiteX0" fmla="*/ 1897 w 1450999"/>
              <a:gd name="connsiteY0" fmla="*/ 253367 h 253367"/>
              <a:gd name="connsiteX1" fmla="*/ 419 w 1450999"/>
              <a:gd name="connsiteY1" fmla="*/ 208 h 253367"/>
              <a:gd name="connsiteX2" fmla="*/ 1450999 w 1450999"/>
              <a:gd name="connsiteY2" fmla="*/ 210998 h 253367"/>
              <a:gd name="connsiteX0" fmla="*/ 1897 w 1450999"/>
              <a:gd name="connsiteY0" fmla="*/ 253159 h 253159"/>
              <a:gd name="connsiteX1" fmla="*/ 419 w 1450999"/>
              <a:gd name="connsiteY1" fmla="*/ 0 h 253159"/>
              <a:gd name="connsiteX2" fmla="*/ 1450999 w 1450999"/>
              <a:gd name="connsiteY2" fmla="*/ 210790 h 253159"/>
              <a:gd name="connsiteX0" fmla="*/ 1897 w 1450999"/>
              <a:gd name="connsiteY0" fmla="*/ 253159 h 253159"/>
              <a:gd name="connsiteX1" fmla="*/ 419 w 1450999"/>
              <a:gd name="connsiteY1" fmla="*/ 0 h 253159"/>
              <a:gd name="connsiteX2" fmla="*/ 1450999 w 1450999"/>
              <a:gd name="connsiteY2" fmla="*/ 210790 h 253159"/>
              <a:gd name="connsiteX0" fmla="*/ 7729 w 1456831"/>
              <a:gd name="connsiteY0" fmla="*/ 249943 h 249943"/>
              <a:gd name="connsiteX1" fmla="*/ 0 w 1456831"/>
              <a:gd name="connsiteY1" fmla="*/ 0 h 249943"/>
              <a:gd name="connsiteX2" fmla="*/ 1456831 w 1456831"/>
              <a:gd name="connsiteY2" fmla="*/ 207574 h 249943"/>
              <a:gd name="connsiteX0" fmla="*/ 1898 w 1451000"/>
              <a:gd name="connsiteY0" fmla="*/ 251015 h 251015"/>
              <a:gd name="connsiteX1" fmla="*/ 420 w 1451000"/>
              <a:gd name="connsiteY1" fmla="*/ 0 h 251015"/>
              <a:gd name="connsiteX2" fmla="*/ 1451000 w 1451000"/>
              <a:gd name="connsiteY2" fmla="*/ 208646 h 251015"/>
              <a:gd name="connsiteX0" fmla="*/ 3562 w 1450580"/>
              <a:gd name="connsiteY0" fmla="*/ 222074 h 222074"/>
              <a:gd name="connsiteX1" fmla="*/ 0 w 1450580"/>
              <a:gd name="connsiteY1" fmla="*/ 0 h 222074"/>
              <a:gd name="connsiteX2" fmla="*/ 1450580 w 1450580"/>
              <a:gd name="connsiteY2" fmla="*/ 208646 h 222074"/>
              <a:gd name="connsiteX0" fmla="*/ 3562 w 1450580"/>
              <a:gd name="connsiteY0" fmla="*/ 222074 h 222074"/>
              <a:gd name="connsiteX1" fmla="*/ 0 w 1450580"/>
              <a:gd name="connsiteY1" fmla="*/ 0 h 222074"/>
              <a:gd name="connsiteX2" fmla="*/ 1450580 w 1450580"/>
              <a:gd name="connsiteY2" fmla="*/ 208646 h 222074"/>
              <a:gd name="connsiteX0" fmla="*/ 3562 w 1444330"/>
              <a:gd name="connsiteY0" fmla="*/ 222074 h 222074"/>
              <a:gd name="connsiteX1" fmla="*/ 0 w 1444330"/>
              <a:gd name="connsiteY1" fmla="*/ 0 h 222074"/>
              <a:gd name="connsiteX2" fmla="*/ 1444330 w 1444330"/>
              <a:gd name="connsiteY2" fmla="*/ 214006 h 222074"/>
              <a:gd name="connsiteX0" fmla="*/ 1478 w 1442246"/>
              <a:gd name="connsiteY0" fmla="*/ 216715 h 216715"/>
              <a:gd name="connsiteX1" fmla="*/ 0 w 1442246"/>
              <a:gd name="connsiteY1" fmla="*/ 0 h 216715"/>
              <a:gd name="connsiteX2" fmla="*/ 1442246 w 1442246"/>
              <a:gd name="connsiteY2" fmla="*/ 208647 h 216715"/>
              <a:gd name="connsiteX0" fmla="*/ 1478 w 1442246"/>
              <a:gd name="connsiteY0" fmla="*/ 216715 h 216715"/>
              <a:gd name="connsiteX1" fmla="*/ 0 w 1442246"/>
              <a:gd name="connsiteY1" fmla="*/ 0 h 216715"/>
              <a:gd name="connsiteX2" fmla="*/ 1442246 w 1442246"/>
              <a:gd name="connsiteY2" fmla="*/ 208647 h 216715"/>
              <a:gd name="connsiteX0" fmla="*/ 1478 w 1495548"/>
              <a:gd name="connsiteY0" fmla="*/ 216733 h 220709"/>
              <a:gd name="connsiteX1" fmla="*/ 0 w 1495548"/>
              <a:gd name="connsiteY1" fmla="*/ 18 h 220709"/>
              <a:gd name="connsiteX2" fmla="*/ 1369604 w 1495548"/>
              <a:gd name="connsiteY2" fmla="*/ 204189 h 220709"/>
              <a:gd name="connsiteX3" fmla="*/ 1442246 w 1495548"/>
              <a:gd name="connsiteY3" fmla="*/ 208665 h 220709"/>
              <a:gd name="connsiteX0" fmla="*/ 1478 w 1497845"/>
              <a:gd name="connsiteY0" fmla="*/ 216733 h 220097"/>
              <a:gd name="connsiteX1" fmla="*/ 0 w 1497845"/>
              <a:gd name="connsiteY1" fmla="*/ 18 h 220097"/>
              <a:gd name="connsiteX2" fmla="*/ 1369604 w 1497845"/>
              <a:gd name="connsiteY2" fmla="*/ 204189 h 220097"/>
              <a:gd name="connsiteX3" fmla="*/ 1448497 w 1497845"/>
              <a:gd name="connsiteY3" fmla="*/ 206521 h 220097"/>
              <a:gd name="connsiteX0" fmla="*/ 1478 w 1489802"/>
              <a:gd name="connsiteY0" fmla="*/ 216733 h 267620"/>
              <a:gd name="connsiteX1" fmla="*/ 0 w 1489802"/>
              <a:gd name="connsiteY1" fmla="*/ 18 h 267620"/>
              <a:gd name="connsiteX2" fmla="*/ 1369604 w 1489802"/>
              <a:gd name="connsiteY2" fmla="*/ 204189 h 267620"/>
              <a:gd name="connsiteX3" fmla="*/ 1425579 w 1489802"/>
              <a:gd name="connsiteY3" fmla="*/ 267620 h 267620"/>
              <a:gd name="connsiteX0" fmla="*/ 1478 w 1542675"/>
              <a:gd name="connsiteY0" fmla="*/ 216733 h 267620"/>
              <a:gd name="connsiteX1" fmla="*/ 0 w 1542675"/>
              <a:gd name="connsiteY1" fmla="*/ 18 h 267620"/>
              <a:gd name="connsiteX2" fmla="*/ 1442529 w 1542675"/>
              <a:gd name="connsiteY2" fmla="*/ 208477 h 267620"/>
              <a:gd name="connsiteX3" fmla="*/ 1425579 w 1542675"/>
              <a:gd name="connsiteY3" fmla="*/ 267620 h 267620"/>
              <a:gd name="connsiteX0" fmla="*/ 1478 w 1547695"/>
              <a:gd name="connsiteY0" fmla="*/ 216733 h 227985"/>
              <a:gd name="connsiteX1" fmla="*/ 0 w 1547695"/>
              <a:gd name="connsiteY1" fmla="*/ 18 h 227985"/>
              <a:gd name="connsiteX2" fmla="*/ 1442529 w 1547695"/>
              <a:gd name="connsiteY2" fmla="*/ 208477 h 227985"/>
              <a:gd name="connsiteX3" fmla="*/ 1446415 w 1547695"/>
              <a:gd name="connsiteY3" fmla="*/ 221527 h 227985"/>
              <a:gd name="connsiteX0" fmla="*/ 1478 w 1547695"/>
              <a:gd name="connsiteY0" fmla="*/ 216732 h 227984"/>
              <a:gd name="connsiteX1" fmla="*/ 0 w 1547695"/>
              <a:gd name="connsiteY1" fmla="*/ 17 h 227984"/>
              <a:gd name="connsiteX2" fmla="*/ 1442529 w 1547695"/>
              <a:gd name="connsiteY2" fmla="*/ 208476 h 227984"/>
              <a:gd name="connsiteX3" fmla="*/ 1446415 w 1547695"/>
              <a:gd name="connsiteY3" fmla="*/ 221526 h 227984"/>
              <a:gd name="connsiteX0" fmla="*/ 1478 w 1547695"/>
              <a:gd name="connsiteY0" fmla="*/ 216715 h 227967"/>
              <a:gd name="connsiteX1" fmla="*/ 0 w 1547695"/>
              <a:gd name="connsiteY1" fmla="*/ 0 h 227967"/>
              <a:gd name="connsiteX2" fmla="*/ 1442529 w 1547695"/>
              <a:gd name="connsiteY2" fmla="*/ 208459 h 227967"/>
              <a:gd name="connsiteX3" fmla="*/ 1446415 w 1547695"/>
              <a:gd name="connsiteY3" fmla="*/ 221509 h 227967"/>
              <a:gd name="connsiteX0" fmla="*/ 1478 w 1547695"/>
              <a:gd name="connsiteY0" fmla="*/ 216715 h 227967"/>
              <a:gd name="connsiteX1" fmla="*/ 0 w 1547695"/>
              <a:gd name="connsiteY1" fmla="*/ 0 h 227967"/>
              <a:gd name="connsiteX2" fmla="*/ 1442529 w 1547695"/>
              <a:gd name="connsiteY2" fmla="*/ 208459 h 227967"/>
              <a:gd name="connsiteX3" fmla="*/ 1446415 w 1547695"/>
              <a:gd name="connsiteY3" fmla="*/ 221509 h 227967"/>
              <a:gd name="connsiteX0" fmla="*/ 1478 w 1446415"/>
              <a:gd name="connsiteY0" fmla="*/ 216715 h 221509"/>
              <a:gd name="connsiteX1" fmla="*/ 0 w 1446415"/>
              <a:gd name="connsiteY1" fmla="*/ 0 h 221509"/>
              <a:gd name="connsiteX2" fmla="*/ 1442529 w 1446415"/>
              <a:gd name="connsiteY2" fmla="*/ 208459 h 221509"/>
              <a:gd name="connsiteX3" fmla="*/ 1446415 w 1446415"/>
              <a:gd name="connsiteY3" fmla="*/ 221509 h 221509"/>
              <a:gd name="connsiteX0" fmla="*/ 1478 w 1442677"/>
              <a:gd name="connsiteY0" fmla="*/ 216715 h 249379"/>
              <a:gd name="connsiteX1" fmla="*/ 0 w 1442677"/>
              <a:gd name="connsiteY1" fmla="*/ 0 h 249379"/>
              <a:gd name="connsiteX2" fmla="*/ 1442529 w 1442677"/>
              <a:gd name="connsiteY2" fmla="*/ 208459 h 249379"/>
              <a:gd name="connsiteX3" fmla="*/ 1340154 w 1442677"/>
              <a:gd name="connsiteY3" fmla="*/ 249379 h 249379"/>
              <a:gd name="connsiteX0" fmla="*/ 1478 w 1460999"/>
              <a:gd name="connsiteY0" fmla="*/ 216715 h 295472"/>
              <a:gd name="connsiteX1" fmla="*/ 0 w 1460999"/>
              <a:gd name="connsiteY1" fmla="*/ 0 h 295472"/>
              <a:gd name="connsiteX2" fmla="*/ 1442529 w 1460999"/>
              <a:gd name="connsiteY2" fmla="*/ 208459 h 295472"/>
              <a:gd name="connsiteX3" fmla="*/ 1460999 w 1460999"/>
              <a:gd name="connsiteY3" fmla="*/ 295472 h 295472"/>
              <a:gd name="connsiteX0" fmla="*/ 1478 w 1442822"/>
              <a:gd name="connsiteY0" fmla="*/ 216715 h 297616"/>
              <a:gd name="connsiteX1" fmla="*/ 0 w 1442822"/>
              <a:gd name="connsiteY1" fmla="*/ 0 h 297616"/>
              <a:gd name="connsiteX2" fmla="*/ 1442529 w 1442822"/>
              <a:gd name="connsiteY2" fmla="*/ 208459 h 297616"/>
              <a:gd name="connsiteX3" fmla="*/ 1400576 w 1442822"/>
              <a:gd name="connsiteY3" fmla="*/ 297616 h 297616"/>
              <a:gd name="connsiteX0" fmla="*/ 1478 w 1444853"/>
              <a:gd name="connsiteY0" fmla="*/ 216715 h 297616"/>
              <a:gd name="connsiteX1" fmla="*/ 0 w 1444853"/>
              <a:gd name="connsiteY1" fmla="*/ 0 h 297616"/>
              <a:gd name="connsiteX2" fmla="*/ 1442529 w 1444853"/>
              <a:gd name="connsiteY2" fmla="*/ 208459 h 297616"/>
              <a:gd name="connsiteX3" fmla="*/ 1400576 w 1444853"/>
              <a:gd name="connsiteY3" fmla="*/ 297616 h 297616"/>
              <a:gd name="connsiteX0" fmla="*/ 1478 w 1463464"/>
              <a:gd name="connsiteY0" fmla="*/ 216715 h 222582"/>
              <a:gd name="connsiteX1" fmla="*/ 0 w 1463464"/>
              <a:gd name="connsiteY1" fmla="*/ 0 h 222582"/>
              <a:gd name="connsiteX2" fmla="*/ 1442529 w 1463464"/>
              <a:gd name="connsiteY2" fmla="*/ 208459 h 222582"/>
              <a:gd name="connsiteX3" fmla="*/ 1440164 w 1463464"/>
              <a:gd name="connsiteY3" fmla="*/ 222582 h 222582"/>
              <a:gd name="connsiteX0" fmla="*/ 1478 w 1444025"/>
              <a:gd name="connsiteY0" fmla="*/ 216715 h 222582"/>
              <a:gd name="connsiteX1" fmla="*/ 0 w 1444025"/>
              <a:gd name="connsiteY1" fmla="*/ 0 h 222582"/>
              <a:gd name="connsiteX2" fmla="*/ 1442529 w 1444025"/>
              <a:gd name="connsiteY2" fmla="*/ 208459 h 222582"/>
              <a:gd name="connsiteX3" fmla="*/ 1440164 w 1444025"/>
              <a:gd name="connsiteY3" fmla="*/ 222582 h 222582"/>
              <a:gd name="connsiteX0" fmla="*/ 1478 w 1443506"/>
              <a:gd name="connsiteY0" fmla="*/ 216715 h 222582"/>
              <a:gd name="connsiteX1" fmla="*/ 0 w 1443506"/>
              <a:gd name="connsiteY1" fmla="*/ 0 h 222582"/>
              <a:gd name="connsiteX2" fmla="*/ 1442529 w 1443506"/>
              <a:gd name="connsiteY2" fmla="*/ 208459 h 222582"/>
              <a:gd name="connsiteX3" fmla="*/ 1440164 w 1443506"/>
              <a:gd name="connsiteY3" fmla="*/ 222582 h 222582"/>
              <a:gd name="connsiteX0" fmla="*/ 1478 w 1443817"/>
              <a:gd name="connsiteY0" fmla="*/ 216715 h 222582"/>
              <a:gd name="connsiteX1" fmla="*/ 0 w 1443817"/>
              <a:gd name="connsiteY1" fmla="*/ 0 h 222582"/>
              <a:gd name="connsiteX2" fmla="*/ 1442529 w 1443817"/>
              <a:gd name="connsiteY2" fmla="*/ 208459 h 222582"/>
              <a:gd name="connsiteX3" fmla="*/ 1440164 w 1443817"/>
              <a:gd name="connsiteY3" fmla="*/ 222582 h 222582"/>
              <a:gd name="connsiteX0" fmla="*/ 1478 w 1443817"/>
              <a:gd name="connsiteY0" fmla="*/ 216715 h 222582"/>
              <a:gd name="connsiteX1" fmla="*/ 0 w 1443817"/>
              <a:gd name="connsiteY1" fmla="*/ 0 h 222582"/>
              <a:gd name="connsiteX2" fmla="*/ 1442529 w 1443817"/>
              <a:gd name="connsiteY2" fmla="*/ 208459 h 222582"/>
              <a:gd name="connsiteX3" fmla="*/ 1440164 w 1443817"/>
              <a:gd name="connsiteY3" fmla="*/ 222582 h 222582"/>
              <a:gd name="connsiteX0" fmla="*/ 1478 w 1445942"/>
              <a:gd name="connsiteY0" fmla="*/ 216715 h 222018"/>
              <a:gd name="connsiteX1" fmla="*/ 0 w 1445942"/>
              <a:gd name="connsiteY1" fmla="*/ 0 h 222018"/>
              <a:gd name="connsiteX2" fmla="*/ 1442529 w 1445942"/>
              <a:gd name="connsiteY2" fmla="*/ 208459 h 222018"/>
              <a:gd name="connsiteX3" fmla="*/ 1445471 w 1445942"/>
              <a:gd name="connsiteY3" fmla="*/ 222018 h 222018"/>
              <a:gd name="connsiteX0" fmla="*/ 1478 w 1444080"/>
              <a:gd name="connsiteY0" fmla="*/ 216715 h 222018"/>
              <a:gd name="connsiteX1" fmla="*/ 0 w 1444080"/>
              <a:gd name="connsiteY1" fmla="*/ 0 h 222018"/>
              <a:gd name="connsiteX2" fmla="*/ 1442529 w 1444080"/>
              <a:gd name="connsiteY2" fmla="*/ 208459 h 222018"/>
              <a:gd name="connsiteX3" fmla="*/ 1441491 w 1444080"/>
              <a:gd name="connsiteY3" fmla="*/ 222018 h 222018"/>
              <a:gd name="connsiteX0" fmla="*/ 1478 w 1445943"/>
              <a:gd name="connsiteY0" fmla="*/ 216715 h 222582"/>
              <a:gd name="connsiteX1" fmla="*/ 0 w 1445943"/>
              <a:gd name="connsiteY1" fmla="*/ 0 h 222582"/>
              <a:gd name="connsiteX2" fmla="*/ 1442529 w 1445943"/>
              <a:gd name="connsiteY2" fmla="*/ 208459 h 222582"/>
              <a:gd name="connsiteX3" fmla="*/ 1445472 w 1445943"/>
              <a:gd name="connsiteY3" fmla="*/ 222582 h 222582"/>
              <a:gd name="connsiteX0" fmla="*/ 1478 w 1444466"/>
              <a:gd name="connsiteY0" fmla="*/ 216715 h 233871"/>
              <a:gd name="connsiteX1" fmla="*/ 0 w 1444466"/>
              <a:gd name="connsiteY1" fmla="*/ 0 h 233871"/>
              <a:gd name="connsiteX2" fmla="*/ 1442529 w 1444466"/>
              <a:gd name="connsiteY2" fmla="*/ 208459 h 233871"/>
              <a:gd name="connsiteX3" fmla="*/ 1442819 w 1444466"/>
              <a:gd name="connsiteY3" fmla="*/ 233871 h 233871"/>
              <a:gd name="connsiteX0" fmla="*/ 1478 w 1443905"/>
              <a:gd name="connsiteY0" fmla="*/ 216715 h 233871"/>
              <a:gd name="connsiteX1" fmla="*/ 0 w 1443905"/>
              <a:gd name="connsiteY1" fmla="*/ 0 h 233871"/>
              <a:gd name="connsiteX2" fmla="*/ 1442529 w 1443905"/>
              <a:gd name="connsiteY2" fmla="*/ 208459 h 233871"/>
              <a:gd name="connsiteX3" fmla="*/ 1442819 w 1443905"/>
              <a:gd name="connsiteY3" fmla="*/ 233871 h 233871"/>
              <a:gd name="connsiteX0" fmla="*/ 1478 w 1443129"/>
              <a:gd name="connsiteY0" fmla="*/ 216715 h 233871"/>
              <a:gd name="connsiteX1" fmla="*/ 0 w 1443129"/>
              <a:gd name="connsiteY1" fmla="*/ 0 h 233871"/>
              <a:gd name="connsiteX2" fmla="*/ 1442529 w 1443129"/>
              <a:gd name="connsiteY2" fmla="*/ 208459 h 233871"/>
              <a:gd name="connsiteX3" fmla="*/ 1442819 w 1443129"/>
              <a:gd name="connsiteY3" fmla="*/ 233871 h 233871"/>
              <a:gd name="connsiteX0" fmla="*/ 1478 w 1443129"/>
              <a:gd name="connsiteY0" fmla="*/ 216715 h 220889"/>
              <a:gd name="connsiteX1" fmla="*/ 0 w 1443129"/>
              <a:gd name="connsiteY1" fmla="*/ 0 h 220889"/>
              <a:gd name="connsiteX2" fmla="*/ 1442529 w 1443129"/>
              <a:gd name="connsiteY2" fmla="*/ 208459 h 220889"/>
              <a:gd name="connsiteX3" fmla="*/ 1442819 w 1443129"/>
              <a:gd name="connsiteY3" fmla="*/ 220889 h 220889"/>
              <a:gd name="connsiteX0" fmla="*/ 1573 w 1443224"/>
              <a:gd name="connsiteY0" fmla="*/ 216715 h 220889"/>
              <a:gd name="connsiteX1" fmla="*/ 95 w 1443224"/>
              <a:gd name="connsiteY1" fmla="*/ 0 h 220889"/>
              <a:gd name="connsiteX2" fmla="*/ 1442624 w 1443224"/>
              <a:gd name="connsiteY2" fmla="*/ 208459 h 220889"/>
              <a:gd name="connsiteX3" fmla="*/ 1442914 w 1443224"/>
              <a:gd name="connsiteY3" fmla="*/ 220889 h 220889"/>
              <a:gd name="connsiteX0" fmla="*/ 1573 w 1442991"/>
              <a:gd name="connsiteY0" fmla="*/ 216715 h 220889"/>
              <a:gd name="connsiteX1" fmla="*/ 95 w 1442991"/>
              <a:gd name="connsiteY1" fmla="*/ 0 h 220889"/>
              <a:gd name="connsiteX2" fmla="*/ 1435716 w 1442991"/>
              <a:gd name="connsiteY2" fmla="*/ 197518 h 220889"/>
              <a:gd name="connsiteX3" fmla="*/ 1442914 w 1442991"/>
              <a:gd name="connsiteY3" fmla="*/ 220889 h 220889"/>
            </a:gdLst>
            <a:ahLst/>
            <a:cxnLst>
              <a:cxn ang="0">
                <a:pos x="connsiteX0" y="connsiteY0"/>
              </a:cxn>
              <a:cxn ang="0">
                <a:pos x="connsiteX1" y="connsiteY1"/>
              </a:cxn>
              <a:cxn ang="0">
                <a:pos x="connsiteX2" y="connsiteY2"/>
              </a:cxn>
              <a:cxn ang="0">
                <a:pos x="connsiteX3" y="connsiteY3"/>
              </a:cxn>
            </a:cxnLst>
            <a:rect l="l" t="t" r="r" b="b"/>
            <a:pathLst>
              <a:path w="1442991" h="220889">
                <a:moveTo>
                  <a:pt x="1573" y="216715"/>
                </a:moveTo>
                <a:cubicBezTo>
                  <a:pt x="-968" y="49492"/>
                  <a:pt x="413" y="179120"/>
                  <a:pt x="95" y="0"/>
                </a:cubicBezTo>
                <a:cubicBezTo>
                  <a:pt x="357297" y="94382"/>
                  <a:pt x="1091164" y="179895"/>
                  <a:pt x="1435716" y="197518"/>
                </a:cubicBezTo>
                <a:cubicBezTo>
                  <a:pt x="1435342" y="207696"/>
                  <a:pt x="1443879" y="208636"/>
                  <a:pt x="1442914" y="220889"/>
                </a:cubicBezTo>
              </a:path>
            </a:pathLst>
          </a:custGeom>
          <a:gradFill>
            <a:gsLst>
              <a:gs pos="90000">
                <a:schemeClr val="accent6">
                  <a:lumMod val="60000"/>
                  <a:lumOff val="40000"/>
                </a:schemeClr>
              </a:gs>
              <a:gs pos="100000">
                <a:schemeClr val="accent6">
                  <a:lumMod val="40000"/>
                  <a:lumOff val="60000"/>
                </a:schemeClr>
              </a:gs>
              <a:gs pos="0">
                <a:schemeClr val="accent6">
                  <a:lumMod val="75000"/>
                </a:schemeClr>
              </a:gs>
            </a:gsLst>
            <a:lin ang="13200000" scaled="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bg1"/>
              </a:solidFill>
              <a:latin typeface="Arial" panose="020B0604020202020204" pitchFamily="34" charset="0"/>
            </a:endParaRPr>
          </a:p>
        </p:txBody>
      </p:sp>
      <p:sp>
        <p:nvSpPr>
          <p:cNvPr id="4" name="角丸四角形 66">
            <a:extLst>
              <a:ext uri="{FF2B5EF4-FFF2-40B4-BE49-F238E27FC236}">
                <a16:creationId xmlns:a16="http://schemas.microsoft.com/office/drawing/2014/main" xmlns="" id="{694D419D-4C23-481E-A678-02A8D40E4B82}"/>
              </a:ext>
            </a:extLst>
          </p:cNvPr>
          <p:cNvSpPr/>
          <p:nvPr/>
        </p:nvSpPr>
        <p:spPr>
          <a:xfrm rot="16200000" flipV="1">
            <a:off x="4038737" y="879434"/>
            <a:ext cx="1080000" cy="7344000"/>
          </a:xfrm>
          <a:prstGeom prst="roundRect">
            <a:avLst>
              <a:gd name="adj" fmla="val 0"/>
            </a:avLst>
          </a:prstGeom>
          <a:gradFill flip="none" rotWithShape="1">
            <a:gsLst>
              <a:gs pos="86000">
                <a:schemeClr val="accent5">
                  <a:lumMod val="40000"/>
                  <a:lumOff val="60000"/>
                </a:schemeClr>
              </a:gs>
              <a:gs pos="0">
                <a:schemeClr val="accent5">
                  <a:lumMod val="40000"/>
                  <a:lumOff val="60000"/>
                  <a:alpha val="26000"/>
                </a:schemeClr>
              </a:gs>
            </a:gsLst>
            <a:lin ang="108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effectLst/>
              <a:latin typeface="HGP創英角ｺﾞｼｯｸUB" panose="020B0900000000000000" pitchFamily="50" charset="-128"/>
              <a:ea typeface="HGP創英角ｺﾞｼｯｸUB" panose="020B0900000000000000" pitchFamily="50" charset="-128"/>
            </a:endParaRPr>
          </a:p>
        </p:txBody>
      </p:sp>
      <mc:AlternateContent xmlns:mc="http://schemas.openxmlformats.org/markup-compatibility/2006" xmlns:a14="http://schemas.microsoft.com/office/drawing/2010/main">
        <mc:Choice Requires="a14">
          <p:sp>
            <p:nvSpPr>
              <p:cNvPr id="5" name="テキスト ボックス 4"/>
              <p:cNvSpPr txBox="1"/>
              <p:nvPr/>
            </p:nvSpPr>
            <p:spPr>
              <a:xfrm>
                <a:off x="6466555" y="3617919"/>
                <a:ext cx="51315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kumimoji="1" lang="en-US" altLang="ja-JP" b="0" i="1" u="none" strike="noStrike" kern="1200" cap="none" spc="0" normalizeH="0" baseline="0" noProof="0" smtClean="0">
                              <a:ln>
                                <a:noFill/>
                              </a:ln>
                              <a:solidFill>
                                <a:srgbClr val="000000"/>
                              </a:solidFill>
                              <a:effectLst/>
                              <a:uLnTx/>
                              <a:uFillTx/>
                              <a:latin typeface="Cambria Math"/>
                            </a:rPr>
                          </m:ctrlPr>
                        </m:sSupPr>
                        <m:e>
                          <m:r>
                            <a:rPr kumimoji="1" lang="en-US" altLang="ja-JP" b="0" i="1" u="none" strike="noStrike" kern="1200" cap="none" spc="0" normalizeH="0" baseline="0" noProof="0" smtClean="0">
                              <a:ln>
                                <a:noFill/>
                              </a:ln>
                              <a:solidFill>
                                <a:srgbClr val="000000"/>
                              </a:solidFill>
                              <a:effectLst/>
                              <a:uLnTx/>
                              <a:uFillTx/>
                              <a:latin typeface="Cambria Math"/>
                            </a:rPr>
                            <m:t>𝜒</m:t>
                          </m:r>
                        </m:e>
                        <m:sup>
                          <m:r>
                            <a:rPr kumimoji="1" lang="en-US" altLang="ja-JP" b="0" i="1" u="none" strike="noStrike" kern="1200" cap="none" spc="0" normalizeH="0" baseline="0" noProof="0" smtClean="0">
                              <a:ln>
                                <a:noFill/>
                              </a:ln>
                              <a:solidFill>
                                <a:srgbClr val="000000"/>
                              </a:solidFill>
                              <a:effectLst/>
                              <a:uLnTx/>
                              <a:uFillTx/>
                              <a:latin typeface="Cambria Math"/>
                            </a:rPr>
                            <m:t>2</m:t>
                          </m:r>
                        </m:sup>
                      </m:sSup>
                    </m:oMath>
                  </m:oMathPara>
                </a14:m>
                <a:endParaRPr kumimoji="1" lang="ja-JP" altLang="en-US"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6466555" y="3617919"/>
                <a:ext cx="513154" cy="369332"/>
              </a:xfrm>
              <a:prstGeom prst="rect">
                <a:avLst/>
              </a:prstGeom>
              <a:blipFill rotWithShape="1">
                <a:blip r:embed="rId3"/>
                <a:stretch>
                  <a:fillRect b="-6557"/>
                </a:stretch>
              </a:blipFill>
            </p:spPr>
            <p:txBody>
              <a:bodyPr/>
              <a:lstStyle/>
              <a:p>
                <a:r>
                  <a:rPr lang="ja-JP" altLang="en-US">
                    <a:noFill/>
                  </a:rPr>
                  <a:t> </a:t>
                </a:r>
              </a:p>
            </p:txBody>
          </p:sp>
        </mc:Fallback>
      </mc:AlternateContent>
      <p:cxnSp>
        <p:nvCxnSpPr>
          <p:cNvPr id="7" name="直線矢印コネクタ 6"/>
          <p:cNvCxnSpPr/>
          <p:nvPr/>
        </p:nvCxnSpPr>
        <p:spPr>
          <a:xfrm flipV="1">
            <a:off x="1099863" y="1748153"/>
            <a:ext cx="0" cy="2129556"/>
          </a:xfrm>
          <a:prstGeom prst="straightConnector1">
            <a:avLst/>
          </a:prstGeom>
          <a:ln w="19050">
            <a:solidFill>
              <a:schemeClr val="tx1"/>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739823" y="3645878"/>
            <a:ext cx="6264696" cy="0"/>
          </a:xfrm>
          <a:prstGeom prst="straightConnector1">
            <a:avLst/>
          </a:prstGeom>
          <a:ln w="19050">
            <a:solidFill>
              <a:schemeClr val="tx1"/>
            </a:solidFill>
            <a:headEnd type="none" w="med" len="med"/>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テキスト ボックス 8"/>
              <p:cNvSpPr txBox="1"/>
              <p:nvPr/>
            </p:nvSpPr>
            <p:spPr>
              <a:xfrm>
                <a:off x="4404200" y="3590005"/>
                <a:ext cx="894797"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2000" b="0" i="1" u="none" strike="noStrike" kern="1200" cap="none" spc="0" normalizeH="0" baseline="0" noProof="0" smtClean="0">
                          <a:ln>
                            <a:noFill/>
                          </a:ln>
                          <a:solidFill>
                            <a:srgbClr val="FF0000"/>
                          </a:solidFill>
                          <a:effectLst/>
                          <a:uLnTx/>
                          <a:uFillTx/>
                          <a:latin typeface="Cambria Math"/>
                        </a:rPr>
                        <m:t>7.815</m:t>
                      </m:r>
                    </m:oMath>
                  </m:oMathPara>
                </a14:m>
                <a:endParaRPr kumimoji="1" lang="ja-JP" altLang="en-US" sz="2000" b="0" i="0" u="none" strike="noStrike" kern="1200" cap="none" spc="0" normalizeH="0" baseline="0" noProof="0" dirty="0">
                  <a:ln>
                    <a:noFill/>
                  </a:ln>
                  <a:solidFill>
                    <a:srgbClr val="FF0000"/>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4404200" y="3590005"/>
                <a:ext cx="894797" cy="400110"/>
              </a:xfrm>
              <a:prstGeom prst="rect">
                <a:avLst/>
              </a:prstGeom>
              <a:blipFill rotWithShape="1">
                <a:blip r:embed="rId4"/>
                <a:stretch>
                  <a:fillRect/>
                </a:stretch>
              </a:blipFill>
            </p:spPr>
            <p:txBody>
              <a:bodyPr/>
              <a:lstStyle/>
              <a:p>
                <a:r>
                  <a:rPr lang="ja-JP" altLang="en-US">
                    <a:noFill/>
                  </a:rPr>
                  <a:t> </a:t>
                </a:r>
              </a:p>
            </p:txBody>
          </p:sp>
        </mc:Fallback>
      </mc:AlternateContent>
      <p:sp>
        <p:nvSpPr>
          <p:cNvPr id="10" name="テキスト ボックス 9"/>
          <p:cNvSpPr txBox="1"/>
          <p:nvPr/>
        </p:nvSpPr>
        <p:spPr>
          <a:xfrm>
            <a:off x="670250" y="1842605"/>
            <a:ext cx="430887" cy="913070"/>
          </a:xfrm>
          <a:prstGeom prst="rect">
            <a:avLst/>
          </a:prstGeom>
          <a:noFill/>
        </p:spPr>
        <p:txBody>
          <a:bodyPr vert="eaVert"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確率密度</a:t>
            </a:r>
          </a:p>
        </p:txBody>
      </p:sp>
      <p:sp>
        <p:nvSpPr>
          <p:cNvPr id="11" name="正方形/長方形 10"/>
          <p:cNvSpPr/>
          <p:nvPr/>
        </p:nvSpPr>
        <p:spPr>
          <a:xfrm>
            <a:off x="2123728" y="1417340"/>
            <a:ext cx="1569660" cy="369332"/>
          </a:xfrm>
          <a:prstGeom prst="rect">
            <a:avLst/>
          </a:prstGeom>
        </p:spPr>
        <p:txBody>
          <a:bodyPr anchor="t" anchorCtr="0">
            <a:noAutofit/>
          </a:bodyPr>
          <a:lstStyle/>
          <a:p>
            <a:pPr algn="ctr">
              <a:spcBef>
                <a:spcPct val="0"/>
              </a:spcBef>
            </a:pPr>
            <a:r>
              <a:rPr lang="ja-JP" altLang="en-US" dirty="0">
                <a:solidFill>
                  <a:schemeClr val="accent5">
                    <a:lumMod val="60000"/>
                    <a:lumOff val="40000"/>
                  </a:schemeClr>
                </a:solidFill>
                <a:effectLst>
                  <a:glow rad="88900">
                    <a:schemeClr val="bg1"/>
                  </a:glow>
                </a:effectLst>
                <a:latin typeface="HGP創英角ｺﾞｼｯｸUB" panose="020B0900000000000000" pitchFamily="50" charset="-128"/>
                <a:ea typeface="HGP創英角ｺﾞｼｯｸUB" panose="020B0900000000000000" pitchFamily="50" charset="-128"/>
                <a:cs typeface="+mj-cs"/>
              </a:rPr>
              <a:t>確率密度関数</a:t>
            </a:r>
          </a:p>
        </p:txBody>
      </p:sp>
      <p:sp>
        <p:nvSpPr>
          <p:cNvPr id="12" name="正方形/長方形 11"/>
          <p:cNvSpPr/>
          <p:nvPr/>
        </p:nvSpPr>
        <p:spPr>
          <a:xfrm>
            <a:off x="2267744" y="2714131"/>
            <a:ext cx="1253869"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全面積</a:t>
            </a:r>
            <a:r>
              <a:rPr kumimoji="1" lang="ja-JP" altLang="en-US" sz="1800" b="0" i="0" u="none" strike="noStrike" kern="1200" cap="none" spc="0" normalizeH="0" baseline="0" noProof="0" dirty="0" smtClean="0">
                <a:ln>
                  <a:noFill/>
                </a:ln>
                <a:solidFill>
                  <a:srgbClr val="0000FF"/>
                </a:solidFill>
                <a:effectLst/>
                <a:uLnTx/>
                <a:uFillTx/>
                <a:latin typeface="HGP創英角ｺﾞｼｯｸUB" panose="020B0900000000000000" pitchFamily="50" charset="-128"/>
                <a:ea typeface="HGP創英角ｺﾞｼｯｸUB" panose="020B0900000000000000" pitchFamily="50" charset="-128"/>
              </a:rPr>
              <a:t>｜</a:t>
            </a:r>
            <a:r>
              <a:rPr kumimoji="1" lang="en-US" altLang="ja-JP" sz="1800" b="0" i="0" u="none" strike="noStrike" kern="1200" cap="none" spc="0" normalizeH="0" baseline="0" noProof="0" dirty="0" smtClean="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1</a:t>
            </a:r>
            <a:endParaRPr kumimoji="1" lang="ja-JP" altLang="en-US" sz="18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endParaRPr>
          </a:p>
        </p:txBody>
      </p:sp>
      <mc:AlternateContent xmlns:mc="http://schemas.openxmlformats.org/markup-compatibility/2006" xmlns:a14="http://schemas.microsoft.com/office/drawing/2010/main">
        <mc:Choice Requires="a14">
          <p:sp>
            <p:nvSpPr>
              <p:cNvPr id="13" name="テキスト ボックス 12"/>
              <p:cNvSpPr txBox="1"/>
              <p:nvPr/>
            </p:nvSpPr>
            <p:spPr>
              <a:xfrm>
                <a:off x="5103051" y="3585495"/>
                <a:ext cx="894797"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2000" b="0" i="1" u="none" strike="noStrike" kern="1200" cap="none" spc="0" normalizeH="0" baseline="0" noProof="0" smtClean="0">
                          <a:ln>
                            <a:noFill/>
                          </a:ln>
                          <a:solidFill>
                            <a:srgbClr val="239955"/>
                          </a:solidFill>
                          <a:effectLst/>
                          <a:uLnTx/>
                          <a:uFillTx/>
                          <a:latin typeface="Cambria Math"/>
                        </a:rPr>
                        <m:t>10.25</m:t>
                      </m:r>
                    </m:oMath>
                  </m:oMathPara>
                </a14:m>
                <a:endParaRPr kumimoji="1" lang="ja-JP" altLang="en-US" sz="2000" b="0" i="0" u="none" strike="noStrike" kern="1200" cap="none" spc="0" normalizeH="0" baseline="0" noProof="0" dirty="0">
                  <a:ln>
                    <a:noFill/>
                  </a:ln>
                  <a:solidFill>
                    <a:srgbClr val="239955"/>
                  </a:solidFill>
                  <a:effectLst/>
                  <a:uLnTx/>
                  <a:uFillTx/>
                  <a:latin typeface="HGP創英角ｺﾞｼｯｸUB" panose="020B0900000000000000" pitchFamily="50" charset="-128"/>
                  <a:ea typeface="HGP創英角ｺﾞｼｯｸUB" panose="020B0900000000000000" pitchFamily="50" charset="-128"/>
                </a:endParaRPr>
              </a:p>
            </p:txBody>
          </p:sp>
        </mc:Choice>
        <mc:Fallback xmlns="">
          <p:sp>
            <p:nvSpPr>
              <p:cNvPr id="13" name="テキスト ボックス 12"/>
              <p:cNvSpPr txBox="1">
                <a:spLocks noRot="1" noChangeAspect="1" noMove="1" noResize="1" noEditPoints="1" noAdjustHandles="1" noChangeArrowheads="1" noChangeShapeType="1" noTextEdit="1"/>
              </p:cNvSpPr>
              <p:nvPr/>
            </p:nvSpPr>
            <p:spPr>
              <a:xfrm>
                <a:off x="5103051" y="3585495"/>
                <a:ext cx="894797" cy="400110"/>
              </a:xfrm>
              <a:prstGeom prst="rect">
                <a:avLst/>
              </a:prstGeom>
              <a:blipFill rotWithShape="1">
                <a:blip r:embed="rId5"/>
                <a:stretch>
                  <a:fillRect/>
                </a:stretch>
              </a:blipFill>
            </p:spPr>
            <p:txBody>
              <a:bodyPr/>
              <a:lstStyle/>
              <a:p>
                <a:r>
                  <a:rPr lang="ja-JP" altLang="en-US">
                    <a:noFill/>
                  </a:rPr>
                  <a:t> </a:t>
                </a:r>
              </a:p>
            </p:txBody>
          </p:sp>
        </mc:Fallback>
      </mc:AlternateContent>
      <p:sp>
        <p:nvSpPr>
          <p:cNvPr id="15" name="フリーフォーム 14"/>
          <p:cNvSpPr/>
          <p:nvPr/>
        </p:nvSpPr>
        <p:spPr>
          <a:xfrm>
            <a:off x="1099863" y="1851107"/>
            <a:ext cx="5400600" cy="1792546"/>
          </a:xfrm>
          <a:custGeom>
            <a:avLst/>
            <a:gdLst>
              <a:gd name="connsiteX0" fmla="*/ 0 w 5645960"/>
              <a:gd name="connsiteY0" fmla="*/ 2701153 h 2701153"/>
              <a:gd name="connsiteX1" fmla="*/ 711882 w 5645960"/>
              <a:gd name="connsiteY1" fmla="*/ 2259295 h 2701153"/>
              <a:gd name="connsiteX2" fmla="*/ 1429901 w 5645960"/>
              <a:gd name="connsiteY2" fmla="*/ 651424 h 2701153"/>
              <a:gd name="connsiteX3" fmla="*/ 1718336 w 5645960"/>
              <a:gd name="connsiteY3" fmla="*/ 911 h 2701153"/>
              <a:gd name="connsiteX4" fmla="*/ 2068140 w 5645960"/>
              <a:gd name="connsiteY4" fmla="*/ 768025 h 2701153"/>
              <a:gd name="connsiteX5" fmla="*/ 2835254 w 5645960"/>
              <a:gd name="connsiteY5" fmla="*/ 1921765 h 2701153"/>
              <a:gd name="connsiteX6" fmla="*/ 4351071 w 5645960"/>
              <a:gd name="connsiteY6" fmla="*/ 2424992 h 2701153"/>
              <a:gd name="connsiteX7" fmla="*/ 5645960 w 5645960"/>
              <a:gd name="connsiteY7" fmla="*/ 2615236 h 2701153"/>
              <a:gd name="connsiteX0" fmla="*/ 0 w 5645960"/>
              <a:gd name="connsiteY0" fmla="*/ 2700483 h 2700483"/>
              <a:gd name="connsiteX1" fmla="*/ 711882 w 5645960"/>
              <a:gd name="connsiteY1" fmla="*/ 2258625 h 2700483"/>
              <a:gd name="connsiteX2" fmla="*/ 1196698 w 5645960"/>
              <a:gd name="connsiteY2" fmla="*/ 840998 h 2700483"/>
              <a:gd name="connsiteX3" fmla="*/ 1718336 w 5645960"/>
              <a:gd name="connsiteY3" fmla="*/ 241 h 2700483"/>
              <a:gd name="connsiteX4" fmla="*/ 2068140 w 5645960"/>
              <a:gd name="connsiteY4" fmla="*/ 767355 h 2700483"/>
              <a:gd name="connsiteX5" fmla="*/ 2835254 w 5645960"/>
              <a:gd name="connsiteY5" fmla="*/ 1921095 h 2700483"/>
              <a:gd name="connsiteX6" fmla="*/ 4351071 w 5645960"/>
              <a:gd name="connsiteY6" fmla="*/ 2424322 h 2700483"/>
              <a:gd name="connsiteX7" fmla="*/ 5645960 w 5645960"/>
              <a:gd name="connsiteY7" fmla="*/ 2614566 h 2700483"/>
              <a:gd name="connsiteX0" fmla="*/ 0 w 5645960"/>
              <a:gd name="connsiteY0" fmla="*/ 2449063 h 2449063"/>
              <a:gd name="connsiteX1" fmla="*/ 711882 w 5645960"/>
              <a:gd name="connsiteY1" fmla="*/ 2007205 h 2449063"/>
              <a:gd name="connsiteX2" fmla="*/ 1196698 w 5645960"/>
              <a:gd name="connsiteY2" fmla="*/ 589578 h 2449063"/>
              <a:gd name="connsiteX3" fmla="*/ 1583324 w 5645960"/>
              <a:gd name="connsiteY3" fmla="*/ 435 h 2449063"/>
              <a:gd name="connsiteX4" fmla="*/ 2068140 w 5645960"/>
              <a:gd name="connsiteY4" fmla="*/ 515935 h 2449063"/>
              <a:gd name="connsiteX5" fmla="*/ 2835254 w 5645960"/>
              <a:gd name="connsiteY5" fmla="*/ 1669675 h 2449063"/>
              <a:gd name="connsiteX6" fmla="*/ 4351071 w 5645960"/>
              <a:gd name="connsiteY6" fmla="*/ 2172902 h 2449063"/>
              <a:gd name="connsiteX7" fmla="*/ 5645960 w 5645960"/>
              <a:gd name="connsiteY7" fmla="*/ 2363146 h 2449063"/>
              <a:gd name="connsiteX0" fmla="*/ 0 w 5645960"/>
              <a:gd name="connsiteY0" fmla="*/ 2453125 h 2453125"/>
              <a:gd name="connsiteX1" fmla="*/ 711882 w 5645960"/>
              <a:gd name="connsiteY1" fmla="*/ 2011267 h 2453125"/>
              <a:gd name="connsiteX2" fmla="*/ 1196698 w 5645960"/>
              <a:gd name="connsiteY2" fmla="*/ 593640 h 2453125"/>
              <a:gd name="connsiteX3" fmla="*/ 1583324 w 5645960"/>
              <a:gd name="connsiteY3" fmla="*/ 4497 h 2453125"/>
              <a:gd name="connsiteX4" fmla="*/ 2264521 w 5645960"/>
              <a:gd name="connsiteY4" fmla="*/ 863664 h 2453125"/>
              <a:gd name="connsiteX5" fmla="*/ 2835254 w 5645960"/>
              <a:gd name="connsiteY5" fmla="*/ 1673737 h 2453125"/>
              <a:gd name="connsiteX6" fmla="*/ 4351071 w 5645960"/>
              <a:gd name="connsiteY6" fmla="*/ 2176964 h 2453125"/>
              <a:gd name="connsiteX7" fmla="*/ 5645960 w 5645960"/>
              <a:gd name="connsiteY7" fmla="*/ 2367208 h 2453125"/>
              <a:gd name="connsiteX0" fmla="*/ 0 w 5645960"/>
              <a:gd name="connsiteY0" fmla="*/ 2452259 h 2452259"/>
              <a:gd name="connsiteX1" fmla="*/ 503227 w 5645960"/>
              <a:gd name="connsiteY1" fmla="*/ 1507174 h 2452259"/>
              <a:gd name="connsiteX2" fmla="*/ 1196698 w 5645960"/>
              <a:gd name="connsiteY2" fmla="*/ 592774 h 2452259"/>
              <a:gd name="connsiteX3" fmla="*/ 1583324 w 5645960"/>
              <a:gd name="connsiteY3" fmla="*/ 3631 h 2452259"/>
              <a:gd name="connsiteX4" fmla="*/ 2264521 w 5645960"/>
              <a:gd name="connsiteY4" fmla="*/ 862798 h 2452259"/>
              <a:gd name="connsiteX5" fmla="*/ 2835254 w 5645960"/>
              <a:gd name="connsiteY5" fmla="*/ 1672871 h 2452259"/>
              <a:gd name="connsiteX6" fmla="*/ 4351071 w 5645960"/>
              <a:gd name="connsiteY6" fmla="*/ 2176098 h 2452259"/>
              <a:gd name="connsiteX7" fmla="*/ 5645960 w 5645960"/>
              <a:gd name="connsiteY7" fmla="*/ 2366342 h 2452259"/>
              <a:gd name="connsiteX0" fmla="*/ 0 w 5645960"/>
              <a:gd name="connsiteY0" fmla="*/ 2452259 h 2452259"/>
              <a:gd name="connsiteX1" fmla="*/ 503227 w 5645960"/>
              <a:gd name="connsiteY1" fmla="*/ 1507174 h 2452259"/>
              <a:gd name="connsiteX2" fmla="*/ 1196698 w 5645960"/>
              <a:gd name="connsiteY2" fmla="*/ 592774 h 2452259"/>
              <a:gd name="connsiteX3" fmla="*/ 1583324 w 5645960"/>
              <a:gd name="connsiteY3" fmla="*/ 3631 h 2452259"/>
              <a:gd name="connsiteX4" fmla="*/ 2264521 w 5645960"/>
              <a:gd name="connsiteY4" fmla="*/ 862798 h 2452259"/>
              <a:gd name="connsiteX5" fmla="*/ 2835254 w 5645960"/>
              <a:gd name="connsiteY5" fmla="*/ 1672871 h 2452259"/>
              <a:gd name="connsiteX6" fmla="*/ 4351071 w 5645960"/>
              <a:gd name="connsiteY6" fmla="*/ 2176098 h 2452259"/>
              <a:gd name="connsiteX7" fmla="*/ 5645960 w 5645960"/>
              <a:gd name="connsiteY7" fmla="*/ 2366342 h 2452259"/>
              <a:gd name="connsiteX0" fmla="*/ 0 w 5645960"/>
              <a:gd name="connsiteY0" fmla="*/ 2452284 h 2452284"/>
              <a:gd name="connsiteX1" fmla="*/ 797798 w 5645960"/>
              <a:gd name="connsiteY1" fmla="*/ 1525610 h 2452284"/>
              <a:gd name="connsiteX2" fmla="*/ 1196698 w 5645960"/>
              <a:gd name="connsiteY2" fmla="*/ 592799 h 2452284"/>
              <a:gd name="connsiteX3" fmla="*/ 1583324 w 5645960"/>
              <a:gd name="connsiteY3" fmla="*/ 3656 h 2452284"/>
              <a:gd name="connsiteX4" fmla="*/ 2264521 w 5645960"/>
              <a:gd name="connsiteY4" fmla="*/ 862823 h 2452284"/>
              <a:gd name="connsiteX5" fmla="*/ 2835254 w 5645960"/>
              <a:gd name="connsiteY5" fmla="*/ 1672896 h 2452284"/>
              <a:gd name="connsiteX6" fmla="*/ 4351071 w 5645960"/>
              <a:gd name="connsiteY6" fmla="*/ 2176123 h 2452284"/>
              <a:gd name="connsiteX7" fmla="*/ 5645960 w 5645960"/>
              <a:gd name="connsiteY7" fmla="*/ 2366367 h 2452284"/>
              <a:gd name="connsiteX0" fmla="*/ 0 w 5645960"/>
              <a:gd name="connsiteY0" fmla="*/ 2448634 h 2448634"/>
              <a:gd name="connsiteX1" fmla="*/ 797798 w 5645960"/>
              <a:gd name="connsiteY1" fmla="*/ 1521960 h 2448634"/>
              <a:gd name="connsiteX2" fmla="*/ 1123055 w 5645960"/>
              <a:gd name="connsiteY2" fmla="*/ 846899 h 2448634"/>
              <a:gd name="connsiteX3" fmla="*/ 1583324 w 5645960"/>
              <a:gd name="connsiteY3" fmla="*/ 6 h 2448634"/>
              <a:gd name="connsiteX4" fmla="*/ 2264521 w 5645960"/>
              <a:gd name="connsiteY4" fmla="*/ 859173 h 2448634"/>
              <a:gd name="connsiteX5" fmla="*/ 2835254 w 5645960"/>
              <a:gd name="connsiteY5" fmla="*/ 1669246 h 2448634"/>
              <a:gd name="connsiteX6" fmla="*/ 4351071 w 5645960"/>
              <a:gd name="connsiteY6" fmla="*/ 2172473 h 2448634"/>
              <a:gd name="connsiteX7" fmla="*/ 5645960 w 5645960"/>
              <a:gd name="connsiteY7" fmla="*/ 2362717 h 2448634"/>
              <a:gd name="connsiteX0" fmla="*/ 0 w 5645960"/>
              <a:gd name="connsiteY0" fmla="*/ 2448634 h 2448634"/>
              <a:gd name="connsiteX1" fmla="*/ 797798 w 5645960"/>
              <a:gd name="connsiteY1" fmla="*/ 1521960 h 2448634"/>
              <a:gd name="connsiteX2" fmla="*/ 1123055 w 5645960"/>
              <a:gd name="connsiteY2" fmla="*/ 846899 h 2448634"/>
              <a:gd name="connsiteX3" fmla="*/ 1583324 w 5645960"/>
              <a:gd name="connsiteY3" fmla="*/ 6 h 2448634"/>
              <a:gd name="connsiteX4" fmla="*/ 2264521 w 5645960"/>
              <a:gd name="connsiteY4" fmla="*/ 859173 h 2448634"/>
              <a:gd name="connsiteX5" fmla="*/ 2835254 w 5645960"/>
              <a:gd name="connsiteY5" fmla="*/ 1669246 h 2448634"/>
              <a:gd name="connsiteX6" fmla="*/ 4351071 w 5645960"/>
              <a:gd name="connsiteY6" fmla="*/ 2172473 h 2448634"/>
              <a:gd name="connsiteX7" fmla="*/ 5645960 w 5645960"/>
              <a:gd name="connsiteY7" fmla="*/ 2362717 h 2448634"/>
              <a:gd name="connsiteX0" fmla="*/ 0 w 5645960"/>
              <a:gd name="connsiteY0" fmla="*/ 2092698 h 2092698"/>
              <a:gd name="connsiteX1" fmla="*/ 797798 w 5645960"/>
              <a:gd name="connsiteY1" fmla="*/ 1166024 h 2092698"/>
              <a:gd name="connsiteX2" fmla="*/ 1123055 w 5645960"/>
              <a:gd name="connsiteY2" fmla="*/ 490963 h 2092698"/>
              <a:gd name="connsiteX3" fmla="*/ 1595598 w 5645960"/>
              <a:gd name="connsiteY3" fmla="*/ 11 h 2092698"/>
              <a:gd name="connsiteX4" fmla="*/ 2264521 w 5645960"/>
              <a:gd name="connsiteY4" fmla="*/ 503237 h 2092698"/>
              <a:gd name="connsiteX5" fmla="*/ 2835254 w 5645960"/>
              <a:gd name="connsiteY5" fmla="*/ 1313310 h 2092698"/>
              <a:gd name="connsiteX6" fmla="*/ 4351071 w 5645960"/>
              <a:gd name="connsiteY6" fmla="*/ 1816537 h 2092698"/>
              <a:gd name="connsiteX7" fmla="*/ 5645960 w 5645960"/>
              <a:gd name="connsiteY7" fmla="*/ 2006781 h 2092698"/>
              <a:gd name="connsiteX0" fmla="*/ 0 w 5645960"/>
              <a:gd name="connsiteY0" fmla="*/ 2095939 h 2095939"/>
              <a:gd name="connsiteX1" fmla="*/ 797798 w 5645960"/>
              <a:gd name="connsiteY1" fmla="*/ 1169265 h 2095939"/>
              <a:gd name="connsiteX2" fmla="*/ 1123055 w 5645960"/>
              <a:gd name="connsiteY2" fmla="*/ 494204 h 2095939"/>
              <a:gd name="connsiteX3" fmla="*/ 1595598 w 5645960"/>
              <a:gd name="connsiteY3" fmla="*/ 3252 h 2095939"/>
              <a:gd name="connsiteX4" fmla="*/ 2356575 w 5645960"/>
              <a:gd name="connsiteY4" fmla="*/ 733544 h 2095939"/>
              <a:gd name="connsiteX5" fmla="*/ 2835254 w 5645960"/>
              <a:gd name="connsiteY5" fmla="*/ 1316551 h 2095939"/>
              <a:gd name="connsiteX6" fmla="*/ 4351071 w 5645960"/>
              <a:gd name="connsiteY6" fmla="*/ 1819778 h 2095939"/>
              <a:gd name="connsiteX7" fmla="*/ 5645960 w 5645960"/>
              <a:gd name="connsiteY7" fmla="*/ 2010022 h 2095939"/>
              <a:gd name="connsiteX0" fmla="*/ 0 w 5645960"/>
              <a:gd name="connsiteY0" fmla="*/ 2095939 h 2095939"/>
              <a:gd name="connsiteX1" fmla="*/ 797798 w 5645960"/>
              <a:gd name="connsiteY1" fmla="*/ 1169265 h 2095939"/>
              <a:gd name="connsiteX2" fmla="*/ 1123055 w 5645960"/>
              <a:gd name="connsiteY2" fmla="*/ 494204 h 2095939"/>
              <a:gd name="connsiteX3" fmla="*/ 1595598 w 5645960"/>
              <a:gd name="connsiteY3" fmla="*/ 3252 h 2095939"/>
              <a:gd name="connsiteX4" fmla="*/ 2356575 w 5645960"/>
              <a:gd name="connsiteY4" fmla="*/ 733544 h 2095939"/>
              <a:gd name="connsiteX5" fmla="*/ 3240290 w 5645960"/>
              <a:gd name="connsiteY5" fmla="*/ 1414741 h 2095939"/>
              <a:gd name="connsiteX6" fmla="*/ 4351071 w 5645960"/>
              <a:gd name="connsiteY6" fmla="*/ 1819778 h 2095939"/>
              <a:gd name="connsiteX7" fmla="*/ 5645960 w 5645960"/>
              <a:gd name="connsiteY7" fmla="*/ 2010022 h 2095939"/>
              <a:gd name="connsiteX0" fmla="*/ 0 w 5645960"/>
              <a:gd name="connsiteY0" fmla="*/ 2096265 h 2096265"/>
              <a:gd name="connsiteX1" fmla="*/ 797798 w 5645960"/>
              <a:gd name="connsiteY1" fmla="*/ 1169591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096265 h 2096265"/>
              <a:gd name="connsiteX1" fmla="*/ 797798 w 5645960"/>
              <a:gd name="connsiteY1" fmla="*/ 1169591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096265 h 2096265"/>
              <a:gd name="connsiteX1" fmla="*/ 650512 w 5645960"/>
              <a:gd name="connsiteY1" fmla="*/ 1286192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096265 h 2096265"/>
              <a:gd name="connsiteX1" fmla="*/ 650512 w 5645960"/>
              <a:gd name="connsiteY1" fmla="*/ 1543942 h 2096265"/>
              <a:gd name="connsiteX2" fmla="*/ 1123055 w 5645960"/>
              <a:gd name="connsiteY2" fmla="*/ 494530 h 2096265"/>
              <a:gd name="connsiteX3" fmla="*/ 1595598 w 5645960"/>
              <a:gd name="connsiteY3" fmla="*/ 3578 h 2096265"/>
              <a:gd name="connsiteX4" fmla="*/ 2221563 w 5645960"/>
              <a:gd name="connsiteY4" fmla="*/ 334971 h 2096265"/>
              <a:gd name="connsiteX5" fmla="*/ 3240290 w 5645960"/>
              <a:gd name="connsiteY5" fmla="*/ 1415067 h 2096265"/>
              <a:gd name="connsiteX6" fmla="*/ 4351071 w 5645960"/>
              <a:gd name="connsiteY6" fmla="*/ 1820104 h 2096265"/>
              <a:gd name="connsiteX7" fmla="*/ 5645960 w 5645960"/>
              <a:gd name="connsiteY7" fmla="*/ 2010348 h 2096265"/>
              <a:gd name="connsiteX0" fmla="*/ 0 w 5645960"/>
              <a:gd name="connsiteY0" fmla="*/ 2133072 h 2133072"/>
              <a:gd name="connsiteX1" fmla="*/ 650512 w 5645960"/>
              <a:gd name="connsiteY1" fmla="*/ 1580749 h 2133072"/>
              <a:gd name="connsiteX2" fmla="*/ 1092370 w 5645960"/>
              <a:gd name="connsiteY2" fmla="*/ 1187986 h 2133072"/>
              <a:gd name="connsiteX3" fmla="*/ 1595598 w 5645960"/>
              <a:gd name="connsiteY3" fmla="*/ 40385 h 2133072"/>
              <a:gd name="connsiteX4" fmla="*/ 2221563 w 5645960"/>
              <a:gd name="connsiteY4" fmla="*/ 371778 h 2133072"/>
              <a:gd name="connsiteX5" fmla="*/ 3240290 w 5645960"/>
              <a:gd name="connsiteY5" fmla="*/ 1451874 h 2133072"/>
              <a:gd name="connsiteX6" fmla="*/ 4351071 w 5645960"/>
              <a:gd name="connsiteY6" fmla="*/ 1856911 h 2133072"/>
              <a:gd name="connsiteX7" fmla="*/ 5645960 w 5645960"/>
              <a:gd name="connsiteY7" fmla="*/ 2047155 h 2133072"/>
              <a:gd name="connsiteX0" fmla="*/ 0 w 5645960"/>
              <a:gd name="connsiteY0" fmla="*/ 1764260 h 1764260"/>
              <a:gd name="connsiteX1" fmla="*/ 650512 w 5645960"/>
              <a:gd name="connsiteY1" fmla="*/ 1211937 h 1764260"/>
              <a:gd name="connsiteX2" fmla="*/ 1092370 w 5645960"/>
              <a:gd name="connsiteY2" fmla="*/ 819174 h 1764260"/>
              <a:gd name="connsiteX3" fmla="*/ 1337848 w 5645960"/>
              <a:gd name="connsiteY3" fmla="*/ 763943 h 1764260"/>
              <a:gd name="connsiteX4" fmla="*/ 2221563 w 5645960"/>
              <a:gd name="connsiteY4" fmla="*/ 2966 h 1764260"/>
              <a:gd name="connsiteX5" fmla="*/ 3240290 w 5645960"/>
              <a:gd name="connsiteY5" fmla="*/ 1083062 h 1764260"/>
              <a:gd name="connsiteX6" fmla="*/ 4351071 w 5645960"/>
              <a:gd name="connsiteY6" fmla="*/ 1488099 h 1764260"/>
              <a:gd name="connsiteX7" fmla="*/ 5645960 w 5645960"/>
              <a:gd name="connsiteY7" fmla="*/ 1678343 h 1764260"/>
              <a:gd name="connsiteX0" fmla="*/ 0 w 5645960"/>
              <a:gd name="connsiteY0" fmla="*/ 1005322 h 1005322"/>
              <a:gd name="connsiteX1" fmla="*/ 650512 w 5645960"/>
              <a:gd name="connsiteY1" fmla="*/ 452999 h 1005322"/>
              <a:gd name="connsiteX2" fmla="*/ 1092370 w 5645960"/>
              <a:gd name="connsiteY2" fmla="*/ 60236 h 1005322"/>
              <a:gd name="connsiteX3" fmla="*/ 1337848 w 5645960"/>
              <a:gd name="connsiteY3" fmla="*/ 5005 h 1005322"/>
              <a:gd name="connsiteX4" fmla="*/ 1773569 w 5645960"/>
              <a:gd name="connsiteY4" fmla="*/ 97059 h 1005322"/>
              <a:gd name="connsiteX5" fmla="*/ 3240290 w 5645960"/>
              <a:gd name="connsiteY5" fmla="*/ 324124 h 1005322"/>
              <a:gd name="connsiteX6" fmla="*/ 4351071 w 5645960"/>
              <a:gd name="connsiteY6" fmla="*/ 729161 h 1005322"/>
              <a:gd name="connsiteX7" fmla="*/ 5645960 w 5645960"/>
              <a:gd name="connsiteY7" fmla="*/ 919405 h 1005322"/>
              <a:gd name="connsiteX0" fmla="*/ 0 w 5645960"/>
              <a:gd name="connsiteY0" fmla="*/ 1005322 h 1005322"/>
              <a:gd name="connsiteX1" fmla="*/ 650512 w 5645960"/>
              <a:gd name="connsiteY1" fmla="*/ 452999 h 1005322"/>
              <a:gd name="connsiteX2" fmla="*/ 1092370 w 5645960"/>
              <a:gd name="connsiteY2" fmla="*/ 60236 h 1005322"/>
              <a:gd name="connsiteX3" fmla="*/ 1337848 w 5645960"/>
              <a:gd name="connsiteY3" fmla="*/ 5005 h 1005322"/>
              <a:gd name="connsiteX4" fmla="*/ 1773569 w 5645960"/>
              <a:gd name="connsiteY4" fmla="*/ 97059 h 1005322"/>
              <a:gd name="connsiteX5" fmla="*/ 2737063 w 5645960"/>
              <a:gd name="connsiteY5" fmla="*/ 575737 h 1005322"/>
              <a:gd name="connsiteX6" fmla="*/ 4351071 w 5645960"/>
              <a:gd name="connsiteY6" fmla="*/ 729161 h 1005322"/>
              <a:gd name="connsiteX7" fmla="*/ 5645960 w 5645960"/>
              <a:gd name="connsiteY7" fmla="*/ 919405 h 1005322"/>
              <a:gd name="connsiteX0" fmla="*/ 0 w 5645960"/>
              <a:gd name="connsiteY0" fmla="*/ 1005322 h 1005322"/>
              <a:gd name="connsiteX1" fmla="*/ 650512 w 5645960"/>
              <a:gd name="connsiteY1" fmla="*/ 452999 h 1005322"/>
              <a:gd name="connsiteX2" fmla="*/ 1092370 w 5645960"/>
              <a:gd name="connsiteY2" fmla="*/ 60236 h 1005322"/>
              <a:gd name="connsiteX3" fmla="*/ 1337848 w 5645960"/>
              <a:gd name="connsiteY3" fmla="*/ 5005 h 1005322"/>
              <a:gd name="connsiteX4" fmla="*/ 1773569 w 5645960"/>
              <a:gd name="connsiteY4" fmla="*/ 97059 h 1005322"/>
              <a:gd name="connsiteX5" fmla="*/ 2737063 w 5645960"/>
              <a:gd name="connsiteY5" fmla="*/ 575737 h 1005322"/>
              <a:gd name="connsiteX6" fmla="*/ 3442808 w 5645960"/>
              <a:gd name="connsiteY6" fmla="*/ 821214 h 1005322"/>
              <a:gd name="connsiteX7" fmla="*/ 5645960 w 5645960"/>
              <a:gd name="connsiteY7" fmla="*/ 919405 h 1005322"/>
              <a:gd name="connsiteX0" fmla="*/ 0 w 4725423"/>
              <a:gd name="connsiteY0" fmla="*/ 1005322 h 1005322"/>
              <a:gd name="connsiteX1" fmla="*/ 650512 w 4725423"/>
              <a:gd name="connsiteY1" fmla="*/ 452999 h 1005322"/>
              <a:gd name="connsiteX2" fmla="*/ 1092370 w 4725423"/>
              <a:gd name="connsiteY2" fmla="*/ 60236 h 1005322"/>
              <a:gd name="connsiteX3" fmla="*/ 1337848 w 4725423"/>
              <a:gd name="connsiteY3" fmla="*/ 5005 h 1005322"/>
              <a:gd name="connsiteX4" fmla="*/ 1773569 w 4725423"/>
              <a:gd name="connsiteY4" fmla="*/ 97059 h 1005322"/>
              <a:gd name="connsiteX5" fmla="*/ 2737063 w 4725423"/>
              <a:gd name="connsiteY5" fmla="*/ 575737 h 1005322"/>
              <a:gd name="connsiteX6" fmla="*/ 3442808 w 4725423"/>
              <a:gd name="connsiteY6" fmla="*/ 821214 h 1005322"/>
              <a:gd name="connsiteX7" fmla="*/ 4725423 w 4725423"/>
              <a:gd name="connsiteY7" fmla="*/ 993048 h 1005322"/>
              <a:gd name="connsiteX0" fmla="*/ 0 w 4725423"/>
              <a:gd name="connsiteY0" fmla="*/ 982572 h 982572"/>
              <a:gd name="connsiteX1" fmla="*/ 650512 w 4725423"/>
              <a:gd name="connsiteY1" fmla="*/ 430249 h 982572"/>
              <a:gd name="connsiteX2" fmla="*/ 1092370 w 4725423"/>
              <a:gd name="connsiteY2" fmla="*/ 37486 h 982572"/>
              <a:gd name="connsiteX3" fmla="*/ 1773569 w 4725423"/>
              <a:gd name="connsiteY3" fmla="*/ 74309 h 982572"/>
              <a:gd name="connsiteX4" fmla="*/ 2737063 w 4725423"/>
              <a:gd name="connsiteY4" fmla="*/ 552987 h 982572"/>
              <a:gd name="connsiteX5" fmla="*/ 3442808 w 4725423"/>
              <a:gd name="connsiteY5" fmla="*/ 798464 h 982572"/>
              <a:gd name="connsiteX6" fmla="*/ 4725423 w 4725423"/>
              <a:gd name="connsiteY6" fmla="*/ 970298 h 982572"/>
              <a:gd name="connsiteX0" fmla="*/ 0 w 4725423"/>
              <a:gd name="connsiteY0" fmla="*/ 1014579 h 1014579"/>
              <a:gd name="connsiteX1" fmla="*/ 650512 w 4725423"/>
              <a:gd name="connsiteY1" fmla="*/ 462256 h 1014579"/>
              <a:gd name="connsiteX2" fmla="*/ 1208972 w 4725423"/>
              <a:gd name="connsiteY2" fmla="*/ 26535 h 1014579"/>
              <a:gd name="connsiteX3" fmla="*/ 1773569 w 4725423"/>
              <a:gd name="connsiteY3" fmla="*/ 106316 h 1014579"/>
              <a:gd name="connsiteX4" fmla="*/ 2737063 w 4725423"/>
              <a:gd name="connsiteY4" fmla="*/ 584994 h 1014579"/>
              <a:gd name="connsiteX5" fmla="*/ 3442808 w 4725423"/>
              <a:gd name="connsiteY5" fmla="*/ 830471 h 1014579"/>
              <a:gd name="connsiteX6" fmla="*/ 4725423 w 4725423"/>
              <a:gd name="connsiteY6" fmla="*/ 1002305 h 1014579"/>
              <a:gd name="connsiteX0" fmla="*/ 0 w 4725423"/>
              <a:gd name="connsiteY0" fmla="*/ 1014579 h 1014579"/>
              <a:gd name="connsiteX1" fmla="*/ 650512 w 4725423"/>
              <a:gd name="connsiteY1" fmla="*/ 462256 h 1014579"/>
              <a:gd name="connsiteX2" fmla="*/ 1208972 w 4725423"/>
              <a:gd name="connsiteY2" fmla="*/ 26535 h 1014579"/>
              <a:gd name="connsiteX3" fmla="*/ 1773569 w 4725423"/>
              <a:gd name="connsiteY3" fmla="*/ 106316 h 1014579"/>
              <a:gd name="connsiteX4" fmla="*/ 2737063 w 4725423"/>
              <a:gd name="connsiteY4" fmla="*/ 584994 h 1014579"/>
              <a:gd name="connsiteX5" fmla="*/ 3442808 w 4725423"/>
              <a:gd name="connsiteY5" fmla="*/ 830471 h 1014579"/>
              <a:gd name="connsiteX6" fmla="*/ 4725423 w 4725423"/>
              <a:gd name="connsiteY6" fmla="*/ 1002305 h 1014579"/>
              <a:gd name="connsiteX0" fmla="*/ 0 w 4725423"/>
              <a:gd name="connsiteY0" fmla="*/ 1014579 h 1014579"/>
              <a:gd name="connsiteX1" fmla="*/ 650512 w 4725423"/>
              <a:gd name="connsiteY1" fmla="*/ 462256 h 1014579"/>
              <a:gd name="connsiteX2" fmla="*/ 1208972 w 4725423"/>
              <a:gd name="connsiteY2" fmla="*/ 26535 h 1014579"/>
              <a:gd name="connsiteX3" fmla="*/ 1773569 w 4725423"/>
              <a:gd name="connsiteY3" fmla="*/ 106316 h 1014579"/>
              <a:gd name="connsiteX4" fmla="*/ 2737063 w 4725423"/>
              <a:gd name="connsiteY4" fmla="*/ 584994 h 1014579"/>
              <a:gd name="connsiteX5" fmla="*/ 3442808 w 4725423"/>
              <a:gd name="connsiteY5" fmla="*/ 830471 h 1014579"/>
              <a:gd name="connsiteX6" fmla="*/ 4725423 w 4725423"/>
              <a:gd name="connsiteY6" fmla="*/ 1002305 h 1014579"/>
              <a:gd name="connsiteX0" fmla="*/ 0 w 4725423"/>
              <a:gd name="connsiteY0" fmla="*/ 1009585 h 1009585"/>
              <a:gd name="connsiteX1" fmla="*/ 650512 w 4725423"/>
              <a:gd name="connsiteY1" fmla="*/ 457262 h 1009585"/>
              <a:gd name="connsiteX2" fmla="*/ 1208972 w 4725423"/>
              <a:gd name="connsiteY2" fmla="*/ 21541 h 1009585"/>
              <a:gd name="connsiteX3" fmla="*/ 1841075 w 4725423"/>
              <a:gd name="connsiteY3" fmla="*/ 119733 h 1009585"/>
              <a:gd name="connsiteX4" fmla="*/ 2737063 w 4725423"/>
              <a:gd name="connsiteY4" fmla="*/ 580000 h 1009585"/>
              <a:gd name="connsiteX5" fmla="*/ 3442808 w 4725423"/>
              <a:gd name="connsiteY5" fmla="*/ 825477 h 1009585"/>
              <a:gd name="connsiteX6" fmla="*/ 4725423 w 4725423"/>
              <a:gd name="connsiteY6" fmla="*/ 997311 h 1009585"/>
              <a:gd name="connsiteX0" fmla="*/ 0 w 4725423"/>
              <a:gd name="connsiteY0" fmla="*/ 1008966 h 1008966"/>
              <a:gd name="connsiteX1" fmla="*/ 650512 w 4725423"/>
              <a:gd name="connsiteY1" fmla="*/ 456643 h 1008966"/>
              <a:gd name="connsiteX2" fmla="*/ 1208972 w 4725423"/>
              <a:gd name="connsiteY2" fmla="*/ 20922 h 1008966"/>
              <a:gd name="connsiteX3" fmla="*/ 1841075 w 4725423"/>
              <a:gd name="connsiteY3" fmla="*/ 119114 h 1008966"/>
              <a:gd name="connsiteX4" fmla="*/ 2657283 w 4725423"/>
              <a:gd name="connsiteY4" fmla="*/ 554833 h 1008966"/>
              <a:gd name="connsiteX5" fmla="*/ 3442808 w 4725423"/>
              <a:gd name="connsiteY5" fmla="*/ 824858 h 1008966"/>
              <a:gd name="connsiteX6" fmla="*/ 4725423 w 4725423"/>
              <a:gd name="connsiteY6" fmla="*/ 996692 h 1008966"/>
              <a:gd name="connsiteX0" fmla="*/ 0 w 4725423"/>
              <a:gd name="connsiteY0" fmla="*/ 1011969 h 1011969"/>
              <a:gd name="connsiteX1" fmla="*/ 650512 w 4725423"/>
              <a:gd name="connsiteY1" fmla="*/ 459646 h 1011969"/>
              <a:gd name="connsiteX2" fmla="*/ 1208972 w 4725423"/>
              <a:gd name="connsiteY2" fmla="*/ 23925 h 1011969"/>
              <a:gd name="connsiteX3" fmla="*/ 1841075 w 4725423"/>
              <a:gd name="connsiteY3" fmla="*/ 122117 h 1011969"/>
              <a:gd name="connsiteX4" fmla="*/ 2657283 w 4725423"/>
              <a:gd name="connsiteY4" fmla="*/ 557836 h 1011969"/>
              <a:gd name="connsiteX5" fmla="*/ 3442808 w 4725423"/>
              <a:gd name="connsiteY5" fmla="*/ 827861 h 1011969"/>
              <a:gd name="connsiteX6" fmla="*/ 4725423 w 4725423"/>
              <a:gd name="connsiteY6" fmla="*/ 999695 h 1011969"/>
              <a:gd name="connsiteX0" fmla="*/ 0 w 4725423"/>
              <a:gd name="connsiteY0" fmla="*/ 1015570 h 1015570"/>
              <a:gd name="connsiteX1" fmla="*/ 650512 w 4725423"/>
              <a:gd name="connsiteY1" fmla="*/ 463247 h 1015570"/>
              <a:gd name="connsiteX2" fmla="*/ 1208972 w 4725423"/>
              <a:gd name="connsiteY2" fmla="*/ 27526 h 1015570"/>
              <a:gd name="connsiteX3" fmla="*/ 1841075 w 4725423"/>
              <a:gd name="connsiteY3" fmla="*/ 125718 h 1015570"/>
              <a:gd name="connsiteX4" fmla="*/ 2657283 w 4725423"/>
              <a:gd name="connsiteY4" fmla="*/ 561437 h 1015570"/>
              <a:gd name="connsiteX5" fmla="*/ 3442808 w 4725423"/>
              <a:gd name="connsiteY5" fmla="*/ 831462 h 1015570"/>
              <a:gd name="connsiteX6" fmla="*/ 4725423 w 4725423"/>
              <a:gd name="connsiteY6" fmla="*/ 1003296 h 1015570"/>
              <a:gd name="connsiteX0" fmla="*/ 0 w 4725423"/>
              <a:gd name="connsiteY0" fmla="*/ 1015570 h 1015570"/>
              <a:gd name="connsiteX1" fmla="*/ 650512 w 4725423"/>
              <a:gd name="connsiteY1" fmla="*/ 463247 h 1015570"/>
              <a:gd name="connsiteX2" fmla="*/ 1208972 w 4725423"/>
              <a:gd name="connsiteY2" fmla="*/ 27526 h 1015570"/>
              <a:gd name="connsiteX3" fmla="*/ 1841075 w 4725423"/>
              <a:gd name="connsiteY3" fmla="*/ 125718 h 1015570"/>
              <a:gd name="connsiteX4" fmla="*/ 2657283 w 4725423"/>
              <a:gd name="connsiteY4" fmla="*/ 561437 h 1015570"/>
              <a:gd name="connsiteX5" fmla="*/ 3442808 w 4725423"/>
              <a:gd name="connsiteY5" fmla="*/ 831462 h 1015570"/>
              <a:gd name="connsiteX6" fmla="*/ 4725423 w 4725423"/>
              <a:gd name="connsiteY6" fmla="*/ 1003296 h 1015570"/>
              <a:gd name="connsiteX0" fmla="*/ 0 w 4725423"/>
              <a:gd name="connsiteY0" fmla="*/ 1031950 h 1031950"/>
              <a:gd name="connsiteX1" fmla="*/ 650512 w 4725423"/>
              <a:gd name="connsiteY1" fmla="*/ 479627 h 1031950"/>
              <a:gd name="connsiteX2" fmla="*/ 1208972 w 4725423"/>
              <a:gd name="connsiteY2" fmla="*/ 43906 h 1031950"/>
              <a:gd name="connsiteX3" fmla="*/ 1841075 w 4725423"/>
              <a:gd name="connsiteY3" fmla="*/ 142098 h 1031950"/>
              <a:gd name="connsiteX4" fmla="*/ 2657283 w 4725423"/>
              <a:gd name="connsiteY4" fmla="*/ 577817 h 1031950"/>
              <a:gd name="connsiteX5" fmla="*/ 3442808 w 4725423"/>
              <a:gd name="connsiteY5" fmla="*/ 847842 h 1031950"/>
              <a:gd name="connsiteX6" fmla="*/ 4725423 w 4725423"/>
              <a:gd name="connsiteY6" fmla="*/ 1019676 h 1031950"/>
              <a:gd name="connsiteX0" fmla="*/ 0 w 4725423"/>
              <a:gd name="connsiteY0" fmla="*/ 1011970 h 1011970"/>
              <a:gd name="connsiteX1" fmla="*/ 650512 w 4725423"/>
              <a:gd name="connsiteY1" fmla="*/ 459647 h 1011970"/>
              <a:gd name="connsiteX2" fmla="*/ 1208972 w 4725423"/>
              <a:gd name="connsiteY2" fmla="*/ 23926 h 1011970"/>
              <a:gd name="connsiteX3" fmla="*/ 1841075 w 4725423"/>
              <a:gd name="connsiteY3" fmla="*/ 122118 h 1011970"/>
              <a:gd name="connsiteX4" fmla="*/ 2657283 w 4725423"/>
              <a:gd name="connsiteY4" fmla="*/ 557837 h 1011970"/>
              <a:gd name="connsiteX5" fmla="*/ 3442808 w 4725423"/>
              <a:gd name="connsiteY5" fmla="*/ 827862 h 1011970"/>
              <a:gd name="connsiteX6" fmla="*/ 4725423 w 4725423"/>
              <a:gd name="connsiteY6" fmla="*/ 999696 h 1011970"/>
              <a:gd name="connsiteX0" fmla="*/ 0 w 4725423"/>
              <a:gd name="connsiteY0" fmla="*/ 1011970 h 1011970"/>
              <a:gd name="connsiteX1" fmla="*/ 650512 w 4725423"/>
              <a:gd name="connsiteY1" fmla="*/ 459647 h 1011970"/>
              <a:gd name="connsiteX2" fmla="*/ 1208972 w 4725423"/>
              <a:gd name="connsiteY2" fmla="*/ 23926 h 1011970"/>
              <a:gd name="connsiteX3" fmla="*/ 1841075 w 4725423"/>
              <a:gd name="connsiteY3" fmla="*/ 122118 h 1011970"/>
              <a:gd name="connsiteX4" fmla="*/ 2657283 w 4725423"/>
              <a:gd name="connsiteY4" fmla="*/ 557837 h 1011970"/>
              <a:gd name="connsiteX5" fmla="*/ 3442808 w 4725423"/>
              <a:gd name="connsiteY5" fmla="*/ 827862 h 1011970"/>
              <a:gd name="connsiteX6" fmla="*/ 4725423 w 4725423"/>
              <a:gd name="connsiteY6" fmla="*/ 999696 h 1011970"/>
              <a:gd name="connsiteX0" fmla="*/ 0 w 4725423"/>
              <a:gd name="connsiteY0" fmla="*/ 1011970 h 1011970"/>
              <a:gd name="connsiteX1" fmla="*/ 650512 w 4725423"/>
              <a:gd name="connsiteY1" fmla="*/ 459647 h 1011970"/>
              <a:gd name="connsiteX2" fmla="*/ 1208972 w 4725423"/>
              <a:gd name="connsiteY2" fmla="*/ 23926 h 1011970"/>
              <a:gd name="connsiteX3" fmla="*/ 1841075 w 4725423"/>
              <a:gd name="connsiteY3" fmla="*/ 122118 h 1011970"/>
              <a:gd name="connsiteX4" fmla="*/ 2657283 w 4725423"/>
              <a:gd name="connsiteY4" fmla="*/ 557837 h 1011970"/>
              <a:gd name="connsiteX5" fmla="*/ 3442808 w 4725423"/>
              <a:gd name="connsiteY5" fmla="*/ 827862 h 1011970"/>
              <a:gd name="connsiteX6" fmla="*/ 4725423 w 4725423"/>
              <a:gd name="connsiteY6" fmla="*/ 999696 h 1011970"/>
              <a:gd name="connsiteX0" fmla="*/ 0 w 4725423"/>
              <a:gd name="connsiteY0" fmla="*/ 1002530 h 1002530"/>
              <a:gd name="connsiteX1" fmla="*/ 650512 w 4725423"/>
              <a:gd name="connsiteY1" fmla="*/ 450207 h 1002530"/>
              <a:gd name="connsiteX2" fmla="*/ 1208972 w 4725423"/>
              <a:gd name="connsiteY2" fmla="*/ 14486 h 1002530"/>
              <a:gd name="connsiteX3" fmla="*/ 1902444 w 4725423"/>
              <a:gd name="connsiteY3" fmla="*/ 155636 h 1002530"/>
              <a:gd name="connsiteX4" fmla="*/ 2657283 w 4725423"/>
              <a:gd name="connsiteY4" fmla="*/ 548397 h 1002530"/>
              <a:gd name="connsiteX5" fmla="*/ 3442808 w 4725423"/>
              <a:gd name="connsiteY5" fmla="*/ 818422 h 1002530"/>
              <a:gd name="connsiteX6" fmla="*/ 4725423 w 4725423"/>
              <a:gd name="connsiteY6" fmla="*/ 990256 h 1002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5423" h="1002530">
                <a:moveTo>
                  <a:pt x="0" y="1002530"/>
                </a:moveTo>
                <a:cubicBezTo>
                  <a:pt x="310425" y="970822"/>
                  <a:pt x="442880" y="706935"/>
                  <a:pt x="650512" y="450207"/>
                </a:cubicBezTo>
                <a:cubicBezTo>
                  <a:pt x="858144" y="193479"/>
                  <a:pt x="1000317" y="63581"/>
                  <a:pt x="1208972" y="14486"/>
                </a:cubicBezTo>
                <a:cubicBezTo>
                  <a:pt x="1417627" y="-34609"/>
                  <a:pt x="1654922" y="48240"/>
                  <a:pt x="1902444" y="155636"/>
                </a:cubicBezTo>
                <a:cubicBezTo>
                  <a:pt x="2149966" y="263032"/>
                  <a:pt x="2400556" y="437933"/>
                  <a:pt x="2657283" y="548397"/>
                </a:cubicBezTo>
                <a:cubicBezTo>
                  <a:pt x="2914010" y="658861"/>
                  <a:pt x="3098118" y="744779"/>
                  <a:pt x="3442808" y="818422"/>
                </a:cubicBezTo>
                <a:cubicBezTo>
                  <a:pt x="3787498" y="892065"/>
                  <a:pt x="4312204" y="952923"/>
                  <a:pt x="4725423" y="990256"/>
                </a:cubicBezTo>
              </a:path>
            </a:pathLst>
          </a:custGeom>
          <a:noFill/>
          <a:ln w="190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p:txBody>
      </p:sp>
      <mc:AlternateContent xmlns:mc="http://schemas.openxmlformats.org/markup-compatibility/2006" xmlns:a14="http://schemas.microsoft.com/office/drawing/2010/main">
        <mc:Choice Requires="a14">
          <p:sp>
            <p:nvSpPr>
              <p:cNvPr id="16" name="テキスト ボックス 15"/>
              <p:cNvSpPr txBox="1"/>
              <p:nvPr/>
            </p:nvSpPr>
            <p:spPr>
              <a:xfrm>
                <a:off x="1308741" y="4071121"/>
                <a:ext cx="6522941" cy="400110"/>
              </a:xfrm>
              <a:prstGeom prst="rect">
                <a:avLst/>
              </a:prstGeom>
              <a:noFill/>
            </p:spPr>
            <p:txBody>
              <a:bodyPr wrap="non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FF"/>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rPr>
                  <a:t>「</a:t>
                </a:r>
                <a14:m>
                  <m:oMath xmlns:m="http://schemas.openxmlformats.org/officeDocument/2006/math">
                    <m:sSup>
                      <m:sSupPr>
                        <m:ctrlPr>
                          <a:rPr kumimoji="1" lang="en-US" altLang="ja-JP" sz="2000" b="0" i="1" u="none" strike="noStrike" kern="1200" cap="none" spc="0" normalizeH="0" baseline="0" noProof="0" smtClean="0">
                            <a:ln>
                              <a:noFill/>
                            </a:ln>
                            <a:solidFill>
                              <a:srgbClr val="0000FF"/>
                            </a:solidFill>
                            <a:effectLst>
                              <a:glow rad="88900">
                                <a:schemeClr val="bg1"/>
                              </a:glow>
                            </a:effectLst>
                            <a:uLnTx/>
                            <a:uFillTx/>
                            <a:latin typeface="Cambria Math"/>
                          </a:rPr>
                        </m:ctrlPr>
                      </m:sSupPr>
                      <m:e>
                        <m:r>
                          <a:rPr kumimoji="1" lang="en-US" altLang="ja-JP" sz="2000" b="0" i="1" u="none" strike="noStrike" kern="1200" cap="none" spc="0" normalizeH="0" baseline="0" noProof="0" smtClean="0">
                            <a:ln>
                              <a:noFill/>
                            </a:ln>
                            <a:solidFill>
                              <a:srgbClr val="0000FF"/>
                            </a:solidFill>
                            <a:effectLst>
                              <a:glow rad="88900">
                                <a:schemeClr val="bg1"/>
                              </a:glow>
                            </a:effectLst>
                            <a:uLnTx/>
                            <a:uFillTx/>
                            <a:latin typeface="Cambria Math"/>
                          </a:rPr>
                          <m:t>𝜒</m:t>
                        </m:r>
                      </m:e>
                      <m:sup>
                        <m:r>
                          <a:rPr kumimoji="1" lang="en-US" altLang="ja-JP" sz="2000" b="0" i="1" u="none" strike="noStrike" kern="1200" cap="none" spc="0" normalizeH="0" baseline="0" noProof="0" smtClean="0">
                            <a:ln>
                              <a:noFill/>
                            </a:ln>
                            <a:solidFill>
                              <a:srgbClr val="0000FF"/>
                            </a:solidFill>
                            <a:effectLst>
                              <a:glow rad="88900">
                                <a:schemeClr val="bg1"/>
                              </a:glow>
                            </a:effectLst>
                            <a:uLnTx/>
                            <a:uFillTx/>
                            <a:latin typeface="Cambria Math"/>
                          </a:rPr>
                          <m:t>2</m:t>
                        </m:r>
                      </m:sup>
                    </m:sSup>
                  </m:oMath>
                </a14:m>
                <a:r>
                  <a:rPr kumimoji="1" lang="ja-JP" altLang="en-US" sz="2000" b="0" i="0" u="none" strike="noStrike" kern="1200" cap="none" spc="0" normalizeH="0" baseline="0" noProof="0" dirty="0">
                    <a:ln>
                      <a:noFill/>
                    </a:ln>
                    <a:solidFill>
                      <a:srgbClr val="0000FF"/>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rPr>
                  <a:t>検定の結果、有意差が認められた</a:t>
                </a:r>
                <a14:m>
                  <m:oMath xmlns:m="http://schemas.openxmlformats.org/officeDocument/2006/math">
                    <m:r>
                      <a:rPr kumimoji="1" lang="en-US" altLang="ja-JP" sz="2000" b="0" i="0" u="none" strike="noStrike" kern="1200" cap="none" spc="0" normalizeH="0" baseline="0" noProof="0" smtClean="0">
                        <a:ln>
                          <a:noFill/>
                        </a:ln>
                        <a:solidFill>
                          <a:srgbClr val="0000FF"/>
                        </a:solidFill>
                        <a:effectLst>
                          <a:glow rad="88900">
                            <a:schemeClr val="bg1"/>
                          </a:glow>
                        </a:effectLst>
                        <a:uLnTx/>
                        <a:uFillTx/>
                        <a:latin typeface="Cambria Math"/>
                      </a:rPr>
                      <m:t> (</m:t>
                    </m:r>
                    <m:r>
                      <a:rPr kumimoji="1" lang="en-US" altLang="ja-JP" sz="2000" b="0" i="1" u="none" strike="noStrike" kern="1200" cap="none" spc="0" normalizeH="0" baseline="0" noProof="0" smtClean="0">
                        <a:ln>
                          <a:noFill/>
                        </a:ln>
                        <a:solidFill>
                          <a:srgbClr val="0000FF"/>
                        </a:solidFill>
                        <a:effectLst>
                          <a:glow rad="88900">
                            <a:schemeClr val="bg1"/>
                          </a:glow>
                        </a:effectLst>
                        <a:uLnTx/>
                        <a:uFillTx/>
                        <a:latin typeface="Cambria Math"/>
                      </a:rPr>
                      <m:t>𝑝</m:t>
                    </m:r>
                    <m:r>
                      <a:rPr kumimoji="1" lang="en-US" altLang="ja-JP" sz="2000" b="0" i="1" u="none" strike="noStrike" kern="1200" cap="none" spc="0" normalizeH="0" baseline="0" noProof="0" smtClean="0">
                        <a:ln>
                          <a:noFill/>
                        </a:ln>
                        <a:solidFill>
                          <a:srgbClr val="0000FF"/>
                        </a:solidFill>
                        <a:effectLst>
                          <a:glow rad="88900">
                            <a:schemeClr val="bg1"/>
                          </a:glow>
                        </a:effectLst>
                        <a:uLnTx/>
                        <a:uFillTx/>
                        <a:latin typeface="Cambria Math"/>
                      </a:rPr>
                      <m:t>=0.017&lt;0.05)</m:t>
                    </m:r>
                  </m:oMath>
                </a14:m>
                <a:r>
                  <a:rPr kumimoji="1" lang="ja-JP" altLang="en-US" sz="2000" b="0" i="0" u="none" strike="noStrike" kern="1200" cap="none" spc="0" normalizeH="0" baseline="0" noProof="0" dirty="0">
                    <a:ln>
                      <a:noFill/>
                    </a:ln>
                    <a:solidFill>
                      <a:srgbClr val="0000FF"/>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rPr>
                  <a:t>」</a:t>
                </a:r>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1308741" y="4071121"/>
                <a:ext cx="6522941" cy="400110"/>
              </a:xfrm>
              <a:prstGeom prst="rect">
                <a:avLst/>
              </a:prstGeom>
              <a:blipFill rotWithShape="1">
                <a:blip r:embed="rId6"/>
                <a:stretch>
                  <a:fillRect l="-1589" t="-20000" r="-748" b="-3384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テキスト ボックス 16"/>
              <p:cNvSpPr txBox="1"/>
              <p:nvPr/>
            </p:nvSpPr>
            <p:spPr>
              <a:xfrm>
                <a:off x="999203" y="4647255"/>
                <a:ext cx="7181774" cy="400110"/>
              </a:xfrm>
              <a:prstGeom prst="rect">
                <a:avLst/>
              </a:prstGeom>
              <a:noFill/>
            </p:spPr>
            <p:txBody>
              <a:bodyPr wrap="non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0000FF"/>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rPr>
                  <a:t>「</a:t>
                </a:r>
                <a14:m>
                  <m:oMath xmlns:m="http://schemas.openxmlformats.org/officeDocument/2006/math">
                    <m:sSup>
                      <m:sSupPr>
                        <m:ctrlPr>
                          <a:rPr kumimoji="1" lang="en-US" altLang="ja-JP" sz="2000" b="0" i="1" u="none" strike="noStrike" kern="1200" cap="none" spc="0" normalizeH="0" baseline="0" noProof="0" smtClean="0">
                            <a:ln>
                              <a:noFill/>
                            </a:ln>
                            <a:solidFill>
                              <a:srgbClr val="0000FF"/>
                            </a:solidFill>
                            <a:effectLst>
                              <a:glow rad="88900">
                                <a:schemeClr val="bg1"/>
                              </a:glow>
                            </a:effectLst>
                            <a:uLnTx/>
                            <a:uFillTx/>
                            <a:latin typeface="Cambria Math"/>
                          </a:rPr>
                        </m:ctrlPr>
                      </m:sSupPr>
                      <m:e>
                        <m:r>
                          <a:rPr kumimoji="1" lang="en-US" altLang="ja-JP" sz="2000" b="0" i="1" u="none" strike="noStrike" kern="1200" cap="none" spc="0" normalizeH="0" baseline="0" noProof="0" smtClean="0">
                            <a:ln>
                              <a:noFill/>
                            </a:ln>
                            <a:solidFill>
                              <a:srgbClr val="0000FF"/>
                            </a:solidFill>
                            <a:effectLst>
                              <a:glow rad="88900">
                                <a:schemeClr val="bg1"/>
                              </a:glow>
                            </a:effectLst>
                            <a:uLnTx/>
                            <a:uFillTx/>
                            <a:latin typeface="Cambria Math"/>
                          </a:rPr>
                          <m:t>𝜒</m:t>
                        </m:r>
                      </m:e>
                      <m:sup>
                        <m:r>
                          <a:rPr kumimoji="1" lang="en-US" altLang="ja-JP" sz="2000" b="0" i="1" u="none" strike="noStrike" kern="1200" cap="none" spc="0" normalizeH="0" baseline="0" noProof="0" smtClean="0">
                            <a:ln>
                              <a:noFill/>
                            </a:ln>
                            <a:solidFill>
                              <a:srgbClr val="0000FF"/>
                            </a:solidFill>
                            <a:effectLst>
                              <a:glow rad="88900">
                                <a:schemeClr val="bg1"/>
                              </a:glow>
                            </a:effectLst>
                            <a:uLnTx/>
                            <a:uFillTx/>
                            <a:latin typeface="Cambria Math"/>
                          </a:rPr>
                          <m:t>2</m:t>
                        </m:r>
                      </m:sup>
                    </m:sSup>
                  </m:oMath>
                </a14:m>
                <a:r>
                  <a:rPr kumimoji="1" lang="ja-JP" altLang="en-US" sz="2000" b="0" i="0" u="none" strike="noStrike" kern="1200" cap="none" spc="0" normalizeH="0" baseline="0" noProof="0" dirty="0">
                    <a:ln>
                      <a:noFill/>
                    </a:ln>
                    <a:solidFill>
                      <a:srgbClr val="0000FF"/>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rPr>
                  <a:t>検定の結果、有意差は認められなかった</a:t>
                </a:r>
                <a14:m>
                  <m:oMath xmlns:m="http://schemas.openxmlformats.org/officeDocument/2006/math">
                    <m:r>
                      <a:rPr kumimoji="1" lang="en-US" altLang="ja-JP" sz="2000" b="0" i="0" u="none" strike="noStrike" kern="1200" cap="none" spc="0" normalizeH="0" baseline="0" noProof="0" smtClean="0">
                        <a:ln>
                          <a:noFill/>
                        </a:ln>
                        <a:solidFill>
                          <a:srgbClr val="0000FF"/>
                        </a:solidFill>
                        <a:effectLst>
                          <a:glow rad="88900">
                            <a:schemeClr val="bg1"/>
                          </a:glow>
                        </a:effectLst>
                        <a:uLnTx/>
                        <a:uFillTx/>
                        <a:latin typeface="Cambria Math"/>
                      </a:rPr>
                      <m:t> (</m:t>
                    </m:r>
                    <m:r>
                      <a:rPr kumimoji="1" lang="en-US" altLang="ja-JP" sz="2000" b="0" i="1" u="none" strike="noStrike" kern="1200" cap="none" spc="0" normalizeH="0" baseline="0" noProof="0" smtClean="0">
                        <a:ln>
                          <a:noFill/>
                        </a:ln>
                        <a:solidFill>
                          <a:srgbClr val="0000FF"/>
                        </a:solidFill>
                        <a:effectLst>
                          <a:glow rad="88900">
                            <a:schemeClr val="bg1"/>
                          </a:glow>
                        </a:effectLst>
                        <a:uLnTx/>
                        <a:uFillTx/>
                        <a:latin typeface="Cambria Math"/>
                      </a:rPr>
                      <m:t>𝑝</m:t>
                    </m:r>
                    <m:r>
                      <a:rPr kumimoji="1" lang="en-US" altLang="ja-JP" sz="2000" b="0" i="1" u="none" strike="noStrike" kern="1200" cap="none" spc="0" normalizeH="0" baseline="0" noProof="0" smtClean="0">
                        <a:ln>
                          <a:noFill/>
                        </a:ln>
                        <a:solidFill>
                          <a:srgbClr val="0000FF"/>
                        </a:solidFill>
                        <a:effectLst>
                          <a:glow rad="88900">
                            <a:schemeClr val="bg1"/>
                          </a:glow>
                        </a:effectLst>
                        <a:uLnTx/>
                        <a:uFillTx/>
                        <a:latin typeface="Cambria Math"/>
                      </a:rPr>
                      <m:t>=0.017&gt;0.01)</m:t>
                    </m:r>
                  </m:oMath>
                </a14:m>
                <a:r>
                  <a:rPr kumimoji="1" lang="ja-JP" altLang="en-US" sz="2000" b="0" i="0" u="none" strike="noStrike" kern="1200" cap="none" spc="0" normalizeH="0" baseline="0" noProof="0" dirty="0">
                    <a:ln>
                      <a:noFill/>
                    </a:ln>
                    <a:solidFill>
                      <a:srgbClr val="0000FF"/>
                    </a:solidFill>
                    <a:effectLst>
                      <a:glow rad="88900">
                        <a:schemeClr val="bg1"/>
                      </a:glow>
                    </a:effectLst>
                    <a:uLnTx/>
                    <a:uFillTx/>
                    <a:latin typeface="HGP創英角ｺﾞｼｯｸUB" panose="020B0900000000000000" pitchFamily="50" charset="-128"/>
                    <a:ea typeface="HGP創英角ｺﾞｼｯｸUB" panose="020B0900000000000000" pitchFamily="50" charset="-128"/>
                  </a:rPr>
                  <a:t>」</a:t>
                </a:r>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999203" y="4647255"/>
                <a:ext cx="7181774" cy="400110"/>
              </a:xfrm>
              <a:prstGeom prst="rect">
                <a:avLst/>
              </a:prstGeom>
              <a:blipFill rotWithShape="1">
                <a:blip r:embed="rId7"/>
                <a:stretch>
                  <a:fillRect l="-1443" t="-19697" r="-679" b="-33333"/>
                </a:stretch>
              </a:blipFill>
            </p:spPr>
            <p:txBody>
              <a:bodyPr/>
              <a:lstStyle/>
              <a:p>
                <a:r>
                  <a:rPr lang="ja-JP" altLang="en-US">
                    <a:noFill/>
                  </a:rPr>
                  <a:t> </a:t>
                </a:r>
              </a:p>
            </p:txBody>
          </p:sp>
        </mc:Fallback>
      </mc:AlternateContent>
      <p:sp>
        <p:nvSpPr>
          <p:cNvPr id="18" name="テキスト ボックス 17"/>
          <p:cNvSpPr txBox="1"/>
          <p:nvPr/>
        </p:nvSpPr>
        <p:spPr>
          <a:xfrm>
            <a:off x="4365667" y="4318477"/>
            <a:ext cx="409086" cy="40011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effectLst>
                  <a:glow rad="88900">
                    <a:schemeClr val="bg1"/>
                  </a:glow>
                </a:effectLst>
                <a:uLnTx/>
                <a:uFillTx/>
                <a:latin typeface="HGP創英角ｺﾞｼｯｸUB" panose="020B0900000000000000" pitchFamily="50" charset="-128"/>
                <a:ea typeface="HGP創英角ｺﾞｼｯｸUB" panose="020B0900000000000000" pitchFamily="50" charset="-128"/>
              </a:rPr>
              <a:t>or</a:t>
            </a:r>
            <a:endParaRPr kumimoji="1" lang="ja-JP" altLang="en-US" sz="2000" b="0" i="0" u="none" strike="noStrike" kern="1200" cap="none" spc="0" normalizeH="0" baseline="0" noProof="0" dirty="0">
              <a:ln>
                <a:noFill/>
              </a:ln>
              <a:effectLst>
                <a:glow rad="88900">
                  <a:schemeClr val="bg1"/>
                </a:glow>
              </a:effectLst>
              <a:uLnTx/>
              <a:uFillTx/>
              <a:latin typeface="HGP創英角ｺﾞｼｯｸUB" panose="020B0900000000000000" pitchFamily="50" charset="-128"/>
              <a:ea typeface="HGP創英角ｺﾞｼｯｸUB" panose="020B0900000000000000" pitchFamily="50" charset="-128"/>
            </a:endParaRPr>
          </a:p>
        </p:txBody>
      </p:sp>
      <p:grpSp>
        <p:nvGrpSpPr>
          <p:cNvPr id="19" name="グループ化 18">
            <a:extLst>
              <a:ext uri="{FF2B5EF4-FFF2-40B4-BE49-F238E27FC236}">
                <a16:creationId xmlns:a16="http://schemas.microsoft.com/office/drawing/2014/main" xmlns="" id="{EF57385C-D68D-4DA7-9CF2-907A9A8460B9}"/>
              </a:ext>
            </a:extLst>
          </p:cNvPr>
          <p:cNvGrpSpPr/>
          <p:nvPr/>
        </p:nvGrpSpPr>
        <p:grpSpPr>
          <a:xfrm>
            <a:off x="5298997" y="2693703"/>
            <a:ext cx="3327642" cy="817378"/>
            <a:chOff x="4847361" y="2793153"/>
            <a:chExt cx="3327642" cy="817378"/>
          </a:xfrm>
        </p:grpSpPr>
        <p:sp>
          <p:nvSpPr>
            <p:cNvPr id="20" name="フリーフォーム: 図形 41">
              <a:extLst>
                <a:ext uri="{FF2B5EF4-FFF2-40B4-BE49-F238E27FC236}">
                  <a16:creationId xmlns:a16="http://schemas.microsoft.com/office/drawing/2014/main" xmlns="" id="{50B4B630-AEDA-449F-A065-2C8DF9C4D80C}"/>
                </a:ext>
              </a:extLst>
            </p:cNvPr>
            <p:cNvSpPr/>
            <p:nvPr/>
          </p:nvSpPr>
          <p:spPr>
            <a:xfrm rot="10800000" flipH="1">
              <a:off x="4847361" y="2793153"/>
              <a:ext cx="3318599" cy="817378"/>
            </a:xfrm>
            <a:custGeom>
              <a:avLst/>
              <a:gdLst>
                <a:gd name="connsiteX0" fmla="*/ 0 w 3127780"/>
                <a:gd name="connsiteY0" fmla="*/ 817378 h 817378"/>
                <a:gd name="connsiteX1" fmla="*/ 3127780 w 3127780"/>
                <a:gd name="connsiteY1" fmla="*/ 817377 h 817378"/>
                <a:gd name="connsiteX2" fmla="*/ 3127780 w 3127780"/>
                <a:gd name="connsiteY2" fmla="*/ 205377 h 817378"/>
                <a:gd name="connsiteX3" fmla="*/ 742729 w 3127780"/>
                <a:gd name="connsiteY3" fmla="*/ 205377 h 817378"/>
                <a:gd name="connsiteX4" fmla="*/ 677671 w 3127780"/>
                <a:gd name="connsiteY4" fmla="*/ 0 h 817378"/>
                <a:gd name="connsiteX5" fmla="*/ 612614 w 3127780"/>
                <a:gd name="connsiteY5" fmla="*/ 205378 h 817378"/>
                <a:gd name="connsiteX6" fmla="*/ 0 w 3127780"/>
                <a:gd name="connsiteY6" fmla="*/ 205378 h 817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7780" h="817378">
                  <a:moveTo>
                    <a:pt x="0" y="817378"/>
                  </a:moveTo>
                  <a:lnTo>
                    <a:pt x="3127780" y="817377"/>
                  </a:lnTo>
                  <a:lnTo>
                    <a:pt x="3127780" y="205377"/>
                  </a:lnTo>
                  <a:lnTo>
                    <a:pt x="742729" y="205377"/>
                  </a:lnTo>
                  <a:lnTo>
                    <a:pt x="677671" y="0"/>
                  </a:lnTo>
                  <a:lnTo>
                    <a:pt x="612614" y="205378"/>
                  </a:lnTo>
                  <a:lnTo>
                    <a:pt x="0" y="205378"/>
                  </a:lnTo>
                  <a:close/>
                </a:path>
              </a:pathLst>
            </a:custGeom>
            <a:solidFill>
              <a:srgbClr val="E2F0D9"/>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600" dirty="0">
                <a:solidFill>
                  <a:schemeClr val="bg1"/>
                </a:solidFill>
                <a:effectLst/>
                <a:latin typeface="Arial" panose="020B0604020202020204" pitchFamily="34" charset="0"/>
              </a:endParaRPr>
            </a:p>
          </p:txBody>
        </p:sp>
        <mc:AlternateContent xmlns:mc="http://schemas.openxmlformats.org/markup-compatibility/2006" xmlns:a14="http://schemas.microsoft.com/office/drawing/2010/main">
          <mc:Choice Requires="a14">
            <p:sp>
              <p:nvSpPr>
                <p:cNvPr id="21" name="タイトル 8">
                  <a:extLst>
                    <a:ext uri="{FF2B5EF4-FFF2-40B4-BE49-F238E27FC236}">
                      <a16:creationId xmlns:a16="http://schemas.microsoft.com/office/drawing/2014/main" xmlns="" id="{5B27B745-F897-4F0A-A24A-DCCF4173299D}"/>
                    </a:ext>
                  </a:extLst>
                </p:cNvPr>
                <p:cNvSpPr txBox="1">
                  <a:spLocks/>
                </p:cNvSpPr>
                <p:nvPr/>
              </p:nvSpPr>
              <p:spPr>
                <a:xfrm>
                  <a:off x="4934308" y="2927944"/>
                  <a:ext cx="3240695" cy="338554"/>
                </a:xfrm>
                <a:prstGeom prst="rect">
                  <a:avLst/>
                </a:prstGeom>
                <a:noFill/>
              </p:spPr>
              <p:txBody>
                <a:bodyPr wrap="non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pPr/>
                  <a14:m>
                    <m:oMathPara xmlns:m="http://schemas.openxmlformats.org/officeDocument/2006/math">
                      <m:oMathParaPr>
                        <m:jc m:val="centerGroup"/>
                      </m:oMathParaPr>
                      <m:oMath xmlns:m="http://schemas.openxmlformats.org/officeDocument/2006/math">
                        <m:sSup>
                          <m:sSupPr>
                            <m:ctrlPr>
                              <a:rPr lang="en-US" altLang="ja-JP" sz="1600" i="1" smtClean="0">
                                <a:solidFill>
                                  <a:schemeClr val="tx1"/>
                                </a:solidFill>
                                <a:effectLst>
                                  <a:glow rad="88900">
                                    <a:schemeClr val="bg1"/>
                                  </a:glow>
                                </a:effectLst>
                                <a:latin typeface="Cambria Math"/>
                              </a:rPr>
                            </m:ctrlPr>
                          </m:sSupPr>
                          <m:e>
                            <m:r>
                              <a:rPr lang="en-US" altLang="ja-JP" sz="1600" i="1">
                                <a:solidFill>
                                  <a:schemeClr val="tx1"/>
                                </a:solidFill>
                                <a:effectLst>
                                  <a:glow rad="88900">
                                    <a:schemeClr val="bg1"/>
                                  </a:glow>
                                </a:effectLst>
                                <a:latin typeface="Cambria Math"/>
                              </a:rPr>
                              <m:t>𝜒</m:t>
                            </m:r>
                          </m:e>
                          <m:sup>
                            <m:r>
                              <a:rPr lang="en-US" altLang="ja-JP" sz="1600" i="1">
                                <a:solidFill>
                                  <a:schemeClr val="tx1"/>
                                </a:solidFill>
                                <a:effectLst>
                                  <a:glow rad="88900">
                                    <a:schemeClr val="bg1"/>
                                  </a:glow>
                                </a:effectLst>
                                <a:latin typeface="Cambria Math"/>
                              </a:rPr>
                              <m:t>2</m:t>
                            </m:r>
                          </m:sup>
                        </m:sSup>
                        <m:r>
                          <a:rPr lang="en-US" altLang="ja-JP" sz="1600" i="1">
                            <a:solidFill>
                              <a:schemeClr val="tx1"/>
                            </a:solidFill>
                            <a:effectLst>
                              <a:glow rad="88900">
                                <a:schemeClr val="bg1"/>
                              </a:glow>
                            </a:effectLst>
                            <a:latin typeface="Cambria Math"/>
                          </a:rPr>
                          <m:t>≥</m:t>
                        </m:r>
                        <m:r>
                          <a:rPr lang="en-US" altLang="ja-JP" sz="1600">
                            <a:solidFill>
                              <a:schemeClr val="tx1"/>
                            </a:solidFill>
                            <a:effectLst>
                              <a:glow rad="88900">
                                <a:schemeClr val="bg1"/>
                              </a:glow>
                            </a:effectLst>
                            <a:latin typeface="Cambria Math"/>
                          </a:rPr>
                          <m:t>10.25</m:t>
                        </m:r>
                        <m:r>
                          <m:rPr>
                            <m:nor/>
                          </m:rPr>
                          <a:rPr lang="ja-JP" altLang="en-US" sz="1600" dirty="0" smtClean="0">
                            <a:solidFill>
                              <a:schemeClr val="tx1"/>
                            </a:solidFill>
                            <a:effectLst>
                              <a:glow rad="88900">
                                <a:schemeClr val="bg1"/>
                              </a:glow>
                            </a:effectLst>
                          </a:rPr>
                          <m:t>となる確率は</m:t>
                        </m:r>
                        <m:r>
                          <a:rPr lang="en-US" altLang="ja-JP" sz="1600" i="1">
                            <a:solidFill>
                              <a:schemeClr val="tx1"/>
                            </a:solidFill>
                            <a:effectLst>
                              <a:glow rad="88900">
                                <a:schemeClr val="bg1"/>
                              </a:glow>
                            </a:effectLst>
                            <a:latin typeface="Cambria Math"/>
                          </a:rPr>
                          <m:t>𝑝</m:t>
                        </m:r>
                        <m:r>
                          <a:rPr lang="en-US" altLang="ja-JP" sz="1600">
                            <a:solidFill>
                              <a:schemeClr val="tx1"/>
                            </a:solidFill>
                            <a:effectLst>
                              <a:glow rad="88900">
                                <a:schemeClr val="bg1"/>
                              </a:glow>
                            </a:effectLst>
                            <a:latin typeface="Cambria Math"/>
                          </a:rPr>
                          <m:t>=0.017</m:t>
                        </m:r>
                      </m:oMath>
                    </m:oMathPara>
                  </a14:m>
                  <a:endParaRPr lang="en-US" altLang="ja-JP" sz="1600" dirty="0">
                    <a:solidFill>
                      <a:schemeClr val="tx1"/>
                    </a:solidFill>
                    <a:effectLst>
                      <a:glow rad="88900">
                        <a:schemeClr val="bg1"/>
                      </a:glow>
                    </a:effectLst>
                  </a:endParaRPr>
                </a:p>
              </p:txBody>
            </p:sp>
          </mc:Choice>
          <mc:Fallback xmlns="">
            <p:sp>
              <p:nvSpPr>
                <p:cNvPr id="21" name="タイトル 8">
                  <a:extLst>
                    <a:ext uri="{FF2B5EF4-FFF2-40B4-BE49-F238E27FC236}">
                      <a16:creationId xmlns:a16="http://schemas.microsoft.com/office/drawing/2014/main" xmlns="" xmlns:a14="http://schemas.microsoft.com/office/drawing/2010/main" id="{5B27B745-F897-4F0A-A24A-DCCF4173299D}"/>
                    </a:ext>
                  </a:extLst>
                </p:cNvPr>
                <p:cNvSpPr txBox="1">
                  <a:spLocks noRot="1" noChangeAspect="1" noMove="1" noResize="1" noEditPoints="1" noAdjustHandles="1" noChangeArrowheads="1" noChangeShapeType="1" noTextEdit="1"/>
                </p:cNvSpPr>
                <p:nvPr/>
              </p:nvSpPr>
              <p:spPr>
                <a:xfrm>
                  <a:off x="4934308" y="2927944"/>
                  <a:ext cx="3240695" cy="338554"/>
                </a:xfrm>
                <a:prstGeom prst="rect">
                  <a:avLst/>
                </a:prstGeom>
                <a:blipFill rotWithShape="1">
                  <a:blip r:embed="rId8"/>
                  <a:stretch>
                    <a:fillRect t="-1786" b="-19643"/>
                  </a:stretch>
                </a:blipFill>
              </p:spPr>
              <p:txBody>
                <a:bodyPr/>
                <a:lstStyle/>
                <a:p>
                  <a:r>
                    <a:rPr lang="ja-JP" altLang="en-US">
                      <a:noFill/>
                    </a:rPr>
                    <a:t> </a:t>
                  </a:r>
                </a:p>
              </p:txBody>
            </p:sp>
          </mc:Fallback>
        </mc:AlternateContent>
      </p:grpSp>
      <p:grpSp>
        <p:nvGrpSpPr>
          <p:cNvPr id="22" name="グループ化 21">
            <a:extLst>
              <a:ext uri="{FF2B5EF4-FFF2-40B4-BE49-F238E27FC236}">
                <a16:creationId xmlns:a16="http://schemas.microsoft.com/office/drawing/2014/main" xmlns="" id="{7D75CD6B-79F4-4153-BAAF-07F1BF1BC7FA}"/>
              </a:ext>
            </a:extLst>
          </p:cNvPr>
          <p:cNvGrpSpPr/>
          <p:nvPr/>
        </p:nvGrpSpPr>
        <p:grpSpPr>
          <a:xfrm>
            <a:off x="906738" y="815167"/>
            <a:ext cx="8057750" cy="506009"/>
            <a:chOff x="1216660" y="1401219"/>
            <a:chExt cx="8057750" cy="506009"/>
          </a:xfrm>
        </p:grpSpPr>
        <mc:AlternateContent xmlns:mc="http://schemas.openxmlformats.org/markup-compatibility/2006" xmlns:a14="http://schemas.microsoft.com/office/drawing/2010/main">
          <mc:Choice Requires="a14">
            <p:sp>
              <p:nvSpPr>
                <p:cNvPr id="23" name="タイトル 8">
                  <a:extLst>
                    <a:ext uri="{FF2B5EF4-FFF2-40B4-BE49-F238E27FC236}">
                      <a16:creationId xmlns:a16="http://schemas.microsoft.com/office/drawing/2014/main" xmlns="" id="{BE2F77A3-36FB-4CAA-995C-D62117EEC22F}"/>
                    </a:ext>
                  </a:extLst>
                </p:cNvPr>
                <p:cNvSpPr txBox="1">
                  <a:spLocks/>
                </p:cNvSpPr>
                <p:nvPr/>
              </p:nvSpPr>
              <p:spPr>
                <a:xfrm>
                  <a:off x="1314586" y="1401219"/>
                  <a:ext cx="7959824" cy="506009"/>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20000"/>
                    </a:lnSpc>
                  </a:pPr>
                  <a:r>
                    <a:rPr lang="ja-JP" altLang="en-US" sz="2200" dirty="0" smtClean="0">
                      <a:solidFill>
                        <a:srgbClr val="0000FF"/>
                      </a:solidFill>
                      <a:latin typeface="HGP創英角ｺﾞｼｯｸUB" panose="020B0900000000000000" pitchFamily="50" charset="-128"/>
                      <a:ea typeface="HGP創英角ｺﾞｼｯｸUB" panose="020B0900000000000000" pitchFamily="50" charset="-128"/>
                    </a:rPr>
                    <a:t>自由度</a:t>
                  </a:r>
                  <a:r>
                    <a:rPr lang="en-US" altLang="ja-JP" sz="2200" dirty="0">
                      <a:solidFill>
                        <a:srgbClr val="0000FF"/>
                      </a:solidFill>
                      <a:latin typeface="HGP創英角ｺﾞｼｯｸUB" panose="020B0900000000000000" pitchFamily="50" charset="-128"/>
                      <a:ea typeface="HGP創英角ｺﾞｼｯｸUB" panose="020B0900000000000000" pitchFamily="50" charset="-128"/>
                    </a:rPr>
                    <a:t>3</a:t>
                  </a:r>
                  <a:r>
                    <a:rPr lang="ja-JP" altLang="en-US" sz="2200" dirty="0">
                      <a:solidFill>
                        <a:srgbClr val="0000FF"/>
                      </a:solidFill>
                      <a:latin typeface="HGP創英角ｺﾞｼｯｸUB" panose="020B0900000000000000" pitchFamily="50" charset="-128"/>
                      <a:ea typeface="HGP創英角ｺﾞｼｯｸUB" panose="020B0900000000000000" pitchFamily="50" charset="-128"/>
                    </a:rPr>
                    <a:t>の</a:t>
                  </a:r>
                  <a14:m>
                    <m:oMath xmlns:m="http://schemas.openxmlformats.org/officeDocument/2006/math">
                      <m:sSup>
                        <m:sSupPr>
                          <m:ctrlPr>
                            <a:rPr lang="en-US" altLang="ja-JP" sz="2400" i="1" smtClean="0">
                              <a:solidFill>
                                <a:srgbClr val="0000FF"/>
                              </a:solidFill>
                              <a:latin typeface="Cambria Math"/>
                            </a:rPr>
                          </m:ctrlPr>
                        </m:sSupPr>
                        <m:e>
                          <m:r>
                            <a:rPr lang="en-US" altLang="ja-JP" sz="2400" i="1">
                              <a:solidFill>
                                <a:srgbClr val="0000FF"/>
                              </a:solidFill>
                              <a:latin typeface="Cambria Math"/>
                            </a:rPr>
                            <m:t>𝜒</m:t>
                          </m:r>
                        </m:e>
                        <m:sup>
                          <m:r>
                            <a:rPr lang="en-US" altLang="ja-JP" sz="2400" i="1">
                              <a:solidFill>
                                <a:srgbClr val="0000FF"/>
                              </a:solidFill>
                              <a:latin typeface="Cambria Math"/>
                            </a:rPr>
                            <m:t>2</m:t>
                          </m:r>
                        </m:sup>
                      </m:sSup>
                    </m:oMath>
                  </a14:m>
                  <a:r>
                    <a:rPr lang="ja-JP" altLang="en-US" sz="2200" dirty="0">
                      <a:solidFill>
                        <a:srgbClr val="0000FF"/>
                      </a:solidFill>
                      <a:latin typeface="HGP創英角ｺﾞｼｯｸUB" panose="020B0900000000000000" pitchFamily="50" charset="-128"/>
                      <a:ea typeface="HGP創英角ｺﾞｼｯｸUB" panose="020B0900000000000000" pitchFamily="50" charset="-128"/>
                    </a:rPr>
                    <a:t>分布を用いて有意水準</a:t>
                  </a:r>
                  <a:r>
                    <a:rPr lang="en-US" altLang="ja-JP" sz="2200" dirty="0">
                      <a:solidFill>
                        <a:srgbClr val="0000FF"/>
                      </a:solidFill>
                      <a:latin typeface="HGP創英角ｺﾞｼｯｸUB" panose="020B0900000000000000" pitchFamily="50" charset="-128"/>
                      <a:ea typeface="HGP創英角ｺﾞｼｯｸUB" panose="020B0900000000000000" pitchFamily="50" charset="-128"/>
                    </a:rPr>
                    <a:t>5% </a:t>
                  </a:r>
                  <a14:m>
                    <m:oMath xmlns:m="http://schemas.openxmlformats.org/officeDocument/2006/math">
                      <m:r>
                        <a:rPr lang="en-US" altLang="ja-JP" sz="2400" smtClean="0">
                          <a:solidFill>
                            <a:srgbClr val="0000FF"/>
                          </a:solidFill>
                          <a:latin typeface="Cambria Math"/>
                        </a:rPr>
                        <m:t>(</m:t>
                      </m:r>
                      <m:r>
                        <a:rPr lang="en-US" altLang="ja-JP" sz="2400" i="1">
                          <a:solidFill>
                            <a:srgbClr val="0000FF"/>
                          </a:solidFill>
                          <a:latin typeface="Cambria Math"/>
                        </a:rPr>
                        <m:t>𝛼</m:t>
                      </m:r>
                      <m:r>
                        <a:rPr lang="en-US" altLang="ja-JP" sz="2400" i="1">
                          <a:solidFill>
                            <a:srgbClr val="0000FF"/>
                          </a:solidFill>
                          <a:latin typeface="Cambria Math"/>
                        </a:rPr>
                        <m:t>=0.05</m:t>
                      </m:r>
                      <m:r>
                        <a:rPr lang="en-US" altLang="ja-JP" sz="2400">
                          <a:solidFill>
                            <a:srgbClr val="0000FF"/>
                          </a:solidFill>
                          <a:latin typeface="Cambria Math"/>
                        </a:rPr>
                        <m:t>)</m:t>
                      </m:r>
                    </m:oMath>
                  </a14:m>
                  <a:r>
                    <a:rPr lang="ja-JP" altLang="en-US" sz="2200" dirty="0">
                      <a:solidFill>
                        <a:srgbClr val="0000FF"/>
                      </a:solidFill>
                      <a:latin typeface="HGP創英角ｺﾞｼｯｸUB" panose="020B0900000000000000" pitchFamily="50" charset="-128"/>
                      <a:ea typeface="HGP創英角ｺﾞｼｯｸUB" panose="020B0900000000000000" pitchFamily="50" charset="-128"/>
                    </a:rPr>
                    <a:t> で検定</a:t>
                  </a:r>
                </a:p>
              </p:txBody>
            </p:sp>
          </mc:Choice>
          <mc:Fallback xmlns="">
            <p:sp>
              <p:nvSpPr>
                <p:cNvPr id="23" name="タイトル 8">
                  <a:extLst>
                    <a:ext uri="{FF2B5EF4-FFF2-40B4-BE49-F238E27FC236}">
                      <a16:creationId xmlns="" xmlns:a16="http://schemas.microsoft.com/office/drawing/2014/main" xmlns:a14="http://schemas.microsoft.com/office/drawing/2010/main" id="{BE2F77A3-36FB-4CAA-995C-D62117EEC22F}"/>
                    </a:ext>
                  </a:extLst>
                </p:cNvPr>
                <p:cNvSpPr txBox="1">
                  <a:spLocks noRot="1" noChangeAspect="1" noMove="1" noResize="1" noEditPoints="1" noAdjustHandles="1" noChangeArrowheads="1" noChangeShapeType="1" noTextEdit="1"/>
                </p:cNvSpPr>
                <p:nvPr/>
              </p:nvSpPr>
              <p:spPr>
                <a:xfrm>
                  <a:off x="1314586" y="1401219"/>
                  <a:ext cx="7959824" cy="506009"/>
                </a:xfrm>
                <a:prstGeom prst="rect">
                  <a:avLst/>
                </a:prstGeom>
                <a:blipFill rotWithShape="1">
                  <a:blip r:embed="rId9"/>
                  <a:stretch>
                    <a:fillRect l="-995" b="-15663"/>
                  </a:stretch>
                </a:blipFill>
              </p:spPr>
              <p:txBody>
                <a:bodyPr/>
                <a:lstStyle/>
                <a:p>
                  <a:r>
                    <a:rPr lang="ja-JP" altLang="en-US">
                      <a:noFill/>
                    </a:rPr>
                    <a:t> </a:t>
                  </a:r>
                </a:p>
              </p:txBody>
            </p:sp>
          </mc:Fallback>
        </mc:AlternateContent>
        <p:sp>
          <p:nvSpPr>
            <p:cNvPr id="24" name="正方形/長方形 23">
              <a:extLst>
                <a:ext uri="{FF2B5EF4-FFF2-40B4-BE49-F238E27FC236}">
                  <a16:creationId xmlns:a16="http://schemas.microsoft.com/office/drawing/2014/main" xmlns="" id="{8E9F2882-1523-4BE4-9FAA-6B378CF4F4A2}"/>
                </a:ext>
              </a:extLst>
            </p:cNvPr>
            <p:cNvSpPr>
              <a:spLocks noChangeAspect="1"/>
            </p:cNvSpPr>
            <p:nvPr/>
          </p:nvSpPr>
          <p:spPr>
            <a:xfrm>
              <a:off x="1216660" y="1635265"/>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grpSp>
      <p:grpSp>
        <p:nvGrpSpPr>
          <p:cNvPr id="25" name="グループ化 24">
            <a:extLst>
              <a:ext uri="{FF2B5EF4-FFF2-40B4-BE49-F238E27FC236}">
                <a16:creationId xmlns:a16="http://schemas.microsoft.com/office/drawing/2014/main" xmlns="" id="{74F4C3E0-EDC8-4C63-A9C1-90595547137E}"/>
              </a:ext>
            </a:extLst>
          </p:cNvPr>
          <p:cNvGrpSpPr/>
          <p:nvPr/>
        </p:nvGrpSpPr>
        <p:grpSpPr>
          <a:xfrm>
            <a:off x="4570210" y="1976031"/>
            <a:ext cx="3232897" cy="1201037"/>
            <a:chOff x="4723641" y="1928679"/>
            <a:chExt cx="3232897" cy="1201037"/>
          </a:xfrm>
        </p:grpSpPr>
        <p:sp>
          <p:nvSpPr>
            <p:cNvPr id="26" name="フリーフォーム: 図形 43">
              <a:extLst>
                <a:ext uri="{FF2B5EF4-FFF2-40B4-BE49-F238E27FC236}">
                  <a16:creationId xmlns:a16="http://schemas.microsoft.com/office/drawing/2014/main" xmlns="" id="{310E4682-7DB1-47DC-B417-4F5C6CDE81C3}"/>
                </a:ext>
              </a:extLst>
            </p:cNvPr>
            <p:cNvSpPr/>
            <p:nvPr/>
          </p:nvSpPr>
          <p:spPr>
            <a:xfrm>
              <a:off x="4723641" y="1928679"/>
              <a:ext cx="3231286" cy="1201037"/>
            </a:xfrm>
            <a:custGeom>
              <a:avLst/>
              <a:gdLst>
                <a:gd name="connsiteX0" fmla="*/ 0 w 3132000"/>
                <a:gd name="connsiteY0" fmla="*/ 0 h 1201037"/>
                <a:gd name="connsiteX1" fmla="*/ 3132000 w 3132000"/>
                <a:gd name="connsiteY1" fmla="*/ 0 h 1201037"/>
                <a:gd name="connsiteX2" fmla="*/ 3132000 w 3132000"/>
                <a:gd name="connsiteY2" fmla="*/ 611451 h 1201037"/>
                <a:gd name="connsiteX3" fmla="*/ 346845 w 3132000"/>
                <a:gd name="connsiteY3" fmla="*/ 611451 h 1201037"/>
                <a:gd name="connsiteX4" fmla="*/ 262317 w 3132000"/>
                <a:gd name="connsiteY4" fmla="*/ 1201037 h 1201037"/>
                <a:gd name="connsiteX5" fmla="*/ 177790 w 3132000"/>
                <a:gd name="connsiteY5" fmla="*/ 611451 h 1201037"/>
                <a:gd name="connsiteX6" fmla="*/ 0 w 3132000"/>
                <a:gd name="connsiteY6" fmla="*/ 611451 h 1201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2000" h="1201037">
                  <a:moveTo>
                    <a:pt x="0" y="0"/>
                  </a:moveTo>
                  <a:lnTo>
                    <a:pt x="3132000" y="0"/>
                  </a:lnTo>
                  <a:lnTo>
                    <a:pt x="3132000" y="611451"/>
                  </a:lnTo>
                  <a:lnTo>
                    <a:pt x="346845" y="611451"/>
                  </a:lnTo>
                  <a:lnTo>
                    <a:pt x="262317" y="1201037"/>
                  </a:lnTo>
                  <a:lnTo>
                    <a:pt x="177790" y="611451"/>
                  </a:lnTo>
                  <a:lnTo>
                    <a:pt x="0" y="611451"/>
                  </a:lnTo>
                  <a:close/>
                </a:path>
              </a:pathLst>
            </a:custGeom>
            <a:solidFill>
              <a:srgbClr val="FCEAE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mc:AlternateContent xmlns:mc="http://schemas.openxmlformats.org/markup-compatibility/2006" xmlns:a14="http://schemas.microsoft.com/office/drawing/2010/main">
          <mc:Choice Requires="a14">
            <p:sp>
              <p:nvSpPr>
                <p:cNvPr id="27" name="タイトル 8">
                  <a:extLst>
                    <a:ext uri="{FF2B5EF4-FFF2-40B4-BE49-F238E27FC236}">
                      <a16:creationId xmlns:a16="http://schemas.microsoft.com/office/drawing/2014/main" xmlns="" id="{9AA6957E-5A3B-41E2-BD86-815764357DAF}"/>
                    </a:ext>
                  </a:extLst>
                </p:cNvPr>
                <p:cNvSpPr txBox="1">
                  <a:spLocks/>
                </p:cNvSpPr>
                <p:nvPr/>
              </p:nvSpPr>
              <p:spPr>
                <a:xfrm>
                  <a:off x="4816319" y="2049672"/>
                  <a:ext cx="3140219" cy="338554"/>
                </a:xfrm>
                <a:prstGeom prst="rect">
                  <a:avLst/>
                </a:prstGeom>
                <a:noFill/>
              </p:spPr>
              <p:txBody>
                <a:bodyPr wrap="non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pPr/>
                  <a14:m>
                    <m:oMathPara xmlns:m="http://schemas.openxmlformats.org/officeDocument/2006/math">
                      <m:oMathParaPr>
                        <m:jc m:val="centerGroup"/>
                      </m:oMathParaPr>
                      <m:oMath xmlns:m="http://schemas.openxmlformats.org/officeDocument/2006/math">
                        <m:sSup>
                          <m:sSupPr>
                            <m:ctrlPr>
                              <a:rPr lang="en-US" altLang="ja-JP" sz="1600" i="1" smtClean="0">
                                <a:solidFill>
                                  <a:schemeClr val="tx1"/>
                                </a:solidFill>
                                <a:effectLst>
                                  <a:glow rad="88900">
                                    <a:schemeClr val="bg1"/>
                                  </a:glow>
                                </a:effectLst>
                                <a:latin typeface="Cambria Math"/>
                              </a:rPr>
                            </m:ctrlPr>
                          </m:sSupPr>
                          <m:e>
                            <m:r>
                              <a:rPr lang="en-US" altLang="ja-JP" sz="1600" i="1">
                                <a:solidFill>
                                  <a:schemeClr val="tx1"/>
                                </a:solidFill>
                                <a:effectLst>
                                  <a:glow rad="88900">
                                    <a:schemeClr val="bg1"/>
                                  </a:glow>
                                </a:effectLst>
                                <a:latin typeface="Cambria Math"/>
                              </a:rPr>
                              <m:t>𝜒</m:t>
                            </m:r>
                          </m:e>
                          <m:sup>
                            <m:r>
                              <a:rPr lang="en-US" altLang="ja-JP" sz="1600" i="1">
                                <a:solidFill>
                                  <a:schemeClr val="tx1"/>
                                </a:solidFill>
                                <a:effectLst>
                                  <a:glow rad="88900">
                                    <a:schemeClr val="bg1"/>
                                  </a:glow>
                                </a:effectLst>
                                <a:latin typeface="Cambria Math"/>
                              </a:rPr>
                              <m:t>2</m:t>
                            </m:r>
                          </m:sup>
                        </m:sSup>
                        <m:r>
                          <a:rPr lang="en-US" altLang="ja-JP" sz="1600" i="1">
                            <a:solidFill>
                              <a:schemeClr val="tx1"/>
                            </a:solidFill>
                            <a:effectLst>
                              <a:glow rad="88900">
                                <a:schemeClr val="bg1"/>
                              </a:glow>
                            </a:effectLst>
                            <a:latin typeface="Cambria Math"/>
                          </a:rPr>
                          <m:t>≥</m:t>
                        </m:r>
                        <m:r>
                          <a:rPr lang="en-US" altLang="ja-JP" sz="1600">
                            <a:solidFill>
                              <a:schemeClr val="tx1"/>
                            </a:solidFill>
                            <a:effectLst>
                              <a:glow rad="88900">
                                <a:schemeClr val="bg1"/>
                              </a:glow>
                            </a:effectLst>
                            <a:latin typeface="Cambria Math"/>
                          </a:rPr>
                          <m:t>7.815</m:t>
                        </m:r>
                        <m:r>
                          <m:rPr>
                            <m:nor/>
                          </m:rPr>
                          <a:rPr lang="ja-JP" altLang="en-US" sz="1600" dirty="0" smtClean="0">
                            <a:solidFill>
                              <a:schemeClr val="tx1"/>
                            </a:solidFill>
                            <a:effectLst>
                              <a:glow rad="88900">
                                <a:schemeClr val="bg1"/>
                              </a:glow>
                            </a:effectLst>
                          </a:rPr>
                          <m:t>となる確率は</m:t>
                        </m:r>
                        <m:r>
                          <a:rPr lang="en-US" altLang="ja-JP" sz="1600" i="1" smtClean="0">
                            <a:solidFill>
                              <a:schemeClr val="tx1"/>
                            </a:solidFill>
                            <a:effectLst>
                              <a:glow rad="88900">
                                <a:schemeClr val="bg1"/>
                              </a:glow>
                            </a:effectLst>
                            <a:latin typeface="Cambria Math"/>
                          </a:rPr>
                          <m:t>𝛼</m:t>
                        </m:r>
                        <m:r>
                          <a:rPr lang="en-US" altLang="ja-JP" sz="1600" i="1" smtClean="0">
                            <a:solidFill>
                              <a:schemeClr val="tx1"/>
                            </a:solidFill>
                            <a:effectLst>
                              <a:glow rad="88900">
                                <a:schemeClr val="bg1"/>
                              </a:glow>
                            </a:effectLst>
                            <a:latin typeface="Cambria Math"/>
                          </a:rPr>
                          <m:t>=0.05</m:t>
                        </m:r>
                      </m:oMath>
                    </m:oMathPara>
                  </a14:m>
                  <a:endParaRPr lang="ja-JP" altLang="en-US" sz="1600" dirty="0">
                    <a:solidFill>
                      <a:schemeClr val="tx1"/>
                    </a:solidFill>
                    <a:effectLst>
                      <a:glow rad="88900">
                        <a:schemeClr val="bg1"/>
                      </a:glow>
                    </a:effectLst>
                  </a:endParaRPr>
                </a:p>
              </p:txBody>
            </p:sp>
          </mc:Choice>
          <mc:Fallback xmlns="">
            <p:sp>
              <p:nvSpPr>
                <p:cNvPr id="27" name="タイトル 8">
                  <a:extLst>
                    <a:ext uri="{FF2B5EF4-FFF2-40B4-BE49-F238E27FC236}">
                      <a16:creationId xmlns:a16="http://schemas.microsoft.com/office/drawing/2014/main" xmlns="" xmlns:a14="http://schemas.microsoft.com/office/drawing/2010/main" id="{9AA6957E-5A3B-41E2-BD86-815764357DAF}"/>
                    </a:ext>
                  </a:extLst>
                </p:cNvPr>
                <p:cNvSpPr txBox="1">
                  <a:spLocks noRot="1" noChangeAspect="1" noMove="1" noResize="1" noEditPoints="1" noAdjustHandles="1" noChangeArrowheads="1" noChangeShapeType="1" noTextEdit="1"/>
                </p:cNvSpPr>
                <p:nvPr/>
              </p:nvSpPr>
              <p:spPr>
                <a:xfrm>
                  <a:off x="4816319" y="2049672"/>
                  <a:ext cx="3140219" cy="338554"/>
                </a:xfrm>
                <a:prstGeom prst="rect">
                  <a:avLst/>
                </a:prstGeom>
                <a:blipFill rotWithShape="1">
                  <a:blip r:embed="rId13"/>
                  <a:stretch>
                    <a:fillRect t="-1786" b="-19643"/>
                  </a:stretch>
                </a:blipFill>
              </p:spPr>
              <p:txBody>
                <a:bodyPr/>
                <a:lstStyle/>
                <a:p>
                  <a:r>
                    <a:rPr lang="ja-JP" altLang="en-US">
                      <a:noFill/>
                    </a:rPr>
                    <a:t> </a:t>
                  </a:r>
                </a:p>
              </p:txBody>
            </p:sp>
          </mc:Fallback>
        </mc:AlternateContent>
      </p:grpSp>
      <p:sp>
        <p:nvSpPr>
          <p:cNvPr id="28" name="タイトル 8">
            <a:extLst>
              <a:ext uri="{FF2B5EF4-FFF2-40B4-BE49-F238E27FC236}">
                <a16:creationId xmlns:a16="http://schemas.microsoft.com/office/drawing/2014/main" xmlns="" id="{7005B6BB-805C-4DA2-A1E3-82E8C15FCDCD}"/>
              </a:ext>
            </a:extLst>
          </p:cNvPr>
          <p:cNvSpPr txBox="1">
            <a:spLocks/>
          </p:cNvSpPr>
          <p:nvPr/>
        </p:nvSpPr>
        <p:spPr>
          <a:xfrm>
            <a:off x="3400882" y="185521"/>
            <a:ext cx="4587703" cy="436354"/>
          </a:xfrm>
          <a:prstGeom prst="rect">
            <a:avLst/>
          </a:prstGeom>
        </p:spPr>
        <p:txBody>
          <a:bodyPr anchor="ctr" anchorCtr="0">
            <a:no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smtClean="0">
                <a:effectLst/>
              </a:rPr>
              <a:t>𝑝値</a:t>
            </a:r>
            <a:r>
              <a:rPr lang="ja-JP" altLang="en-US" sz="2800" dirty="0">
                <a:effectLst/>
              </a:rPr>
              <a:t>と検定結果の記述</a:t>
            </a:r>
          </a:p>
        </p:txBody>
      </p:sp>
      <p:sp>
        <p:nvSpPr>
          <p:cNvPr id="29" name="タイトル 8"/>
          <p:cNvSpPr txBox="1">
            <a:spLocks/>
          </p:cNvSpPr>
          <p:nvPr/>
        </p:nvSpPr>
        <p:spPr>
          <a:xfrm>
            <a:off x="810344" y="110530"/>
            <a:ext cx="3592201"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ja-JP" altLang="en-US" sz="2800" dirty="0"/>
              <a:t>適合度の検定</a:t>
            </a:r>
          </a:p>
        </p:txBody>
      </p:sp>
      <p:cxnSp>
        <p:nvCxnSpPr>
          <p:cNvPr id="30" name="直線コネクタ 29">
            <a:extLst>
              <a:ext uri="{FF2B5EF4-FFF2-40B4-BE49-F238E27FC236}">
                <a16:creationId xmlns:a16="http://schemas.microsoft.com/office/drawing/2014/main" xmlns="" id="{84AD5C77-AFD3-4A7C-823A-9740630AED06}"/>
              </a:ext>
            </a:extLst>
          </p:cNvPr>
          <p:cNvCxnSpPr>
            <a:cxnSpLocks/>
          </p:cNvCxnSpPr>
          <p:nvPr/>
        </p:nvCxnSpPr>
        <p:spPr>
          <a:xfrm>
            <a:off x="3261482" y="220555"/>
            <a:ext cx="0" cy="360000"/>
          </a:xfrm>
          <a:prstGeom prst="line">
            <a:avLst/>
          </a:prstGeom>
          <a:ln w="50800">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8045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921369" y="3196359"/>
            <a:ext cx="2161908" cy="1969425"/>
            <a:chOff x="921369" y="3196359"/>
            <a:chExt cx="2161908" cy="1969425"/>
          </a:xfrm>
        </p:grpSpPr>
        <p:sp>
          <p:nvSpPr>
            <p:cNvPr id="10" name="正方形/長方形 9">
              <a:extLst>
                <a:ext uri="{FF2B5EF4-FFF2-40B4-BE49-F238E27FC236}">
                  <a16:creationId xmlns:a16="http://schemas.microsoft.com/office/drawing/2014/main" xmlns="" id="{BDED916C-A716-4CF2-97D8-E7457C8675D1}"/>
                </a:ext>
              </a:extLst>
            </p:cNvPr>
            <p:cNvSpPr/>
            <p:nvPr/>
          </p:nvSpPr>
          <p:spPr>
            <a:xfrm>
              <a:off x="921369" y="3207282"/>
              <a:ext cx="2145872" cy="1613977"/>
            </a:xfrm>
            <a:prstGeom prst="rect">
              <a:avLst/>
            </a:prstGeom>
            <a:solidFill>
              <a:srgbClr val="F2F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p:cNvGrpSpPr/>
            <p:nvPr/>
          </p:nvGrpSpPr>
          <p:grpSpPr>
            <a:xfrm>
              <a:off x="923037" y="3196359"/>
              <a:ext cx="2160240" cy="1969425"/>
              <a:chOff x="923037" y="3196359"/>
              <a:chExt cx="2160240" cy="1969425"/>
            </a:xfrm>
          </p:grpSpPr>
          <p:sp>
            <p:nvSpPr>
              <p:cNvPr id="12" name="正方形/長方形 11"/>
              <p:cNvSpPr/>
              <p:nvPr/>
            </p:nvSpPr>
            <p:spPr>
              <a:xfrm>
                <a:off x="1213792" y="4320989"/>
                <a:ext cx="144016" cy="482993"/>
              </a:xfrm>
              <a:prstGeom prst="rect">
                <a:avLst/>
              </a:prstGeom>
              <a:solidFill>
                <a:schemeClr val="bg1"/>
              </a:solidFill>
              <a:ln w="28575">
                <a:solidFill>
                  <a:srgbClr val="66ADE8"/>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3" name="正方形/長方形 12"/>
              <p:cNvSpPr/>
              <p:nvPr/>
            </p:nvSpPr>
            <p:spPr>
              <a:xfrm>
                <a:off x="1358063" y="4602253"/>
                <a:ext cx="144016" cy="201729"/>
              </a:xfrm>
              <a:prstGeom prst="rect">
                <a:avLst/>
              </a:prstGeom>
              <a:solidFill>
                <a:schemeClr val="bg1"/>
              </a:solidFill>
              <a:ln w="28575">
                <a:solidFill>
                  <a:srgbClr val="66ADE8"/>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4" name="正方形/長方形 13"/>
              <p:cNvSpPr/>
              <p:nvPr/>
            </p:nvSpPr>
            <p:spPr>
              <a:xfrm>
                <a:off x="1502334" y="3693981"/>
                <a:ext cx="144016" cy="1110001"/>
              </a:xfrm>
              <a:prstGeom prst="rect">
                <a:avLst/>
              </a:prstGeom>
              <a:solidFill>
                <a:schemeClr val="bg1"/>
              </a:solidFill>
              <a:ln w="28575">
                <a:solidFill>
                  <a:srgbClr val="66ADE8"/>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5" name="正方形/長方形 14"/>
              <p:cNvSpPr/>
              <p:nvPr/>
            </p:nvSpPr>
            <p:spPr>
              <a:xfrm>
                <a:off x="1646605" y="3837997"/>
                <a:ext cx="144016" cy="965985"/>
              </a:xfrm>
              <a:prstGeom prst="rect">
                <a:avLst/>
              </a:prstGeom>
              <a:solidFill>
                <a:schemeClr val="bg1"/>
              </a:solidFill>
              <a:ln w="28575">
                <a:solidFill>
                  <a:srgbClr val="66ADE8"/>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6" name="正方形/長方形 15"/>
              <p:cNvSpPr/>
              <p:nvPr/>
            </p:nvSpPr>
            <p:spPr>
              <a:xfrm>
                <a:off x="1790876" y="4308957"/>
                <a:ext cx="146484" cy="495025"/>
              </a:xfrm>
              <a:prstGeom prst="rect">
                <a:avLst/>
              </a:prstGeom>
              <a:solidFill>
                <a:schemeClr val="bg1"/>
              </a:solidFill>
              <a:ln w="28575">
                <a:solidFill>
                  <a:srgbClr val="66ADE8"/>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7" name="正方形/長方形 16"/>
              <p:cNvSpPr/>
              <p:nvPr/>
            </p:nvSpPr>
            <p:spPr>
              <a:xfrm>
                <a:off x="1937615" y="3949949"/>
                <a:ext cx="146484" cy="854033"/>
              </a:xfrm>
              <a:prstGeom prst="rect">
                <a:avLst/>
              </a:prstGeom>
              <a:solidFill>
                <a:schemeClr val="bg1"/>
              </a:solidFill>
              <a:ln w="28575">
                <a:solidFill>
                  <a:srgbClr val="66ADE8"/>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8" name="正方形/長方形 17"/>
              <p:cNvSpPr/>
              <p:nvPr/>
            </p:nvSpPr>
            <p:spPr>
              <a:xfrm>
                <a:off x="2084354" y="4660613"/>
                <a:ext cx="146484" cy="143369"/>
              </a:xfrm>
              <a:prstGeom prst="rect">
                <a:avLst/>
              </a:prstGeom>
              <a:solidFill>
                <a:schemeClr val="bg1"/>
              </a:solidFill>
              <a:ln w="28575">
                <a:solidFill>
                  <a:srgbClr val="66ADE8"/>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9" name="正方形/長方形 18"/>
              <p:cNvSpPr/>
              <p:nvPr/>
            </p:nvSpPr>
            <p:spPr>
              <a:xfrm>
                <a:off x="2231093" y="4242403"/>
                <a:ext cx="146484" cy="561580"/>
              </a:xfrm>
              <a:prstGeom prst="rect">
                <a:avLst/>
              </a:prstGeom>
              <a:solidFill>
                <a:schemeClr val="bg1"/>
              </a:solidFill>
              <a:ln w="28575">
                <a:solidFill>
                  <a:srgbClr val="66ADE8"/>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0" name="正方形/長方形 19"/>
              <p:cNvSpPr/>
              <p:nvPr/>
            </p:nvSpPr>
            <p:spPr>
              <a:xfrm>
                <a:off x="2377829" y="4423800"/>
                <a:ext cx="146484" cy="380181"/>
              </a:xfrm>
              <a:prstGeom prst="rect">
                <a:avLst/>
              </a:prstGeom>
              <a:solidFill>
                <a:schemeClr val="bg1"/>
              </a:solidFill>
              <a:ln w="28575">
                <a:solidFill>
                  <a:srgbClr val="66ADE8"/>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1" name="正方形/長方形 20"/>
              <p:cNvSpPr/>
              <p:nvPr/>
            </p:nvSpPr>
            <p:spPr>
              <a:xfrm>
                <a:off x="1067053" y="4745559"/>
                <a:ext cx="146484" cy="58422"/>
              </a:xfrm>
              <a:prstGeom prst="rect">
                <a:avLst/>
              </a:prstGeom>
              <a:solidFill>
                <a:schemeClr val="bg1"/>
              </a:solidFill>
              <a:ln w="28575">
                <a:solidFill>
                  <a:srgbClr val="66ADE8"/>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cxnSp>
            <p:nvCxnSpPr>
              <p:cNvPr id="22" name="直線矢印コネクタ 21"/>
              <p:cNvCxnSpPr>
                <a:cxnSpLocks/>
              </p:cNvCxnSpPr>
              <p:nvPr/>
            </p:nvCxnSpPr>
            <p:spPr>
              <a:xfrm>
                <a:off x="923037" y="4815287"/>
                <a:ext cx="216024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cxnSpLocks/>
              </p:cNvCxnSpPr>
              <p:nvPr/>
            </p:nvCxnSpPr>
            <p:spPr>
              <a:xfrm flipV="1">
                <a:off x="923037" y="3196359"/>
                <a:ext cx="0" cy="162625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1298447" y="4827230"/>
                <a:ext cx="1401345" cy="33855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母集団の分布</a:t>
                </a:r>
              </a:p>
            </p:txBody>
          </p:sp>
        </p:grpSp>
      </p:grpSp>
      <p:grpSp>
        <p:nvGrpSpPr>
          <p:cNvPr id="6" name="グループ化 5"/>
          <p:cNvGrpSpPr/>
          <p:nvPr/>
        </p:nvGrpSpPr>
        <p:grpSpPr>
          <a:xfrm>
            <a:off x="6065621" y="3193184"/>
            <a:ext cx="2165326" cy="1972600"/>
            <a:chOff x="6065621" y="3193184"/>
            <a:chExt cx="2165326" cy="1972600"/>
          </a:xfrm>
        </p:grpSpPr>
        <p:sp>
          <p:nvSpPr>
            <p:cNvPr id="9" name="正方形/長方形 8">
              <a:extLst>
                <a:ext uri="{FF2B5EF4-FFF2-40B4-BE49-F238E27FC236}">
                  <a16:creationId xmlns:a16="http://schemas.microsoft.com/office/drawing/2014/main" xmlns="" id="{332EAE18-1864-4327-9C46-39B14A4FDB93}"/>
                </a:ext>
              </a:extLst>
            </p:cNvPr>
            <p:cNvSpPr/>
            <p:nvPr/>
          </p:nvSpPr>
          <p:spPr>
            <a:xfrm>
              <a:off x="6065621" y="3207282"/>
              <a:ext cx="2145872" cy="1611541"/>
            </a:xfrm>
            <a:prstGeom prst="rect">
              <a:avLst/>
            </a:prstGeom>
            <a:solidFill>
              <a:srgbClr val="F2F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5" name="グループ化 24">
              <a:extLst>
                <a:ext uri="{FF2B5EF4-FFF2-40B4-BE49-F238E27FC236}">
                  <a16:creationId xmlns:a16="http://schemas.microsoft.com/office/drawing/2014/main" xmlns="" id="{4C5C69CF-DDB6-4B51-A03D-8CB8E92494DC}"/>
                </a:ext>
              </a:extLst>
            </p:cNvPr>
            <p:cNvGrpSpPr/>
            <p:nvPr/>
          </p:nvGrpSpPr>
          <p:grpSpPr>
            <a:xfrm>
              <a:off x="6070707" y="3193184"/>
              <a:ext cx="2160240" cy="1972600"/>
              <a:chOff x="5982250" y="3463271"/>
              <a:chExt cx="2160240" cy="1972600"/>
            </a:xfrm>
          </p:grpSpPr>
          <p:cxnSp>
            <p:nvCxnSpPr>
              <p:cNvPr id="26" name="直線矢印コネクタ 25"/>
              <p:cNvCxnSpPr>
                <a:cxnSpLocks/>
              </p:cNvCxnSpPr>
              <p:nvPr/>
            </p:nvCxnSpPr>
            <p:spPr>
              <a:xfrm flipV="1">
                <a:off x="5982250" y="3463271"/>
                <a:ext cx="0" cy="162625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6284058" y="4796100"/>
                <a:ext cx="144016" cy="279001"/>
              </a:xfrm>
              <a:prstGeom prst="rect">
                <a:avLst/>
              </a:prstGeom>
              <a:solidFill>
                <a:schemeClr val="bg1"/>
              </a:solidFill>
              <a:ln w="28575">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noFill/>
                  <a:latin typeface="Arial" panose="020B0604020202020204" pitchFamily="34" charset="0"/>
                </a:endParaRPr>
              </a:p>
            </p:txBody>
          </p:sp>
          <p:sp>
            <p:nvSpPr>
              <p:cNvPr id="28" name="正方形/長方形 27"/>
              <p:cNvSpPr/>
              <p:nvPr/>
            </p:nvSpPr>
            <p:spPr>
              <a:xfrm>
                <a:off x="6428329" y="4580076"/>
                <a:ext cx="144016" cy="495025"/>
              </a:xfrm>
              <a:prstGeom prst="rect">
                <a:avLst/>
              </a:prstGeom>
              <a:solidFill>
                <a:schemeClr val="bg1"/>
              </a:solidFill>
              <a:ln w="28575">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noFill/>
                  <a:latin typeface="Arial" panose="020B0604020202020204" pitchFamily="34" charset="0"/>
                </a:endParaRPr>
              </a:p>
            </p:txBody>
          </p:sp>
          <p:sp>
            <p:nvSpPr>
              <p:cNvPr id="29" name="正方形/長方形 28"/>
              <p:cNvSpPr/>
              <p:nvPr/>
            </p:nvSpPr>
            <p:spPr>
              <a:xfrm>
                <a:off x="6572600" y="4220036"/>
                <a:ext cx="144016" cy="855065"/>
              </a:xfrm>
              <a:prstGeom prst="rect">
                <a:avLst/>
              </a:prstGeom>
              <a:solidFill>
                <a:schemeClr val="bg1"/>
              </a:solidFill>
              <a:ln w="28575">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noFill/>
                  <a:latin typeface="Arial" panose="020B0604020202020204" pitchFamily="34" charset="0"/>
                </a:endParaRPr>
              </a:p>
            </p:txBody>
          </p:sp>
          <p:sp>
            <p:nvSpPr>
              <p:cNvPr id="30" name="正方形/長方形 29"/>
              <p:cNvSpPr/>
              <p:nvPr/>
            </p:nvSpPr>
            <p:spPr>
              <a:xfrm>
                <a:off x="6716871" y="3643972"/>
                <a:ext cx="144016" cy="1431129"/>
              </a:xfrm>
              <a:prstGeom prst="rect">
                <a:avLst/>
              </a:prstGeom>
              <a:solidFill>
                <a:schemeClr val="bg1"/>
              </a:solidFill>
              <a:ln w="28575">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noFill/>
                  <a:latin typeface="Arial" panose="020B0604020202020204" pitchFamily="34" charset="0"/>
                </a:endParaRPr>
              </a:p>
            </p:txBody>
          </p:sp>
          <p:sp>
            <p:nvSpPr>
              <p:cNvPr id="31" name="正方形/長方形 30"/>
              <p:cNvSpPr/>
              <p:nvPr/>
            </p:nvSpPr>
            <p:spPr>
              <a:xfrm>
                <a:off x="6861142" y="4580076"/>
                <a:ext cx="146484" cy="495025"/>
              </a:xfrm>
              <a:prstGeom prst="rect">
                <a:avLst/>
              </a:prstGeom>
              <a:solidFill>
                <a:schemeClr val="bg1"/>
              </a:solidFill>
              <a:ln w="28575">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noFill/>
                  <a:latin typeface="Arial" panose="020B0604020202020204" pitchFamily="34" charset="0"/>
                </a:endParaRPr>
              </a:p>
            </p:txBody>
          </p:sp>
          <p:sp>
            <p:nvSpPr>
              <p:cNvPr id="32" name="正方形/長方形 31"/>
              <p:cNvSpPr/>
              <p:nvPr/>
            </p:nvSpPr>
            <p:spPr>
              <a:xfrm>
                <a:off x="7007881" y="4400057"/>
                <a:ext cx="146484" cy="675044"/>
              </a:xfrm>
              <a:prstGeom prst="rect">
                <a:avLst/>
              </a:prstGeom>
              <a:solidFill>
                <a:schemeClr val="bg1"/>
              </a:solidFill>
              <a:ln w="28575">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noFill/>
                  <a:latin typeface="Arial" panose="020B0604020202020204" pitchFamily="34" charset="0"/>
                </a:endParaRPr>
              </a:p>
            </p:txBody>
          </p:sp>
          <p:sp>
            <p:nvSpPr>
              <p:cNvPr id="33" name="正方形/長方形 32"/>
              <p:cNvSpPr/>
              <p:nvPr/>
            </p:nvSpPr>
            <p:spPr>
              <a:xfrm>
                <a:off x="7154620" y="4931732"/>
                <a:ext cx="146484" cy="143369"/>
              </a:xfrm>
              <a:prstGeom prst="rect">
                <a:avLst/>
              </a:prstGeom>
              <a:solidFill>
                <a:schemeClr val="bg1"/>
              </a:solidFill>
              <a:ln w="28575">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noFill/>
                  <a:latin typeface="Arial" panose="020B0604020202020204" pitchFamily="34" charset="0"/>
                </a:endParaRPr>
              </a:p>
            </p:txBody>
          </p:sp>
          <p:sp>
            <p:nvSpPr>
              <p:cNvPr id="34" name="正方形/長方形 33"/>
              <p:cNvSpPr/>
              <p:nvPr/>
            </p:nvSpPr>
            <p:spPr>
              <a:xfrm>
                <a:off x="7301359" y="4872340"/>
                <a:ext cx="146484" cy="202761"/>
              </a:xfrm>
              <a:prstGeom prst="rect">
                <a:avLst/>
              </a:prstGeom>
              <a:solidFill>
                <a:schemeClr val="bg1"/>
              </a:solidFill>
              <a:ln w="28575">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noFill/>
                  <a:latin typeface="Arial" panose="020B0604020202020204" pitchFamily="34" charset="0"/>
                </a:endParaRPr>
              </a:p>
            </p:txBody>
          </p:sp>
          <p:sp>
            <p:nvSpPr>
              <p:cNvPr id="35" name="正方形/長方形 34"/>
              <p:cNvSpPr/>
              <p:nvPr/>
            </p:nvSpPr>
            <p:spPr>
              <a:xfrm>
                <a:off x="7448095" y="5016678"/>
                <a:ext cx="146484" cy="58422"/>
              </a:xfrm>
              <a:prstGeom prst="rect">
                <a:avLst/>
              </a:prstGeom>
              <a:solidFill>
                <a:schemeClr val="bg1"/>
              </a:solidFill>
              <a:ln w="28575">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noFill/>
                  <a:latin typeface="Arial" panose="020B0604020202020204" pitchFamily="34" charset="0"/>
                </a:endParaRPr>
              </a:p>
            </p:txBody>
          </p:sp>
          <p:sp>
            <p:nvSpPr>
              <p:cNvPr id="36" name="正方形/長方形 35"/>
              <p:cNvSpPr/>
              <p:nvPr/>
            </p:nvSpPr>
            <p:spPr>
              <a:xfrm>
                <a:off x="6137319" y="5016678"/>
                <a:ext cx="146484" cy="58422"/>
              </a:xfrm>
              <a:prstGeom prst="rect">
                <a:avLst/>
              </a:prstGeom>
              <a:solidFill>
                <a:schemeClr val="bg1"/>
              </a:solidFill>
              <a:ln w="28575">
                <a:solidFill>
                  <a:srgbClr val="0000FF"/>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noFill/>
                  <a:latin typeface="Arial" panose="020B0604020202020204" pitchFamily="34" charset="0"/>
                </a:endParaRPr>
              </a:p>
            </p:txBody>
          </p:sp>
          <p:sp>
            <p:nvSpPr>
              <p:cNvPr id="37" name="テキスト ボックス 36"/>
              <p:cNvSpPr txBox="1"/>
              <p:nvPr/>
            </p:nvSpPr>
            <p:spPr>
              <a:xfrm>
                <a:off x="6248730" y="5097317"/>
                <a:ext cx="1779654" cy="33855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rPr>
                  <a:t>標本のヒストグラム</a:t>
                </a:r>
              </a:p>
            </p:txBody>
          </p:sp>
          <p:cxnSp>
            <p:nvCxnSpPr>
              <p:cNvPr id="38" name="直線矢印コネクタ 37"/>
              <p:cNvCxnSpPr>
                <a:cxnSpLocks/>
              </p:cNvCxnSpPr>
              <p:nvPr/>
            </p:nvCxnSpPr>
            <p:spPr>
              <a:xfrm>
                <a:off x="5982250" y="5082199"/>
                <a:ext cx="216024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39" name="グループ化 38">
            <a:extLst>
              <a:ext uri="{FF2B5EF4-FFF2-40B4-BE49-F238E27FC236}">
                <a16:creationId xmlns:a16="http://schemas.microsoft.com/office/drawing/2014/main" xmlns="" id="{54209E21-463F-4ED7-8AED-F0C687998FD2}"/>
              </a:ext>
            </a:extLst>
          </p:cNvPr>
          <p:cNvGrpSpPr/>
          <p:nvPr/>
        </p:nvGrpSpPr>
        <p:grpSpPr>
          <a:xfrm>
            <a:off x="611189" y="732274"/>
            <a:ext cx="7416140" cy="950521"/>
            <a:chOff x="611189" y="732274"/>
            <a:chExt cx="7416140" cy="950521"/>
          </a:xfrm>
        </p:grpSpPr>
        <p:sp>
          <p:nvSpPr>
            <p:cNvPr id="40" name="タイトル 8">
              <a:extLst>
                <a:ext uri="{FF2B5EF4-FFF2-40B4-BE49-F238E27FC236}">
                  <a16:creationId xmlns:a16="http://schemas.microsoft.com/office/drawing/2014/main" xmlns="" id="{F3D9377B-EDEB-4018-9B78-859429288BEC}"/>
                </a:ext>
              </a:extLst>
            </p:cNvPr>
            <p:cNvSpPr txBox="1">
              <a:spLocks/>
            </p:cNvSpPr>
            <p:nvPr/>
          </p:nvSpPr>
          <p:spPr>
            <a:xfrm>
              <a:off x="810345" y="732274"/>
              <a:ext cx="7216984" cy="950521"/>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ある仮説 </a:t>
              </a:r>
              <a:r>
                <a:rPr lang="en-US" altLang="ja-JP" sz="2400" dirty="0">
                  <a:solidFill>
                    <a:srgbClr val="0000FF"/>
                  </a:solidFill>
                  <a:latin typeface="HGP創英角ｺﾞｼｯｸUB" panose="020B0900000000000000" pitchFamily="50" charset="-128"/>
                  <a:ea typeface="HGP創英角ｺﾞｼｯｸUB" panose="020B0900000000000000" pitchFamily="50" charset="-128"/>
                </a:rPr>
                <a:t>(hypothesis) </a:t>
              </a: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が正しいといえるかどうかを</a:t>
              </a:r>
              <a:b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br>
              <a:r>
                <a:rPr lang="ja-JP" altLang="en-US" sz="2400" dirty="0">
                  <a:solidFill>
                    <a:srgbClr val="0000FF"/>
                  </a:solidFill>
                  <a:latin typeface="HGP創英角ｺﾞｼｯｸUB" panose="020B0900000000000000" pitchFamily="50" charset="-128"/>
                  <a:ea typeface="HGP創英角ｺﾞｼｯｸUB" panose="020B0900000000000000" pitchFamily="50" charset="-128"/>
                </a:rPr>
                <a:t>統計学的・確率論的に判断するための手法</a:t>
              </a:r>
            </a:p>
          </p:txBody>
        </p:sp>
        <p:sp>
          <p:nvSpPr>
            <p:cNvPr id="41" name="正方形/長方形 40">
              <a:extLst>
                <a:ext uri="{FF2B5EF4-FFF2-40B4-BE49-F238E27FC236}">
                  <a16:creationId xmlns:a16="http://schemas.microsoft.com/office/drawing/2014/main" xmlns="" id="{6D9FA8E1-09B2-4F3B-A3CF-C8721068EE5F}"/>
                </a:ext>
              </a:extLst>
            </p:cNvPr>
            <p:cNvSpPr>
              <a:spLocks noChangeAspect="1"/>
            </p:cNvSpPr>
            <p:nvPr/>
          </p:nvSpPr>
          <p:spPr>
            <a:xfrm>
              <a:off x="611189" y="909351"/>
              <a:ext cx="180000" cy="180000"/>
            </a:xfrm>
            <a:prstGeom prst="rect">
              <a:avLst/>
            </a:prstGeom>
            <a:solidFill>
              <a:srgbClr val="0000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ffectLst/>
                <a:latin typeface="Arial" panose="020B0604020202020204" pitchFamily="34" charset="0"/>
              </a:endParaRPr>
            </a:p>
          </p:txBody>
        </p:sp>
      </p:grpSp>
      <p:grpSp>
        <p:nvGrpSpPr>
          <p:cNvPr id="42" name="グループ化 41">
            <a:extLst>
              <a:ext uri="{FF2B5EF4-FFF2-40B4-BE49-F238E27FC236}">
                <a16:creationId xmlns:a16="http://schemas.microsoft.com/office/drawing/2014/main" xmlns="" id="{DB2BD407-EE4A-48BA-8831-42CB15EB57D9}"/>
              </a:ext>
            </a:extLst>
          </p:cNvPr>
          <p:cNvGrpSpPr/>
          <p:nvPr/>
        </p:nvGrpSpPr>
        <p:grpSpPr>
          <a:xfrm>
            <a:off x="906738" y="1526496"/>
            <a:ext cx="7337150" cy="675044"/>
            <a:chOff x="1216660" y="1413919"/>
            <a:chExt cx="7337150" cy="675044"/>
          </a:xfrm>
        </p:grpSpPr>
        <p:sp>
          <p:nvSpPr>
            <p:cNvPr id="43" name="タイトル 8">
              <a:extLst>
                <a:ext uri="{FF2B5EF4-FFF2-40B4-BE49-F238E27FC236}">
                  <a16:creationId xmlns:a16="http://schemas.microsoft.com/office/drawing/2014/main" xmlns="" id="{A3BA3FAA-7307-4AFF-816B-2A93E6715FAA}"/>
                </a:ext>
              </a:extLst>
            </p:cNvPr>
            <p:cNvSpPr txBox="1">
              <a:spLocks/>
            </p:cNvSpPr>
            <p:nvPr/>
          </p:nvSpPr>
          <p:spPr>
            <a:xfrm>
              <a:off x="1314586" y="1413919"/>
              <a:ext cx="7239224" cy="67504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仮説が正しいと仮定した上で、それに従う母集団から実際に</a:t>
              </a:r>
              <a:br>
                <a:rPr lang="ja-JP" altLang="en-US" sz="1800" dirty="0">
                  <a:latin typeface="HGP創英角ｺﾞｼｯｸUB" panose="020B0900000000000000" pitchFamily="50" charset="-128"/>
                  <a:ea typeface="HGP創英角ｺﾞｼｯｸUB" panose="020B0900000000000000" pitchFamily="50" charset="-128"/>
                </a:rPr>
              </a:br>
              <a:r>
                <a:rPr lang="ja-JP" altLang="en-US" sz="1800" dirty="0">
                  <a:latin typeface="HGP創英角ｺﾞｼｯｸUB" panose="020B0900000000000000" pitchFamily="50" charset="-128"/>
                  <a:ea typeface="HGP創英角ｺﾞｼｯｸUB" panose="020B0900000000000000" pitchFamily="50" charset="-128"/>
                </a:rPr>
                <a:t>観察された標本が抽出される確率を求める</a:t>
              </a:r>
            </a:p>
          </p:txBody>
        </p:sp>
        <p:sp>
          <p:nvSpPr>
            <p:cNvPr id="44" name="正方形/長方形 43">
              <a:extLst>
                <a:ext uri="{FF2B5EF4-FFF2-40B4-BE49-F238E27FC236}">
                  <a16:creationId xmlns:a16="http://schemas.microsoft.com/office/drawing/2014/main" xmlns="" id="{393A9E25-9342-4CF8-A02C-1430F6C6AEBC}"/>
                </a:ext>
              </a:extLst>
            </p:cNvPr>
            <p:cNvSpPr>
              <a:spLocks noChangeAspect="1"/>
            </p:cNvSpPr>
            <p:nvPr/>
          </p:nvSpPr>
          <p:spPr>
            <a:xfrm>
              <a:off x="1216660" y="157757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rgbClr val="FF0000"/>
                </a:solidFill>
                <a:effectLst/>
                <a:latin typeface="Arial" panose="020B0604020202020204" pitchFamily="34" charset="0"/>
              </a:endParaRPr>
            </a:p>
          </p:txBody>
        </p:sp>
      </p:grpSp>
      <p:grpSp>
        <p:nvGrpSpPr>
          <p:cNvPr id="52" name="グループ化 51">
            <a:extLst>
              <a:ext uri="{FF2B5EF4-FFF2-40B4-BE49-F238E27FC236}">
                <a16:creationId xmlns:a16="http://schemas.microsoft.com/office/drawing/2014/main" xmlns="" id="{0EB4AEAE-84E5-4223-96AA-DD73C3E29B29}"/>
              </a:ext>
            </a:extLst>
          </p:cNvPr>
          <p:cNvGrpSpPr/>
          <p:nvPr/>
        </p:nvGrpSpPr>
        <p:grpSpPr>
          <a:xfrm>
            <a:off x="906738" y="2106614"/>
            <a:ext cx="7337150" cy="675044"/>
            <a:chOff x="1216660" y="1413919"/>
            <a:chExt cx="7337150" cy="675044"/>
          </a:xfrm>
        </p:grpSpPr>
        <p:sp>
          <p:nvSpPr>
            <p:cNvPr id="53" name="タイトル 8">
              <a:extLst>
                <a:ext uri="{FF2B5EF4-FFF2-40B4-BE49-F238E27FC236}">
                  <a16:creationId xmlns:a16="http://schemas.microsoft.com/office/drawing/2014/main" xmlns="" id="{0D3B5481-7D0F-41BE-9C88-BD2496A2D4D6}"/>
                </a:ext>
              </a:extLst>
            </p:cNvPr>
            <p:cNvSpPr txBox="1">
              <a:spLocks/>
            </p:cNvSpPr>
            <p:nvPr/>
          </p:nvSpPr>
          <p:spPr>
            <a:xfrm>
              <a:off x="1314586" y="1413919"/>
              <a:ext cx="7239224" cy="675044"/>
            </a:xfrm>
            <a:prstGeom prst="rect">
              <a:avLst/>
            </a:prstGeom>
          </p:spPr>
          <p:txBody>
            <a:bodyPr anchor="t" anchorCtr="0">
              <a:no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nSpc>
                  <a:spcPct val="100000"/>
                </a:lnSpc>
              </a:pPr>
              <a:r>
                <a:rPr lang="ja-JP" altLang="en-US" sz="1800" dirty="0">
                  <a:latin typeface="HGP創英角ｺﾞｼｯｸUB" panose="020B0900000000000000" pitchFamily="50" charset="-128"/>
                  <a:ea typeface="HGP創英角ｺﾞｼｯｸUB" panose="020B0900000000000000" pitchFamily="50" charset="-128"/>
                </a:rPr>
                <a:t>その確率が十分に</a:t>
              </a:r>
              <a:r>
                <a:rPr lang="ja-JP" altLang="en-US" sz="1800" dirty="0" smtClean="0">
                  <a:latin typeface="HGP創英角ｺﾞｼｯｸUB" panose="020B0900000000000000" pitchFamily="50" charset="-128"/>
                  <a:ea typeface="HGP創英角ｺﾞｼｯｸUB" panose="020B0900000000000000" pitchFamily="50" charset="-128"/>
                </a:rPr>
                <a:t>小さければ </a:t>
              </a:r>
              <a:r>
                <a:rPr lang="en-US" altLang="ja-JP" sz="1800" dirty="0" smtClean="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　</a:t>
              </a:r>
              <a:r>
                <a:rPr lang="ja-JP" altLang="en-US" sz="1800" dirty="0" smtClean="0">
                  <a:latin typeface="HGP創英角ｺﾞｼｯｸUB" panose="020B0900000000000000" pitchFamily="50" charset="-128"/>
                  <a:ea typeface="HGP創英角ｺﾞｼｯｸUB" panose="020B0900000000000000" pitchFamily="50" charset="-128"/>
                </a:rPr>
                <a:t>　</a:t>
              </a:r>
              <a:r>
                <a:rPr lang="en-US" altLang="ja-JP" sz="1800" dirty="0" smtClean="0">
                  <a:latin typeface="HGP創英角ｺﾞｼｯｸUB" panose="020B0900000000000000" pitchFamily="50" charset="-128"/>
                  <a:ea typeface="HGP創英角ｺﾞｼｯｸUB" panose="020B0900000000000000" pitchFamily="50" charset="-128"/>
                </a:rPr>
                <a:t>5</a:t>
              </a:r>
              <a:r>
                <a:rPr lang="en-US" altLang="ja-JP" sz="1800" dirty="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以下 </a:t>
              </a:r>
              <a:r>
                <a:rPr lang="en-US" altLang="ja-JP" sz="1800" dirty="0">
                  <a:latin typeface="HGP創英角ｺﾞｼｯｸUB" panose="020B0900000000000000" pitchFamily="50" charset="-128"/>
                  <a:ea typeface="HGP創英角ｺﾞｼｯｸUB" panose="020B0900000000000000" pitchFamily="50" charset="-128"/>
                </a:rPr>
                <a:t>or 1%</a:t>
              </a:r>
              <a:r>
                <a:rPr lang="ja-JP" altLang="en-US" sz="1800" dirty="0" smtClean="0">
                  <a:latin typeface="HGP創英角ｺﾞｼｯｸUB" panose="020B0900000000000000" pitchFamily="50" charset="-128"/>
                  <a:ea typeface="HGP創英角ｺﾞｼｯｸUB" panose="020B0900000000000000" pitchFamily="50" charset="-128"/>
                </a:rPr>
                <a:t>以下</a:t>
              </a:r>
              <a:r>
                <a:rPr lang="en-US" altLang="ja-JP" sz="1800" dirty="0" smtClean="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
              </a:r>
              <a:br>
                <a:rPr lang="ja-JP" altLang="en-US" sz="1800" dirty="0">
                  <a:latin typeface="HGP創英角ｺﾞｼｯｸUB" panose="020B0900000000000000" pitchFamily="50" charset="-128"/>
                  <a:ea typeface="HGP創英角ｺﾞｼｯｸUB" panose="020B0900000000000000" pitchFamily="50" charset="-128"/>
                </a:rPr>
              </a:br>
              <a:r>
                <a:rPr lang="ja-JP" altLang="en-US" sz="1800" dirty="0">
                  <a:latin typeface="HGP創英角ｺﾞｼｯｸUB" panose="020B0900000000000000" pitchFamily="50" charset="-128"/>
                  <a:ea typeface="HGP創英角ｺﾞｼｯｸUB" panose="020B0900000000000000" pitchFamily="50" charset="-128"/>
                </a:rPr>
                <a:t>「仮説は成り立ちそうもない」と判断できる。</a:t>
              </a:r>
            </a:p>
          </p:txBody>
        </p:sp>
        <p:sp>
          <p:nvSpPr>
            <p:cNvPr id="54" name="正方形/長方形 53">
              <a:extLst>
                <a:ext uri="{FF2B5EF4-FFF2-40B4-BE49-F238E27FC236}">
                  <a16:creationId xmlns:a16="http://schemas.microsoft.com/office/drawing/2014/main" xmlns="" id="{514F5639-A6E9-4C97-943A-553554FE018A}"/>
                </a:ext>
              </a:extLst>
            </p:cNvPr>
            <p:cNvSpPr>
              <a:spLocks noChangeAspect="1"/>
            </p:cNvSpPr>
            <p:nvPr/>
          </p:nvSpPr>
          <p:spPr>
            <a:xfrm>
              <a:off x="1216660" y="1577579"/>
              <a:ext cx="108000" cy="108000"/>
            </a:xfrm>
            <a:prstGeom prst="rect">
              <a:avLst/>
            </a:prstGeom>
            <a:solidFill>
              <a:schemeClr val="tx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600" dirty="0">
                <a:solidFill>
                  <a:srgbClr val="FF0000"/>
                </a:solidFill>
                <a:effectLst/>
                <a:latin typeface="Arial" panose="020B0604020202020204" pitchFamily="34" charset="0"/>
              </a:endParaRPr>
            </a:p>
          </p:txBody>
        </p:sp>
      </p:grpSp>
      <p:grpSp>
        <p:nvGrpSpPr>
          <p:cNvPr id="7" name="グループ化 6"/>
          <p:cNvGrpSpPr/>
          <p:nvPr/>
        </p:nvGrpSpPr>
        <p:grpSpPr>
          <a:xfrm>
            <a:off x="1317503" y="2886572"/>
            <a:ext cx="2257027" cy="907031"/>
            <a:chOff x="1317503" y="2886572"/>
            <a:chExt cx="2257027" cy="907031"/>
          </a:xfrm>
        </p:grpSpPr>
        <p:sp>
          <p:nvSpPr>
            <p:cNvPr id="62" name="角丸四角形 66">
              <a:extLst>
                <a:ext uri="{FF2B5EF4-FFF2-40B4-BE49-F238E27FC236}">
                  <a16:creationId xmlns:a16="http://schemas.microsoft.com/office/drawing/2014/main" xmlns="" id="{FF08A798-E929-4D2E-BB6A-5FAB3E009980}"/>
                </a:ext>
              </a:extLst>
            </p:cNvPr>
            <p:cNvSpPr/>
            <p:nvPr/>
          </p:nvSpPr>
          <p:spPr>
            <a:xfrm rot="16200000" flipV="1">
              <a:off x="2104017" y="2100058"/>
              <a:ext cx="684000" cy="2257027"/>
            </a:xfrm>
            <a:prstGeom prst="roundRect">
              <a:avLst>
                <a:gd name="adj" fmla="val 0"/>
              </a:avLst>
            </a:prstGeom>
            <a:gradFill flip="none" rotWithShape="1">
              <a:gsLst>
                <a:gs pos="86000">
                  <a:schemeClr val="accent5">
                    <a:lumMod val="40000"/>
                    <a:lumOff val="60000"/>
                  </a:schemeClr>
                </a:gs>
                <a:gs pos="0">
                  <a:schemeClr val="accent5">
                    <a:lumMod val="40000"/>
                    <a:lumOff val="60000"/>
                    <a:alpha val="26000"/>
                  </a:schemeClr>
                </a:gs>
              </a:gsLst>
              <a:lin ang="108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ja-JP" altLang="en-US" dirty="0">
                <a:solidFill>
                  <a:schemeClr val="tx1"/>
                </a:solidFill>
                <a:effectLst/>
                <a:latin typeface="HGP創英角ｺﾞｼｯｸUB" panose="020B0900000000000000" pitchFamily="50" charset="-128"/>
                <a:ea typeface="HGP創英角ｺﾞｼｯｸUB" panose="020B0900000000000000" pitchFamily="50" charset="-128"/>
              </a:endParaRPr>
            </a:p>
          </p:txBody>
        </p:sp>
        <p:sp>
          <p:nvSpPr>
            <p:cNvPr id="63" name="二等辺三角形 62">
              <a:extLst>
                <a:ext uri="{FF2B5EF4-FFF2-40B4-BE49-F238E27FC236}">
                  <a16:creationId xmlns:a16="http://schemas.microsoft.com/office/drawing/2014/main" xmlns="" id="{06BEA80E-AE7D-4A94-AD6C-4FC3A26343D9}"/>
                </a:ext>
              </a:extLst>
            </p:cNvPr>
            <p:cNvSpPr/>
            <p:nvPr/>
          </p:nvSpPr>
          <p:spPr>
            <a:xfrm flipH="1" flipV="1">
              <a:off x="2379666" y="3570572"/>
              <a:ext cx="132701" cy="223031"/>
            </a:xfrm>
            <a:prstGeom prst="triangle">
              <a:avLst/>
            </a:prstGeom>
            <a:solidFill>
              <a:schemeClr val="accent5">
                <a:lumMod val="40000"/>
                <a:lumOff val="6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dirty="0">
                <a:solidFill>
                  <a:schemeClr val="bg1"/>
                </a:solidFill>
                <a:effectLst/>
                <a:latin typeface="Arial" panose="020B0604020202020204" pitchFamily="34" charset="0"/>
              </a:endParaRPr>
            </a:p>
          </p:txBody>
        </p:sp>
        <p:sp>
          <p:nvSpPr>
            <p:cNvPr id="59" name="タイトル 8">
              <a:extLst>
                <a:ext uri="{FF2B5EF4-FFF2-40B4-BE49-F238E27FC236}">
                  <a16:creationId xmlns:a16="http://schemas.microsoft.com/office/drawing/2014/main" xmlns="" id="{475854AC-FD9A-47C6-B2F8-8FAFC15154CD}"/>
                </a:ext>
              </a:extLst>
            </p:cNvPr>
            <p:cNvSpPr txBox="1">
              <a:spLocks/>
            </p:cNvSpPr>
            <p:nvPr/>
          </p:nvSpPr>
          <p:spPr>
            <a:xfrm>
              <a:off x="1364047" y="3032114"/>
              <a:ext cx="595035" cy="338554"/>
            </a:xfrm>
            <a:prstGeom prst="rect">
              <a:avLst/>
            </a:prstGeom>
            <a:noFill/>
          </p:spPr>
          <p:txBody>
            <a:bodyPr wrap="non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pPr algn="l"/>
              <a:r>
                <a:rPr lang="ja-JP" altLang="en-US" sz="1600" dirty="0"/>
                <a:t>仮説</a:t>
              </a:r>
              <a:endParaRPr lang="en-US" altLang="ja-JP" sz="1600" dirty="0"/>
            </a:p>
          </p:txBody>
        </p:sp>
        <p:sp>
          <p:nvSpPr>
            <p:cNvPr id="60" name="タイトル 8">
              <a:extLst>
                <a:ext uri="{FF2B5EF4-FFF2-40B4-BE49-F238E27FC236}">
                  <a16:creationId xmlns:a16="http://schemas.microsoft.com/office/drawing/2014/main" xmlns="" id="{29329EC2-CC99-4A1C-8983-247E3E34E655}"/>
                </a:ext>
              </a:extLst>
            </p:cNvPr>
            <p:cNvSpPr txBox="1">
              <a:spLocks/>
            </p:cNvSpPr>
            <p:nvPr/>
          </p:nvSpPr>
          <p:spPr>
            <a:xfrm>
              <a:off x="1998674" y="2925582"/>
              <a:ext cx="1561646" cy="584775"/>
            </a:xfrm>
            <a:prstGeom prst="rect">
              <a:avLst/>
            </a:prstGeom>
            <a:noFill/>
          </p:spPr>
          <p:txBody>
            <a:bodyPr wrap="non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pPr algn="l"/>
              <a:r>
                <a:rPr lang="ja-JP" altLang="en-US" sz="1600" dirty="0"/>
                <a:t>母集団がある</a:t>
              </a:r>
              <a:endParaRPr lang="en-US" altLang="ja-JP" sz="1600" dirty="0"/>
            </a:p>
            <a:p>
              <a:pPr algn="l"/>
              <a:r>
                <a:rPr lang="ja-JP" altLang="en-US" sz="1600" dirty="0"/>
                <a:t>確率分布に従う</a:t>
              </a:r>
            </a:p>
          </p:txBody>
        </p:sp>
        <p:cxnSp>
          <p:nvCxnSpPr>
            <p:cNvPr id="61" name="直線コネクタ 60">
              <a:extLst>
                <a:ext uri="{FF2B5EF4-FFF2-40B4-BE49-F238E27FC236}">
                  <a16:creationId xmlns:a16="http://schemas.microsoft.com/office/drawing/2014/main" xmlns="" id="{82F0A5CE-4760-41D8-86F7-79C204718597}"/>
                </a:ext>
              </a:extLst>
            </p:cNvPr>
            <p:cNvCxnSpPr>
              <a:cxnSpLocks/>
            </p:cNvCxnSpPr>
            <p:nvPr/>
          </p:nvCxnSpPr>
          <p:spPr>
            <a:xfrm>
              <a:off x="1971509" y="3028246"/>
              <a:ext cx="0" cy="43200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grpSp>
      <p:grpSp>
        <p:nvGrpSpPr>
          <p:cNvPr id="3" name="グループ化 2"/>
          <p:cNvGrpSpPr/>
          <p:nvPr/>
        </p:nvGrpSpPr>
        <p:grpSpPr>
          <a:xfrm>
            <a:off x="3388099" y="3456879"/>
            <a:ext cx="2405902" cy="1164891"/>
            <a:chOff x="3388099" y="3456879"/>
            <a:chExt cx="2405902" cy="1164891"/>
          </a:xfrm>
        </p:grpSpPr>
        <p:sp>
          <p:nvSpPr>
            <p:cNvPr id="55" name="タイトル 8">
              <a:extLst>
                <a:ext uri="{FF2B5EF4-FFF2-40B4-BE49-F238E27FC236}">
                  <a16:creationId xmlns:a16="http://schemas.microsoft.com/office/drawing/2014/main" xmlns="" id="{E357713E-42AD-48A1-8826-4E2E126759EB}"/>
                </a:ext>
              </a:extLst>
            </p:cNvPr>
            <p:cNvSpPr txBox="1">
              <a:spLocks/>
            </p:cNvSpPr>
            <p:nvPr/>
          </p:nvSpPr>
          <p:spPr>
            <a:xfrm>
              <a:off x="3388099" y="4036995"/>
              <a:ext cx="2405902" cy="584775"/>
            </a:xfrm>
            <a:prstGeom prst="rect">
              <a:avLst/>
            </a:prstGeom>
            <a:noFill/>
          </p:spPr>
          <p:txBody>
            <a:bodyPr wrap="square" rtlCol="0" anchor="ctr">
              <a:spAutoFit/>
            </a:bodyPr>
            <a:lstStyle>
              <a:defPPr>
                <a:defRPr lang="ja-JP"/>
              </a:defPPr>
              <a:lvl1pPr algn="ctr">
                <a:defRPr>
                  <a:effectLst>
                    <a:glow rad="88900">
                      <a:schemeClr val="bg1"/>
                    </a:glow>
                  </a:effectLst>
                  <a:latin typeface="HGP創英角ｺﾞｼｯｸUB" panose="020B0900000000000000" pitchFamily="50" charset="-128"/>
                  <a:ea typeface="HGP創英角ｺﾞｼｯｸUB" panose="020B0900000000000000" pitchFamily="50" charset="-128"/>
                </a:defRPr>
              </a:lvl1pPr>
            </a:lstStyle>
            <a:p>
              <a:r>
                <a:rPr lang="ja-JP" altLang="en-US" sz="1600" dirty="0">
                  <a:effectLst/>
                </a:rPr>
                <a:t>標本が得られる確率から</a:t>
              </a:r>
              <a:endParaRPr lang="en-US" altLang="ja-JP" sz="1600" dirty="0">
                <a:effectLst/>
              </a:endParaRPr>
            </a:p>
            <a:p>
              <a:r>
                <a:rPr lang="ja-JP" altLang="en-US" sz="1600" dirty="0">
                  <a:effectLst/>
                </a:rPr>
                <a:t>仮説の正しさを判断</a:t>
              </a:r>
            </a:p>
          </p:txBody>
        </p:sp>
        <p:grpSp>
          <p:nvGrpSpPr>
            <p:cNvPr id="64" name="グループ化 63">
              <a:extLst>
                <a:ext uri="{FF2B5EF4-FFF2-40B4-BE49-F238E27FC236}">
                  <a16:creationId xmlns:a16="http://schemas.microsoft.com/office/drawing/2014/main" xmlns="" id="{D8F6F5E2-04CD-4CCA-96C2-A6141DCD3318}"/>
                </a:ext>
              </a:extLst>
            </p:cNvPr>
            <p:cNvGrpSpPr/>
            <p:nvPr/>
          </p:nvGrpSpPr>
          <p:grpSpPr>
            <a:xfrm>
              <a:off x="4191183" y="3456879"/>
              <a:ext cx="799735" cy="493070"/>
              <a:chOff x="4772846" y="4881918"/>
              <a:chExt cx="280925" cy="173202"/>
            </a:xfrm>
          </p:grpSpPr>
          <p:sp>
            <p:nvSpPr>
              <p:cNvPr id="65" name="山形 15">
                <a:extLst>
                  <a:ext uri="{FF2B5EF4-FFF2-40B4-BE49-F238E27FC236}">
                    <a16:creationId xmlns:a16="http://schemas.microsoft.com/office/drawing/2014/main" xmlns="" id="{49B14084-A858-4620-A08A-9C8D540207F1}"/>
                  </a:ext>
                </a:extLst>
              </p:cNvPr>
              <p:cNvSpPr/>
              <p:nvPr/>
            </p:nvSpPr>
            <p:spPr>
              <a:xfrm>
                <a:off x="4934911" y="4881918"/>
                <a:ext cx="118860" cy="173202"/>
              </a:xfrm>
              <a:prstGeom prst="chevron">
                <a:avLst>
                  <a:gd name="adj" fmla="val 59365"/>
                </a:avLst>
              </a:prstGeom>
              <a:solidFill>
                <a:schemeClr val="tx1">
                  <a:lumMod val="85000"/>
                  <a:lumOff val="1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ndParaRPr>
              </a:p>
            </p:txBody>
          </p:sp>
          <p:sp>
            <p:nvSpPr>
              <p:cNvPr id="66" name="正方形/長方形 65">
                <a:extLst>
                  <a:ext uri="{FF2B5EF4-FFF2-40B4-BE49-F238E27FC236}">
                    <a16:creationId xmlns:a16="http://schemas.microsoft.com/office/drawing/2014/main" xmlns="" id="{442D20D3-32CA-419E-927F-74548028A37A}"/>
                  </a:ext>
                </a:extLst>
              </p:cNvPr>
              <p:cNvSpPr/>
              <p:nvPr/>
            </p:nvSpPr>
            <p:spPr>
              <a:xfrm>
                <a:off x="4772846" y="4949551"/>
                <a:ext cx="236298" cy="37937"/>
              </a:xfrm>
              <a:prstGeom prst="rect">
                <a:avLst/>
              </a:prstGeom>
              <a:solidFill>
                <a:schemeClr val="tx1">
                  <a:lumMod val="85000"/>
                  <a:lumOff val="15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bg1"/>
                  </a:solidFill>
                </a:endParaRPr>
              </a:p>
            </p:txBody>
          </p:sp>
        </p:grpSp>
      </p:grpSp>
      <p:sp>
        <p:nvSpPr>
          <p:cNvPr id="67" name="タイトル 8"/>
          <p:cNvSpPr txBox="1">
            <a:spLocks/>
          </p:cNvSpPr>
          <p:nvPr/>
        </p:nvSpPr>
        <p:spPr>
          <a:xfrm>
            <a:off x="810344" y="110530"/>
            <a:ext cx="8310335" cy="523220"/>
          </a:xfrm>
          <a:prstGeom prst="rect">
            <a:avLst/>
          </a:prstGeom>
        </p:spPr>
        <p:txBody>
          <a:bodyPr wrap="square" anchor="ctr" anchorCtr="0">
            <a:spAutoFit/>
          </a:bodyPr>
          <a:lstStyle>
            <a:defPPr>
              <a:defRPr lang="ja-JP"/>
            </a:defPPr>
            <a:lvl1pPr>
              <a:lnSpc>
                <a:spcPct val="100000"/>
              </a:lnSpc>
              <a:spcBef>
                <a:spcPct val="0"/>
              </a:spcBef>
              <a:buNone/>
              <a:defRPr sz="3400">
                <a:effectLst>
                  <a:glow rad="88900">
                    <a:schemeClr val="bg1"/>
                  </a:glow>
                </a:effectLst>
                <a:latin typeface="HGP創英角ｺﾞｼｯｸUB" panose="020B0900000000000000" pitchFamily="50" charset="-128"/>
                <a:ea typeface="HGP創英角ｺﾞｼｯｸUB" panose="020B0900000000000000" pitchFamily="50" charset="-128"/>
                <a:cs typeface="+mj-cs"/>
              </a:defRPr>
            </a:lvl1pPr>
          </a:lstStyle>
          <a:p>
            <a:r>
              <a:rPr lang="zh-TW" altLang="en-US" sz="2800" dirty="0"/>
              <a:t>統計学的仮説検定</a:t>
            </a:r>
          </a:p>
        </p:txBody>
      </p:sp>
      <p:grpSp>
        <p:nvGrpSpPr>
          <p:cNvPr id="2" name="グループ化 1"/>
          <p:cNvGrpSpPr/>
          <p:nvPr/>
        </p:nvGrpSpPr>
        <p:grpSpPr>
          <a:xfrm>
            <a:off x="3962017" y="2109545"/>
            <a:ext cx="528036" cy="348557"/>
            <a:chOff x="921905" y="-958924"/>
            <a:chExt cx="528036" cy="348557"/>
          </a:xfrm>
        </p:grpSpPr>
        <p:sp>
          <p:nvSpPr>
            <p:cNvPr id="57" name="正方形/長方形 56">
              <a:extLst>
                <a:ext uri="{FF2B5EF4-FFF2-40B4-BE49-F238E27FC236}">
                  <a16:creationId xmlns:a16="http://schemas.microsoft.com/office/drawing/2014/main" xmlns="" id="{9801A8ED-A62A-44AC-8C99-9E98AE4A2131}"/>
                </a:ext>
              </a:extLst>
            </p:cNvPr>
            <p:cNvSpPr>
              <a:spLocks/>
            </p:cNvSpPr>
            <p:nvPr/>
          </p:nvSpPr>
          <p:spPr>
            <a:xfrm>
              <a:off x="1063248" y="-891682"/>
              <a:ext cx="252000" cy="252000"/>
            </a:xfrm>
            <a:prstGeom prst="rect">
              <a:avLst/>
            </a:prstGeom>
            <a:solidFill>
              <a:srgbClr val="66ADE8"/>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ffectLst/>
                <a:latin typeface="Arial" panose="020B0604020202020204" pitchFamily="34" charset="0"/>
              </a:endParaRPr>
            </a:p>
          </p:txBody>
        </p:sp>
        <p:sp>
          <p:nvSpPr>
            <p:cNvPr id="68" name="タイトル 8">
              <a:extLst>
                <a:ext uri="{FF2B5EF4-FFF2-40B4-BE49-F238E27FC236}">
                  <a16:creationId xmlns:a16="http://schemas.microsoft.com/office/drawing/2014/main" xmlns="" id="{DC75B461-7D2F-4290-9F5D-95815486F700}"/>
                </a:ext>
              </a:extLst>
            </p:cNvPr>
            <p:cNvSpPr txBox="1">
              <a:spLocks/>
            </p:cNvSpPr>
            <p:nvPr/>
          </p:nvSpPr>
          <p:spPr>
            <a:xfrm>
              <a:off x="921905" y="-958924"/>
              <a:ext cx="528036" cy="348557"/>
            </a:xfrm>
            <a:prstGeom prst="rect">
              <a:avLst/>
            </a:prstGeom>
          </p:spPr>
          <p:txBody>
            <a:bodyPr wrap="square" anchor="t" anchorCtr="0">
              <a:spAutoFit/>
            </a:bodyPr>
            <a:lstStyle>
              <a:lvl1pPr algn="l" defTabSz="914400" rtl="0" eaLnBrk="1" latinLnBrk="0" hangingPunct="1">
                <a:lnSpc>
                  <a:spcPct val="90000"/>
                </a:lnSpc>
                <a:spcBef>
                  <a:spcPct val="0"/>
                </a:spcBef>
                <a:buNone/>
                <a:defRPr kumimoji="1" sz="3200" kern="1200">
                  <a:solidFill>
                    <a:schemeClr val="tx1"/>
                  </a:solidFill>
                  <a:latin typeface="+mn-ea"/>
                  <a:ea typeface="+mn-ea"/>
                  <a:cs typeface="+mj-cs"/>
                </a:defRPr>
              </a:lvl1pPr>
            </a:lstStyle>
            <a:p>
              <a:pPr algn="ctr">
                <a:lnSpc>
                  <a:spcPct val="120000"/>
                </a:lnSpc>
              </a:pPr>
              <a:r>
                <a:rPr lang="ja-JP" altLang="en-US" sz="1600" dirty="0" smtClean="0">
                  <a:solidFill>
                    <a:schemeClr val="bg1"/>
                  </a:solidFill>
                  <a:effectLst/>
                  <a:latin typeface="HGP創英角ｺﾞｼｯｸUB" panose="020B0900000000000000" pitchFamily="50" charset="-128"/>
                  <a:ea typeface="HGP創英角ｺﾞｼｯｸUB" panose="020B0900000000000000" pitchFamily="50" charset="-128"/>
                </a:rPr>
                <a:t>例</a:t>
              </a:r>
              <a:endParaRPr lang="ja-JP" altLang="en-US" sz="1600" dirty="0">
                <a:solidFill>
                  <a:schemeClr val="bg1"/>
                </a:solidFill>
                <a:effectLst/>
                <a:latin typeface="HGP創英角ｺﾞｼｯｸUB" panose="020B0900000000000000" pitchFamily="50" charset="-128"/>
                <a:ea typeface="HGP創英角ｺﾞｼｯｸUB" panose="020B0900000000000000" pitchFamily="50" charset="-128"/>
              </a:endParaRPr>
            </a:p>
          </p:txBody>
        </p:sp>
      </p:grpSp>
    </p:spTree>
    <p:extLst>
      <p:ext uri="{BB962C8B-B14F-4D97-AF65-F5344CB8AC3E}">
        <p14:creationId xmlns:p14="http://schemas.microsoft.com/office/powerpoint/2010/main" val="3991176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arn(outVertical)">
                                      <p:cBhvr>
                                        <p:cTn id="11" dur="500"/>
                                        <p:tgtEl>
                                          <p:spTgt spid="7"/>
                                        </p:tgtEl>
                                      </p:cBhvr>
                                    </p:animEffect>
                                  </p:childTnLst>
                                </p:cTn>
                              </p:par>
                            </p:childTnLst>
                          </p:cTn>
                        </p:par>
                        <p:par>
                          <p:cTn id="12" fill="hold">
                            <p:stCondLst>
                              <p:cond delay="1000"/>
                            </p:stCondLst>
                            <p:childTnLst>
                              <p:par>
                                <p:cTn id="13" presetID="10" presetClass="entr" presetSubtype="0" fill="hold" nodeType="afterEffect">
                                  <p:stCondLst>
                                    <p:cond delay="50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2000"/>
                            </p:stCondLst>
                            <p:childTnLst>
                              <p:par>
                                <p:cTn id="17" presetID="22" presetClass="entr" presetSubtype="8" fill="hold" nodeType="afterEffect">
                                  <p:stCondLst>
                                    <p:cond delay="500"/>
                                  </p:stCondLst>
                                  <p:childTnLst>
                                    <p:set>
                                      <p:cBhvr>
                                        <p:cTn id="18" dur="1" fill="hold">
                                          <p:stCondLst>
                                            <p:cond delay="0"/>
                                          </p:stCondLst>
                                        </p:cTn>
                                        <p:tgtEl>
                                          <p:spTgt spid="3"/>
                                        </p:tgtEl>
                                        <p:attrNameLst>
                                          <p:attrName>style.visibility</p:attrName>
                                        </p:attrNameLst>
                                      </p:cBhvr>
                                      <p:to>
                                        <p:strVal val="visible"/>
                                      </p:to>
                                    </p:set>
                                    <p:animEffect transition="in" filter="wipe(left)">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5|12.2|6.8|6.2"/>
</p:tagLst>
</file>

<file path=ppt/tags/tag2.xml><?xml version="1.0" encoding="utf-8"?>
<p:tagLst xmlns:a="http://schemas.openxmlformats.org/drawingml/2006/main" xmlns:r="http://schemas.openxmlformats.org/officeDocument/2006/relationships" xmlns:p="http://schemas.openxmlformats.org/presentationml/2006/main">
  <p:tag name="TIMING" val="|32.4"/>
</p:tagLst>
</file>

<file path=ppt/theme/theme1.xml><?xml version="1.0" encoding="utf-8"?>
<a:theme xmlns:a="http://schemas.openxmlformats.org/drawingml/2006/main" name="2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4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3_Office テーマ">
  <a:themeElements>
    <a:clrScheme name="統計入門">
      <a:dk1>
        <a:srgbClr val="000000"/>
      </a:dk1>
      <a:lt1>
        <a:sysClr val="window" lastClr="FFFFFF"/>
      </a:lt1>
      <a:dk2>
        <a:srgbClr val="34495E"/>
      </a:dk2>
      <a:lt2>
        <a:srgbClr val="ECF0F1"/>
      </a:lt2>
      <a:accent1>
        <a:srgbClr val="E74C3C"/>
      </a:accent1>
      <a:accent2>
        <a:srgbClr val="E67E22"/>
      </a:accent2>
      <a:accent3>
        <a:srgbClr val="F1C45F"/>
      </a:accent3>
      <a:accent4>
        <a:srgbClr val="7030A0"/>
      </a:accent4>
      <a:accent5>
        <a:srgbClr val="1C74BD"/>
      </a:accent5>
      <a:accent6>
        <a:srgbClr val="2ECC71"/>
      </a:accent6>
      <a:hlink>
        <a:srgbClr val="1CBC9C"/>
      </a:hlink>
      <a:folHlink>
        <a:srgbClr val="95A5A6"/>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accent5"/>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3077</Words>
  <Application>Microsoft Office PowerPoint</Application>
  <PresentationFormat>画面に合わせる (16:10)</PresentationFormat>
  <Paragraphs>356</Paragraphs>
  <Slides>13</Slides>
  <Notes>13</Notes>
  <HiddenSlides>0</HiddenSlides>
  <MMClips>0</MMClips>
  <ScaleCrop>false</ScaleCrop>
  <HeadingPairs>
    <vt:vector size="4" baseType="variant">
      <vt:variant>
        <vt:lpstr>テーマ</vt:lpstr>
      </vt:variant>
      <vt:variant>
        <vt:i4>4</vt:i4>
      </vt:variant>
      <vt:variant>
        <vt:lpstr>スライド タイトル</vt:lpstr>
      </vt:variant>
      <vt:variant>
        <vt:i4>13</vt:i4>
      </vt:variant>
    </vt:vector>
  </HeadingPairs>
  <TitlesOfParts>
    <vt:vector size="17" baseType="lpstr">
      <vt:lpstr>2_Office テーマ</vt:lpstr>
      <vt:lpstr>1_Office テーマ</vt:lpstr>
      <vt:lpstr>4_Office テーマ</vt:lpstr>
      <vt:lpstr>3_Office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2020-02-19T04:47:49Z</dcterms:created>
  <dcterms:modified xsi:type="dcterms:W3CDTF">2020-02-26T06:10:58Z</dcterms:modified>
</cp:coreProperties>
</file>