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9" r:id="rId1"/>
    <p:sldMasterId id="2147483674" r:id="rId2"/>
    <p:sldMasterId id="2147483683" r:id="rId3"/>
    <p:sldMasterId id="2147483681" r:id="rId4"/>
  </p:sldMasterIdLst>
  <p:notesMasterIdLst>
    <p:notesMasterId r:id="rId17"/>
  </p:notesMasterIdLst>
  <p:handoutMasterIdLst>
    <p:handoutMasterId r:id="rId18"/>
  </p:handoutMasterIdLst>
  <p:sldIdLst>
    <p:sldId id="265" r:id="rId5"/>
    <p:sldId id="552" r:id="rId6"/>
    <p:sldId id="381" r:id="rId7"/>
    <p:sldId id="383" r:id="rId8"/>
    <p:sldId id="398" r:id="rId9"/>
    <p:sldId id="390" r:id="rId10"/>
    <p:sldId id="386" r:id="rId11"/>
    <p:sldId id="546" r:id="rId12"/>
    <p:sldId id="547" r:id="rId13"/>
    <p:sldId id="548" r:id="rId14"/>
    <p:sldId id="549" r:id="rId15"/>
    <p:sldId id="550" r:id="rId16"/>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78" autoAdjust="0"/>
    <p:restoredTop sz="70084" autoAdjust="0"/>
  </p:normalViewPr>
  <p:slideViewPr>
    <p:cSldViewPr>
      <p:cViewPr varScale="1">
        <p:scale>
          <a:sx n="129" d="100"/>
          <a:sy n="129" d="100"/>
        </p:scale>
        <p:origin x="-1374" y="-96"/>
      </p:cViewPr>
      <p:guideLst>
        <p:guide orient="horz" pos="530"/>
        <p:guide orient="horz" pos="3206"/>
        <p:guide orient="horz" pos="394"/>
        <p:guide pos="567"/>
        <p:guide pos="5193"/>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110" d="100"/>
          <a:sy n="110" d="100"/>
        </p:scale>
        <p:origin x="-1320" y="-7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sz="1200" b="0" dirty="0" smtClean="0">
                <a:latin typeface="+mn-ea"/>
                <a:ea typeface="+mn-ea"/>
              </a:rPr>
              <a:t>第</a:t>
            </a:r>
            <a:r>
              <a:rPr kumimoji="1" lang="en-US" altLang="ja-JP" sz="1200" b="0" dirty="0" smtClean="0">
                <a:latin typeface="+mn-ea"/>
                <a:ea typeface="+mn-ea"/>
              </a:rPr>
              <a:t>6</a:t>
            </a:r>
            <a:r>
              <a:rPr kumimoji="1" lang="ja-JP" altLang="en-US" sz="1200" b="0" dirty="0" smtClean="0">
                <a:latin typeface="+mn-ea"/>
                <a:ea typeface="+mn-ea"/>
              </a:rPr>
              <a:t>章では、相関と回帰について学びましょう。</a:t>
            </a:r>
          </a:p>
          <a:p>
            <a:endParaRPr kumimoji="1" lang="ja-JP" altLang="en-US" sz="1200" b="0"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810303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相関係数の検定では、</a:t>
            </a:r>
            <a:r>
              <a:rPr kumimoji="1" lang="ja-JP" altLang="en-US" dirty="0" err="1" smtClean="0">
                <a:latin typeface="+mn-ea"/>
                <a:ea typeface="+mn-ea"/>
              </a:rPr>
              <a:t>ｔ</a:t>
            </a:r>
            <a:r>
              <a:rPr kumimoji="1" lang="ja-JP" altLang="en-US" dirty="0" smtClean="0">
                <a:latin typeface="+mn-ea"/>
                <a:ea typeface="+mn-ea"/>
              </a:rPr>
              <a:t>統計量が従うｔ分布を用いて検定を行います。</a:t>
            </a:r>
          </a:p>
          <a:p>
            <a:r>
              <a:rPr kumimoji="1" lang="ja-JP" altLang="en-US" dirty="0" smtClean="0">
                <a:latin typeface="+mn-ea"/>
                <a:ea typeface="+mn-ea"/>
              </a:rPr>
              <a:t>この</a:t>
            </a:r>
            <a:r>
              <a:rPr kumimoji="1" lang="en-US" altLang="ja-JP" dirty="0" smtClean="0">
                <a:latin typeface="+mn-ea"/>
                <a:ea typeface="+mn-ea"/>
              </a:rPr>
              <a:t>1</a:t>
            </a:r>
            <a:r>
              <a:rPr kumimoji="1" lang="ja-JP" altLang="en-US" dirty="0" smtClean="0">
                <a:latin typeface="+mn-ea"/>
                <a:ea typeface="+mn-ea"/>
              </a:rPr>
              <a:t>連の講義では触れることができませんでしたが、カイ</a:t>
            </a:r>
            <a:r>
              <a:rPr kumimoji="1" lang="en-US" altLang="ja-JP" dirty="0" smtClean="0">
                <a:latin typeface="+mn-ea"/>
                <a:ea typeface="+mn-ea"/>
              </a:rPr>
              <a:t>2</a:t>
            </a:r>
            <a:r>
              <a:rPr kumimoji="1" lang="ja-JP" altLang="en-US" dirty="0" smtClean="0">
                <a:latin typeface="+mn-ea"/>
                <a:ea typeface="+mn-ea"/>
              </a:rPr>
              <a:t>乗検定などと並んで、連続変数の検定で基本となる</a:t>
            </a:r>
            <a:r>
              <a:rPr kumimoji="1" lang="ja-JP" altLang="en-US" dirty="0" err="1" smtClean="0">
                <a:latin typeface="+mn-ea"/>
                <a:ea typeface="+mn-ea"/>
              </a:rPr>
              <a:t>ｔ</a:t>
            </a:r>
            <a:r>
              <a:rPr kumimoji="1" lang="ja-JP" altLang="en-US" dirty="0" smtClean="0">
                <a:latin typeface="+mn-ea"/>
                <a:ea typeface="+mn-ea"/>
              </a:rPr>
              <a:t>検定という重要な検定があります。</a:t>
            </a:r>
          </a:p>
          <a:p>
            <a:r>
              <a:rPr kumimoji="1" lang="ja-JP" altLang="en-US" dirty="0" smtClean="0">
                <a:latin typeface="+mn-ea"/>
                <a:ea typeface="+mn-ea"/>
              </a:rPr>
              <a:t>この</a:t>
            </a:r>
            <a:r>
              <a:rPr kumimoji="1" lang="en-US" altLang="ja-JP" dirty="0" smtClean="0">
                <a:latin typeface="+mn-ea"/>
                <a:ea typeface="+mn-ea"/>
              </a:rPr>
              <a:t>t</a:t>
            </a:r>
            <a:r>
              <a:rPr kumimoji="1" lang="ja-JP" altLang="en-US" dirty="0" smtClean="0">
                <a:latin typeface="+mn-ea"/>
                <a:ea typeface="+mn-ea"/>
              </a:rPr>
              <a:t>検定では、この回と同じように</a:t>
            </a:r>
            <a:r>
              <a:rPr kumimoji="1" lang="en-US" altLang="ja-JP" dirty="0" smtClean="0">
                <a:latin typeface="+mn-ea"/>
                <a:ea typeface="+mn-ea"/>
              </a:rPr>
              <a:t>t</a:t>
            </a:r>
            <a:r>
              <a:rPr kumimoji="1" lang="ja-JP" altLang="en-US" dirty="0" smtClean="0">
                <a:latin typeface="+mn-ea"/>
                <a:ea typeface="+mn-ea"/>
              </a:rPr>
              <a:t>分布を用いた検定を行います。</a:t>
            </a:r>
          </a:p>
          <a:p>
            <a:r>
              <a:rPr kumimoji="1" lang="ja-JP" altLang="en-US" dirty="0" smtClean="0">
                <a:latin typeface="+mn-ea"/>
                <a:ea typeface="+mn-ea"/>
              </a:rPr>
              <a:t>あわせて確認してもらうと理解が一層深まると思いますので、ご検討ください。</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相関係数は相関関係を理解するのに大変重要な側面なのですが、残念ながら相関係数だけで捉えられる情報には限界もあります。</a:t>
            </a:r>
          </a:p>
          <a:p>
            <a:r>
              <a:rPr kumimoji="1" lang="ja-JP" altLang="en-US" dirty="0" smtClean="0">
                <a:latin typeface="+mn-ea"/>
                <a:ea typeface="+mn-ea"/>
              </a:rPr>
              <a:t>最上段は一番自然な相関関係を＋１から０を経てー１まで例示したものです。</a:t>
            </a:r>
          </a:p>
          <a:p>
            <a:r>
              <a:rPr kumimoji="1" lang="ja-JP" altLang="en-US" dirty="0" smtClean="0">
                <a:latin typeface="+mn-ea"/>
                <a:ea typeface="+mn-ea"/>
              </a:rPr>
              <a:t>直観的に受け入れやすいと思いますが、</a:t>
            </a:r>
            <a:r>
              <a:rPr kumimoji="1" lang="ja-JP" altLang="en-US" dirty="0" err="1" smtClean="0">
                <a:latin typeface="+mn-ea"/>
                <a:ea typeface="+mn-ea"/>
              </a:rPr>
              <a:t>いつもいつも</a:t>
            </a:r>
            <a:r>
              <a:rPr kumimoji="1" lang="ja-JP" altLang="en-US" dirty="0" smtClean="0">
                <a:latin typeface="+mn-ea"/>
                <a:ea typeface="+mn-ea"/>
              </a:rPr>
              <a:t>このような自然な関係を持ったものだけではありません。</a:t>
            </a:r>
          </a:p>
          <a:p>
            <a:r>
              <a:rPr kumimoji="1" lang="ja-JP" altLang="en-US" dirty="0" smtClean="0">
                <a:latin typeface="+mn-ea"/>
                <a:ea typeface="+mn-ea"/>
              </a:rPr>
              <a:t>真ん中の段はいずれも、相関係数の絶対値が１である完全相関と呼ばれるものです。</a:t>
            </a:r>
          </a:p>
          <a:p>
            <a:r>
              <a:rPr kumimoji="1" lang="ja-JP" altLang="en-US" dirty="0" smtClean="0">
                <a:latin typeface="+mn-ea"/>
                <a:ea typeface="+mn-ea"/>
              </a:rPr>
              <a:t>絶対値が</a:t>
            </a:r>
            <a:r>
              <a:rPr kumimoji="1" lang="en-US" altLang="ja-JP" dirty="0" smtClean="0">
                <a:latin typeface="+mn-ea"/>
                <a:ea typeface="+mn-ea"/>
              </a:rPr>
              <a:t>1</a:t>
            </a:r>
            <a:r>
              <a:rPr kumimoji="1" lang="ja-JP" altLang="en-US" dirty="0" smtClean="0">
                <a:latin typeface="+mn-ea"/>
                <a:ea typeface="+mn-ea"/>
              </a:rPr>
              <a:t>に近い相関関係ではこのようにばらつきがなくなってくるものです。</a:t>
            </a:r>
          </a:p>
          <a:p>
            <a:r>
              <a:rPr kumimoji="1" lang="ja-JP" altLang="en-US" dirty="0" smtClean="0">
                <a:latin typeface="+mn-ea"/>
                <a:ea typeface="+mn-ea"/>
              </a:rPr>
              <a:t>一方、最下段はいずれも相関係数が０のものです。</a:t>
            </a:r>
          </a:p>
          <a:p>
            <a:r>
              <a:rPr kumimoji="1" lang="ja-JP" altLang="en-US" dirty="0" smtClean="0">
                <a:latin typeface="+mn-ea"/>
                <a:ea typeface="+mn-ea"/>
              </a:rPr>
              <a:t>見ようによっては相関関係があるようにも見えてきます。もちろん相関係数以外の指標を使って、関係性を示すことはできるものもあるのですが、相関係数だけでは、あくまで相関関係はないということになります。</a:t>
            </a:r>
          </a:p>
          <a:p>
            <a:r>
              <a:rPr kumimoji="1" lang="ja-JP" altLang="en-US" dirty="0" smtClean="0">
                <a:latin typeface="+mn-ea"/>
                <a:ea typeface="+mn-ea"/>
              </a:rPr>
              <a:t>このように相関係数の特徴や限界についても知っておいてください。</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後半では因果関係のお話をします。</a:t>
            </a:r>
          </a:p>
          <a:p>
            <a:r>
              <a:rPr kumimoji="1" lang="ja-JP" altLang="en-US" dirty="0" smtClean="0">
                <a:latin typeface="+mn-ea"/>
                <a:ea typeface="+mn-ea"/>
              </a:rPr>
              <a:t>今回学んだ相関関係は、フラットな</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変数の関係性のことだけをいい、因果関係までは含みません。</a:t>
            </a:r>
          </a:p>
          <a:p>
            <a:r>
              <a:rPr kumimoji="1" lang="ja-JP" altLang="en-US" dirty="0" smtClean="0">
                <a:latin typeface="+mn-ea"/>
                <a:ea typeface="+mn-ea"/>
              </a:rPr>
              <a:t>体重と慎重に相関関係があるからと言って、片方が他方を決めるわけではなく、因果関係までは示さないのが一例です。</a:t>
            </a:r>
          </a:p>
          <a:p>
            <a:r>
              <a:rPr kumimoji="1" lang="ja-JP" altLang="en-US" dirty="0" smtClean="0">
                <a:latin typeface="+mn-ea"/>
                <a:ea typeface="+mn-ea"/>
              </a:rPr>
              <a:t>第</a:t>
            </a:r>
            <a:r>
              <a:rPr kumimoji="1" lang="en-US" altLang="ja-JP" dirty="0" smtClean="0">
                <a:latin typeface="+mn-ea"/>
                <a:ea typeface="+mn-ea"/>
              </a:rPr>
              <a:t>1</a:t>
            </a:r>
            <a:r>
              <a:rPr kumimoji="1" lang="ja-JP" altLang="en-US" dirty="0" smtClean="0">
                <a:latin typeface="+mn-ea"/>
                <a:ea typeface="+mn-ea"/>
              </a:rPr>
              <a:t>章でお示しした日本人加齢黄斑変性では喫煙率が高い男性が多くなっていることなど、原因と結果の両方に作用する交絡因子があるものがありました。</a:t>
            </a:r>
          </a:p>
          <a:p>
            <a:r>
              <a:rPr kumimoji="1" lang="ja-JP" altLang="en-US" dirty="0" smtClean="0">
                <a:latin typeface="+mn-ea"/>
                <a:ea typeface="+mn-ea"/>
              </a:rPr>
              <a:t>相関関係なのか因果関係まで言えるのか、慎重な検討が必要になります。</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a:t>
            </a:r>
            <a:r>
              <a:rPr kumimoji="1" lang="en-US" altLang="ja-JP" dirty="0" smtClean="0">
                <a:latin typeface="+mn-ea"/>
                <a:ea typeface="+mn-ea"/>
              </a:rPr>
              <a:t>5</a:t>
            </a:r>
            <a:r>
              <a:rPr kumimoji="1" lang="ja-JP" altLang="en-US" dirty="0" smtClean="0">
                <a:latin typeface="+mn-ea"/>
                <a:ea typeface="+mn-ea"/>
              </a:rPr>
              <a:t>秒表示＞</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相関関係とは、</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事象の関係性が双方向のものをいいます。</a:t>
            </a:r>
          </a:p>
          <a:p>
            <a:r>
              <a:rPr kumimoji="1" lang="en-US" altLang="ja-JP" dirty="0" smtClean="0">
                <a:latin typeface="+mn-ea"/>
                <a:ea typeface="+mn-ea"/>
              </a:rPr>
              <a:t>X</a:t>
            </a:r>
            <a:r>
              <a:rPr kumimoji="1" lang="ja-JP" altLang="en-US" dirty="0" smtClean="0">
                <a:latin typeface="+mn-ea"/>
                <a:ea typeface="+mn-ea"/>
              </a:rPr>
              <a:t>が大きいほど</a:t>
            </a:r>
            <a:r>
              <a:rPr kumimoji="1" lang="en-US" altLang="ja-JP" dirty="0" smtClean="0">
                <a:latin typeface="+mn-ea"/>
                <a:ea typeface="+mn-ea"/>
              </a:rPr>
              <a:t>Y</a:t>
            </a:r>
            <a:r>
              <a:rPr kumimoji="1" lang="ja-JP" altLang="en-US" dirty="0" smtClean="0">
                <a:latin typeface="+mn-ea"/>
                <a:ea typeface="+mn-ea"/>
              </a:rPr>
              <a:t>もおおきい。という関係と同時に、</a:t>
            </a:r>
            <a:r>
              <a:rPr kumimoji="1" lang="en-US" altLang="ja-JP" dirty="0" smtClean="0">
                <a:latin typeface="+mn-ea"/>
                <a:ea typeface="+mn-ea"/>
              </a:rPr>
              <a:t>Y</a:t>
            </a:r>
            <a:r>
              <a:rPr kumimoji="1" lang="ja-JP" altLang="en-US" dirty="0" smtClean="0">
                <a:latin typeface="+mn-ea"/>
                <a:ea typeface="+mn-ea"/>
              </a:rPr>
              <a:t>が小さいほど</a:t>
            </a:r>
            <a:r>
              <a:rPr kumimoji="1" lang="en-US" altLang="ja-JP" dirty="0" smtClean="0">
                <a:latin typeface="+mn-ea"/>
                <a:ea typeface="+mn-ea"/>
              </a:rPr>
              <a:t>X</a:t>
            </a:r>
            <a:r>
              <a:rPr kumimoji="1" lang="ja-JP" altLang="en-US" dirty="0" smtClean="0">
                <a:latin typeface="+mn-ea"/>
                <a:ea typeface="+mn-ea"/>
              </a:rPr>
              <a:t>も小さい、とも言えるような関係性になります。</a:t>
            </a:r>
          </a:p>
          <a:p>
            <a:r>
              <a:rPr kumimoji="1" lang="ja-JP" altLang="en-US" dirty="0" smtClean="0">
                <a:latin typeface="+mn-ea"/>
                <a:ea typeface="+mn-ea"/>
              </a:rPr>
              <a:t>一方の、因果関係はＸの変化でＹの変化が生じた、といえるような一方向の関係性のものをいいます。</a:t>
            </a:r>
          </a:p>
          <a:p>
            <a:r>
              <a:rPr kumimoji="1" lang="ja-JP" altLang="en-US" dirty="0" smtClean="0">
                <a:latin typeface="+mn-ea"/>
                <a:ea typeface="+mn-ea"/>
              </a:rPr>
              <a:t>一方向しか関係性がないと言い切るのはなかなか難しいのですが、一般社会では、個々の議論をはしょってしまって、一気に因果関係があるかのように伝えられることが多いので、この機会に注意してみましょう。</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108665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大切な点ですので、例も踏まえて繰り返します。</a:t>
            </a:r>
          </a:p>
          <a:p>
            <a:r>
              <a:rPr kumimoji="1" lang="ja-JP" altLang="en-US" dirty="0" smtClean="0">
                <a:latin typeface="+mn-ea"/>
                <a:ea typeface="+mn-ea"/>
              </a:rPr>
              <a:t>相関では</a:t>
            </a:r>
            <a:r>
              <a:rPr kumimoji="1" lang="en-US" altLang="ja-JP" dirty="0" smtClean="0">
                <a:latin typeface="+mn-ea"/>
                <a:ea typeface="+mn-ea"/>
              </a:rPr>
              <a:t>2</a:t>
            </a:r>
            <a:r>
              <a:rPr kumimoji="1" lang="ja-JP" altLang="en-US" dirty="0" err="1" smtClean="0">
                <a:latin typeface="+mn-ea"/>
                <a:ea typeface="+mn-ea"/>
              </a:rPr>
              <a:t>つの</a:t>
            </a:r>
            <a:r>
              <a:rPr kumimoji="1" lang="ja-JP" altLang="en-US" dirty="0" smtClean="0">
                <a:latin typeface="+mn-ea"/>
                <a:ea typeface="+mn-ea"/>
              </a:rPr>
              <a:t>変数を対等に扱います。身長と体重のように、どちらがどちらに影響を与えたとは言いがたいが、全体の傾向として片方が増えたときに他方も増える、という関係性のことを言います。</a:t>
            </a:r>
          </a:p>
          <a:p>
            <a:r>
              <a:rPr kumimoji="1" lang="ja-JP" altLang="en-US" dirty="0" smtClean="0">
                <a:latin typeface="+mn-ea"/>
                <a:ea typeface="+mn-ea"/>
              </a:rPr>
              <a:t>回帰では片方の変数で他方を説明する関係になります。年齢と血圧では、高齢になると血圧が高くなるといえますが、血圧が高いからといって高齢だとはならないような関係のことになります。</a:t>
            </a:r>
          </a:p>
          <a:p>
            <a:r>
              <a:rPr kumimoji="1" lang="ja-JP" altLang="en-US" dirty="0" smtClean="0">
                <a:latin typeface="+mn-ea"/>
                <a:ea typeface="+mn-ea"/>
              </a:rPr>
              <a:t>所得と消費の関係も同じことがいえます。</a:t>
            </a:r>
          </a:p>
          <a:p>
            <a:r>
              <a:rPr kumimoji="1" lang="ja-JP" altLang="en-US" dirty="0" smtClean="0">
                <a:latin typeface="+mn-ea"/>
                <a:ea typeface="+mn-ea"/>
              </a:rPr>
              <a:t>もちろん両者の間に相関関係があった上で、回帰させることになるのですが、表面的な解釈を超えて本来的な意味まで考えていくには、第</a:t>
            </a:r>
            <a:r>
              <a:rPr kumimoji="1" lang="en-US" altLang="ja-JP" dirty="0" smtClean="0">
                <a:latin typeface="+mn-ea"/>
                <a:ea typeface="+mn-ea"/>
              </a:rPr>
              <a:t>7</a:t>
            </a:r>
            <a:r>
              <a:rPr kumimoji="1" lang="ja-JP" altLang="en-US" dirty="0" smtClean="0">
                <a:latin typeface="+mn-ea"/>
                <a:ea typeface="+mn-ea"/>
              </a:rPr>
              <a:t>章で触れる因果推論も有効になります。</a:t>
            </a: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4</a:t>
            </a:fld>
            <a:endParaRPr kumimoji="1" lang="ja-JP" altLang="en-US"/>
          </a:p>
        </p:txBody>
      </p:sp>
    </p:spTree>
    <p:extLst>
      <p:ext uri="{BB962C8B-B14F-4D97-AF65-F5344CB8AC3E}">
        <p14:creationId xmlns:p14="http://schemas.microsoft.com/office/powerpoint/2010/main" val="364927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2</a:t>
            </a:r>
            <a:r>
              <a:rPr kumimoji="1" lang="ja-JP" altLang="en-US" dirty="0" smtClean="0">
                <a:latin typeface="+mn-ea"/>
                <a:ea typeface="+mn-ea"/>
              </a:rPr>
              <a:t>変量の関係は散布図を用いて変数間の関係を視覚化するところからはじめます。</a:t>
            </a:r>
          </a:p>
          <a:p>
            <a:r>
              <a:rPr kumimoji="1" lang="ja-JP" altLang="en-US" dirty="0" smtClean="0">
                <a:latin typeface="+mn-ea"/>
                <a:ea typeface="+mn-ea"/>
              </a:rPr>
              <a:t>左の表のように学生ごとの微積分のスコアと物理学のスコアを与えられたら、まずは右の図のような散布図を書いてみるところから解析は始まります。</a:t>
            </a: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5</a:t>
            </a:fld>
            <a:endParaRPr kumimoji="1" lang="ja-JP" altLang="en-US"/>
          </a:p>
        </p:txBody>
      </p:sp>
    </p:spTree>
    <p:extLst>
      <p:ext uri="{BB962C8B-B14F-4D97-AF65-F5344CB8AC3E}">
        <p14:creationId xmlns:p14="http://schemas.microsoft.com/office/powerpoint/2010/main" val="3737177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ja-JP" altLang="en-US" b="0" dirty="0" smtClean="0">
                <a:latin typeface="+mn-ea"/>
                <a:ea typeface="+mn-ea"/>
              </a:rPr>
              <a:t>散布図によって</a:t>
            </a:r>
            <a:r>
              <a:rPr lang="en-US" altLang="ja-JP" b="0" dirty="0" smtClean="0">
                <a:latin typeface="+mn-ea"/>
                <a:ea typeface="+mn-ea"/>
              </a:rPr>
              <a:t>2</a:t>
            </a:r>
            <a:r>
              <a:rPr lang="ja-JP" altLang="en-US" b="0" dirty="0" err="1" smtClean="0">
                <a:latin typeface="+mn-ea"/>
                <a:ea typeface="+mn-ea"/>
              </a:rPr>
              <a:t>つの</a:t>
            </a:r>
            <a:r>
              <a:rPr lang="ja-JP" altLang="en-US" b="0" dirty="0" smtClean="0">
                <a:latin typeface="+mn-ea"/>
                <a:ea typeface="+mn-ea"/>
              </a:rPr>
              <a:t>変数の傾向を直感的につかむことができます。</a:t>
            </a:r>
          </a:p>
          <a:p>
            <a:r>
              <a:rPr lang="ja-JP" altLang="en-US" b="0" dirty="0" smtClean="0">
                <a:latin typeface="+mn-ea"/>
                <a:ea typeface="+mn-ea"/>
              </a:rPr>
              <a:t>左の図の物理と微積のスコアでは全体的に右肩上がりになっていますので、正の相関関係にあるのではないか、と推測できます。</a:t>
            </a:r>
          </a:p>
          <a:p>
            <a:r>
              <a:rPr lang="ja-JP" altLang="en-US" b="0" dirty="0" smtClean="0">
                <a:latin typeface="+mn-ea"/>
                <a:ea typeface="+mn-ea"/>
              </a:rPr>
              <a:t>一方、右の図のホットドッグのナトリウム含有量と重さあたりのコストは、右肩下がりになっているので、負の相関関係を推測できます。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16490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4563" y="1135063"/>
            <a:ext cx="4897437" cy="3062287"/>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統計学には、相関関係の指標として相関係数というものがあります。英語ではコリレーション・コエッフィシエントと呼びます。</a:t>
            </a:r>
          </a:p>
          <a:p>
            <a:r>
              <a:rPr kumimoji="1" lang="ja-JP" altLang="en-US" dirty="0" smtClean="0">
                <a:latin typeface="+mn-ea"/>
                <a:ea typeface="+mn-ea"/>
              </a:rPr>
              <a:t>こちらに示す数式のような計算で求められます。</a:t>
            </a:r>
          </a:p>
          <a:p>
            <a:endParaRPr kumimoji="1" lang="ja-JP" altLang="en-US" dirty="0" smtClean="0">
              <a:latin typeface="+mn-ea"/>
              <a:ea typeface="+mn-ea"/>
            </a:endParaRPr>
          </a:p>
          <a:p>
            <a:r>
              <a:rPr kumimoji="1" lang="ja-JP" altLang="en-US" dirty="0" smtClean="0">
                <a:latin typeface="+mn-ea"/>
                <a:ea typeface="+mn-ea"/>
              </a:rPr>
              <a:t>余裕があったり興味がある人以外は眺めてもらうだけで構わないのですが、</a:t>
            </a:r>
          </a:p>
          <a:p>
            <a:r>
              <a:rPr kumimoji="1" lang="ja-JP" altLang="en-US" dirty="0" smtClean="0">
                <a:latin typeface="+mn-ea"/>
                <a:ea typeface="+mn-ea"/>
              </a:rPr>
              <a:t>この式の意図は、</a:t>
            </a:r>
            <a:r>
              <a:rPr kumimoji="1" lang="en-US" altLang="ja-JP" dirty="0" smtClean="0">
                <a:latin typeface="+mn-ea"/>
                <a:ea typeface="+mn-ea"/>
              </a:rPr>
              <a:t>2</a:t>
            </a:r>
            <a:r>
              <a:rPr kumimoji="1" lang="ja-JP" altLang="en-US" dirty="0" smtClean="0">
                <a:latin typeface="+mn-ea"/>
                <a:ea typeface="+mn-ea"/>
              </a:rPr>
              <a:t>変数の平均からのずれの掛け算を合計した得られる分子を、分母「各変数の偏差二乗和の根の積」で割ったものであり、</a:t>
            </a:r>
          </a:p>
          <a:p>
            <a:r>
              <a:rPr kumimoji="1" lang="en-US" altLang="ja-JP" dirty="0" smtClean="0">
                <a:latin typeface="+mn-ea"/>
                <a:ea typeface="+mn-ea"/>
              </a:rPr>
              <a:t>-1</a:t>
            </a:r>
            <a:r>
              <a:rPr kumimoji="1" lang="ja-JP" altLang="en-US" dirty="0" smtClean="0">
                <a:latin typeface="+mn-ea"/>
                <a:ea typeface="+mn-ea"/>
              </a:rPr>
              <a:t>以上</a:t>
            </a:r>
            <a:r>
              <a:rPr kumimoji="1" lang="en-US" altLang="ja-JP" dirty="0" smtClean="0">
                <a:latin typeface="+mn-ea"/>
                <a:ea typeface="+mn-ea"/>
              </a:rPr>
              <a:t>1</a:t>
            </a:r>
            <a:r>
              <a:rPr kumimoji="1" lang="ja-JP" altLang="en-US" dirty="0" smtClean="0">
                <a:latin typeface="+mn-ea"/>
                <a:ea typeface="+mn-ea"/>
              </a:rPr>
              <a:t>以下の範囲に収まります。</a:t>
            </a:r>
          </a:p>
          <a:p>
            <a:endParaRPr kumimoji="1" lang="ja-JP" altLang="en-US" dirty="0" smtClean="0">
              <a:latin typeface="+mn-ea"/>
              <a:ea typeface="+mn-ea"/>
            </a:endParaRPr>
          </a:p>
          <a:p>
            <a:r>
              <a:rPr kumimoji="1" lang="ja-JP" altLang="en-US" dirty="0" smtClean="0">
                <a:latin typeface="+mn-ea"/>
                <a:ea typeface="+mn-ea"/>
              </a:rPr>
              <a:t>詳細はさておき、ここでは「相関係数は</a:t>
            </a:r>
            <a:r>
              <a:rPr kumimoji="1" lang="en-US" altLang="ja-JP" dirty="0" smtClean="0">
                <a:latin typeface="+mn-ea"/>
                <a:ea typeface="+mn-ea"/>
              </a:rPr>
              <a:t>1</a:t>
            </a:r>
            <a:r>
              <a:rPr kumimoji="1" lang="ja-JP" altLang="en-US" dirty="0" smtClean="0">
                <a:latin typeface="+mn-ea"/>
                <a:ea typeface="+mn-ea"/>
              </a:rPr>
              <a:t>から</a:t>
            </a:r>
            <a:r>
              <a:rPr kumimoji="1" lang="en-US" altLang="ja-JP" dirty="0" smtClean="0">
                <a:latin typeface="+mn-ea"/>
                <a:ea typeface="+mn-ea"/>
              </a:rPr>
              <a:t>-1</a:t>
            </a:r>
            <a:r>
              <a:rPr kumimoji="1" lang="ja-JP" altLang="en-US" dirty="0" smtClean="0">
                <a:latin typeface="+mn-ea"/>
                <a:ea typeface="+mn-ea"/>
              </a:rPr>
              <a:t>の間の値」とだけは覚えておいて下さい。</a:t>
            </a:r>
          </a:p>
          <a:p>
            <a:endParaRPr kumimoji="1" lang="ja-JP" altLang="en-US" dirty="0" smtClean="0">
              <a:latin typeface="+mn-ea"/>
              <a:ea typeface="+mn-ea"/>
            </a:endParaRPr>
          </a:p>
          <a:p>
            <a:endParaRPr kumimoji="1" lang="ja-JP" altLang="en-US" dirty="0" smtClean="0">
              <a:latin typeface="+mn-ea"/>
              <a:ea typeface="+mn-ea"/>
            </a:endParaRP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panose="020F0502020204030204"/>
                <a:ea typeface="ＭＳ Ｐゴシック" panose="020B0600070205080204" pitchFamily="50" charset="-128"/>
              </a:rPr>
              <a:pPr defTabSz="906445">
                <a:defRPr/>
              </a:pPr>
              <a:t>7</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400664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lang="en-US" altLang="ja-JP" b="0" dirty="0" smtClean="0">
                <a:latin typeface="+mn-ea"/>
                <a:ea typeface="+mn-ea"/>
              </a:rPr>
              <a:t>1</a:t>
            </a:r>
            <a:r>
              <a:rPr lang="ja-JP" altLang="en-US" b="0" dirty="0" smtClean="0">
                <a:latin typeface="+mn-ea"/>
                <a:ea typeface="+mn-ea"/>
              </a:rPr>
              <a:t>から</a:t>
            </a:r>
            <a:r>
              <a:rPr lang="en-US" altLang="ja-JP" b="0" dirty="0" smtClean="0">
                <a:latin typeface="+mn-ea"/>
                <a:ea typeface="+mn-ea"/>
              </a:rPr>
              <a:t>-1</a:t>
            </a:r>
            <a:r>
              <a:rPr lang="ja-JP" altLang="en-US" b="0" dirty="0" smtClean="0">
                <a:latin typeface="+mn-ea"/>
                <a:ea typeface="+mn-ea"/>
              </a:rPr>
              <a:t>の間の値をとる相関係数は相関関係の強さを数値として表してくれるものです。</a:t>
            </a:r>
          </a:p>
          <a:p>
            <a:r>
              <a:rPr lang="ja-JP" altLang="en-US" b="0" dirty="0" smtClean="0">
                <a:latin typeface="+mn-ea"/>
                <a:ea typeface="+mn-ea"/>
              </a:rPr>
              <a:t>便宜的には、絶対値が</a:t>
            </a:r>
            <a:r>
              <a:rPr lang="en-US" altLang="ja-JP" b="0" dirty="0" smtClean="0">
                <a:latin typeface="+mn-ea"/>
                <a:ea typeface="+mn-ea"/>
              </a:rPr>
              <a:t>0.7</a:t>
            </a:r>
            <a:r>
              <a:rPr lang="ja-JP" altLang="en-US" b="0" dirty="0" smtClean="0">
                <a:latin typeface="+mn-ea"/>
                <a:ea typeface="+mn-ea"/>
              </a:rPr>
              <a:t>を超えるようなときには強い相関、といったりします。</a:t>
            </a:r>
          </a:p>
          <a:p>
            <a:r>
              <a:rPr lang="ja-JP" altLang="en-US" b="0" dirty="0" smtClean="0">
                <a:latin typeface="+mn-ea"/>
                <a:ea typeface="+mn-ea"/>
              </a:rPr>
              <a:t>ここでは相関係数の絶対値が小さいときには、必ずしも相関なし、とまではいえないのですが、もし相関関係があったとしても非常に弱い関係になります。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8</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79974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相関関係も検定をすることができます。</a:t>
            </a:r>
          </a:p>
          <a:p>
            <a:r>
              <a:rPr kumimoji="1" lang="ja-JP" altLang="en-US" dirty="0" smtClean="0">
                <a:latin typeface="+mn-ea"/>
                <a:ea typeface="+mn-ea"/>
              </a:rPr>
              <a:t>相関があることを示すために、帰無仮説として「相関がない」を使うことになります。</a:t>
            </a:r>
          </a:p>
          <a:p>
            <a:r>
              <a:rPr kumimoji="1" lang="ja-JP" altLang="en-US" dirty="0" smtClean="0">
                <a:latin typeface="+mn-ea"/>
                <a:ea typeface="+mn-ea"/>
              </a:rPr>
              <a:t>このケースでは、母集団の相関係数、母相関係数が０であるかどうか、という仮説を検証していきます。</a:t>
            </a:r>
          </a:p>
          <a:p>
            <a:r>
              <a:rPr kumimoji="1" lang="ja-JP" altLang="en-US" dirty="0" err="1" smtClean="0">
                <a:latin typeface="+mn-ea"/>
                <a:ea typeface="+mn-ea"/>
              </a:rPr>
              <a:t>ｒ</a:t>
            </a:r>
            <a:r>
              <a:rPr kumimoji="1" lang="ja-JP" altLang="en-US" dirty="0" smtClean="0">
                <a:latin typeface="+mn-ea"/>
                <a:ea typeface="+mn-ea"/>
              </a:rPr>
              <a:t>が十分に大きいかどうかが検定をすることになり、帰無仮説が棄却されると、相関があると結論付けることができます。</a:t>
            </a:r>
          </a:p>
        </p:txBody>
      </p:sp>
      <p:sp>
        <p:nvSpPr>
          <p:cNvPr id="4" name="スライド番号プレースホルダー 3"/>
          <p:cNvSpPr>
            <a:spLocks noGrp="1"/>
          </p:cNvSpPr>
          <p:nvPr>
            <p:ph type="sldNum" sz="quarter" idx="10"/>
          </p:nvPr>
        </p:nvSpPr>
        <p:spPr/>
        <p:txBody>
          <a:bodyPr/>
          <a:lstStyle/>
          <a:p>
            <a:pPr defTabSz="906445">
              <a:defRPr/>
            </a:pPr>
            <a:fld id="{7D5489D7-4FFC-455B-B915-3CEFB519FBBE}" type="slidenum">
              <a:rPr lang="ja-JP" altLang="en-US">
                <a:solidFill>
                  <a:prstClr val="black"/>
                </a:solidFill>
                <a:latin typeface="Calibri"/>
                <a:ea typeface="ＭＳ Ｐゴシック" panose="020B0600070205080204" pitchFamily="50" charset="-128"/>
              </a:rPr>
              <a:pPr defTabSz="906445">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19037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0117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3874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6108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4070243203"/>
      </p:ext>
    </p:extLst>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3782117697"/>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2497133861"/>
      </p:ext>
    </p:extLst>
  </p:cSld>
  <p:clrMap bg1="lt1" tx1="dk1" bg2="lt2" tx2="dk2" accent1="accent1" accent2="accent2" accent3="accent3" accent4="accent4" accent5="accent5" accent6="accent6" hlink="hlink" folHlink="folHlink"/>
  <p:sldLayoutIdLst>
    <p:sldLayoutId id="214748368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0.png"/><Relationship Id="rId7" Type="http://schemas.openxmlformats.org/officeDocument/2006/relationships/image" Target="../media/image37.png"/><Relationship Id="rId12" Type="http://schemas.openxmlformats.org/officeDocument/2006/relationships/image" Target="../media/image4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png"/><Relationship Id="rId4" Type="http://schemas.openxmlformats.org/officeDocument/2006/relationships/image" Target="../media/image34.png"/><Relationship Id="rId9" Type="http://schemas.openxmlformats.org/officeDocument/2006/relationships/image" Target="../media/image39.png"/></Relationships>
</file>

<file path=ppt/slides/_rels/slide1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0.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70.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90.png"/><Relationship Id="rId3" Type="http://schemas.openxmlformats.org/officeDocument/2006/relationships/image" Target="../media/image9.png"/><Relationship Id="rId7" Type="http://schemas.openxmlformats.org/officeDocument/2006/relationships/image" Target="../media/image16.png"/><Relationship Id="rId12"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180.png"/><Relationship Id="rId5" Type="http://schemas.openxmlformats.org/officeDocument/2006/relationships/image" Target="../media/image14.png"/><Relationship Id="rId10" Type="http://schemas.openxmlformats.org/officeDocument/2006/relationships/image" Target="../media/image18.png"/><Relationship Id="rId4" Type="http://schemas.openxmlformats.org/officeDocument/2006/relationships/image" Target="../media/image13.png"/><Relationship Id="rId9" Type="http://schemas.openxmlformats.org/officeDocument/2006/relationships/image" Target="../media/image170.png"/></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9.xml"/><Relationship Id="rId16" Type="http://schemas.openxmlformats.org/officeDocument/2006/relationships/image" Target="../media/image33.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media/image22.png"/><Relationship Id="rId15" Type="http://schemas.openxmlformats.org/officeDocument/2006/relationships/image" Target="../media/image3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8"/>
          <p:cNvSpPr txBox="1">
            <a:spLocks/>
          </p:cNvSpPr>
          <p:nvPr/>
        </p:nvSpPr>
        <p:spPr>
          <a:xfrm>
            <a:off x="818390" y="1117814"/>
            <a:ext cx="6858000" cy="1323439"/>
          </a:xfrm>
          <a:prstGeom prst="rect">
            <a:avLst/>
          </a:prstGeom>
        </p:spPr>
        <p:txBody>
          <a:bodyPr anchor="ctr"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a:latin typeface="HGP創英角ｺﾞｼｯｸUB" panose="020B0900000000000000" pitchFamily="50" charset="-128"/>
                <a:ea typeface="HGP創英角ｺﾞｼｯｸUB" panose="020B0900000000000000" pitchFamily="50" charset="-128"/>
              </a:rPr>
              <a:t>「統計の入門</a:t>
            </a:r>
            <a:r>
              <a:rPr lang="ja-JP" altLang="en-US" sz="4000" dirty="0" smtClean="0">
                <a:latin typeface="HGP創英角ｺﾞｼｯｸUB" panose="020B0900000000000000" pitchFamily="50" charset="-128"/>
                <a:ea typeface="HGP創英角ｺﾞｼｯｸUB" panose="020B0900000000000000" pitchFamily="50" charset="-128"/>
              </a:rPr>
              <a:t>」</a:t>
            </a:r>
            <a:r>
              <a:rPr lang="ja-JP" altLang="en-US" sz="4000" dirty="0">
                <a:latin typeface="HGP創英角ｺﾞｼｯｸUB" panose="020B0900000000000000" pitchFamily="50" charset="-128"/>
                <a:ea typeface="HGP創英角ｺﾞｼｯｸUB" panose="020B0900000000000000" pitchFamily="50" charset="-128"/>
              </a:rPr>
              <a:t>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a:latin typeface="HGP創英角ｺﾞｼｯｸUB" panose="020B0900000000000000" pitchFamily="50" charset="-128"/>
                <a:ea typeface="HGP創英角ｺﾞｼｯｸUB" panose="020B0900000000000000" pitchFamily="50" charset="-128"/>
              </a:rPr>
              <a:t>6</a:t>
            </a:r>
            <a:r>
              <a:rPr lang="en-US" altLang="ja-JP" sz="4000" dirty="0">
                <a:latin typeface="HGP創英角ｺﾞｼｯｸUB" panose="020B0900000000000000" pitchFamily="50" charset="-128"/>
                <a:ea typeface="HGP創英角ｺﾞｼｯｸUB" panose="020B0900000000000000" pitchFamily="50" charset="-128"/>
              </a:rPr>
              <a:t/>
            </a:r>
            <a:br>
              <a:rPr lang="en-US" altLang="ja-JP" sz="4000" dirty="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相関と回帰</a:t>
            </a:r>
            <a:r>
              <a:rPr lang="en-US" altLang="ja-JP" sz="2400" dirty="0" smtClean="0">
                <a:latin typeface="HGP創英角ｺﾞｼｯｸUB" panose="020B0900000000000000" pitchFamily="50" charset="-128"/>
                <a:ea typeface="HGP創英角ｺﾞｼｯｸUB" panose="020B0900000000000000" pitchFamily="50" charset="-128"/>
              </a:rPr>
              <a:t>(1/2</a:t>
            </a:r>
            <a:r>
              <a:rPr lang="en-US" altLang="ja-JP" sz="2400" dirty="0">
                <a:latin typeface="HGP創英角ｺﾞｼｯｸUB" panose="020B0900000000000000" pitchFamily="50" charset="-128"/>
                <a:ea typeface="HGP創英角ｺﾞｼｯｸUB" panose="020B0900000000000000" pitchFamily="50" charset="-128"/>
              </a:rPr>
              <a:t>)</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7" name="サブタイトル 11"/>
          <p:cNvSpPr txBox="1">
            <a:spLocks/>
          </p:cNvSpPr>
          <p:nvPr/>
        </p:nvSpPr>
        <p:spPr>
          <a:xfrm>
            <a:off x="818390" y="2956377"/>
            <a:ext cx="6858000" cy="1198868"/>
          </a:xfrm>
          <a:prstGeom prst="rect">
            <a:avLst/>
          </a:prstGeom>
        </p:spPr>
        <p:txBody>
          <a:bodyPr anchor="ctr"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京都大学</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162177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8" name="正方形/長方形 67"/>
              <p:cNvSpPr/>
              <p:nvPr/>
            </p:nvSpPr>
            <p:spPr>
              <a:xfrm>
                <a:off x="980926" y="3259009"/>
                <a:ext cx="2579104" cy="726930"/>
              </a:xfrm>
              <a:prstGeom prst="rect">
                <a:avLst/>
              </a:prstGeom>
            </p:spPr>
            <p:txBody>
              <a:bodyPr wrap="none">
                <a:spAutoFit/>
              </a:bodyPr>
              <a:lstStyle/>
              <a:p>
                <a:pPr lvl="0">
                  <a:defRPr/>
                </a:pPr>
                <a14:m>
                  <m:oMathPara xmlns:m="http://schemas.openxmlformats.org/officeDocument/2006/math">
                    <m:oMathParaPr>
                      <m:jc m:val="centerGroup"/>
                    </m:oMathParaPr>
                    <m:oMath xmlns:m="http://schemas.openxmlformats.org/officeDocument/2006/math">
                      <m:r>
                        <a:rPr lang="en-US" altLang="ja-JP" i="1">
                          <a:solidFill>
                            <a:srgbClr val="000000"/>
                          </a:solidFill>
                          <a:latin typeface="Cambria Math"/>
                        </a:rPr>
                        <m:t>𝑡</m:t>
                      </m:r>
                      <m:r>
                        <a:rPr lang="en-US" altLang="ja-JP" i="1">
                          <a:solidFill>
                            <a:srgbClr val="000000"/>
                          </a:solidFill>
                          <a:latin typeface="Cambria Math"/>
                        </a:rPr>
                        <m:t>=</m:t>
                      </m:r>
                      <m:f>
                        <m:fPr>
                          <m:ctrlPr>
                            <a:rPr lang="en-US" altLang="ja-JP" i="1">
                              <a:solidFill>
                                <a:srgbClr val="000000"/>
                              </a:solidFill>
                              <a:latin typeface="Cambria Math"/>
                            </a:rPr>
                          </m:ctrlPr>
                        </m:fPr>
                        <m:num>
                          <m:r>
                            <a:rPr lang="en-US" altLang="ja-JP" i="1">
                              <a:solidFill>
                                <a:srgbClr val="000000"/>
                              </a:solidFill>
                              <a:latin typeface="Cambria Math"/>
                            </a:rPr>
                            <m:t>𝑟</m:t>
                          </m:r>
                          <m:rad>
                            <m:radPr>
                              <m:degHide m:val="on"/>
                              <m:ctrlPr>
                                <a:rPr lang="en-US" altLang="ja-JP" i="1">
                                  <a:solidFill>
                                    <a:srgbClr val="000000"/>
                                  </a:solidFill>
                                  <a:latin typeface="Cambria Math"/>
                                </a:rPr>
                              </m:ctrlPr>
                            </m:radPr>
                            <m:deg/>
                            <m:e>
                              <m:r>
                                <a:rPr lang="en-US" altLang="ja-JP" i="1">
                                  <a:solidFill>
                                    <a:srgbClr val="000000"/>
                                  </a:solidFill>
                                  <a:latin typeface="Cambria Math"/>
                                </a:rPr>
                                <m:t>𝑛</m:t>
                              </m:r>
                              <m:r>
                                <a:rPr lang="en-US" altLang="ja-JP" i="1">
                                  <a:solidFill>
                                    <a:srgbClr val="000000"/>
                                  </a:solidFill>
                                  <a:latin typeface="Cambria Math"/>
                                </a:rPr>
                                <m:t>−2</m:t>
                              </m:r>
                            </m:e>
                          </m:rad>
                        </m:num>
                        <m:den>
                          <m:rad>
                            <m:radPr>
                              <m:degHide m:val="on"/>
                              <m:ctrlPr>
                                <a:rPr lang="en-US" altLang="ja-JP" i="1">
                                  <a:solidFill>
                                    <a:srgbClr val="000000"/>
                                  </a:solidFill>
                                  <a:latin typeface="Cambria Math"/>
                                </a:rPr>
                              </m:ctrlPr>
                            </m:radPr>
                            <m:deg/>
                            <m:e>
                              <m:r>
                                <a:rPr lang="en-US" altLang="ja-JP" i="1">
                                  <a:solidFill>
                                    <a:srgbClr val="000000"/>
                                  </a:solidFill>
                                  <a:latin typeface="Cambria Math"/>
                                </a:rPr>
                                <m:t>1−</m:t>
                              </m:r>
                              <m:sSup>
                                <m:sSupPr>
                                  <m:ctrlPr>
                                    <a:rPr lang="en-US" altLang="ja-JP" i="1">
                                      <a:solidFill>
                                        <a:srgbClr val="000000"/>
                                      </a:solidFill>
                                      <a:latin typeface="Cambria Math"/>
                                    </a:rPr>
                                  </m:ctrlPr>
                                </m:sSupPr>
                                <m:e>
                                  <m:r>
                                    <a:rPr lang="en-US" altLang="ja-JP" i="1">
                                      <a:solidFill>
                                        <a:srgbClr val="000000"/>
                                      </a:solidFill>
                                      <a:latin typeface="Cambria Math"/>
                                    </a:rPr>
                                    <m:t>𝑟</m:t>
                                  </m:r>
                                </m:e>
                                <m:sup>
                                  <m:r>
                                    <a:rPr lang="en-US" altLang="ja-JP" i="1">
                                      <a:solidFill>
                                        <a:srgbClr val="000000"/>
                                      </a:solidFill>
                                      <a:latin typeface="Cambria Math"/>
                                    </a:rPr>
                                    <m:t>2</m:t>
                                  </m:r>
                                </m:sup>
                              </m:sSup>
                            </m:e>
                          </m:rad>
                        </m:den>
                      </m:f>
                      <m:r>
                        <a:rPr lang="en-US" altLang="ja-JP" i="1">
                          <a:solidFill>
                            <a:srgbClr val="000000"/>
                          </a:solidFill>
                          <a:latin typeface="Cambria Math"/>
                        </a:rPr>
                        <m:t> ~ </m:t>
                      </m:r>
                      <m:r>
                        <a:rPr lang="en-US" altLang="ja-JP" i="1">
                          <a:solidFill>
                            <a:srgbClr val="000000"/>
                          </a:solidFill>
                          <a:latin typeface="Cambria Math"/>
                        </a:rPr>
                        <m:t>𝑡</m:t>
                      </m:r>
                      <m:r>
                        <a:rPr lang="en-US" altLang="ja-JP" i="1">
                          <a:solidFill>
                            <a:srgbClr val="000000"/>
                          </a:solidFill>
                          <a:latin typeface="Cambria Math"/>
                        </a:rPr>
                        <m:t>(</m:t>
                      </m:r>
                      <m:r>
                        <a:rPr lang="en-US" altLang="ja-JP" i="1">
                          <a:solidFill>
                            <a:srgbClr val="000000"/>
                          </a:solidFill>
                          <a:latin typeface="Cambria Math"/>
                        </a:rPr>
                        <m:t>𝑛</m:t>
                      </m:r>
                      <m:r>
                        <a:rPr lang="en-US" altLang="ja-JP" i="1">
                          <a:solidFill>
                            <a:srgbClr val="000000"/>
                          </a:solidFill>
                          <a:latin typeface="Cambria Math"/>
                        </a:rPr>
                        <m:t>−2)</m:t>
                      </m:r>
                    </m:oMath>
                  </m:oMathPara>
                </a14:m>
                <a:endParaRPr lang="ja-JP" altLang="en-US" dirty="0">
                  <a:solidFill>
                    <a:srgbClr val="000000"/>
                  </a:solidFill>
                  <a:latin typeface="Noto Sans CJK JP Medium"/>
                </a:endParaRPr>
              </a:p>
            </p:txBody>
          </p:sp>
        </mc:Choice>
        <mc:Fallback xmlns="">
          <p:sp>
            <p:nvSpPr>
              <p:cNvPr id="68" name="正方形/長方形 67"/>
              <p:cNvSpPr>
                <a:spLocks noRot="1" noChangeAspect="1" noMove="1" noResize="1" noEditPoints="1" noAdjustHandles="1" noChangeArrowheads="1" noChangeShapeType="1" noTextEdit="1"/>
              </p:cNvSpPr>
              <p:nvPr/>
            </p:nvSpPr>
            <p:spPr>
              <a:xfrm>
                <a:off x="980926" y="3259009"/>
                <a:ext cx="2579104" cy="726930"/>
              </a:xfrm>
              <a:prstGeom prst="rect">
                <a:avLst/>
              </a:prstGeom>
              <a:blipFill rotWithShape="1">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9" name="正方形/長方形 68"/>
              <p:cNvSpPr/>
              <p:nvPr/>
            </p:nvSpPr>
            <p:spPr>
              <a:xfrm>
                <a:off x="3707905" y="3353548"/>
                <a:ext cx="2192715" cy="369328"/>
              </a:xfrm>
              <a:prstGeom prst="rect">
                <a:avLst/>
              </a:prstGeom>
            </p:spPr>
            <p:txBody>
              <a:bodyPr wrap="square" lIns="91436" tIns="45718" rIns="91436" bIns="45718">
                <a:spAutoFit/>
              </a:bodyPr>
              <a:lstStyle/>
              <a:p>
                <a:pPr lvl="0">
                  <a:defRPr/>
                </a:pPr>
                <a:r>
                  <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標本相関係数 </a:t>
                </a:r>
                <a14:m>
                  <m:oMath xmlns:m="http://schemas.openxmlformats.org/officeDocument/2006/math">
                    <m:r>
                      <a:rPr lang="en-US" altLang="ja-JP" i="1">
                        <a:solidFill>
                          <a:srgbClr val="000000"/>
                        </a:solidFill>
                        <a:latin typeface="Cambria Math"/>
                      </a:rPr>
                      <m:t>𝑟</m:t>
                    </m:r>
                  </m:oMath>
                </a14:m>
                <a:endPar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9" name="正方形/長方形 68"/>
              <p:cNvSpPr>
                <a:spLocks noRot="1" noChangeAspect="1" noMove="1" noResize="1" noEditPoints="1" noAdjustHandles="1" noChangeArrowheads="1" noChangeShapeType="1" noTextEdit="1"/>
              </p:cNvSpPr>
              <p:nvPr/>
            </p:nvSpPr>
            <p:spPr>
              <a:xfrm>
                <a:off x="3707905" y="3353548"/>
                <a:ext cx="2192715" cy="369328"/>
              </a:xfrm>
              <a:prstGeom prst="rect">
                <a:avLst/>
              </a:prstGeom>
              <a:blipFill rotWithShape="1">
                <a:blip r:embed="rId4"/>
                <a:stretch>
                  <a:fillRect l="-2222"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0" name="正方形/長方形 69"/>
              <p:cNvSpPr/>
              <p:nvPr/>
            </p:nvSpPr>
            <p:spPr>
              <a:xfrm>
                <a:off x="3707904" y="3659143"/>
                <a:ext cx="2192715" cy="369328"/>
              </a:xfrm>
              <a:prstGeom prst="rect">
                <a:avLst/>
              </a:prstGeom>
            </p:spPr>
            <p:txBody>
              <a:bodyPr wrap="square" lIns="91436" tIns="45718" rIns="91436" bIns="45718">
                <a:spAutoFit/>
              </a:bodyPr>
              <a:lstStyle/>
              <a:p>
                <a:pPr lvl="0">
                  <a:defRPr/>
                </a:pPr>
                <a:r>
                  <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標本サイズ </a:t>
                </a:r>
                <a14:m>
                  <m:oMath xmlns:m="http://schemas.openxmlformats.org/officeDocument/2006/math">
                    <m:r>
                      <a:rPr lang="en-US" altLang="ja-JP" i="1">
                        <a:solidFill>
                          <a:srgbClr val="000000"/>
                        </a:solidFill>
                        <a:latin typeface="Cambria Math"/>
                      </a:rPr>
                      <m:t>𝑛</m:t>
                    </m:r>
                  </m:oMath>
                </a14:m>
                <a:endParaRPr kumimoji="1" lang="ja-JP" altLang="en-US"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0" name="正方形/長方形 69"/>
              <p:cNvSpPr>
                <a:spLocks noRot="1" noChangeAspect="1" noMove="1" noResize="1" noEditPoints="1" noAdjustHandles="1" noChangeArrowheads="1" noChangeShapeType="1" noTextEdit="1"/>
              </p:cNvSpPr>
              <p:nvPr/>
            </p:nvSpPr>
            <p:spPr>
              <a:xfrm>
                <a:off x="3707904" y="3659143"/>
                <a:ext cx="2192715" cy="369328"/>
              </a:xfrm>
              <a:prstGeom prst="rect">
                <a:avLst/>
              </a:prstGeom>
              <a:blipFill rotWithShape="1">
                <a:blip r:embed="rId5"/>
                <a:stretch>
                  <a:fillRect l="-2222" t="-11475" b="-213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1" name="正方形/長方形 70"/>
              <p:cNvSpPr/>
              <p:nvPr/>
            </p:nvSpPr>
            <p:spPr>
              <a:xfrm>
                <a:off x="968226" y="5124996"/>
                <a:ext cx="2162900" cy="369332"/>
              </a:xfrm>
              <a:prstGeom prst="rect">
                <a:avLst/>
              </a:prstGeom>
            </p:spPr>
            <p:txBody>
              <a:bodyPr wrap="none">
                <a:spAutoFit/>
              </a:bodyPr>
              <a:lstStyle/>
              <a:p>
                <a:pPr lvl="0">
                  <a:defRPr/>
                </a:pPr>
                <a14:m>
                  <m:oMathPara xmlns:m="http://schemas.openxmlformats.org/officeDocument/2006/math">
                    <m:oMathParaPr>
                      <m:jc m:val="centerGroup"/>
                    </m:oMathParaPr>
                    <m:oMath xmlns:m="http://schemas.openxmlformats.org/officeDocument/2006/math">
                      <m:func>
                        <m:funcPr>
                          <m:ctrlPr>
                            <a:rPr lang="en-US" altLang="ja-JP" i="1">
                              <a:solidFill>
                                <a:srgbClr val="000000"/>
                              </a:solidFill>
                              <a:latin typeface="Cambria Math"/>
                            </a:rPr>
                          </m:ctrlPr>
                        </m:funcPr>
                        <m:fName>
                          <m:r>
                            <a:rPr lang="en-US" altLang="ja-JP" i="1">
                              <a:solidFill>
                                <a:srgbClr val="E74C3C"/>
                              </a:solidFill>
                              <a:latin typeface="Cambria Math"/>
                            </a:rPr>
                            <m:t>2</m:t>
                          </m:r>
                          <m:r>
                            <a:rPr lang="en-US" altLang="ja-JP" i="1">
                              <a:solidFill>
                                <a:srgbClr val="000000"/>
                              </a:solidFill>
                              <a:latin typeface="Cambria Math"/>
                            </a:rPr>
                            <m:t>𝑃</m:t>
                          </m:r>
                        </m:fName>
                        <m:e>
                          <m:d>
                            <m:dPr>
                              <m:ctrlPr>
                                <a:rPr lang="en-US" altLang="ja-JP" i="1">
                                  <a:solidFill>
                                    <a:srgbClr val="000000"/>
                                  </a:solidFill>
                                  <a:latin typeface="Cambria Math"/>
                                </a:rPr>
                              </m:ctrlPr>
                            </m:dPr>
                            <m:e>
                              <m:r>
                                <a:rPr lang="en-US" altLang="ja-JP" i="1">
                                  <a:solidFill>
                                    <a:srgbClr val="000000"/>
                                  </a:solidFill>
                                  <a:latin typeface="Cambria Math"/>
                                </a:rPr>
                                <m:t>𝑡</m:t>
                              </m:r>
                              <m:r>
                                <a:rPr lang="en-US" altLang="ja-JP" i="1">
                                  <a:solidFill>
                                    <a:srgbClr val="000000"/>
                                  </a:solidFill>
                                  <a:latin typeface="Cambria Math"/>
                                </a:rPr>
                                <m:t>≥|</m:t>
                              </m:r>
                              <m:sSup>
                                <m:sSupPr>
                                  <m:ctrlPr>
                                    <a:rPr lang="en-US" altLang="ja-JP" i="1" dirty="0">
                                      <a:solidFill>
                                        <a:srgbClr val="000000"/>
                                      </a:solidFill>
                                      <a:latin typeface="Cambria Math"/>
                                    </a:rPr>
                                  </m:ctrlPr>
                                </m:sSupPr>
                                <m:e>
                                  <m:r>
                                    <a:rPr lang="en-US" altLang="ja-JP" i="1" dirty="0">
                                      <a:solidFill>
                                        <a:srgbClr val="000000"/>
                                      </a:solidFill>
                                      <a:latin typeface="Cambria Math"/>
                                    </a:rPr>
                                    <m:t>𝑡</m:t>
                                  </m:r>
                                </m:e>
                                <m:sup>
                                  <m:r>
                                    <a:rPr lang="en-US" altLang="ja-JP" i="1" dirty="0">
                                      <a:solidFill>
                                        <a:srgbClr val="000000"/>
                                      </a:solidFill>
                                      <a:latin typeface="Cambria Math"/>
                                    </a:rPr>
                                    <m:t>∗</m:t>
                                  </m:r>
                                </m:sup>
                              </m:sSup>
                              <m:r>
                                <a:rPr lang="en-US" altLang="ja-JP" i="1" dirty="0">
                                  <a:solidFill>
                                    <a:srgbClr val="000000"/>
                                  </a:solidFill>
                                  <a:latin typeface="Cambria Math"/>
                                </a:rPr>
                                <m:t>|</m:t>
                              </m:r>
                              <m:r>
                                <a:rPr lang="en-US" altLang="ja-JP" i="1">
                                  <a:solidFill>
                                    <a:srgbClr val="000000"/>
                                  </a:solidFill>
                                  <a:latin typeface="Cambria Math"/>
                                </a:rPr>
                                <m:t>;</m:t>
                              </m:r>
                              <m:r>
                                <a:rPr lang="en-US" altLang="ja-JP" i="1">
                                  <a:solidFill>
                                    <a:srgbClr val="000000"/>
                                  </a:solidFill>
                                  <a:latin typeface="Cambria Math"/>
                                </a:rPr>
                                <m:t>𝑛</m:t>
                              </m:r>
                              <m:r>
                                <a:rPr lang="en-US" altLang="ja-JP" i="1">
                                  <a:solidFill>
                                    <a:srgbClr val="000000"/>
                                  </a:solidFill>
                                  <a:latin typeface="Cambria Math"/>
                                </a:rPr>
                                <m:t>−2 </m:t>
                              </m:r>
                            </m:e>
                          </m:d>
                        </m:e>
                      </m:func>
                    </m:oMath>
                  </m:oMathPara>
                </a14:m>
                <a:endParaRPr lang="ja-JP" altLang="en-US" dirty="0">
                  <a:solidFill>
                    <a:srgbClr val="000000"/>
                  </a:solidFill>
                  <a:latin typeface="Noto Sans CJK JP Medium"/>
                </a:endParaRPr>
              </a:p>
            </p:txBody>
          </p:sp>
        </mc:Choice>
        <mc:Fallback xmlns="">
          <p:sp>
            <p:nvSpPr>
              <p:cNvPr id="71" name="正方形/長方形 70"/>
              <p:cNvSpPr>
                <a:spLocks noRot="1" noChangeAspect="1" noMove="1" noResize="1" noEditPoints="1" noAdjustHandles="1" noChangeArrowheads="1" noChangeShapeType="1" noTextEdit="1"/>
              </p:cNvSpPr>
              <p:nvPr/>
            </p:nvSpPr>
            <p:spPr>
              <a:xfrm>
                <a:off x="968226" y="5124996"/>
                <a:ext cx="2162900" cy="369332"/>
              </a:xfrm>
              <a:prstGeom prst="rect">
                <a:avLst/>
              </a:prstGeom>
              <a:blipFill rotWithShape="1">
                <a:blip r:embed="rId6"/>
                <a:stretch>
                  <a:fillRect b="-16667"/>
                </a:stretch>
              </a:blipFill>
            </p:spPr>
            <p:txBody>
              <a:bodyPr/>
              <a:lstStyle/>
              <a:p>
                <a:r>
                  <a:rPr lang="ja-JP" altLang="en-US">
                    <a:noFill/>
                  </a:rPr>
                  <a:t> </a:t>
                </a:r>
              </a:p>
            </p:txBody>
          </p:sp>
        </mc:Fallback>
      </mc:AlternateContent>
      <p:sp>
        <p:nvSpPr>
          <p:cNvPr id="72" name="タイトル 8">
            <a:extLst>
              <a:ext uri="{FF2B5EF4-FFF2-40B4-BE49-F238E27FC236}">
                <a16:creationId xmlns:a16="http://schemas.microsoft.com/office/drawing/2014/main" xmlns="" id="{090A2C57-DF43-4ABB-8C57-2A3E7009BA6D}"/>
              </a:ext>
            </a:extLst>
          </p:cNvPr>
          <p:cNvSpPr txBox="1">
            <a:spLocks/>
          </p:cNvSpPr>
          <p:nvPr/>
        </p:nvSpPr>
        <p:spPr>
          <a:xfrm>
            <a:off x="810345" y="748170"/>
            <a:ext cx="2645548" cy="47666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仮説を設定</a:t>
            </a:r>
          </a:p>
        </p:txBody>
      </p:sp>
      <p:sp>
        <p:nvSpPr>
          <p:cNvPr id="73" name="正方形/長方形 72">
            <a:extLst>
              <a:ext uri="{FF2B5EF4-FFF2-40B4-BE49-F238E27FC236}">
                <a16:creationId xmlns:a16="http://schemas.microsoft.com/office/drawing/2014/main" xmlns="" id="{F3A8AA6A-B30E-4C19-92C6-655BCEA2C92D}"/>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74" name="正方形/長方形 73">
            <a:extLst>
              <a:ext uri="{FF2B5EF4-FFF2-40B4-BE49-F238E27FC236}">
                <a16:creationId xmlns:a16="http://schemas.microsoft.com/office/drawing/2014/main" xmlns="" id="{09856E27-1DDF-44F4-9E76-1749F0F6AAD6}"/>
              </a:ext>
            </a:extLst>
          </p:cNvPr>
          <p:cNvSpPr>
            <a:spLocks noChangeAspect="1"/>
          </p:cNvSpPr>
          <p:nvPr/>
        </p:nvSpPr>
        <p:spPr>
          <a:xfrm>
            <a:off x="892274" y="182940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5" name="タイトル 8">
                <a:extLst>
                  <a:ext uri="{FF2B5EF4-FFF2-40B4-BE49-F238E27FC236}">
                    <a16:creationId xmlns:a16="http://schemas.microsoft.com/office/drawing/2014/main" xmlns="" id="{183E7BFF-7E24-41A9-897A-31D259AD96AB}"/>
                  </a:ext>
                </a:extLst>
              </p:cNvPr>
              <p:cNvSpPr txBox="1">
                <a:spLocks/>
              </p:cNvSpPr>
              <p:nvPr/>
            </p:nvSpPr>
            <p:spPr>
              <a:xfrm>
                <a:off x="1025376" y="2512363"/>
                <a:ext cx="7218512" cy="70788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標本サイズ </a:t>
                </a:r>
                <a14:m>
                  <m:oMath xmlns:m="http://schemas.openxmlformats.org/officeDocument/2006/math">
                    <m:r>
                      <a:rPr lang="en-US" altLang="ja-JP" sz="2000" i="1">
                        <a:latin typeface="Cambria Math"/>
                      </a:rPr>
                      <m:t>𝑛</m:t>
                    </m:r>
                  </m:oMath>
                </a14:m>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 の標本の母集団に相関がないとするならば</a:t>
                </a:r>
                <a:b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br>
                <a14:m>
                  <m:oMath xmlns:m="http://schemas.openxmlformats.org/officeDocument/2006/math">
                    <m:r>
                      <a:rPr lang="en-US" altLang="ja-JP" sz="2000" i="1">
                        <a:latin typeface="Cambria Math"/>
                      </a:rPr>
                      <m:t>𝑡</m:t>
                    </m:r>
                  </m:oMath>
                </a14:m>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 統計量は帰無仮説の下で自由度 </a:t>
                </a:r>
                <a14:m>
                  <m:oMath xmlns:m="http://schemas.openxmlformats.org/officeDocument/2006/math">
                    <m:r>
                      <a:rPr lang="en-US" altLang="ja-JP" sz="2000" i="1">
                        <a:latin typeface="Cambria Math"/>
                      </a:rPr>
                      <m:t>𝑛</m:t>
                    </m:r>
                    <m:r>
                      <a:rPr lang="en-US" altLang="ja-JP" sz="2000" i="1">
                        <a:latin typeface="Cambria Math"/>
                      </a:rPr>
                      <m:t>−2</m:t>
                    </m:r>
                  </m:oMath>
                </a14:m>
                <a:r>
                  <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の </a:t>
                </a:r>
                <a14:m>
                  <m:oMath xmlns:m="http://schemas.openxmlformats.org/officeDocument/2006/math">
                    <m:r>
                      <a:rPr lang="en-US" altLang="ja-JP" sz="2000" i="1" dirty="0">
                        <a:latin typeface="Cambria Math"/>
                      </a:rPr>
                      <m:t>𝑡</m:t>
                    </m:r>
                  </m:oMath>
                </a14:m>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 分布に従う</a:t>
                </a:r>
              </a:p>
            </p:txBody>
          </p:sp>
        </mc:Choice>
        <mc:Fallback xmlns="">
          <p:sp>
            <p:nvSpPr>
              <p:cNvPr id="75" name="タイトル 8">
                <a:extLst>
                  <a:ext uri="{FF2B5EF4-FFF2-40B4-BE49-F238E27FC236}">
                    <a16:creationId xmlns="" xmlns:a16="http://schemas.microsoft.com/office/drawing/2014/main" xmlns:a14="http://schemas.microsoft.com/office/drawing/2010/main" id="{183E7BFF-7E24-41A9-897A-31D259AD96AB}"/>
                  </a:ext>
                </a:extLst>
              </p:cNvPr>
              <p:cNvSpPr txBox="1">
                <a:spLocks noRot="1" noChangeAspect="1" noMove="1" noResize="1" noEditPoints="1" noAdjustHandles="1" noChangeArrowheads="1" noChangeShapeType="1" noTextEdit="1"/>
              </p:cNvSpPr>
              <p:nvPr/>
            </p:nvSpPr>
            <p:spPr>
              <a:xfrm>
                <a:off x="1025376" y="2512363"/>
                <a:ext cx="7218512" cy="707886"/>
              </a:xfrm>
              <a:prstGeom prst="rect">
                <a:avLst/>
              </a:prstGeom>
              <a:blipFill rotWithShape="1">
                <a:blip r:embed="rId7"/>
                <a:stretch>
                  <a:fillRect l="-1436" t="-11207" b="-1810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6" name="タイトル 8">
                <a:extLst>
                  <a:ext uri="{FF2B5EF4-FFF2-40B4-BE49-F238E27FC236}">
                    <a16:creationId xmlns:a16="http://schemas.microsoft.com/office/drawing/2014/main" xmlns="" id="{89C7C5E2-C10D-4D21-A3B3-BF07F44EFD9B}"/>
                  </a:ext>
                </a:extLst>
              </p:cNvPr>
              <p:cNvSpPr txBox="1">
                <a:spLocks/>
              </p:cNvSpPr>
              <p:nvPr/>
            </p:nvSpPr>
            <p:spPr>
              <a:xfrm>
                <a:off x="810345" y="3980764"/>
                <a:ext cx="7938120" cy="49019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2400" i="1" smtClean="0">
                        <a:solidFill>
                          <a:srgbClr val="0000FF"/>
                        </a:solidFill>
                        <a:latin typeface="Cambria Math"/>
                      </a:rPr>
                      <m:t>𝑝</m:t>
                    </m:r>
                  </m:oMath>
                </a14:m>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値を計算</a:t>
                </a:r>
              </a:p>
            </p:txBody>
          </p:sp>
        </mc:Choice>
        <mc:Fallback xmlns="">
          <p:sp>
            <p:nvSpPr>
              <p:cNvPr id="76" name="タイトル 8">
                <a:extLst>
                  <a:ext uri="{FF2B5EF4-FFF2-40B4-BE49-F238E27FC236}">
                    <a16:creationId xmlns="" xmlns:a16="http://schemas.microsoft.com/office/drawing/2014/main" xmlns:a14="http://schemas.microsoft.com/office/drawing/2010/main" id="{89C7C5E2-C10D-4D21-A3B3-BF07F44EFD9B}"/>
                  </a:ext>
                </a:extLst>
              </p:cNvPr>
              <p:cNvSpPr txBox="1">
                <a:spLocks noRot="1" noChangeAspect="1" noMove="1" noResize="1" noEditPoints="1" noAdjustHandles="1" noChangeArrowheads="1" noChangeShapeType="1" noTextEdit="1"/>
              </p:cNvSpPr>
              <p:nvPr/>
            </p:nvSpPr>
            <p:spPr>
              <a:xfrm>
                <a:off x="810345" y="3980764"/>
                <a:ext cx="7938120" cy="490199"/>
              </a:xfrm>
              <a:prstGeom prst="rect">
                <a:avLst/>
              </a:prstGeom>
              <a:blipFill rotWithShape="1">
                <a:blip r:embed="rId8"/>
                <a:stretch>
                  <a:fillRect l="-230" t="-17500" b="-35000"/>
                </a:stretch>
              </a:blipFill>
            </p:spPr>
            <p:txBody>
              <a:bodyPr/>
              <a:lstStyle/>
              <a:p>
                <a:r>
                  <a:rPr lang="ja-JP" altLang="en-US">
                    <a:noFill/>
                  </a:rPr>
                  <a:t> </a:t>
                </a:r>
              </a:p>
            </p:txBody>
          </p:sp>
        </mc:Fallback>
      </mc:AlternateContent>
      <p:sp>
        <p:nvSpPr>
          <p:cNvPr id="77" name="正方形/長方形 76">
            <a:extLst>
              <a:ext uri="{FF2B5EF4-FFF2-40B4-BE49-F238E27FC236}">
                <a16:creationId xmlns:a16="http://schemas.microsoft.com/office/drawing/2014/main" xmlns="" id="{A10D867A-0E4E-4BE9-9E91-F73C7A0B4F65}"/>
              </a:ext>
            </a:extLst>
          </p:cNvPr>
          <p:cNvSpPr>
            <a:spLocks noChangeAspect="1"/>
          </p:cNvSpPr>
          <p:nvPr/>
        </p:nvSpPr>
        <p:spPr>
          <a:xfrm>
            <a:off x="611189" y="416668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78" name="正方形/長方形 77">
            <a:extLst>
              <a:ext uri="{FF2B5EF4-FFF2-40B4-BE49-F238E27FC236}">
                <a16:creationId xmlns:a16="http://schemas.microsoft.com/office/drawing/2014/main" xmlns="" id="{F8078332-2FC9-4B2B-B841-DB59D4C02E8B}"/>
              </a:ext>
            </a:extLst>
          </p:cNvPr>
          <p:cNvSpPr>
            <a:spLocks noChangeAspect="1"/>
          </p:cNvSpPr>
          <p:nvPr/>
        </p:nvSpPr>
        <p:spPr>
          <a:xfrm>
            <a:off x="892274" y="460869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9" name="タイトル 8">
                <a:extLst>
                  <a:ext uri="{FF2B5EF4-FFF2-40B4-BE49-F238E27FC236}">
                    <a16:creationId xmlns:a16="http://schemas.microsoft.com/office/drawing/2014/main" xmlns="" id="{44C32654-6D7B-4B29-91CC-57CB5865E221}"/>
                  </a:ext>
                </a:extLst>
              </p:cNvPr>
              <p:cNvSpPr txBox="1">
                <a:spLocks/>
              </p:cNvSpPr>
              <p:nvPr/>
            </p:nvSpPr>
            <p:spPr>
              <a:xfrm>
                <a:off x="1025376" y="4444615"/>
                <a:ext cx="6714976" cy="70788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帰無仮説が正しいときに </a:t>
                </a:r>
                <a14:m>
                  <m:oMath xmlns:m="http://schemas.openxmlformats.org/officeDocument/2006/math">
                    <m:r>
                      <a:rPr lang="en-US" altLang="ja-JP" sz="2000" i="1">
                        <a:latin typeface="Cambria Math"/>
                      </a:rPr>
                      <m:t>𝑡</m:t>
                    </m:r>
                  </m:oMath>
                </a14:m>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 が標本での実現値 </a:t>
                </a:r>
                <a14:m>
                  <m:oMath xmlns:m="http://schemas.openxmlformats.org/officeDocument/2006/math">
                    <m:sSup>
                      <m:sSupPr>
                        <m:ctrlPr>
                          <a:rPr lang="en-US" altLang="ja-JP" sz="2000" i="1">
                            <a:latin typeface="Cambria Math"/>
                          </a:rPr>
                        </m:ctrlPr>
                      </m:sSupPr>
                      <m:e>
                        <m:r>
                          <a:rPr lang="en-US" altLang="ja-JP" sz="2000" i="1">
                            <a:latin typeface="Cambria Math"/>
                          </a:rPr>
                          <m:t>𝑡</m:t>
                        </m:r>
                      </m:e>
                      <m:sup>
                        <m:r>
                          <a:rPr lang="en-US" altLang="ja-JP" sz="2000" i="1">
                            <a:latin typeface="Cambria Math"/>
                          </a:rPr>
                          <m:t>∗</m:t>
                        </m:r>
                      </m:sup>
                    </m:sSup>
                  </m:oMath>
                </a14:m>
                <a:r>
                  <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以上に</a:t>
                </a:r>
                <a:endPar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まれな値となる</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確率 </a:t>
                </a:r>
                <a:r>
                  <a:rPr lang="en-US" altLang="ja-JP"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両側確率</a:t>
                </a:r>
                <a:r>
                  <a:rPr lang="en-US" altLang="ja-JP"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を</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求める</a:t>
                </a:r>
              </a:p>
            </p:txBody>
          </p:sp>
        </mc:Choice>
        <mc:Fallback xmlns="">
          <p:sp>
            <p:nvSpPr>
              <p:cNvPr id="79" name="タイトル 8">
                <a:extLst>
                  <a:ext uri="{FF2B5EF4-FFF2-40B4-BE49-F238E27FC236}">
                    <a16:creationId xmlns="" xmlns:a16="http://schemas.microsoft.com/office/drawing/2014/main" xmlns:a14="http://schemas.microsoft.com/office/drawing/2010/main" id="{44C32654-6D7B-4B29-91CC-57CB5865E221}"/>
                  </a:ext>
                </a:extLst>
              </p:cNvPr>
              <p:cNvSpPr txBox="1">
                <a:spLocks noRot="1" noChangeAspect="1" noMove="1" noResize="1" noEditPoints="1" noAdjustHandles="1" noChangeArrowheads="1" noChangeShapeType="1" noTextEdit="1"/>
              </p:cNvSpPr>
              <p:nvPr/>
            </p:nvSpPr>
            <p:spPr>
              <a:xfrm>
                <a:off x="1025376" y="4444615"/>
                <a:ext cx="6714976" cy="707886"/>
              </a:xfrm>
              <a:prstGeom prst="rect">
                <a:avLst/>
              </a:prstGeom>
              <a:blipFill rotWithShape="1">
                <a:blip r:embed="rId9"/>
                <a:stretch>
                  <a:fillRect l="-1543" t="-11207" b="-1982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0" name="タイトル 8">
                <a:extLst>
                  <a:ext uri="{FF2B5EF4-FFF2-40B4-BE49-F238E27FC236}">
                    <a16:creationId xmlns:a16="http://schemas.microsoft.com/office/drawing/2014/main" xmlns="" id="{835F763A-8698-4550-A3BA-1E344FD6363B}"/>
                  </a:ext>
                </a:extLst>
              </p:cNvPr>
              <p:cNvSpPr txBox="1">
                <a:spLocks/>
              </p:cNvSpPr>
              <p:nvPr/>
            </p:nvSpPr>
            <p:spPr>
              <a:xfrm>
                <a:off x="810345" y="2068384"/>
                <a:ext cx="7938120" cy="49019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2400" i="1" smtClean="0">
                        <a:solidFill>
                          <a:srgbClr val="0000FF"/>
                        </a:solidFill>
                        <a:latin typeface="Cambria Math"/>
                      </a:rPr>
                      <m:t>𝑡</m:t>
                    </m:r>
                  </m:oMath>
                </a14:m>
                <a:r>
                  <a:rPr lang="ja-JP" altLang="en-US" sz="24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統計量を計算</a:t>
                </a:r>
              </a:p>
            </p:txBody>
          </p:sp>
        </mc:Choice>
        <mc:Fallback xmlns="">
          <p:sp>
            <p:nvSpPr>
              <p:cNvPr id="80" name="タイトル 8">
                <a:extLst>
                  <a:ext uri="{FF2B5EF4-FFF2-40B4-BE49-F238E27FC236}">
                    <a16:creationId xmlns="" xmlns:a16="http://schemas.microsoft.com/office/drawing/2014/main" xmlns:a14="http://schemas.microsoft.com/office/drawing/2010/main" id="{835F763A-8698-4550-A3BA-1E344FD6363B}"/>
                  </a:ext>
                </a:extLst>
              </p:cNvPr>
              <p:cNvSpPr txBox="1">
                <a:spLocks noRot="1" noChangeAspect="1" noMove="1" noResize="1" noEditPoints="1" noAdjustHandles="1" noChangeArrowheads="1" noChangeShapeType="1" noTextEdit="1"/>
              </p:cNvSpPr>
              <p:nvPr/>
            </p:nvSpPr>
            <p:spPr>
              <a:xfrm>
                <a:off x="810345" y="2068384"/>
                <a:ext cx="7938120" cy="490199"/>
              </a:xfrm>
              <a:prstGeom prst="rect">
                <a:avLst/>
              </a:prstGeom>
              <a:blipFill rotWithShape="1">
                <a:blip r:embed="rId10"/>
                <a:stretch>
                  <a:fillRect l="-77" t="-16049" b="-33333"/>
                </a:stretch>
              </a:blipFill>
            </p:spPr>
            <p:txBody>
              <a:bodyPr/>
              <a:lstStyle/>
              <a:p>
                <a:r>
                  <a:rPr lang="ja-JP" altLang="en-US">
                    <a:noFill/>
                  </a:rPr>
                  <a:t> </a:t>
                </a:r>
              </a:p>
            </p:txBody>
          </p:sp>
        </mc:Fallback>
      </mc:AlternateContent>
      <p:sp>
        <p:nvSpPr>
          <p:cNvPr id="81" name="正方形/長方形 80">
            <a:extLst>
              <a:ext uri="{FF2B5EF4-FFF2-40B4-BE49-F238E27FC236}">
                <a16:creationId xmlns:a16="http://schemas.microsoft.com/office/drawing/2014/main" xmlns="" id="{649E04CC-705A-4866-B20F-B98BBDA56225}"/>
              </a:ext>
            </a:extLst>
          </p:cNvPr>
          <p:cNvSpPr>
            <a:spLocks noChangeAspect="1"/>
          </p:cNvSpPr>
          <p:nvPr/>
        </p:nvSpPr>
        <p:spPr>
          <a:xfrm>
            <a:off x="611189" y="2254986"/>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82" name="正方形/長方形 81">
            <a:extLst>
              <a:ext uri="{FF2B5EF4-FFF2-40B4-BE49-F238E27FC236}">
                <a16:creationId xmlns:a16="http://schemas.microsoft.com/office/drawing/2014/main" xmlns="" id="{28EC8E78-000E-4D44-B3C9-ADC45CDF2608}"/>
              </a:ext>
            </a:extLst>
          </p:cNvPr>
          <p:cNvSpPr>
            <a:spLocks noChangeAspect="1"/>
          </p:cNvSpPr>
          <p:nvPr/>
        </p:nvSpPr>
        <p:spPr>
          <a:xfrm>
            <a:off x="892274" y="266594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83" name="角丸四角形 66">
            <a:extLst>
              <a:ext uri="{FF2B5EF4-FFF2-40B4-BE49-F238E27FC236}">
                <a16:creationId xmlns:a16="http://schemas.microsoft.com/office/drawing/2014/main" xmlns="" id="{B381882E-C5A8-429E-8DED-5C43CBE83BE5}"/>
              </a:ext>
            </a:extLst>
          </p:cNvPr>
          <p:cNvSpPr/>
          <p:nvPr/>
        </p:nvSpPr>
        <p:spPr>
          <a:xfrm rot="5400000">
            <a:off x="7226280" y="506555"/>
            <a:ext cx="1100152" cy="2376264"/>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84" name="二等辺三角形 83">
            <a:extLst>
              <a:ext uri="{FF2B5EF4-FFF2-40B4-BE49-F238E27FC236}">
                <a16:creationId xmlns:a16="http://schemas.microsoft.com/office/drawing/2014/main" xmlns="" id="{27189D31-CD20-4906-9FD3-2D58FFA2C223}"/>
              </a:ext>
            </a:extLst>
          </p:cNvPr>
          <p:cNvSpPr/>
          <p:nvPr/>
        </p:nvSpPr>
        <p:spPr>
          <a:xfrm rot="10800000" flipH="1">
            <a:off x="6824620" y="2236680"/>
            <a:ext cx="265371" cy="310270"/>
          </a:xfrm>
          <a:prstGeom prst="triangle">
            <a:avLst>
              <a:gd name="adj" fmla="val 4556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sp>
        <p:nvSpPr>
          <p:cNvPr id="85" name="タイトル 8">
            <a:extLst>
              <a:ext uri="{FF2B5EF4-FFF2-40B4-BE49-F238E27FC236}">
                <a16:creationId xmlns:a16="http://schemas.microsoft.com/office/drawing/2014/main" xmlns="" id="{8DC94B52-C4B5-4AFD-A05A-D849E5F758B9}"/>
              </a:ext>
            </a:extLst>
          </p:cNvPr>
          <p:cNvSpPr txBox="1">
            <a:spLocks/>
          </p:cNvSpPr>
          <p:nvPr/>
        </p:nvSpPr>
        <p:spPr>
          <a:xfrm>
            <a:off x="6609490" y="1222390"/>
            <a:ext cx="2316660" cy="923330"/>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dirty="0">
                <a:solidFill>
                  <a:srgbClr val="0000FF"/>
                </a:solidFill>
              </a:rPr>
              <a:t>二変数が独立で</a:t>
            </a:r>
            <a:endParaRPr lang="en-US" altLang="ja-JP" dirty="0">
              <a:solidFill>
                <a:srgbClr val="0000FF"/>
              </a:solidFill>
            </a:endParaRPr>
          </a:p>
          <a:p>
            <a:pPr algn="l"/>
            <a:r>
              <a:rPr lang="ja-JP" altLang="en-US" dirty="0">
                <a:solidFill>
                  <a:srgbClr val="0000FF"/>
                </a:solidFill>
              </a:rPr>
              <a:t>正規分布に従うという</a:t>
            </a:r>
            <a:endParaRPr lang="en-US" altLang="ja-JP" dirty="0">
              <a:solidFill>
                <a:srgbClr val="0000FF"/>
              </a:solidFill>
            </a:endParaRPr>
          </a:p>
          <a:p>
            <a:pPr algn="l"/>
            <a:r>
              <a:rPr lang="ja-JP" altLang="en-US" dirty="0">
                <a:solidFill>
                  <a:srgbClr val="0000FF"/>
                </a:solidFill>
              </a:rPr>
              <a:t>仮定のもとで</a:t>
            </a:r>
          </a:p>
        </p:txBody>
      </p:sp>
      <mc:AlternateContent xmlns:mc="http://schemas.openxmlformats.org/markup-compatibility/2006" xmlns:a14="http://schemas.microsoft.com/office/drawing/2010/main">
        <mc:Choice Requires="a14">
          <p:sp>
            <p:nvSpPr>
              <p:cNvPr id="86" name="タイトル 8">
                <a:extLst>
                  <a:ext uri="{FF2B5EF4-FFF2-40B4-BE49-F238E27FC236}">
                    <a16:creationId xmlns:a16="http://schemas.microsoft.com/office/drawing/2014/main" xmlns="" id="{F7DDF8C9-D0F9-4CB0-ADF4-07136540F194}"/>
                  </a:ext>
                </a:extLst>
              </p:cNvPr>
              <p:cNvSpPr txBox="1">
                <a:spLocks/>
              </p:cNvSpPr>
              <p:nvPr/>
            </p:nvSpPr>
            <p:spPr>
              <a:xfrm>
                <a:off x="1025375" y="1198499"/>
                <a:ext cx="606461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帰無仮説 </a:t>
                </a:r>
                <a14:m>
                  <m:oMath xmlns:m="http://schemas.openxmlformats.org/officeDocument/2006/math">
                    <m:sSub>
                      <m:sSubPr>
                        <m:ctrlPr>
                          <a:rPr lang="en-US" altLang="ja-JP" sz="2000" i="1">
                            <a:latin typeface="Cambria Math"/>
                          </a:rPr>
                        </m:ctrlPr>
                      </m:sSubPr>
                      <m:e>
                        <m:r>
                          <a:rPr lang="en-US" altLang="ja-JP" sz="2000" i="1">
                            <a:latin typeface="Cambria Math"/>
                          </a:rPr>
                          <m:t>𝐻</m:t>
                        </m:r>
                      </m:e>
                      <m:sub>
                        <m:r>
                          <a:rPr lang="en-US" altLang="ja-JP" sz="2000" i="1">
                            <a:latin typeface="Cambria Math"/>
                          </a:rPr>
                          <m:t>0</m:t>
                        </m:r>
                      </m:sub>
                    </m:sSub>
                  </m:oMath>
                </a14:m>
                <a:r>
                  <a:rPr lang="ja-JP" altLang="en-US" sz="2200" dirty="0">
                    <a:solidFill>
                      <a:srgbClr val="0000FF"/>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相関がない</a:t>
                </a:r>
                <a:r>
                  <a:rPr lang="en-US" altLang="ja-JP"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母相関</a:t>
                </a:r>
                <a:r>
                  <a:rPr lang="ja-JP" altLang="en-US" sz="2200" dirty="0" smtClean="0">
                    <a:effectLst>
                      <a:glow rad="88900">
                        <a:prstClr val="white"/>
                      </a:glow>
                    </a:effectLst>
                    <a:latin typeface="HGP創英角ｺﾞｼｯｸUB" panose="020B0900000000000000" pitchFamily="50" charset="-128"/>
                    <a:ea typeface="HGP創英角ｺﾞｼｯｸUB" panose="020B0900000000000000" pitchFamily="50" charset="-128"/>
                    <a:cs typeface="+mn-cs"/>
                  </a:rPr>
                  <a:t>係数</a:t>
                </a:r>
                <a14:m>
                  <m:oMath xmlns:m="http://schemas.openxmlformats.org/officeDocument/2006/math">
                    <m:r>
                      <a:rPr lang="en-US" altLang="ja-JP" sz="2000" i="1">
                        <a:solidFill>
                          <a:prstClr val="black"/>
                        </a:solidFill>
                        <a:latin typeface="Cambria Math"/>
                        <a:cs typeface="+mn-cs"/>
                      </a:rPr>
                      <m:t>𝜌</m:t>
                    </m:r>
                    <m:r>
                      <a:rPr lang="en-US" altLang="ja-JP" sz="2000" i="1">
                        <a:solidFill>
                          <a:prstClr val="black"/>
                        </a:solidFill>
                        <a:latin typeface="Cambria Math"/>
                        <a:cs typeface="+mn-cs"/>
                      </a:rPr>
                      <m:t>=0</m:t>
                    </m:r>
                  </m:oMath>
                </a14:m>
                <a:r>
                  <a:rPr lang="en-US" altLang="ja-JP" sz="2000" dirty="0">
                    <a:solidFill>
                      <a:prstClr val="black"/>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86" name="タイトル 8">
                <a:extLst>
                  <a:ext uri="{FF2B5EF4-FFF2-40B4-BE49-F238E27FC236}">
                    <a16:creationId xmlns:a16="http://schemas.microsoft.com/office/drawing/2014/main" xmlns="" xmlns:a14="http://schemas.microsoft.com/office/drawing/2010/main" id="{F7DDF8C9-D0F9-4CB0-ADF4-07136540F194}"/>
                  </a:ext>
                </a:extLst>
              </p:cNvPr>
              <p:cNvSpPr txBox="1">
                <a:spLocks noRot="1" noChangeAspect="1" noMove="1" noResize="1" noEditPoints="1" noAdjustHandles="1" noChangeArrowheads="1" noChangeShapeType="1" noTextEdit="1"/>
              </p:cNvSpPr>
              <p:nvPr/>
            </p:nvSpPr>
            <p:spPr>
              <a:xfrm>
                <a:off x="1025375" y="1198499"/>
                <a:ext cx="6064615" cy="498598"/>
              </a:xfrm>
              <a:prstGeom prst="rect">
                <a:avLst/>
              </a:prstGeom>
              <a:blipFill rotWithShape="1">
                <a:blip r:embed="rId11"/>
                <a:stretch>
                  <a:fillRect l="-1709" t="-13580" b="-2098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7" name="タイトル 8">
                <a:extLst>
                  <a:ext uri="{FF2B5EF4-FFF2-40B4-BE49-F238E27FC236}">
                    <a16:creationId xmlns:a16="http://schemas.microsoft.com/office/drawing/2014/main" xmlns="" id="{56AF333C-04C9-4A31-92D6-E852DADC8FA0}"/>
                  </a:ext>
                </a:extLst>
              </p:cNvPr>
              <p:cNvSpPr txBox="1">
                <a:spLocks/>
              </p:cNvSpPr>
              <p:nvPr/>
            </p:nvSpPr>
            <p:spPr>
              <a:xfrm>
                <a:off x="1025375" y="1642439"/>
                <a:ext cx="606461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lvl="0">
                  <a:lnSpc>
                    <a:spcPct val="120000"/>
                  </a:lnSpc>
                  <a:spcBef>
                    <a:spcPts val="0"/>
                  </a:spcBef>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対立仮説</a:t>
                </a:r>
                <a14:m>
                  <m:oMath xmlns:m="http://schemas.openxmlformats.org/officeDocument/2006/math">
                    <m:r>
                      <a:rPr lang="en-US" altLang="ja-JP" sz="2000" b="0" i="0" smtClean="0">
                        <a:latin typeface="Cambria Math" panose="02040503050406030204" pitchFamily="18" charset="0"/>
                      </a:rPr>
                      <m:t> </m:t>
                    </m:r>
                    <m:sSub>
                      <m:sSubPr>
                        <m:ctrlPr>
                          <a:rPr lang="en-US" altLang="ja-JP" sz="2000" i="1">
                            <a:latin typeface="Cambria Math"/>
                          </a:rPr>
                        </m:ctrlPr>
                      </m:sSubPr>
                      <m:e>
                        <m:r>
                          <a:rPr lang="en-US" altLang="ja-JP" sz="2000" i="1">
                            <a:latin typeface="Cambria Math"/>
                          </a:rPr>
                          <m:t>𝐻</m:t>
                        </m:r>
                      </m:e>
                      <m:sub>
                        <m:r>
                          <a:rPr lang="en-US" altLang="ja-JP" sz="2000" i="1">
                            <a:latin typeface="Cambria Math"/>
                          </a:rPr>
                          <m:t>1</m:t>
                        </m:r>
                      </m:sub>
                    </m:sSub>
                  </m:oMath>
                </a14:m>
                <a:r>
                  <a:rPr lang="ja-JP" altLang="en-US" sz="2200" dirty="0">
                    <a:solidFill>
                      <a:srgbClr val="0000FF"/>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a:effectLst>
                      <a:glow rad="88900">
                        <a:prstClr val="white"/>
                      </a:glow>
                    </a:effectLst>
                    <a:latin typeface="HGP創英角ｺﾞｼｯｸUB" panose="020B0900000000000000" pitchFamily="50" charset="-128"/>
                    <a:ea typeface="HGP創英角ｺﾞｼｯｸUB" panose="020B0900000000000000" pitchFamily="50" charset="-128"/>
                    <a:cs typeface="+mn-cs"/>
                  </a:rPr>
                  <a:t>相関がある</a:t>
                </a:r>
                <a:r>
                  <a:rPr lang="en-US" altLang="ja-JP" sz="2200" dirty="0">
                    <a:solidFill>
                      <a:srgbClr val="FF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r>
                  <a:rPr lang="ja-JP" altLang="en-US" sz="2200" dirty="0">
                    <a:solidFill>
                      <a:srgbClr val="FF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母相関係数 </a:t>
                </a:r>
                <a14:m>
                  <m:oMath xmlns:m="http://schemas.openxmlformats.org/officeDocument/2006/math">
                    <m:r>
                      <a:rPr lang="en-US" altLang="ja-JP" sz="2200" i="1">
                        <a:solidFill>
                          <a:srgbClr val="FF0000"/>
                        </a:solidFill>
                        <a:latin typeface="Cambria Math"/>
                        <a:cs typeface="+mn-cs"/>
                      </a:rPr>
                      <m:t>𝜌</m:t>
                    </m:r>
                    <m:r>
                      <a:rPr lang="en-US" altLang="ja-JP" sz="2200" i="1">
                        <a:solidFill>
                          <a:srgbClr val="FF0000"/>
                        </a:solidFill>
                        <a:latin typeface="Cambria Math"/>
                        <a:cs typeface="+mn-cs"/>
                      </a:rPr>
                      <m:t>≠0</m:t>
                    </m:r>
                  </m:oMath>
                </a14:m>
                <a:r>
                  <a:rPr lang="en-US" altLang="ja-JP" sz="2200" dirty="0">
                    <a:solidFill>
                      <a:srgbClr val="FF0000"/>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rPr>
                  <a:t>)</a:t>
                </a:r>
                <a:endParaRPr lang="en-US" altLang="ja-JP" sz="2200" dirty="0">
                  <a:solidFill>
                    <a:prstClr val="black"/>
                  </a:solidFill>
                  <a:effectLst>
                    <a:glow rad="88900">
                      <a:prstClr val="white"/>
                    </a:glow>
                  </a:effectLst>
                  <a:latin typeface="HGP創英角ｺﾞｼｯｸUB" panose="020B0900000000000000" pitchFamily="50" charset="-128"/>
                  <a:ea typeface="HGP創英角ｺﾞｼｯｸUB" panose="020B0900000000000000" pitchFamily="50" charset="-128"/>
                  <a:cs typeface="+mn-cs"/>
                </a:endParaRPr>
              </a:p>
            </p:txBody>
          </p:sp>
        </mc:Choice>
        <mc:Fallback xmlns="">
          <p:sp>
            <p:nvSpPr>
              <p:cNvPr id="87" name="タイトル 8">
                <a:extLst>
                  <a:ext uri="{FF2B5EF4-FFF2-40B4-BE49-F238E27FC236}">
                    <a16:creationId xmlns:a16="http://schemas.microsoft.com/office/drawing/2014/main" xmlns="" xmlns:a14="http://schemas.microsoft.com/office/drawing/2010/main" id="{56AF333C-04C9-4A31-92D6-E852DADC8FA0}"/>
                  </a:ext>
                </a:extLst>
              </p:cNvPr>
              <p:cNvSpPr txBox="1">
                <a:spLocks noRot="1" noChangeAspect="1" noMove="1" noResize="1" noEditPoints="1" noAdjustHandles="1" noChangeArrowheads="1" noChangeShapeType="1" noTextEdit="1"/>
              </p:cNvSpPr>
              <p:nvPr/>
            </p:nvSpPr>
            <p:spPr>
              <a:xfrm>
                <a:off x="1025375" y="1642439"/>
                <a:ext cx="6064615" cy="498598"/>
              </a:xfrm>
              <a:prstGeom prst="rect">
                <a:avLst/>
              </a:prstGeom>
              <a:blipFill rotWithShape="1">
                <a:blip r:embed="rId12"/>
                <a:stretch>
                  <a:fillRect l="-1709" t="-12195" b="-20732"/>
                </a:stretch>
              </a:blipFill>
            </p:spPr>
            <p:txBody>
              <a:bodyPr/>
              <a:lstStyle/>
              <a:p>
                <a:r>
                  <a:rPr lang="ja-JP" altLang="en-US">
                    <a:noFill/>
                  </a:rPr>
                  <a:t> </a:t>
                </a:r>
              </a:p>
            </p:txBody>
          </p:sp>
        </mc:Fallback>
      </mc:AlternateContent>
      <p:sp>
        <p:nvSpPr>
          <p:cNvPr id="89" name="正方形/長方形 88">
            <a:extLst>
              <a:ext uri="{FF2B5EF4-FFF2-40B4-BE49-F238E27FC236}">
                <a16:creationId xmlns:a16="http://schemas.microsoft.com/office/drawing/2014/main" xmlns="" id="{10F52EBA-70B0-48A9-8847-45D9609E088B}"/>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25" name="タイトル 8"/>
              <p:cNvSpPr txBox="1">
                <a:spLocks/>
              </p:cNvSpPr>
              <p:nvPr/>
            </p:nvSpPr>
            <p:spPr>
              <a:xfrm>
                <a:off x="810344" y="82800"/>
                <a:ext cx="8310335" cy="584775"/>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母相関係</a:t>
                </a:r>
                <a:r>
                  <a:rPr lang="ja-JP" altLang="en-US" sz="2800" dirty="0" smtClean="0">
                    <a:solidFill>
                      <a:schemeClr val="tx1"/>
                    </a:solidFill>
                  </a:rPr>
                  <a:t>数 </a:t>
                </a:r>
                <a14:m>
                  <m:oMath xmlns:m="http://schemas.openxmlformats.org/officeDocument/2006/math">
                    <m:r>
                      <a:rPr lang="en-US" altLang="ja-JP" sz="3200" i="1">
                        <a:solidFill>
                          <a:schemeClr val="tx1"/>
                        </a:solidFill>
                        <a:effectLst/>
                        <a:latin typeface="Cambria Math"/>
                      </a:rPr>
                      <m:t>𝜌</m:t>
                    </m:r>
                    <m:r>
                      <a:rPr lang="en-US" altLang="ja-JP" sz="3200" i="1">
                        <a:solidFill>
                          <a:schemeClr val="tx1"/>
                        </a:solidFill>
                        <a:effectLst/>
                        <a:latin typeface="Cambria Math"/>
                      </a:rPr>
                      <m:t>=0</m:t>
                    </m:r>
                  </m:oMath>
                </a14:m>
                <a:r>
                  <a:rPr lang="en-US" altLang="ja-JP" sz="2800" dirty="0" smtClean="0">
                    <a:solidFill>
                      <a:schemeClr val="tx1"/>
                    </a:solidFill>
                  </a:rPr>
                  <a:t> </a:t>
                </a:r>
                <a:r>
                  <a:rPr lang="ja-JP" altLang="en-US" sz="2800" dirty="0">
                    <a:solidFill>
                      <a:schemeClr val="tx1"/>
                    </a:solidFill>
                  </a:rPr>
                  <a:t>の</a:t>
                </a:r>
                <a:r>
                  <a:rPr lang="ja-JP" altLang="en-US" sz="2800" dirty="0"/>
                  <a:t>検定</a:t>
                </a:r>
              </a:p>
            </p:txBody>
          </p:sp>
        </mc:Choice>
        <mc:Fallback xmlns="">
          <p:sp>
            <p:nvSpPr>
              <p:cNvPr id="25" name="タイトル 8"/>
              <p:cNvSpPr txBox="1">
                <a:spLocks noRot="1" noChangeAspect="1" noMove="1" noResize="1" noEditPoints="1" noAdjustHandles="1" noChangeArrowheads="1" noChangeShapeType="1" noTextEdit="1"/>
              </p:cNvSpPr>
              <p:nvPr/>
            </p:nvSpPr>
            <p:spPr>
              <a:xfrm>
                <a:off x="810344" y="82800"/>
                <a:ext cx="8310335" cy="584775"/>
              </a:xfrm>
              <a:prstGeom prst="rect">
                <a:avLst/>
              </a:prstGeom>
              <a:blipFill rotWithShape="1">
                <a:blip r:embed="rId3"/>
                <a:stretch>
                  <a:fillRect l="-2128" t="-14583" b="-3020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9117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図 8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161036" y="3905053"/>
            <a:ext cx="6821928" cy="1054505"/>
          </a:xfrm>
          <a:prstGeom prst="rect">
            <a:avLst/>
          </a:prstGeom>
        </p:spPr>
      </p:pic>
      <p:pic>
        <p:nvPicPr>
          <p:cNvPr id="88" name="図 87"/>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161036" y="2648785"/>
            <a:ext cx="6821928" cy="823883"/>
          </a:xfrm>
          <a:prstGeom prst="rect">
            <a:avLst/>
          </a:prstGeom>
        </p:spPr>
      </p:pic>
      <p:sp>
        <p:nvSpPr>
          <p:cNvPr id="89" name="タイトル 8">
            <a:extLst>
              <a:ext uri="{FF2B5EF4-FFF2-40B4-BE49-F238E27FC236}">
                <a16:creationId xmlns:a16="http://schemas.microsoft.com/office/drawing/2014/main" xmlns="" id="{14105EAC-CAC2-4457-988D-31391AD5392A}"/>
              </a:ext>
            </a:extLst>
          </p:cNvPr>
          <p:cNvSpPr txBox="1">
            <a:spLocks/>
          </p:cNvSpPr>
          <p:nvPr/>
        </p:nvSpPr>
        <p:spPr>
          <a:xfrm>
            <a:off x="810345" y="719595"/>
            <a:ext cx="7938120" cy="55797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相関係数のみで捉えられる情報は限られている</a:t>
            </a:r>
          </a:p>
        </p:txBody>
      </p:sp>
      <p:sp>
        <p:nvSpPr>
          <p:cNvPr id="90" name="正方形/長方形 89">
            <a:extLst>
              <a:ext uri="{FF2B5EF4-FFF2-40B4-BE49-F238E27FC236}">
                <a16:creationId xmlns:a16="http://schemas.microsoft.com/office/drawing/2014/main" xmlns="" id="{B4C423ED-8139-4127-8C23-ED662003F7E1}"/>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91" name="正方形/長方形 90">
            <a:extLst>
              <a:ext uri="{FF2B5EF4-FFF2-40B4-BE49-F238E27FC236}">
                <a16:creationId xmlns:a16="http://schemas.microsoft.com/office/drawing/2014/main" xmlns="" id="{D662EC56-2B82-418D-81E5-DEF1C773BB69}"/>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92" name="タイトル 8">
            <a:extLst>
              <a:ext uri="{FF2B5EF4-FFF2-40B4-BE49-F238E27FC236}">
                <a16:creationId xmlns:a16="http://schemas.microsoft.com/office/drawing/2014/main" xmlns="" id="{BEC0B022-8637-49A8-BA8A-5FF1A5B21381}"/>
              </a:ext>
            </a:extLst>
          </p:cNvPr>
          <p:cNvSpPr txBox="1">
            <a:spLocks/>
          </p:cNvSpPr>
          <p:nvPr/>
        </p:nvSpPr>
        <p:spPr>
          <a:xfrm>
            <a:off x="1003499" y="1234820"/>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散布図を確認しよう</a:t>
            </a:r>
          </a:p>
        </p:txBody>
      </p:sp>
      <p:sp>
        <p:nvSpPr>
          <p:cNvPr id="93" name="正方形/長方形 92">
            <a:extLst>
              <a:ext uri="{FF2B5EF4-FFF2-40B4-BE49-F238E27FC236}">
                <a16:creationId xmlns:a16="http://schemas.microsoft.com/office/drawing/2014/main" xmlns="" id="{6ED6888A-1CB5-4147-8B8A-03C63515AD3D}"/>
              </a:ext>
            </a:extLst>
          </p:cNvPr>
          <p:cNvSpPr/>
          <p:nvPr/>
        </p:nvSpPr>
        <p:spPr>
          <a:xfrm>
            <a:off x="929122" y="3449309"/>
            <a:ext cx="7285757" cy="252000"/>
          </a:xfrm>
          <a:prstGeom prst="rect">
            <a:avLst/>
          </a:prstGeom>
          <a:gradFill flip="none" rotWithShape="1">
            <a:gsLst>
              <a:gs pos="100000">
                <a:schemeClr val="bg1"/>
              </a:gs>
              <a:gs pos="0">
                <a:schemeClr val="bg1"/>
              </a:gs>
              <a:gs pos="70000">
                <a:srgbClr val="66ADE8"/>
              </a:gs>
              <a:gs pos="30000">
                <a:srgbClr val="66ADE8"/>
              </a:gs>
            </a:gsLst>
            <a:lin ang="10800000" scaled="1"/>
            <a:tileRect/>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94" name="テキスト ボックス 93"/>
          <p:cNvSpPr txBox="1"/>
          <p:nvPr/>
        </p:nvSpPr>
        <p:spPr>
          <a:xfrm>
            <a:off x="3078406" y="3402255"/>
            <a:ext cx="2987188" cy="307777"/>
          </a:xfrm>
          <a:prstGeom prst="rect">
            <a:avLst/>
          </a:prstGeom>
          <a:noFill/>
        </p:spPr>
        <p:txBody>
          <a:bodyPr wrap="square" rtlCol="0">
            <a:spAutoFit/>
          </a:bodyPr>
          <a:lstStyle/>
          <a:p>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いずれも完全相関</a:t>
            </a:r>
          </a:p>
        </p:txBody>
      </p:sp>
      <p:sp>
        <p:nvSpPr>
          <p:cNvPr id="95" name="正方形/長方形 94">
            <a:extLst>
              <a:ext uri="{FF2B5EF4-FFF2-40B4-BE49-F238E27FC236}">
                <a16:creationId xmlns:a16="http://schemas.microsoft.com/office/drawing/2014/main" xmlns="" id="{6ED6888A-1CB5-4147-8B8A-03C63515AD3D}"/>
              </a:ext>
            </a:extLst>
          </p:cNvPr>
          <p:cNvSpPr/>
          <p:nvPr/>
        </p:nvSpPr>
        <p:spPr>
          <a:xfrm>
            <a:off x="929122" y="4829025"/>
            <a:ext cx="7285757" cy="252000"/>
          </a:xfrm>
          <a:prstGeom prst="rect">
            <a:avLst/>
          </a:prstGeom>
          <a:gradFill flip="none" rotWithShape="1">
            <a:gsLst>
              <a:gs pos="100000">
                <a:schemeClr val="bg1"/>
              </a:gs>
              <a:gs pos="0">
                <a:schemeClr val="bg1"/>
              </a:gs>
              <a:gs pos="70000">
                <a:srgbClr val="66ADE8"/>
              </a:gs>
              <a:gs pos="30000">
                <a:srgbClr val="66ADE8"/>
              </a:gs>
            </a:gsLst>
            <a:lin ang="10800000" scaled="1"/>
            <a:tileRect/>
          </a:gra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96" name="テキスト ボックス 95"/>
          <p:cNvSpPr txBox="1"/>
          <p:nvPr/>
        </p:nvSpPr>
        <p:spPr>
          <a:xfrm>
            <a:off x="3222422" y="4781971"/>
            <a:ext cx="2699156" cy="307777"/>
          </a:xfrm>
          <a:prstGeom prst="rect">
            <a:avLst/>
          </a:prstGeom>
          <a:noFill/>
        </p:spPr>
        <p:txBody>
          <a:bodyPr wrap="square" rtlCol="0">
            <a:spAutoFit/>
          </a:bodyPr>
          <a:lstStyle/>
          <a:p>
            <a:pPr algn="ct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いずれも無相関</a:t>
            </a:r>
          </a:p>
        </p:txBody>
      </p:sp>
      <p:pic>
        <p:nvPicPr>
          <p:cNvPr id="97" name="図 96"/>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161036" y="1709747"/>
            <a:ext cx="6821928" cy="919940"/>
          </a:xfrm>
          <a:prstGeom prst="rect">
            <a:avLst/>
          </a:prstGeom>
        </p:spPr>
      </p:pic>
      <p:sp>
        <p:nvSpPr>
          <p:cNvPr id="98"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相関係数の例</a:t>
            </a:r>
          </a:p>
        </p:txBody>
      </p:sp>
      <p:sp>
        <p:nvSpPr>
          <p:cNvPr id="99" name="正方形/長方形 98">
            <a:extLst>
              <a:ext uri="{FF2B5EF4-FFF2-40B4-BE49-F238E27FC236}">
                <a16:creationId xmlns:a16="http://schemas.microsoft.com/office/drawing/2014/main" xmlns="" id="{2BE52A13-3C67-423D-A327-249777DD6A30}"/>
              </a:ext>
            </a:extLst>
          </p:cNvPr>
          <p:cNvSpPr/>
          <p:nvPr/>
        </p:nvSpPr>
        <p:spPr>
          <a:xfrm>
            <a:off x="2397306" y="5297408"/>
            <a:ext cx="5868144" cy="246221"/>
          </a:xfrm>
          <a:prstGeom prst="rect">
            <a:avLst/>
          </a:prstGeom>
        </p:spPr>
        <p:txBody>
          <a:bodyPr wrap="square">
            <a:spAutoFit/>
          </a:bodyPr>
          <a:lstStyle/>
          <a:p>
            <a:pPr lvl="0" algn="r" defTabSz="1031626">
              <a:defRPr/>
            </a:pPr>
            <a:r>
              <a:rPr lang="ja-JP" altLang="en-US" sz="1000" dirty="0">
                <a:solidFill>
                  <a:srgbClr val="000000"/>
                </a:solidFill>
                <a:latin typeface="ＭＳ Ｐゴシック" panose="020B0600070205080204" pitchFamily="50" charset="-128"/>
                <a:ea typeface="ＭＳ Ｐゴシック" panose="020B0600070205080204" pitchFamily="50" charset="-128"/>
              </a:rPr>
              <a:t>出典：</a:t>
            </a:r>
            <a:r>
              <a:rPr lang="en-US" altLang="ja-JP" sz="1000" dirty="0">
                <a:solidFill>
                  <a:srgbClr val="000000"/>
                </a:solidFill>
                <a:latin typeface="ＭＳ Ｐゴシック" panose="020B0600070205080204" pitchFamily="50" charset="-128"/>
                <a:ea typeface="ＭＳ Ｐゴシック" panose="020B0600070205080204" pitchFamily="50" charset="-128"/>
              </a:rPr>
              <a:t>https://</a:t>
            </a:r>
            <a:r>
              <a:rPr lang="en-US" altLang="ja-JP" sz="1000" dirty="0" err="1">
                <a:solidFill>
                  <a:srgbClr val="000000"/>
                </a:solidFill>
                <a:latin typeface="ＭＳ Ｐゴシック" panose="020B0600070205080204" pitchFamily="50" charset="-128"/>
                <a:ea typeface="ＭＳ Ｐゴシック" panose="020B0600070205080204" pitchFamily="50" charset="-128"/>
              </a:rPr>
              <a:t>upload.wikimedia.org</a:t>
            </a:r>
            <a:r>
              <a:rPr lang="en-US" altLang="ja-JP" sz="1000" dirty="0">
                <a:solidFill>
                  <a:srgbClr val="000000"/>
                </a:solidFill>
                <a:latin typeface="ＭＳ Ｐゴシック" panose="020B0600070205080204" pitchFamily="50" charset="-128"/>
                <a:ea typeface="ＭＳ Ｐゴシック" panose="020B0600070205080204" pitchFamily="50" charset="-128"/>
              </a:rPr>
              <a:t>/</a:t>
            </a:r>
            <a:r>
              <a:rPr lang="en-US" altLang="ja-JP" sz="1000" dirty="0" err="1">
                <a:solidFill>
                  <a:srgbClr val="000000"/>
                </a:solidFill>
                <a:latin typeface="ＭＳ Ｐゴシック" panose="020B0600070205080204" pitchFamily="50" charset="-128"/>
                <a:ea typeface="ＭＳ Ｐゴシック" panose="020B0600070205080204" pitchFamily="50" charset="-128"/>
              </a:rPr>
              <a:t>wikipedia</a:t>
            </a:r>
            <a:r>
              <a:rPr lang="en-US" altLang="ja-JP" sz="1000" dirty="0">
                <a:solidFill>
                  <a:srgbClr val="000000"/>
                </a:solidFill>
                <a:latin typeface="ＭＳ Ｐゴシック" panose="020B0600070205080204" pitchFamily="50" charset="-128"/>
                <a:ea typeface="ＭＳ Ｐゴシック" panose="020B0600070205080204" pitchFamily="50" charset="-128"/>
              </a:rPr>
              <a:t>/commons/d/d4/Correlation_examples2.svg</a:t>
            </a:r>
          </a:p>
        </p:txBody>
      </p:sp>
    </p:spTree>
    <p:extLst>
      <p:ext uri="{BB962C8B-B14F-4D97-AF65-F5344CB8AC3E}">
        <p14:creationId xmlns:p14="http://schemas.microsoft.com/office/powerpoint/2010/main" val="362915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タイトル 8">
            <a:extLst>
              <a:ext uri="{FF2B5EF4-FFF2-40B4-BE49-F238E27FC236}">
                <a16:creationId xmlns:a16="http://schemas.microsoft.com/office/drawing/2014/main" xmlns="" id="{690332B8-FCA0-47C0-8740-5A89242EB912}"/>
              </a:ext>
            </a:extLst>
          </p:cNvPr>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相関関係は因果関係を含意しない</a:t>
            </a:r>
          </a:p>
        </p:txBody>
      </p:sp>
      <p:sp>
        <p:nvSpPr>
          <p:cNvPr id="44" name="正方形/長方形 43">
            <a:extLst>
              <a:ext uri="{FF2B5EF4-FFF2-40B4-BE49-F238E27FC236}">
                <a16:creationId xmlns:a16="http://schemas.microsoft.com/office/drawing/2014/main" xmlns="" id="{C3D468D3-A34E-402E-B0EA-A55AF87B0ACE}"/>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45" name="タイトル 8">
            <a:extLst>
              <a:ext uri="{FF2B5EF4-FFF2-40B4-BE49-F238E27FC236}">
                <a16:creationId xmlns:a16="http://schemas.microsoft.com/office/drawing/2014/main" xmlns="" id="{E378A9CA-C7BD-4808-817D-74CE65035225}"/>
              </a:ext>
            </a:extLst>
          </p:cNvPr>
          <p:cNvSpPr txBox="1">
            <a:spLocks/>
          </p:cNvSpPr>
          <p:nvPr/>
        </p:nvSpPr>
        <p:spPr>
          <a:xfrm>
            <a:off x="1025376" y="1220366"/>
            <a:ext cx="6138912"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相関関係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(correlation)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があるからといって</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必ずしも因果関係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(causality)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があるわけではない</a:t>
            </a:r>
          </a:p>
        </p:txBody>
      </p:sp>
      <p:sp>
        <p:nvSpPr>
          <p:cNvPr id="46" name="タイトル 8">
            <a:extLst>
              <a:ext uri="{FF2B5EF4-FFF2-40B4-BE49-F238E27FC236}">
                <a16:creationId xmlns:a16="http://schemas.microsoft.com/office/drawing/2014/main" xmlns="" id="{ED932166-60C8-41D7-AC4E-8F0CC66B9276}"/>
              </a:ext>
            </a:extLst>
          </p:cNvPr>
          <p:cNvSpPr txBox="1">
            <a:spLocks/>
          </p:cNvSpPr>
          <p:nvPr/>
        </p:nvSpPr>
        <p:spPr>
          <a:xfrm>
            <a:off x="1298714" y="1969425"/>
            <a:ext cx="6818217" cy="83099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体重と身長の相関は高いが片方が他方を決めるともいえない</a:t>
            </a:r>
          </a:p>
          <a:p>
            <a:pPr>
              <a:lnSpc>
                <a:spcPct val="12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因果関係を示すことは難しい</a:t>
            </a:r>
          </a:p>
        </p:txBody>
      </p:sp>
      <p:sp>
        <p:nvSpPr>
          <p:cNvPr id="47" name="正方形/長方形 46">
            <a:extLst>
              <a:ext uri="{FF2B5EF4-FFF2-40B4-BE49-F238E27FC236}">
                <a16:creationId xmlns:a16="http://schemas.microsoft.com/office/drawing/2014/main" xmlns="" id="{84CBC81D-65C2-435D-BDE0-3CAAC0868728}"/>
              </a:ext>
            </a:extLst>
          </p:cNvPr>
          <p:cNvSpPr>
            <a:spLocks noChangeAspect="1"/>
          </p:cNvSpPr>
          <p:nvPr/>
        </p:nvSpPr>
        <p:spPr>
          <a:xfrm>
            <a:off x="892274" y="292346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8" name="タイトル 8">
            <a:extLst>
              <a:ext uri="{FF2B5EF4-FFF2-40B4-BE49-F238E27FC236}">
                <a16:creationId xmlns:a16="http://schemas.microsoft.com/office/drawing/2014/main" xmlns="" id="{04EC9623-79D1-4754-ABC6-C33393F92572}"/>
              </a:ext>
            </a:extLst>
          </p:cNvPr>
          <p:cNvSpPr txBox="1">
            <a:spLocks/>
          </p:cNvSpPr>
          <p:nvPr/>
        </p:nvSpPr>
        <p:spPr>
          <a:xfrm>
            <a:off x="1025376" y="2734031"/>
            <a:ext cx="4770760"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見かけ上の相関に注意</a:t>
            </a:r>
          </a:p>
        </p:txBody>
      </p:sp>
      <p:sp>
        <p:nvSpPr>
          <p:cNvPr id="49" name="タイトル 8">
            <a:extLst>
              <a:ext uri="{FF2B5EF4-FFF2-40B4-BE49-F238E27FC236}">
                <a16:creationId xmlns:a16="http://schemas.microsoft.com/office/drawing/2014/main" xmlns="" id="{CC6D68EA-334F-4588-9592-8E5A0CA242B9}"/>
              </a:ext>
            </a:extLst>
          </p:cNvPr>
          <p:cNvSpPr txBox="1">
            <a:spLocks/>
          </p:cNvSpPr>
          <p:nvPr/>
        </p:nvSpPr>
        <p:spPr>
          <a:xfrm>
            <a:off x="1298714" y="3113054"/>
            <a:ext cx="5937582" cy="46166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背後に共通原因が存在する場合も</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0" name="正方形/長方形 49">
            <a:extLst>
              <a:ext uri="{FF2B5EF4-FFF2-40B4-BE49-F238E27FC236}">
                <a16:creationId xmlns:a16="http://schemas.microsoft.com/office/drawing/2014/main" xmlns="" id="{CCB68C4F-FBA8-4DB4-88AB-DD2498005DDD}"/>
              </a:ext>
            </a:extLst>
          </p:cNvPr>
          <p:cNvSpPr>
            <a:spLocks noChangeAspect="1"/>
          </p:cNvSpPr>
          <p:nvPr/>
        </p:nvSpPr>
        <p:spPr>
          <a:xfrm>
            <a:off x="1180881" y="328573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1" name="正方形/長方形 50">
            <a:extLst>
              <a:ext uri="{FF2B5EF4-FFF2-40B4-BE49-F238E27FC236}">
                <a16:creationId xmlns:a16="http://schemas.microsoft.com/office/drawing/2014/main" xmlns="" id="{07289B62-6CCC-4643-8908-E1BDB6B1DAB2}"/>
              </a:ext>
            </a:extLst>
          </p:cNvPr>
          <p:cNvSpPr>
            <a:spLocks noChangeAspect="1"/>
          </p:cNvSpPr>
          <p:nvPr/>
        </p:nvSpPr>
        <p:spPr>
          <a:xfrm>
            <a:off x="1180881" y="365648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2" name="正方形/長方形 51">
            <a:extLst>
              <a:ext uri="{FF2B5EF4-FFF2-40B4-BE49-F238E27FC236}">
                <a16:creationId xmlns:a16="http://schemas.microsoft.com/office/drawing/2014/main" xmlns="" id="{51B3BC46-B598-447D-82EF-AD2DBD1EBA85}"/>
              </a:ext>
            </a:extLst>
          </p:cNvPr>
          <p:cNvSpPr>
            <a:spLocks noChangeAspect="1"/>
          </p:cNvSpPr>
          <p:nvPr/>
        </p:nvSpPr>
        <p:spPr>
          <a:xfrm>
            <a:off x="1180881" y="2142995"/>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3" name="正方形/長方形 52">
            <a:extLst>
              <a:ext uri="{FF2B5EF4-FFF2-40B4-BE49-F238E27FC236}">
                <a16:creationId xmlns:a16="http://schemas.microsoft.com/office/drawing/2014/main" xmlns="" id="{AD0EA86F-764D-4E9C-82E8-55A695CE511D}"/>
              </a:ext>
            </a:extLst>
          </p:cNvPr>
          <p:cNvSpPr>
            <a:spLocks noChangeAspect="1"/>
          </p:cNvSpPr>
          <p:nvPr/>
        </p:nvSpPr>
        <p:spPr>
          <a:xfrm>
            <a:off x="1180881" y="2499709"/>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grpSp>
        <p:nvGrpSpPr>
          <p:cNvPr id="21" name="グループ化 20"/>
          <p:cNvGrpSpPr/>
          <p:nvPr/>
        </p:nvGrpSpPr>
        <p:grpSpPr>
          <a:xfrm>
            <a:off x="1204631" y="3937620"/>
            <a:ext cx="5119311" cy="765345"/>
            <a:chOff x="1180881" y="3937620"/>
            <a:chExt cx="5119311" cy="765345"/>
          </a:xfrm>
        </p:grpSpPr>
        <p:grpSp>
          <p:nvGrpSpPr>
            <p:cNvPr id="59" name="グループ化 58">
              <a:extLst>
                <a:ext uri="{FF2B5EF4-FFF2-40B4-BE49-F238E27FC236}">
                  <a16:creationId xmlns:a16="http://schemas.microsoft.com/office/drawing/2014/main" xmlns="" id="{E16BA615-0C1A-4767-A507-E61F06C206DB}"/>
                </a:ext>
              </a:extLst>
            </p:cNvPr>
            <p:cNvGrpSpPr/>
            <p:nvPr/>
          </p:nvGrpSpPr>
          <p:grpSpPr>
            <a:xfrm>
              <a:off x="1180881" y="4145368"/>
              <a:ext cx="1001694" cy="346512"/>
              <a:chOff x="1695795" y="4369132"/>
              <a:chExt cx="1001694" cy="346512"/>
            </a:xfrm>
          </p:grpSpPr>
          <p:sp>
            <p:nvSpPr>
              <p:cNvPr id="68" name="角丸四角形 52">
                <a:extLst>
                  <a:ext uri="{FF2B5EF4-FFF2-40B4-BE49-F238E27FC236}">
                    <a16:creationId xmlns:a16="http://schemas.microsoft.com/office/drawing/2014/main" xmlns="" id="{E784E118-5AB5-41A8-B4C6-E5D28280BC31}"/>
                  </a:ext>
                </a:extLst>
              </p:cNvPr>
              <p:cNvSpPr/>
              <p:nvPr/>
            </p:nvSpPr>
            <p:spPr>
              <a:xfrm>
                <a:off x="1695795" y="4391644"/>
                <a:ext cx="1001694"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69" name="正方形/長方形 68">
                <a:extLst>
                  <a:ext uri="{FF2B5EF4-FFF2-40B4-BE49-F238E27FC236}">
                    <a16:creationId xmlns:a16="http://schemas.microsoft.com/office/drawing/2014/main" xmlns="" id="{D855E9A7-A647-469A-B78F-F40E5E9EEA47}"/>
                  </a:ext>
                </a:extLst>
              </p:cNvPr>
              <p:cNvSpPr/>
              <p:nvPr/>
            </p:nvSpPr>
            <p:spPr>
              <a:xfrm>
                <a:off x="1843020" y="4369132"/>
                <a:ext cx="707245"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タバコ</a:t>
                </a:r>
              </a:p>
            </p:txBody>
          </p:sp>
        </p:grpSp>
        <p:grpSp>
          <p:nvGrpSpPr>
            <p:cNvPr id="60" name="グループ化 59">
              <a:extLst>
                <a:ext uri="{FF2B5EF4-FFF2-40B4-BE49-F238E27FC236}">
                  <a16:creationId xmlns:a16="http://schemas.microsoft.com/office/drawing/2014/main" xmlns="" id="{8ECE7F1D-9829-4873-AFA6-B754BDEBA379}"/>
                </a:ext>
              </a:extLst>
            </p:cNvPr>
            <p:cNvGrpSpPr/>
            <p:nvPr/>
          </p:nvGrpSpPr>
          <p:grpSpPr>
            <a:xfrm>
              <a:off x="2750108" y="3937620"/>
              <a:ext cx="3550084" cy="346512"/>
              <a:chOff x="3792269" y="4156067"/>
              <a:chExt cx="3550084" cy="346512"/>
            </a:xfrm>
          </p:grpSpPr>
          <p:sp>
            <p:nvSpPr>
              <p:cNvPr id="66" name="角丸四角形 53">
                <a:extLst>
                  <a:ext uri="{FF2B5EF4-FFF2-40B4-BE49-F238E27FC236}">
                    <a16:creationId xmlns:a16="http://schemas.microsoft.com/office/drawing/2014/main" xmlns="" id="{39BEDC9F-75D8-44A9-AE6E-17CE5FC5EF4B}"/>
                  </a:ext>
                </a:extLst>
              </p:cNvPr>
              <p:cNvSpPr/>
              <p:nvPr/>
            </p:nvSpPr>
            <p:spPr>
              <a:xfrm>
                <a:off x="3792269" y="4178579"/>
                <a:ext cx="3550084"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67" name="正方形/長方形 66">
                <a:extLst>
                  <a:ext uri="{FF2B5EF4-FFF2-40B4-BE49-F238E27FC236}">
                    <a16:creationId xmlns:a16="http://schemas.microsoft.com/office/drawing/2014/main" xmlns="" id="{D4B94790-EA2E-4D2F-8DCB-28333F325EDF}"/>
                  </a:ext>
                </a:extLst>
              </p:cNvPr>
              <p:cNvSpPr/>
              <p:nvPr/>
            </p:nvSpPr>
            <p:spPr>
              <a:xfrm>
                <a:off x="4320816" y="4156067"/>
                <a:ext cx="2492990"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sym typeface="Wingdings" panose="05000000000000000000" pitchFamily="2" charset="2"/>
                  </a:rPr>
                  <a:t>加齢黄斑変性になりやすい</a:t>
                </a:r>
              </a:p>
            </p:txBody>
          </p:sp>
        </p:grpSp>
        <p:cxnSp>
          <p:nvCxnSpPr>
            <p:cNvPr id="61" name="直線矢印コネクタ 60">
              <a:extLst>
                <a:ext uri="{FF2B5EF4-FFF2-40B4-BE49-F238E27FC236}">
                  <a16:creationId xmlns:a16="http://schemas.microsoft.com/office/drawing/2014/main" xmlns="" id="{CAA1EE9F-9313-419D-A4C5-CE4ABD5BEBB9}"/>
                </a:ext>
              </a:extLst>
            </p:cNvPr>
            <p:cNvCxnSpPr>
              <a:cxnSpLocks/>
              <a:stCxn id="68" idx="3"/>
              <a:endCxn id="66" idx="1"/>
            </p:cNvCxnSpPr>
            <p:nvPr/>
          </p:nvCxnSpPr>
          <p:spPr>
            <a:xfrm flipV="1">
              <a:off x="2182575" y="4122132"/>
              <a:ext cx="567533" cy="207748"/>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xmlns="" id="{6C499521-19AB-4E5F-B13F-5EE39D9E274F}"/>
                </a:ext>
              </a:extLst>
            </p:cNvPr>
            <p:cNvCxnSpPr>
              <a:cxnSpLocks/>
              <a:stCxn id="68" idx="3"/>
              <a:endCxn id="64" idx="1"/>
            </p:cNvCxnSpPr>
            <p:nvPr/>
          </p:nvCxnSpPr>
          <p:spPr>
            <a:xfrm>
              <a:off x="2182575" y="4329880"/>
              <a:ext cx="567533" cy="211085"/>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63" name="グループ化 62">
              <a:extLst>
                <a:ext uri="{FF2B5EF4-FFF2-40B4-BE49-F238E27FC236}">
                  <a16:creationId xmlns:a16="http://schemas.microsoft.com/office/drawing/2014/main" xmlns="" id="{89C19F64-8231-4F4D-9120-0CB5FD7057F8}"/>
                </a:ext>
              </a:extLst>
            </p:cNvPr>
            <p:cNvGrpSpPr/>
            <p:nvPr/>
          </p:nvGrpSpPr>
          <p:grpSpPr>
            <a:xfrm>
              <a:off x="2750108" y="4352638"/>
              <a:ext cx="3550084" cy="350327"/>
              <a:chOff x="3792269" y="4145635"/>
              <a:chExt cx="3550084" cy="350327"/>
            </a:xfrm>
          </p:grpSpPr>
          <p:sp>
            <p:nvSpPr>
              <p:cNvPr id="64" name="角丸四角形 53">
                <a:extLst>
                  <a:ext uri="{FF2B5EF4-FFF2-40B4-BE49-F238E27FC236}">
                    <a16:creationId xmlns:a16="http://schemas.microsoft.com/office/drawing/2014/main" xmlns="" id="{842624A2-54C6-407C-9EA1-9F7A8EEEDC5D}"/>
                  </a:ext>
                </a:extLst>
              </p:cNvPr>
              <p:cNvSpPr/>
              <p:nvPr/>
            </p:nvSpPr>
            <p:spPr>
              <a:xfrm>
                <a:off x="3792269" y="4171962"/>
                <a:ext cx="3550084" cy="324000"/>
              </a:xfrm>
              <a:prstGeom prst="roundRect">
                <a:avLst>
                  <a:gd name="adj" fmla="val 50000"/>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65" name="正方形/長方形 64">
                <a:extLst>
                  <a:ext uri="{FF2B5EF4-FFF2-40B4-BE49-F238E27FC236}">
                    <a16:creationId xmlns:a16="http://schemas.microsoft.com/office/drawing/2014/main" xmlns="" id="{E68280EA-F74A-46C1-87CD-E159F01BEF51}"/>
                  </a:ext>
                </a:extLst>
              </p:cNvPr>
              <p:cNvSpPr/>
              <p:nvPr/>
            </p:nvSpPr>
            <p:spPr>
              <a:xfrm>
                <a:off x="3935294" y="4145635"/>
                <a:ext cx="3264035" cy="338554"/>
              </a:xfrm>
              <a:prstGeom prst="rect">
                <a:avLst/>
              </a:prstGeom>
              <a:noFill/>
            </p:spPr>
            <p:txBody>
              <a:bodyPr wrap="none" rtlCol="0" anchor="ctr">
                <a:spAutoFit/>
              </a:bodyPr>
              <a:lstStyle/>
              <a:p>
                <a:pPr algn="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sym typeface="Wingdings" panose="05000000000000000000" pitchFamily="2" charset="2"/>
                  </a:rPr>
                  <a:t>日本人では男性が圧倒的によく吸う</a:t>
                </a:r>
              </a:p>
            </p:txBody>
          </p:sp>
        </p:grpSp>
      </p:grpSp>
      <p:grpSp>
        <p:nvGrpSpPr>
          <p:cNvPr id="8" name="グループ化 7"/>
          <p:cNvGrpSpPr/>
          <p:nvPr/>
        </p:nvGrpSpPr>
        <p:grpSpPr>
          <a:xfrm>
            <a:off x="1180881" y="4795534"/>
            <a:ext cx="6782238" cy="809812"/>
            <a:chOff x="1180881" y="4795534"/>
            <a:chExt cx="6782238" cy="809812"/>
          </a:xfrm>
        </p:grpSpPr>
        <p:sp>
          <p:nvSpPr>
            <p:cNvPr id="70" name="正方形/長方形 69">
              <a:extLst>
                <a:ext uri="{FF2B5EF4-FFF2-40B4-BE49-F238E27FC236}">
                  <a16:creationId xmlns:a16="http://schemas.microsoft.com/office/drawing/2014/main" xmlns="" id="{CD7A0511-BBEE-4FC4-8287-EC951B67F4FD}"/>
                </a:ext>
              </a:extLst>
            </p:cNvPr>
            <p:cNvSpPr/>
            <p:nvPr/>
          </p:nvSpPr>
          <p:spPr>
            <a:xfrm>
              <a:off x="1180881" y="4822153"/>
              <a:ext cx="6782238" cy="783193"/>
            </a:xfrm>
            <a:prstGeom prst="rect">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latin typeface="Arial" panose="020B0604020202020204" pitchFamily="34" charset="0"/>
              </a:endParaRPr>
            </a:p>
          </p:txBody>
        </p:sp>
        <p:sp>
          <p:nvSpPr>
            <p:cNvPr id="71" name="角丸四角形 50">
              <a:extLst>
                <a:ext uri="{FF2B5EF4-FFF2-40B4-BE49-F238E27FC236}">
                  <a16:creationId xmlns:a16="http://schemas.microsoft.com/office/drawing/2014/main" xmlns="" id="{21D9BBC3-D990-4315-9642-E373680AC1E4}"/>
                </a:ext>
              </a:extLst>
            </p:cNvPr>
            <p:cNvSpPr/>
            <p:nvPr/>
          </p:nvSpPr>
          <p:spPr>
            <a:xfrm>
              <a:off x="1331640" y="4795534"/>
              <a:ext cx="6480720" cy="783193"/>
            </a:xfrm>
            <a:prstGeom prst="roundRect">
              <a:avLst/>
            </a:prstGeom>
            <a:noFill/>
          </p:spPr>
          <p:txBody>
            <a:bodyPr wrap="square" rtlCol="0" anchor="ctr">
              <a:spAutoFit/>
            </a:bodyPr>
            <a:lstStyle/>
            <a:p>
              <a:pPr algn="ctr"/>
              <a:r>
                <a:rPr lang="ja-JP" altLang="en-US" sz="2000" spc="1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他にも原因と結果が逆ではないか？</a:t>
              </a:r>
            </a:p>
            <a:p>
              <a:pPr algn="ctr"/>
              <a:r>
                <a:rPr lang="ja-JP" altLang="en-US" sz="2000" spc="1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互いに一方が他方の原因になっていないか？</a:t>
              </a:r>
            </a:p>
          </p:txBody>
        </p:sp>
      </p:grpSp>
      <p:grpSp>
        <p:nvGrpSpPr>
          <p:cNvPr id="6" name="グループ化 5"/>
          <p:cNvGrpSpPr/>
          <p:nvPr/>
        </p:nvGrpSpPr>
        <p:grpSpPr>
          <a:xfrm>
            <a:off x="6588224" y="4064205"/>
            <a:ext cx="630602" cy="629519"/>
            <a:chOff x="8054103" y="34923"/>
            <a:chExt cx="630602" cy="629519"/>
          </a:xfrm>
        </p:grpSpPr>
        <p:sp>
          <p:nvSpPr>
            <p:cNvPr id="74" name="角丸四角形 57">
              <a:extLst>
                <a:ext uri="{FF2B5EF4-FFF2-40B4-BE49-F238E27FC236}">
                  <a16:creationId xmlns:a16="http://schemas.microsoft.com/office/drawing/2014/main" xmlns="" id="{608571AD-E5D8-4A99-BE1A-0EC598B3F196}"/>
                </a:ext>
              </a:extLst>
            </p:cNvPr>
            <p:cNvSpPr/>
            <p:nvPr/>
          </p:nvSpPr>
          <p:spPr>
            <a:xfrm>
              <a:off x="8054103" y="34923"/>
              <a:ext cx="630602" cy="629519"/>
            </a:xfrm>
            <a:prstGeom prst="roundRect">
              <a:avLst>
                <a:gd name="adj" fmla="val 23615"/>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75" name="正方形/長方形 74">
              <a:extLst>
                <a:ext uri="{FF2B5EF4-FFF2-40B4-BE49-F238E27FC236}">
                  <a16:creationId xmlns:a16="http://schemas.microsoft.com/office/drawing/2014/main" xmlns="" id="{32A5A9BA-CF57-42A9-AD75-0CC491277A14}"/>
                </a:ext>
              </a:extLst>
            </p:cNvPr>
            <p:cNvSpPr/>
            <p:nvPr/>
          </p:nvSpPr>
          <p:spPr>
            <a:xfrm>
              <a:off x="8196280" y="382932"/>
              <a:ext cx="346249" cy="215444"/>
            </a:xfrm>
            <a:prstGeom prst="rect">
              <a:avLst/>
            </a:prstGeom>
            <a:noFill/>
          </p:spPr>
          <p:txBody>
            <a:bodyPr wrap="none" lIns="0" tIns="0" rIns="0" bIns="0" rtlCol="0" anchor="ctr">
              <a:spAutoFit/>
            </a:bodyPr>
            <a:lstStyle/>
            <a:p>
              <a:pPr algn="ctr"/>
              <a:r>
                <a:rPr lang="ja-JP" altLang="en-US" sz="1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多い</a:t>
              </a:r>
            </a:p>
          </p:txBody>
        </p:sp>
        <p:sp>
          <p:nvSpPr>
            <p:cNvPr id="76" name="正方形/長方形 75">
              <a:extLst>
                <a:ext uri="{FF2B5EF4-FFF2-40B4-BE49-F238E27FC236}">
                  <a16:creationId xmlns:a16="http://schemas.microsoft.com/office/drawing/2014/main" xmlns="" id="{416E2050-93F4-42E4-9C58-61C08314990A}"/>
                </a:ext>
              </a:extLst>
            </p:cNvPr>
            <p:cNvSpPr/>
            <p:nvPr/>
          </p:nvSpPr>
          <p:spPr>
            <a:xfrm>
              <a:off x="8147389" y="52238"/>
              <a:ext cx="444032" cy="276999"/>
            </a:xfrm>
            <a:prstGeom prst="rect">
              <a:avLst/>
            </a:prstGeom>
            <a:noFill/>
          </p:spPr>
          <p:txBody>
            <a:bodyPr wrap="none" lIns="0" tIns="0" rIns="0" bIns="0" rtlCol="0" anchor="ctr">
              <a:spAutoFit/>
            </a:bodyPr>
            <a:lstStyle/>
            <a:p>
              <a:pPr algn="ctr"/>
              <a:r>
                <a:rPr lang="en-US" altLang="ja-JP"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AMD</a:t>
              </a:r>
              <a:endPar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grpSp>
        <p:nvGrpSpPr>
          <p:cNvPr id="5" name="グループ化 4"/>
          <p:cNvGrpSpPr/>
          <p:nvPr/>
        </p:nvGrpSpPr>
        <p:grpSpPr>
          <a:xfrm>
            <a:off x="7321369" y="4064205"/>
            <a:ext cx="630602" cy="629519"/>
            <a:chOff x="8054103" y="-682263"/>
            <a:chExt cx="630602" cy="629519"/>
          </a:xfrm>
        </p:grpSpPr>
        <p:sp>
          <p:nvSpPr>
            <p:cNvPr id="77" name="角丸四角形 57">
              <a:extLst>
                <a:ext uri="{FF2B5EF4-FFF2-40B4-BE49-F238E27FC236}">
                  <a16:creationId xmlns:a16="http://schemas.microsoft.com/office/drawing/2014/main" xmlns="" id="{C46DACEE-D22C-4C94-8B78-C8EED0FD1099}"/>
                </a:ext>
              </a:extLst>
            </p:cNvPr>
            <p:cNvSpPr/>
            <p:nvPr/>
          </p:nvSpPr>
          <p:spPr>
            <a:xfrm>
              <a:off x="8054103" y="-682263"/>
              <a:ext cx="630602" cy="629519"/>
            </a:xfrm>
            <a:prstGeom prst="roundRect">
              <a:avLst>
                <a:gd name="adj" fmla="val 23615"/>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78" name="正方形/長方形 77">
              <a:extLst>
                <a:ext uri="{FF2B5EF4-FFF2-40B4-BE49-F238E27FC236}">
                  <a16:creationId xmlns:a16="http://schemas.microsoft.com/office/drawing/2014/main" xmlns="" id="{CF1B29C8-15FA-4E9F-BC05-8A88DAC61672}"/>
                </a:ext>
              </a:extLst>
            </p:cNvPr>
            <p:cNvSpPr/>
            <p:nvPr/>
          </p:nvSpPr>
          <p:spPr>
            <a:xfrm>
              <a:off x="8116931" y="-334254"/>
              <a:ext cx="504946" cy="215444"/>
            </a:xfrm>
            <a:prstGeom prst="rect">
              <a:avLst/>
            </a:prstGeom>
            <a:noFill/>
          </p:spPr>
          <p:txBody>
            <a:bodyPr wrap="none" lIns="0" tIns="0" rIns="0" bIns="0" rtlCol="0" anchor="ctr">
              <a:spAutoFit/>
            </a:bodyPr>
            <a:lstStyle/>
            <a:p>
              <a:pPr algn="ctr"/>
              <a:r>
                <a:rPr lang="ja-JP" altLang="en-US" sz="1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少ない</a:t>
              </a:r>
            </a:p>
          </p:txBody>
        </p:sp>
        <p:sp>
          <p:nvSpPr>
            <p:cNvPr id="79" name="正方形/長方形 78">
              <a:extLst>
                <a:ext uri="{FF2B5EF4-FFF2-40B4-BE49-F238E27FC236}">
                  <a16:creationId xmlns:a16="http://schemas.microsoft.com/office/drawing/2014/main" xmlns="" id="{1D9EA2D3-ABDE-4C3A-8D4D-580D999C860E}"/>
                </a:ext>
              </a:extLst>
            </p:cNvPr>
            <p:cNvSpPr/>
            <p:nvPr/>
          </p:nvSpPr>
          <p:spPr>
            <a:xfrm>
              <a:off x="8147389" y="-664948"/>
              <a:ext cx="444032" cy="276999"/>
            </a:xfrm>
            <a:prstGeom prst="rect">
              <a:avLst/>
            </a:prstGeom>
            <a:noFill/>
          </p:spPr>
          <p:txBody>
            <a:bodyPr wrap="none" lIns="0" tIns="0" rIns="0" bIns="0" rtlCol="0" anchor="ctr">
              <a:spAutoFit/>
            </a:bodyPr>
            <a:lstStyle/>
            <a:p>
              <a:pPr algn="ctr"/>
              <a:r>
                <a:rPr lang="en-US" altLang="ja-JP"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AMD</a:t>
              </a:r>
              <a:endParaRPr lang="ja-JP" altLang="en-US"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grpSp>
      <p:cxnSp>
        <p:nvCxnSpPr>
          <p:cNvPr id="80" name="直線矢印コネクタ 79">
            <a:extLst>
              <a:ext uri="{FF2B5EF4-FFF2-40B4-BE49-F238E27FC236}">
                <a16:creationId xmlns:a16="http://schemas.microsoft.com/office/drawing/2014/main" xmlns="" id="{B87D40C0-B9AD-4699-B45E-42A1A7D7CC74}"/>
              </a:ext>
            </a:extLst>
          </p:cNvPr>
          <p:cNvCxnSpPr>
            <a:cxnSpLocks/>
          </p:cNvCxnSpPr>
          <p:nvPr/>
        </p:nvCxnSpPr>
        <p:spPr>
          <a:xfrm>
            <a:off x="6903525" y="3288890"/>
            <a:ext cx="0" cy="75600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20" name="グループ化 19"/>
          <p:cNvGrpSpPr/>
          <p:nvPr/>
        </p:nvGrpSpPr>
        <p:grpSpPr>
          <a:xfrm>
            <a:off x="7343529" y="3288890"/>
            <a:ext cx="599843" cy="756000"/>
            <a:chOff x="7514441" y="3300765"/>
            <a:chExt cx="599843" cy="756000"/>
          </a:xfrm>
        </p:grpSpPr>
        <p:cxnSp>
          <p:nvCxnSpPr>
            <p:cNvPr id="81" name="直線矢印コネクタ 80">
              <a:extLst>
                <a:ext uri="{FF2B5EF4-FFF2-40B4-BE49-F238E27FC236}">
                  <a16:creationId xmlns:a16="http://schemas.microsoft.com/office/drawing/2014/main" xmlns="" id="{CA647EF1-4802-48D3-953B-0C146F781105}"/>
                </a:ext>
              </a:extLst>
            </p:cNvPr>
            <p:cNvCxnSpPr>
              <a:cxnSpLocks/>
            </p:cNvCxnSpPr>
            <p:nvPr/>
          </p:nvCxnSpPr>
          <p:spPr>
            <a:xfrm>
              <a:off x="7807582" y="3300765"/>
              <a:ext cx="0" cy="75600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7514441" y="3384234"/>
              <a:ext cx="599843" cy="504000"/>
              <a:chOff x="7361714" y="95696"/>
              <a:chExt cx="599843" cy="504000"/>
            </a:xfrm>
          </p:grpSpPr>
          <p:sp>
            <p:nvSpPr>
              <p:cNvPr id="82" name="円/楕円 74">
                <a:extLst>
                  <a:ext uri="{FF2B5EF4-FFF2-40B4-BE49-F238E27FC236}">
                    <a16:creationId xmlns:a16="http://schemas.microsoft.com/office/drawing/2014/main" xmlns="" id="{C6EB0A9A-D505-42A8-AD3D-28FF008F7DED}"/>
                  </a:ext>
                </a:extLst>
              </p:cNvPr>
              <p:cNvSpPr>
                <a:spLocks noChangeAspect="1"/>
              </p:cNvSpPr>
              <p:nvPr/>
            </p:nvSpPr>
            <p:spPr>
              <a:xfrm>
                <a:off x="7411931" y="95696"/>
                <a:ext cx="504000" cy="504000"/>
              </a:xfrm>
              <a:prstGeom prst="ellipse">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endParaRPr>
              </a:p>
            </p:txBody>
          </p:sp>
          <p:sp>
            <p:nvSpPr>
              <p:cNvPr id="83" name="正方形/長方形 82">
                <a:extLst>
                  <a:ext uri="{FF2B5EF4-FFF2-40B4-BE49-F238E27FC236}">
                    <a16:creationId xmlns:a16="http://schemas.microsoft.com/office/drawing/2014/main" xmlns="" id="{BC6B05FC-F7B7-44B1-B20D-8F4B03B026DA}"/>
                  </a:ext>
                </a:extLst>
              </p:cNvPr>
              <p:cNvSpPr/>
              <p:nvPr/>
            </p:nvSpPr>
            <p:spPr>
              <a:xfrm>
                <a:off x="7361714" y="208893"/>
                <a:ext cx="599843" cy="276999"/>
              </a:xfrm>
              <a:prstGeom prst="rect">
                <a:avLst/>
              </a:prstGeom>
              <a:noFill/>
            </p:spPr>
            <p:txBody>
              <a:bodyPr wrap="none" rtlCol="0" anchor="ctr">
                <a:spAutoFit/>
              </a:bodyPr>
              <a:lstStyle/>
              <a:p>
                <a:pPr algn="r"/>
                <a:r>
                  <a:rPr lang="ja-JP" altLang="en-US" sz="1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ゆがむ</a:t>
                </a:r>
              </a:p>
            </p:txBody>
          </p:sp>
        </p:grpSp>
      </p:grpSp>
      <p:grpSp>
        <p:nvGrpSpPr>
          <p:cNvPr id="84" name="グループ化 83"/>
          <p:cNvGrpSpPr/>
          <p:nvPr/>
        </p:nvGrpSpPr>
        <p:grpSpPr>
          <a:xfrm>
            <a:off x="1323672" y="3487237"/>
            <a:ext cx="5393214" cy="412613"/>
            <a:chOff x="1323672" y="5828878"/>
            <a:chExt cx="5393214" cy="412613"/>
          </a:xfrm>
        </p:grpSpPr>
        <p:sp>
          <p:nvSpPr>
            <p:cNvPr id="85" name="タイトル 8">
              <a:extLst>
                <a:ext uri="{FF2B5EF4-FFF2-40B4-BE49-F238E27FC236}">
                  <a16:creationId xmlns:a16="http://schemas.microsoft.com/office/drawing/2014/main" xmlns="" id="{799387F4-DA2D-4971-8FAB-9911C5FE160A}"/>
                </a:ext>
              </a:extLst>
            </p:cNvPr>
            <p:cNvSpPr txBox="1">
              <a:spLocks/>
            </p:cNvSpPr>
            <p:nvPr/>
          </p:nvSpPr>
          <p:spPr>
            <a:xfrm>
              <a:off x="1636842" y="5828878"/>
              <a:ext cx="5080044" cy="412613"/>
            </a:xfrm>
            <a:prstGeom prst="rect">
              <a:avLst/>
            </a:prstGeom>
          </p:spPr>
          <p:txBody>
            <a:bodyPr wrap="square" anchor="t" anchorCtr="0">
              <a:spAutoFit/>
            </a:bodyPr>
            <a:lstStyle>
              <a:defPPr>
                <a:defRPr lang="ja-JP"/>
              </a:defPPr>
              <a:lvl1pPr>
                <a:lnSpc>
                  <a:spcPct val="120000"/>
                </a:lnSpc>
                <a:spcBef>
                  <a:spcPct val="0"/>
                </a:spcBef>
                <a:buNone/>
                <a:defRPr sz="20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dirty="0"/>
                <a:t>「日本人男性に加齢黄斑変性が多い」なぜ？</a:t>
              </a:r>
            </a:p>
          </p:txBody>
        </p:sp>
        <p:grpSp>
          <p:nvGrpSpPr>
            <p:cNvPr id="86" name="グループ化 85">
              <a:extLst>
                <a:ext uri="{FF2B5EF4-FFF2-40B4-BE49-F238E27FC236}">
                  <a16:creationId xmlns:a16="http://schemas.microsoft.com/office/drawing/2014/main" xmlns="" id="{44FAF4FE-98A9-478D-B68F-4F140D12CB09}"/>
                </a:ext>
              </a:extLst>
            </p:cNvPr>
            <p:cNvGrpSpPr/>
            <p:nvPr/>
          </p:nvGrpSpPr>
          <p:grpSpPr>
            <a:xfrm>
              <a:off x="1323672" y="5863394"/>
              <a:ext cx="464974" cy="348557"/>
              <a:chOff x="1331309" y="2314599"/>
              <a:chExt cx="464974" cy="348557"/>
            </a:xfrm>
          </p:grpSpPr>
          <p:sp>
            <p:nvSpPr>
              <p:cNvPr id="87" name="正方形/長方形 86">
                <a:extLst>
                  <a:ext uri="{FF2B5EF4-FFF2-40B4-BE49-F238E27FC236}">
                    <a16:creationId xmlns:a16="http://schemas.microsoft.com/office/drawing/2014/main" xmlns="" id="{D994D2B3-E7C9-45C0-B88A-2281DC8F01A2}"/>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88" name="タイトル 8">
                <a:extLst>
                  <a:ext uri="{FF2B5EF4-FFF2-40B4-BE49-F238E27FC236}">
                    <a16:creationId xmlns:a16="http://schemas.microsoft.com/office/drawing/2014/main" xmlns="" id="{52AA80D4-368F-4511-9D93-E00A6F06185E}"/>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grpSp>
      <p:grpSp>
        <p:nvGrpSpPr>
          <p:cNvPr id="19" name="グループ化 18"/>
          <p:cNvGrpSpPr/>
          <p:nvPr/>
        </p:nvGrpSpPr>
        <p:grpSpPr>
          <a:xfrm>
            <a:off x="7951971" y="2978567"/>
            <a:ext cx="751045" cy="1400399"/>
            <a:chOff x="8122883" y="2978567"/>
            <a:chExt cx="751045" cy="1400399"/>
          </a:xfrm>
        </p:grpSpPr>
        <p:cxnSp>
          <p:nvCxnSpPr>
            <p:cNvPr id="89" name="カギ線コネクタ 88"/>
            <p:cNvCxnSpPr>
              <a:stCxn id="56" idx="2"/>
              <a:endCxn id="77" idx="3"/>
            </p:cNvCxnSpPr>
            <p:nvPr/>
          </p:nvCxnSpPr>
          <p:spPr>
            <a:xfrm rot="5400000">
              <a:off x="8148306" y="3968103"/>
              <a:ext cx="385440" cy="436285"/>
            </a:xfrm>
            <a:prstGeom prst="bentConnector2">
              <a:avLst/>
            </a:prstGeom>
            <a:ln w="1905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90" name="カギ線コネクタ 89"/>
            <p:cNvCxnSpPr>
              <a:stCxn id="56" idx="0"/>
              <a:endCxn id="54" idx="3"/>
            </p:cNvCxnSpPr>
            <p:nvPr/>
          </p:nvCxnSpPr>
          <p:spPr>
            <a:xfrm rot="16200000" flipV="1">
              <a:off x="8148307" y="2953144"/>
              <a:ext cx="385439" cy="436285"/>
            </a:xfrm>
            <a:prstGeom prst="bentConnector2">
              <a:avLst/>
            </a:prstGeom>
            <a:ln w="19050">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9" name="グループ化 8"/>
            <p:cNvGrpSpPr/>
            <p:nvPr/>
          </p:nvGrpSpPr>
          <p:grpSpPr>
            <a:xfrm>
              <a:off x="8244408" y="3364006"/>
              <a:ext cx="629520" cy="629519"/>
              <a:chOff x="7369174" y="848458"/>
              <a:chExt cx="629520" cy="629519"/>
            </a:xfrm>
          </p:grpSpPr>
          <p:sp>
            <p:nvSpPr>
              <p:cNvPr id="56" name="角丸四角形 76">
                <a:extLst>
                  <a:ext uri="{FF2B5EF4-FFF2-40B4-BE49-F238E27FC236}">
                    <a16:creationId xmlns:a16="http://schemas.microsoft.com/office/drawing/2014/main" xmlns="" id="{2CE8112A-71BF-404B-8AD5-54F1601C1DA2}"/>
                  </a:ext>
                </a:extLst>
              </p:cNvPr>
              <p:cNvSpPr/>
              <p:nvPr/>
            </p:nvSpPr>
            <p:spPr>
              <a:xfrm>
                <a:off x="7369174" y="848458"/>
                <a:ext cx="629520" cy="629519"/>
              </a:xfrm>
              <a:prstGeom prst="roundRect">
                <a:avLst>
                  <a:gd name="adj" fmla="val 22546"/>
                </a:avLst>
              </a:prstGeom>
              <a:no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57" name="正方形/長方形 56">
                <a:extLst>
                  <a:ext uri="{FF2B5EF4-FFF2-40B4-BE49-F238E27FC236}">
                    <a16:creationId xmlns:a16="http://schemas.microsoft.com/office/drawing/2014/main" xmlns="" id="{C618857F-C00B-44E8-A6B6-C8E3B7FEF0CC}"/>
                  </a:ext>
                </a:extLst>
              </p:cNvPr>
              <p:cNvSpPr/>
              <p:nvPr/>
            </p:nvSpPr>
            <p:spPr>
              <a:xfrm>
                <a:off x="7433319" y="1182658"/>
                <a:ext cx="505863" cy="246221"/>
              </a:xfrm>
              <a:prstGeom prst="rect">
                <a:avLst/>
              </a:prstGeom>
              <a:noFill/>
            </p:spPr>
            <p:txBody>
              <a:bodyPr wrap="square" lIns="0" tIns="0" rIns="0" bIns="0" rtlCol="0" anchor="ctr">
                <a:spAutoFit/>
              </a:bodyPr>
              <a:lstStyle/>
              <a:p>
                <a:pPr algn="ctr"/>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喫煙</a:t>
                </a:r>
              </a:p>
            </p:txBody>
          </p:sp>
          <p:pic>
            <p:nvPicPr>
              <p:cNvPr id="91" name="図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4567" y="913256"/>
                <a:ext cx="262486" cy="216000"/>
              </a:xfrm>
              <a:prstGeom prst="rect">
                <a:avLst/>
              </a:prstGeom>
            </p:spPr>
          </p:pic>
        </p:grpSp>
      </p:grpSp>
      <p:grpSp>
        <p:nvGrpSpPr>
          <p:cNvPr id="4" name="グループ化 3"/>
          <p:cNvGrpSpPr/>
          <p:nvPr/>
        </p:nvGrpSpPr>
        <p:grpSpPr>
          <a:xfrm>
            <a:off x="6588224" y="2663807"/>
            <a:ext cx="630602" cy="629519"/>
            <a:chOff x="6678786" y="-682263"/>
            <a:chExt cx="630602" cy="629519"/>
          </a:xfrm>
        </p:grpSpPr>
        <p:sp>
          <p:nvSpPr>
            <p:cNvPr id="72" name="角丸四角形 57">
              <a:extLst>
                <a:ext uri="{FF2B5EF4-FFF2-40B4-BE49-F238E27FC236}">
                  <a16:creationId xmlns:a16="http://schemas.microsoft.com/office/drawing/2014/main" xmlns="" id="{1F313800-63E6-45CE-BC24-A5008BBDA881}"/>
                </a:ext>
              </a:extLst>
            </p:cNvPr>
            <p:cNvSpPr/>
            <p:nvPr/>
          </p:nvSpPr>
          <p:spPr>
            <a:xfrm>
              <a:off x="6678786" y="-682263"/>
              <a:ext cx="630602" cy="629519"/>
            </a:xfrm>
            <a:prstGeom prst="roundRect">
              <a:avLst>
                <a:gd name="adj" fmla="val 23615"/>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73" name="正方形/長方形 72">
              <a:extLst>
                <a:ext uri="{FF2B5EF4-FFF2-40B4-BE49-F238E27FC236}">
                  <a16:creationId xmlns:a16="http://schemas.microsoft.com/office/drawing/2014/main" xmlns="" id="{0E2CA43C-8482-4E48-84C7-09038133C2E9}"/>
                </a:ext>
              </a:extLst>
            </p:cNvPr>
            <p:cNvSpPr/>
            <p:nvPr/>
          </p:nvSpPr>
          <p:spPr>
            <a:xfrm>
              <a:off x="6814551" y="-334254"/>
              <a:ext cx="359073" cy="215444"/>
            </a:xfrm>
            <a:prstGeom prst="rect">
              <a:avLst/>
            </a:prstGeom>
            <a:noFill/>
          </p:spPr>
          <p:txBody>
            <a:bodyPr wrap="none" lIns="0" tIns="0" rIns="0" bIns="0" rtlCol="0" anchor="ctr">
              <a:spAutoFit/>
            </a:bodyPr>
            <a:lstStyle/>
            <a:p>
              <a:pPr algn="ctr"/>
              <a:r>
                <a:rPr lang="ja-JP" altLang="en-US" sz="1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男性</a:t>
              </a:r>
            </a:p>
          </p:txBody>
        </p:sp>
        <p:pic>
          <p:nvPicPr>
            <p:cNvPr id="92" name="図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5305" y="-641196"/>
              <a:ext cx="237565" cy="306942"/>
            </a:xfrm>
            <a:prstGeom prst="rect">
              <a:avLst/>
            </a:prstGeom>
          </p:spPr>
        </p:pic>
      </p:grpSp>
      <p:grpSp>
        <p:nvGrpSpPr>
          <p:cNvPr id="3" name="グループ化 2"/>
          <p:cNvGrpSpPr/>
          <p:nvPr/>
        </p:nvGrpSpPr>
        <p:grpSpPr>
          <a:xfrm>
            <a:off x="7321369" y="2663807"/>
            <a:ext cx="630602" cy="629519"/>
            <a:chOff x="6678786" y="34923"/>
            <a:chExt cx="630602" cy="629519"/>
          </a:xfrm>
        </p:grpSpPr>
        <p:sp>
          <p:nvSpPr>
            <p:cNvPr id="54" name="角丸四角形 57">
              <a:extLst>
                <a:ext uri="{FF2B5EF4-FFF2-40B4-BE49-F238E27FC236}">
                  <a16:creationId xmlns:a16="http://schemas.microsoft.com/office/drawing/2014/main" xmlns="" id="{A90EBF0C-B1E5-42A1-8056-8D18C053ADD5}"/>
                </a:ext>
              </a:extLst>
            </p:cNvPr>
            <p:cNvSpPr/>
            <p:nvPr/>
          </p:nvSpPr>
          <p:spPr>
            <a:xfrm>
              <a:off x="6678786" y="34923"/>
              <a:ext cx="630602" cy="629519"/>
            </a:xfrm>
            <a:prstGeom prst="roundRect">
              <a:avLst>
                <a:gd name="adj" fmla="val 23615"/>
              </a:avLst>
            </a:prstGeom>
            <a:gradFill>
              <a:gsLst>
                <a:gs pos="86000">
                  <a:schemeClr val="bg1">
                    <a:lumMod val="75000"/>
                  </a:schemeClr>
                </a:gs>
                <a:gs pos="0">
                  <a:schemeClr val="bg1">
                    <a:lumMod val="75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schemeClr val="bg1"/>
                </a:solidFill>
                <a:latin typeface="Arial" panose="020B0604020202020204" pitchFamily="34" charset="0"/>
              </a:endParaRPr>
            </a:p>
          </p:txBody>
        </p:sp>
        <p:sp>
          <p:nvSpPr>
            <p:cNvPr id="55" name="正方形/長方形 54">
              <a:extLst>
                <a:ext uri="{FF2B5EF4-FFF2-40B4-BE49-F238E27FC236}">
                  <a16:creationId xmlns:a16="http://schemas.microsoft.com/office/drawing/2014/main" xmlns="" id="{9CA511CD-ED17-4ABD-89EE-C34C34BBC518}"/>
                </a:ext>
              </a:extLst>
            </p:cNvPr>
            <p:cNvSpPr/>
            <p:nvPr/>
          </p:nvSpPr>
          <p:spPr>
            <a:xfrm>
              <a:off x="6814551" y="382932"/>
              <a:ext cx="359073" cy="215444"/>
            </a:xfrm>
            <a:prstGeom prst="rect">
              <a:avLst/>
            </a:prstGeom>
            <a:noFill/>
          </p:spPr>
          <p:txBody>
            <a:bodyPr wrap="none" lIns="0" tIns="0" rIns="0" bIns="0" rtlCol="0" anchor="ctr">
              <a:spAutoFit/>
            </a:bodyPr>
            <a:lstStyle/>
            <a:p>
              <a:pPr algn="ctr"/>
              <a:r>
                <a:rPr lang="ja-JP" altLang="en-US" sz="1400" dirty="0">
                  <a:effectLst>
                    <a:glow rad="88900">
                      <a:schemeClr val="bg1"/>
                    </a:glow>
                  </a:effectLst>
                  <a:latin typeface="HGP創英角ｺﾞｼｯｸUB" panose="020B0900000000000000" pitchFamily="50" charset="-128"/>
                  <a:ea typeface="HGP創英角ｺﾞｼｯｸUB" panose="020B0900000000000000" pitchFamily="50" charset="-128"/>
                  <a:cs typeface="メイリオ" panose="020B0604030504040204" pitchFamily="50" charset="-128"/>
                </a:rPr>
                <a:t>男性</a:t>
              </a:r>
            </a:p>
          </p:txBody>
        </p:sp>
        <p:pic>
          <p:nvPicPr>
            <p:cNvPr id="93" name="図 9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5305" y="58176"/>
              <a:ext cx="237565" cy="306942"/>
            </a:xfrm>
            <a:prstGeom prst="rect">
              <a:avLst/>
            </a:prstGeom>
          </p:spPr>
        </p:pic>
      </p:grpSp>
      <p:sp>
        <p:nvSpPr>
          <p:cNvPr id="94"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相関関係と因果関係</a:t>
            </a:r>
          </a:p>
        </p:txBody>
      </p:sp>
      <p:sp>
        <p:nvSpPr>
          <p:cNvPr id="95" name="正方形/長方形 94">
            <a:extLst>
              <a:ext uri="{FF2B5EF4-FFF2-40B4-BE49-F238E27FC236}">
                <a16:creationId xmlns:a16="http://schemas.microsoft.com/office/drawing/2014/main" xmlns="" id="{D662EC56-2B82-418D-81E5-DEF1C773BB69}"/>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141716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500"/>
                                  </p:stCondLst>
                                  <p:childTnLst>
                                    <p:set>
                                      <p:cBhvr>
                                        <p:cTn id="10" dur="1" fill="hold">
                                          <p:stCondLst>
                                            <p:cond delay="0"/>
                                          </p:stCondLst>
                                        </p:cTn>
                                        <p:tgtEl>
                                          <p:spTgt spid="80"/>
                                        </p:tgtEl>
                                        <p:attrNameLst>
                                          <p:attrName>style.visibility</p:attrName>
                                        </p:attrNameLst>
                                      </p:cBhvr>
                                      <p:to>
                                        <p:strVal val="visible"/>
                                      </p:to>
                                    </p:set>
                                    <p:animEffect transition="in" filter="wipe(up)">
                                      <p:cBhvr>
                                        <p:cTn id="11" dur="500"/>
                                        <p:tgtEl>
                                          <p:spTgt spid="80"/>
                                        </p:tgtEl>
                                      </p:cBhvr>
                                    </p:animEffect>
                                  </p:childTnLst>
                                </p:cTn>
                              </p:par>
                            </p:childTnLst>
                          </p:cTn>
                        </p:par>
                        <p:par>
                          <p:cTn id="12" fill="hold">
                            <p:stCondLst>
                              <p:cond delay="1500"/>
                            </p:stCondLst>
                            <p:childTnLst>
                              <p:par>
                                <p:cTn id="13" presetID="10" presetClass="entr" presetSubtype="0" fill="hold"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2500"/>
                            </p:stCondLst>
                            <p:childTnLst>
                              <p:par>
                                <p:cTn id="17" presetID="10" presetClass="entr" presetSubtype="0" fill="hold" nodeType="afterEffect">
                                  <p:stCondLst>
                                    <p:cond delay="50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3500"/>
                            </p:stCondLst>
                            <p:childTnLst>
                              <p:par>
                                <p:cTn id="21" presetID="22" presetClass="entr" presetSubtype="1" fill="hold" nodeType="afterEffect">
                                  <p:stCondLst>
                                    <p:cond delay="50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childTnLst>
                          </p:cTn>
                        </p:par>
                        <p:par>
                          <p:cTn id="24" fill="hold">
                            <p:stCondLst>
                              <p:cond delay="4500"/>
                            </p:stCondLst>
                            <p:childTnLst>
                              <p:par>
                                <p:cTn id="25" presetID="10" presetClass="entr" presetSubtype="0" fill="hold" nodeType="afterEffect">
                                  <p:stCondLst>
                                    <p:cond delay="50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par>
                          <p:cTn id="28" fill="hold">
                            <p:stCondLst>
                              <p:cond delay="5500"/>
                            </p:stCondLst>
                            <p:childTnLst>
                              <p:par>
                                <p:cTn id="29" presetID="10" presetClass="entr" presetSubtype="0" fill="hold" nodeType="afterEffect">
                                  <p:stCondLst>
                                    <p:cond delay="50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6500"/>
                            </p:stCondLst>
                            <p:childTnLst>
                              <p:par>
                                <p:cTn id="33" presetID="16" presetClass="entr" presetSubtype="37" fill="hold" nodeType="afterEffect">
                                  <p:stCondLst>
                                    <p:cond delay="1000"/>
                                  </p:stCondLst>
                                  <p:childTnLst>
                                    <p:set>
                                      <p:cBhvr>
                                        <p:cTn id="34" dur="1" fill="hold">
                                          <p:stCondLst>
                                            <p:cond delay="0"/>
                                          </p:stCondLst>
                                        </p:cTn>
                                        <p:tgtEl>
                                          <p:spTgt spid="8"/>
                                        </p:tgtEl>
                                        <p:attrNameLst>
                                          <p:attrName>style.visibility</p:attrName>
                                        </p:attrNameLst>
                                      </p:cBhvr>
                                      <p:to>
                                        <p:strVal val="visible"/>
                                      </p:to>
                                    </p:set>
                                    <p:animEffect transition="in" filter="barn(out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イントロダクション</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3" name="グループ化 2"/>
          <p:cNvGrpSpPr/>
          <p:nvPr/>
        </p:nvGrpSpPr>
        <p:grpSpPr>
          <a:xfrm>
            <a:off x="909117" y="841375"/>
            <a:ext cx="360000" cy="369226"/>
            <a:chOff x="1181342" y="1018613"/>
            <a:chExt cx="360000" cy="369226"/>
          </a:xfrm>
        </p:grpSpPr>
        <p:sp>
          <p:nvSpPr>
            <p:cNvPr id="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6" name="グループ化 5"/>
          <p:cNvGrpSpPr/>
          <p:nvPr/>
        </p:nvGrpSpPr>
        <p:grpSpPr>
          <a:xfrm>
            <a:off x="909117" y="1863519"/>
            <a:ext cx="360000" cy="369226"/>
            <a:chOff x="1181342" y="1018613"/>
            <a:chExt cx="360000" cy="369226"/>
          </a:xfrm>
        </p:grpSpPr>
        <p:sp>
          <p:nvSpPr>
            <p:cNvPr id="7"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8"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909117" y="1352447"/>
            <a:ext cx="360000" cy="369226"/>
            <a:chOff x="1181342" y="1018613"/>
            <a:chExt cx="360000" cy="369226"/>
          </a:xfrm>
        </p:grpSpPr>
        <p:sp>
          <p:nvSpPr>
            <p:cNvPr id="10"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p:cNvGrpSpPr/>
          <p:nvPr/>
        </p:nvGrpSpPr>
        <p:grpSpPr>
          <a:xfrm>
            <a:off x="909117" y="2885664"/>
            <a:ext cx="360000" cy="369226"/>
            <a:chOff x="1181342" y="1018613"/>
            <a:chExt cx="360000" cy="369226"/>
          </a:xfrm>
        </p:grpSpPr>
        <p:sp>
          <p:nvSpPr>
            <p:cNvPr id="13"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4"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5" name="グループ化 14"/>
          <p:cNvGrpSpPr/>
          <p:nvPr/>
        </p:nvGrpSpPr>
        <p:grpSpPr>
          <a:xfrm>
            <a:off x="909117" y="3907810"/>
            <a:ext cx="360000" cy="369226"/>
            <a:chOff x="1181342" y="1018613"/>
            <a:chExt cx="360000" cy="369226"/>
          </a:xfrm>
        </p:grpSpPr>
        <p:sp>
          <p:nvSpPr>
            <p:cNvPr id="16"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7"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8" name="グループ化 17"/>
          <p:cNvGrpSpPr/>
          <p:nvPr/>
        </p:nvGrpSpPr>
        <p:grpSpPr>
          <a:xfrm>
            <a:off x="909117" y="3396737"/>
            <a:ext cx="360000" cy="369226"/>
            <a:chOff x="1181342" y="1018613"/>
            <a:chExt cx="360000" cy="369226"/>
          </a:xfrm>
        </p:grpSpPr>
        <p:sp>
          <p:nvSpPr>
            <p:cNvPr id="1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1" name="グループ化 20"/>
          <p:cNvGrpSpPr/>
          <p:nvPr/>
        </p:nvGrpSpPr>
        <p:grpSpPr>
          <a:xfrm>
            <a:off x="909117" y="2374591"/>
            <a:ext cx="360000" cy="369226"/>
            <a:chOff x="1181342" y="1018613"/>
            <a:chExt cx="360000" cy="369226"/>
          </a:xfrm>
        </p:grpSpPr>
        <p:sp>
          <p:nvSpPr>
            <p:cNvPr id="2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11748058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相関関係と因果関係</a:t>
            </a:r>
          </a:p>
        </p:txBody>
      </p:sp>
      <p:cxnSp>
        <p:nvCxnSpPr>
          <p:cNvPr id="60" name="直線矢印コネクタ 59"/>
          <p:cNvCxnSpPr/>
          <p:nvPr/>
        </p:nvCxnSpPr>
        <p:spPr>
          <a:xfrm>
            <a:off x="2821774" y="3034152"/>
            <a:ext cx="288032"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xmlns="" id="{583DE392-87DF-46E2-8EDD-FF31BF8A0E2C}"/>
              </a:ext>
            </a:extLst>
          </p:cNvPr>
          <p:cNvSpPr>
            <a:spLocks noChangeAspect="1"/>
          </p:cNvSpPr>
          <p:nvPr/>
        </p:nvSpPr>
        <p:spPr>
          <a:xfrm>
            <a:off x="892274" y="341814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15" name="タイトル 8">
            <a:extLst>
              <a:ext uri="{FF2B5EF4-FFF2-40B4-BE49-F238E27FC236}">
                <a16:creationId xmlns:a16="http://schemas.microsoft.com/office/drawing/2014/main" xmlns="" xmlns:a14="http://schemas.microsoft.com/office/drawing/2010/main" xmlns:mc="http://schemas.openxmlformats.org/markup-compatibility/2006" id="{304E0FC0-D1C7-4382-8940-96D295DC7B4B}"/>
              </a:ext>
            </a:extLst>
          </p:cNvPr>
          <p:cNvSpPr txBox="1">
            <a:spLocks/>
          </p:cNvSpPr>
          <p:nvPr/>
        </p:nvSpPr>
        <p:spPr>
          <a:xfrm>
            <a:off x="1025376" y="3228709"/>
            <a:ext cx="8118624" cy="45249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X</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の変化・差で、</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Y</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の変化・差が生じた</a:t>
            </a:r>
          </a:p>
        </p:txBody>
      </p:sp>
      <p:sp>
        <p:nvSpPr>
          <p:cNvPr id="18" name="タイトル 8"/>
          <p:cNvSpPr txBox="1">
            <a:spLocks/>
          </p:cNvSpPr>
          <p:nvPr/>
        </p:nvSpPr>
        <p:spPr>
          <a:xfrm>
            <a:off x="810345" y="2713484"/>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因果関係　</a:t>
            </a:r>
            <a:r>
              <a:rPr lang="en-US" altLang="zh-TW" sz="2800" dirty="0">
                <a:effectLst>
                  <a:glow rad="88900">
                    <a:schemeClr val="bg1"/>
                  </a:glow>
                </a:effectLst>
                <a:latin typeface="HGP創英角ｺﾞｼｯｸUB" panose="020B0900000000000000" pitchFamily="50" charset="-128"/>
                <a:ea typeface="HGP創英角ｺﾞｼｯｸUB" panose="020B0900000000000000" pitchFamily="50" charset="-128"/>
              </a:rPr>
              <a:t>X</a:t>
            </a:r>
            <a:r>
              <a:rPr lang="zh-TW"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zh-TW"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zh-TW"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Y</a:t>
            </a:r>
            <a:endParaRPr lang="en-US" altLang="zh-TW" sz="2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9" name="正方形/長方形 18"/>
          <p:cNvSpPr>
            <a:spLocks noChangeAspect="1"/>
          </p:cNvSpPr>
          <p:nvPr/>
        </p:nvSpPr>
        <p:spPr>
          <a:xfrm>
            <a:off x="611189" y="2928661"/>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cxnSp>
        <p:nvCxnSpPr>
          <p:cNvPr id="20" name="直線矢印コネクタ 19"/>
          <p:cNvCxnSpPr/>
          <p:nvPr/>
        </p:nvCxnSpPr>
        <p:spPr>
          <a:xfrm>
            <a:off x="2821774" y="1466899"/>
            <a:ext cx="288032"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rot="10800000">
            <a:off x="2794478" y="1569780"/>
            <a:ext cx="288032" cy="0"/>
          </a:xfrm>
          <a:prstGeom prst="straightConnector1">
            <a:avLst/>
          </a:prstGeom>
          <a:ln w="1905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xmlns="" id="{583DE392-87DF-46E2-8EDD-FF31BF8A0E2C}"/>
              </a:ext>
            </a:extLst>
          </p:cNvPr>
          <p:cNvSpPr>
            <a:spLocks noChangeAspect="1"/>
          </p:cNvSpPr>
          <p:nvPr/>
        </p:nvSpPr>
        <p:spPr>
          <a:xfrm>
            <a:off x="892274" y="190597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3" name="タイトル 8">
            <a:extLst>
              <a:ext uri="{FF2B5EF4-FFF2-40B4-BE49-F238E27FC236}">
                <a16:creationId xmlns:a16="http://schemas.microsoft.com/office/drawing/2014/main" xmlns="" xmlns:a14="http://schemas.microsoft.com/office/drawing/2010/main" xmlns:mc="http://schemas.openxmlformats.org/markup-compatibility/2006" id="{304E0FC0-D1C7-4382-8940-96D295DC7B4B}"/>
              </a:ext>
            </a:extLst>
          </p:cNvPr>
          <p:cNvSpPr txBox="1">
            <a:spLocks/>
          </p:cNvSpPr>
          <p:nvPr/>
        </p:nvSpPr>
        <p:spPr>
          <a:xfrm>
            <a:off x="1025376" y="1716541"/>
            <a:ext cx="8118624" cy="45249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X</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が大きい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小さい</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ほど、</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Y</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が大きい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小さい</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p>
        </p:txBody>
      </p:sp>
      <p:sp>
        <p:nvSpPr>
          <p:cNvPr id="24" name="タイトル 8"/>
          <p:cNvSpPr txBox="1">
            <a:spLocks/>
          </p:cNvSpPr>
          <p:nvPr/>
        </p:nvSpPr>
        <p:spPr>
          <a:xfrm>
            <a:off x="810345" y="1201316"/>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zh-TW"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相関関係　</a:t>
            </a:r>
            <a:r>
              <a:rPr lang="en-US" altLang="zh-TW" sz="2800" dirty="0">
                <a:effectLst>
                  <a:glow rad="88900">
                    <a:schemeClr val="bg1"/>
                  </a:glow>
                </a:effectLst>
                <a:latin typeface="HGP創英角ｺﾞｼｯｸUB" panose="020B0900000000000000" pitchFamily="50" charset="-128"/>
                <a:ea typeface="HGP創英角ｺﾞｼｯｸUB" panose="020B0900000000000000" pitchFamily="50" charset="-128"/>
              </a:rPr>
              <a:t>X</a:t>
            </a:r>
            <a:r>
              <a:rPr lang="zh-TW"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zh-TW"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Y</a:t>
            </a:r>
            <a:endParaRPr lang="en-US" altLang="zh-TW" sz="2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5" name="正方形/長方形 24"/>
          <p:cNvSpPr>
            <a:spLocks noChangeAspect="1"/>
          </p:cNvSpPr>
          <p:nvPr/>
        </p:nvSpPr>
        <p:spPr>
          <a:xfrm>
            <a:off x="611189" y="1416493"/>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186671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xmlns="" id="{583DE392-87DF-46E2-8EDD-FF31BF8A0E2C}"/>
              </a:ext>
            </a:extLst>
          </p:cNvPr>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34" name="タイトル 8">
                <a:extLst>
                  <a:ext uri="{FF2B5EF4-FFF2-40B4-BE49-F238E27FC236}">
                    <a16:creationId xmlns:a16="http://schemas.microsoft.com/office/drawing/2014/main" xmlns="" id="{304E0FC0-D1C7-4382-8940-96D295DC7B4B}"/>
                  </a:ext>
                </a:extLst>
              </p:cNvPr>
              <p:cNvSpPr txBox="1">
                <a:spLocks/>
              </p:cNvSpPr>
              <p:nvPr/>
            </p:nvSpPr>
            <p:spPr>
              <a:xfrm>
                <a:off x="1025376" y="1234820"/>
                <a:ext cx="8118624" cy="45249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 </a:t>
                </a:r>
                <a:r>
                  <a:rPr lang="en-US" altLang="ja-JP"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(correlation)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は二</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変数 </a:t>
                </a:r>
                <a14:m>
                  <m:oMath xmlns:m="http://schemas.openxmlformats.org/officeDocument/2006/math">
                    <m:r>
                      <a:rPr lang="en-US" altLang="ja-JP" sz="2000" i="1">
                        <a:latin typeface="Cambria Math"/>
                      </a:rPr>
                      <m:t>𝑥</m:t>
                    </m:r>
                    <m:r>
                      <a:rPr lang="en-US" altLang="ja-JP" sz="2000" i="1">
                        <a:latin typeface="Cambria Math"/>
                      </a:rPr>
                      <m:t>, </m:t>
                    </m:r>
                    <m:r>
                      <a:rPr lang="en-US" altLang="ja-JP" sz="2000" i="1">
                        <a:latin typeface="Cambria Math"/>
                      </a:rPr>
                      <m:t>𝑦</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を区別せずに対等に扱う</a:t>
                </a:r>
              </a:p>
            </p:txBody>
          </p:sp>
        </mc:Choice>
        <mc:Fallback xmlns="">
          <p:sp>
            <p:nvSpPr>
              <p:cNvPr id="34" name="タイトル 8">
                <a:extLst>
                  <a:ext uri="{FF2B5EF4-FFF2-40B4-BE49-F238E27FC236}">
                    <a16:creationId xmlns:a16="http://schemas.microsoft.com/office/drawing/2014/main" xmlns="" xmlns:a14="http://schemas.microsoft.com/office/drawing/2010/main" id="{304E0FC0-D1C7-4382-8940-96D295DC7B4B}"/>
                  </a:ext>
                </a:extLst>
              </p:cNvPr>
              <p:cNvSpPr txBox="1">
                <a:spLocks noRot="1" noChangeAspect="1" noMove="1" noResize="1" noEditPoints="1" noAdjustHandles="1" noChangeArrowheads="1" noChangeShapeType="1" noTextEdit="1"/>
              </p:cNvSpPr>
              <p:nvPr/>
            </p:nvSpPr>
            <p:spPr>
              <a:xfrm>
                <a:off x="1025376" y="1234820"/>
                <a:ext cx="8118624" cy="452496"/>
              </a:xfrm>
              <a:prstGeom prst="rect">
                <a:avLst/>
              </a:prstGeom>
              <a:blipFill rotWithShape="1">
                <a:blip r:embed="rId4"/>
                <a:stretch>
                  <a:fillRect l="-1426" t="-14865" b="-32432"/>
                </a:stretch>
              </a:blipFill>
            </p:spPr>
            <p:txBody>
              <a:bodyPr/>
              <a:lstStyle/>
              <a:p>
                <a:r>
                  <a:rPr lang="ja-JP" altLang="en-US">
                    <a:noFill/>
                  </a:rPr>
                  <a:t> </a:t>
                </a:r>
              </a:p>
            </p:txBody>
          </p:sp>
        </mc:Fallback>
      </mc:AlternateContent>
      <p:sp>
        <p:nvSpPr>
          <p:cNvPr id="35" name="タイトル 8">
            <a:extLst>
              <a:ext uri="{FF2B5EF4-FFF2-40B4-BE49-F238E27FC236}">
                <a16:creationId xmlns:a16="http://schemas.microsoft.com/office/drawing/2014/main" xmlns="" id="{4A0A8544-D14D-41D7-8F50-13A813F613AD}"/>
              </a:ext>
            </a:extLst>
          </p:cNvPr>
          <p:cNvSpPr txBox="1">
            <a:spLocks/>
          </p:cNvSpPr>
          <p:nvPr/>
        </p:nvSpPr>
        <p:spPr>
          <a:xfrm>
            <a:off x="1298714" y="1639894"/>
            <a:ext cx="694569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一方が増えたときに他方が増える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減る</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関係性を調べる</a:t>
            </a:r>
          </a:p>
        </p:txBody>
      </p:sp>
      <p:sp>
        <p:nvSpPr>
          <p:cNvPr id="36" name="正方形/長方形 35">
            <a:extLst>
              <a:ext uri="{FF2B5EF4-FFF2-40B4-BE49-F238E27FC236}">
                <a16:creationId xmlns:a16="http://schemas.microsoft.com/office/drawing/2014/main" xmlns="" id="{B120B882-DCED-4AFD-8E9E-19BC1A975051}"/>
              </a:ext>
            </a:extLst>
          </p:cNvPr>
          <p:cNvSpPr>
            <a:spLocks noChangeAspect="1"/>
          </p:cNvSpPr>
          <p:nvPr/>
        </p:nvSpPr>
        <p:spPr>
          <a:xfrm>
            <a:off x="892274" y="278829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37" name="タイトル 8">
                <a:extLst>
                  <a:ext uri="{FF2B5EF4-FFF2-40B4-BE49-F238E27FC236}">
                    <a16:creationId xmlns:a16="http://schemas.microsoft.com/office/drawing/2014/main" xmlns="" id="{11B9F805-E2B4-430B-8ECB-9AD0A217BB31}"/>
                  </a:ext>
                </a:extLst>
              </p:cNvPr>
              <p:cNvSpPr txBox="1">
                <a:spLocks/>
              </p:cNvSpPr>
              <p:nvPr/>
            </p:nvSpPr>
            <p:spPr>
              <a:xfrm>
                <a:off x="1025376" y="2598864"/>
                <a:ext cx="8118624" cy="48538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回帰 </a:t>
                </a:r>
                <a:r>
                  <a:rPr lang="en-US" altLang="ja-JP"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(regression)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は変数 </a:t>
                </a:r>
                <a14:m>
                  <m:oMath xmlns:m="http://schemas.openxmlformats.org/officeDocument/2006/math">
                    <m:r>
                      <a:rPr lang="en-US" altLang="ja-JP" sz="2400" i="1">
                        <a:latin typeface="Cambria Math"/>
                      </a:rPr>
                      <m:t>𝑥</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で変数 </a:t>
                </a:r>
                <a14:m>
                  <m:oMath xmlns:m="http://schemas.openxmlformats.org/officeDocument/2006/math">
                    <m:r>
                      <a:rPr lang="en-US" altLang="ja-JP" sz="2400" i="1">
                        <a:latin typeface="Cambria Math"/>
                      </a:rPr>
                      <m:t>𝑦</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を説明する</a:t>
                </a:r>
              </a:p>
            </p:txBody>
          </p:sp>
        </mc:Choice>
        <mc:Fallback xmlns="">
          <p:sp>
            <p:nvSpPr>
              <p:cNvPr id="37" name="タイトル 8">
                <a:extLst>
                  <a:ext uri="{FF2B5EF4-FFF2-40B4-BE49-F238E27FC236}">
                    <a16:creationId xmlns:a16="http://schemas.microsoft.com/office/drawing/2014/main" xmlns="" xmlns:a14="http://schemas.microsoft.com/office/drawing/2010/main" id="{11B9F805-E2B4-430B-8ECB-9AD0A217BB31}"/>
                  </a:ext>
                </a:extLst>
              </p:cNvPr>
              <p:cNvSpPr txBox="1">
                <a:spLocks noRot="1" noChangeAspect="1" noMove="1" noResize="1" noEditPoints="1" noAdjustHandles="1" noChangeArrowheads="1" noChangeShapeType="1" noTextEdit="1"/>
              </p:cNvSpPr>
              <p:nvPr/>
            </p:nvSpPr>
            <p:spPr>
              <a:xfrm>
                <a:off x="1025376" y="2598864"/>
                <a:ext cx="8118624" cy="485389"/>
              </a:xfrm>
              <a:prstGeom prst="rect">
                <a:avLst/>
              </a:prstGeom>
              <a:blipFill rotWithShape="1">
                <a:blip r:embed="rId5"/>
                <a:stretch>
                  <a:fillRect l="-1502" t="-10000" b="-28750"/>
                </a:stretch>
              </a:blipFill>
            </p:spPr>
            <p:txBody>
              <a:bodyPr/>
              <a:lstStyle/>
              <a:p>
                <a:r>
                  <a:rPr lang="ja-JP" altLang="en-US">
                    <a:noFill/>
                  </a:rPr>
                  <a:t> </a:t>
                </a:r>
              </a:p>
            </p:txBody>
          </p:sp>
        </mc:Fallback>
      </mc:AlternateContent>
      <p:sp>
        <p:nvSpPr>
          <p:cNvPr id="38" name="タイトル 8">
            <a:extLst>
              <a:ext uri="{FF2B5EF4-FFF2-40B4-BE49-F238E27FC236}">
                <a16:creationId xmlns:a16="http://schemas.microsoft.com/office/drawing/2014/main" xmlns="" id="{D4B007D2-A281-48A7-AB7F-AEBD46BE6074}"/>
              </a:ext>
            </a:extLst>
          </p:cNvPr>
          <p:cNvSpPr txBox="1">
            <a:spLocks/>
          </p:cNvSpPr>
          <p:nvPr/>
        </p:nvSpPr>
        <p:spPr>
          <a:xfrm>
            <a:off x="1298714" y="3018376"/>
            <a:ext cx="694569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一方から他方が決定される様子や程度を調べる</a:t>
            </a:r>
          </a:p>
        </p:txBody>
      </p:sp>
      <p:sp>
        <p:nvSpPr>
          <p:cNvPr id="39" name="正方形/長方形 38">
            <a:extLst>
              <a:ext uri="{FF2B5EF4-FFF2-40B4-BE49-F238E27FC236}">
                <a16:creationId xmlns:a16="http://schemas.microsoft.com/office/drawing/2014/main" xmlns="" id="{F9299294-F8DA-4BD5-B1D5-5134E82C0F67}"/>
              </a:ext>
            </a:extLst>
          </p:cNvPr>
          <p:cNvSpPr>
            <a:spLocks noChangeAspect="1"/>
          </p:cNvSpPr>
          <p:nvPr/>
        </p:nvSpPr>
        <p:spPr>
          <a:xfrm>
            <a:off x="1180881" y="3217805"/>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0" name="正方形/長方形 39">
            <a:extLst>
              <a:ext uri="{FF2B5EF4-FFF2-40B4-BE49-F238E27FC236}">
                <a16:creationId xmlns:a16="http://schemas.microsoft.com/office/drawing/2014/main" xmlns="" id="{48E7D3C1-5611-494E-94CE-6B54B17F2058}"/>
              </a:ext>
            </a:extLst>
          </p:cNvPr>
          <p:cNvSpPr>
            <a:spLocks noChangeAspect="1"/>
          </p:cNvSpPr>
          <p:nvPr/>
        </p:nvSpPr>
        <p:spPr>
          <a:xfrm>
            <a:off x="1180881" y="183932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1" name="正方形/長方形 40">
            <a:extLst>
              <a:ext uri="{FF2B5EF4-FFF2-40B4-BE49-F238E27FC236}">
                <a16:creationId xmlns:a16="http://schemas.microsoft.com/office/drawing/2014/main" xmlns="" id="{63428C41-A4E4-4C21-90D5-43D84CE19FA9}"/>
              </a:ext>
            </a:extLst>
          </p:cNvPr>
          <p:cNvSpPr>
            <a:spLocks noChangeAspect="1"/>
          </p:cNvSpPr>
          <p:nvPr/>
        </p:nvSpPr>
        <p:spPr>
          <a:xfrm>
            <a:off x="1180881" y="225256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2" name="正方形/長方形 41">
            <a:extLst>
              <a:ext uri="{FF2B5EF4-FFF2-40B4-BE49-F238E27FC236}">
                <a16:creationId xmlns:a16="http://schemas.microsoft.com/office/drawing/2014/main" xmlns="" id="{27943C69-5DB3-4356-86E7-28006E228C36}"/>
              </a:ext>
            </a:extLst>
          </p:cNvPr>
          <p:cNvSpPr>
            <a:spLocks noChangeAspect="1"/>
          </p:cNvSpPr>
          <p:nvPr/>
        </p:nvSpPr>
        <p:spPr>
          <a:xfrm>
            <a:off x="1180881" y="363369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3" name="タイトル 8">
            <a:extLst>
              <a:ext uri="{FF2B5EF4-FFF2-40B4-BE49-F238E27FC236}">
                <a16:creationId xmlns:a16="http://schemas.microsoft.com/office/drawing/2014/main" xmlns="" id="{799387F4-DA2D-4971-8FAB-9911C5FE160A}"/>
              </a:ext>
            </a:extLst>
          </p:cNvPr>
          <p:cNvSpPr txBox="1">
            <a:spLocks/>
          </p:cNvSpPr>
          <p:nvPr/>
        </p:nvSpPr>
        <p:spPr>
          <a:xfrm>
            <a:off x="1617792" y="3453887"/>
            <a:ext cx="3701419"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年齢と血圧、所得と消費</a:t>
            </a:r>
          </a:p>
        </p:txBody>
      </p:sp>
      <p:grpSp>
        <p:nvGrpSpPr>
          <p:cNvPr id="44" name="グループ化 43">
            <a:extLst>
              <a:ext uri="{FF2B5EF4-FFF2-40B4-BE49-F238E27FC236}">
                <a16:creationId xmlns:a16="http://schemas.microsoft.com/office/drawing/2014/main" xmlns="" id="{44FAF4FE-98A9-478D-B68F-4F140D12CB09}"/>
              </a:ext>
            </a:extLst>
          </p:cNvPr>
          <p:cNvGrpSpPr/>
          <p:nvPr/>
        </p:nvGrpSpPr>
        <p:grpSpPr>
          <a:xfrm>
            <a:off x="1323672" y="3507453"/>
            <a:ext cx="464974" cy="348557"/>
            <a:chOff x="1331309" y="2314599"/>
            <a:chExt cx="464974" cy="348557"/>
          </a:xfrm>
        </p:grpSpPr>
        <p:sp>
          <p:nvSpPr>
            <p:cNvPr id="45" name="正方形/長方形 44">
              <a:extLst>
                <a:ext uri="{FF2B5EF4-FFF2-40B4-BE49-F238E27FC236}">
                  <a16:creationId xmlns:a16="http://schemas.microsoft.com/office/drawing/2014/main" xmlns="" id="{D994D2B3-E7C9-45C0-B88A-2281DC8F01A2}"/>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6" name="タイトル 8">
              <a:extLst>
                <a:ext uri="{FF2B5EF4-FFF2-40B4-BE49-F238E27FC236}">
                  <a16:creationId xmlns:a16="http://schemas.microsoft.com/office/drawing/2014/main" xmlns="" id="{52AA80D4-368F-4511-9D93-E00A6F06185E}"/>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47" name="タイトル 8">
            <a:extLst>
              <a:ext uri="{FF2B5EF4-FFF2-40B4-BE49-F238E27FC236}">
                <a16:creationId xmlns:a16="http://schemas.microsoft.com/office/drawing/2014/main" xmlns="" id="{799387F4-DA2D-4971-8FAB-9911C5FE160A}"/>
              </a:ext>
            </a:extLst>
          </p:cNvPr>
          <p:cNvSpPr txBox="1">
            <a:spLocks/>
          </p:cNvSpPr>
          <p:nvPr/>
        </p:nvSpPr>
        <p:spPr>
          <a:xfrm>
            <a:off x="1617792" y="2065412"/>
            <a:ext cx="3701419"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rPr>
              <a:t>身長と体重</a:t>
            </a:r>
          </a:p>
        </p:txBody>
      </p:sp>
      <p:grpSp>
        <p:nvGrpSpPr>
          <p:cNvPr id="48" name="グループ化 47">
            <a:extLst>
              <a:ext uri="{FF2B5EF4-FFF2-40B4-BE49-F238E27FC236}">
                <a16:creationId xmlns:a16="http://schemas.microsoft.com/office/drawing/2014/main" xmlns="" id="{44FAF4FE-98A9-478D-B68F-4F140D12CB09}"/>
              </a:ext>
            </a:extLst>
          </p:cNvPr>
          <p:cNvGrpSpPr/>
          <p:nvPr/>
        </p:nvGrpSpPr>
        <p:grpSpPr>
          <a:xfrm>
            <a:off x="1323672" y="2118978"/>
            <a:ext cx="464974" cy="348557"/>
            <a:chOff x="1331309" y="2314599"/>
            <a:chExt cx="464974" cy="348557"/>
          </a:xfrm>
        </p:grpSpPr>
        <p:sp>
          <p:nvSpPr>
            <p:cNvPr id="49" name="正方形/長方形 48">
              <a:extLst>
                <a:ext uri="{FF2B5EF4-FFF2-40B4-BE49-F238E27FC236}">
                  <a16:creationId xmlns:a16="http://schemas.microsoft.com/office/drawing/2014/main" xmlns="" id="{D994D2B3-E7C9-45C0-B88A-2281DC8F01A2}"/>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50" name="タイトル 8">
              <a:extLst>
                <a:ext uri="{FF2B5EF4-FFF2-40B4-BE49-F238E27FC236}">
                  <a16:creationId xmlns:a16="http://schemas.microsoft.com/office/drawing/2014/main" xmlns="" id="{52AA80D4-368F-4511-9D93-E00A6F06185E}"/>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5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二変量の関係</a:t>
            </a:r>
          </a:p>
        </p:txBody>
      </p:sp>
      <p:sp>
        <p:nvSpPr>
          <p:cNvPr id="52"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変数間の関係は「相関」や「回帰」で分析できる</a:t>
            </a:r>
          </a:p>
        </p:txBody>
      </p:sp>
      <p:sp>
        <p:nvSpPr>
          <p:cNvPr id="53" name="正方形/長方形 52"/>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53424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9176" y="1369572"/>
            <a:ext cx="5108616" cy="387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タイトル 8">
            <a:extLst>
              <a:ext uri="{FF2B5EF4-FFF2-40B4-BE49-F238E27FC236}">
                <a16:creationId xmlns:a16="http://schemas.microsoft.com/office/drawing/2014/main" xmlns="" id="{3D3FF061-2978-4FCE-A921-DFBFE9C1D78F}"/>
              </a:ext>
            </a:extLst>
          </p:cNvPr>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散布図を用いて変数間の関係を視覚化する</a:t>
            </a:r>
          </a:p>
        </p:txBody>
      </p:sp>
      <p:sp>
        <p:nvSpPr>
          <p:cNvPr id="38" name="正方形/長方形 37">
            <a:extLst>
              <a:ext uri="{FF2B5EF4-FFF2-40B4-BE49-F238E27FC236}">
                <a16:creationId xmlns:a16="http://schemas.microsoft.com/office/drawing/2014/main" xmlns="" id="{FF15B07D-013A-45AE-997B-A3B6F7FAB1CF}"/>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3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二変量の関係</a:t>
            </a:r>
          </a:p>
        </p:txBody>
      </p:sp>
      <p:sp>
        <p:nvSpPr>
          <p:cNvPr id="40" name="正方形/長方形 39"/>
          <p:cNvSpPr/>
          <p:nvPr/>
        </p:nvSpPr>
        <p:spPr>
          <a:xfrm>
            <a:off x="3519176" y="1370841"/>
            <a:ext cx="5013264" cy="379171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1" name="表 40"/>
          <p:cNvGraphicFramePr>
            <a:graphicFrameLocks noGrp="1"/>
          </p:cNvGraphicFramePr>
          <p:nvPr>
            <p:extLst>
              <p:ext uri="{D42A27DB-BD31-4B8C-83A1-F6EECF244321}">
                <p14:modId xmlns:p14="http://schemas.microsoft.com/office/powerpoint/2010/main" val="518624584"/>
              </p:ext>
            </p:extLst>
          </p:nvPr>
        </p:nvGraphicFramePr>
        <p:xfrm>
          <a:off x="900111" y="1347827"/>
          <a:ext cx="2415823" cy="3814720"/>
        </p:xfrm>
        <a:graphic>
          <a:graphicData uri="http://schemas.openxmlformats.org/drawingml/2006/table">
            <a:tbl>
              <a:tblPr firstRow="1" bandRow="1">
                <a:tableStyleId>{5940675A-B579-460E-94D1-54222C63F5DA}</a:tableStyleId>
              </a:tblPr>
              <a:tblGrid>
                <a:gridCol w="399823">
                  <a:extLst>
                    <a:ext uri="{9D8B030D-6E8A-4147-A177-3AD203B41FA5}">
                      <a16:colId xmlns:a16="http://schemas.microsoft.com/office/drawing/2014/main" xmlns="" val="20000"/>
                    </a:ext>
                  </a:extLst>
                </a:gridCol>
                <a:gridCol w="1008000">
                  <a:extLst>
                    <a:ext uri="{9D8B030D-6E8A-4147-A177-3AD203B41FA5}">
                      <a16:colId xmlns:a16="http://schemas.microsoft.com/office/drawing/2014/main" xmlns="" val="20002"/>
                    </a:ext>
                  </a:extLst>
                </a:gridCol>
                <a:gridCol w="1008000">
                  <a:extLst>
                    <a:ext uri="{9D8B030D-6E8A-4147-A177-3AD203B41FA5}">
                      <a16:colId xmlns:a16="http://schemas.microsoft.com/office/drawing/2014/main" xmlns="" val="20003"/>
                    </a:ext>
                  </a:extLst>
                </a:gridCol>
              </a:tblGrid>
              <a:tr h="264171">
                <a:tc>
                  <a:txBody>
                    <a:bodyPr/>
                    <a:lstStyle/>
                    <a:p>
                      <a:pPr algn="ctr" fontAlgn="ctr"/>
                      <a:r>
                        <a:rPr lang="ja-JP" altLang="en-US" sz="9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階級</a:t>
                      </a:r>
                      <a:endParaRPr lang="ja-JP" altLang="en-US" sz="9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36000"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ja-JP" altLang="en-US" sz="9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微積分学のスコア</a:t>
                      </a:r>
                      <a:endParaRPr lang="ja-JP" altLang="en-US" sz="9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36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9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物理学のスコア</a:t>
                      </a:r>
                      <a:endParaRPr lang="ja-JP" altLang="en-US" sz="9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36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441.4</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470.7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86871">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632.16</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508.44</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86871">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361.56</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412.75</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186871">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479.39</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425.47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186871">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476.32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408.27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186871">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446.92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400.99</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7</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394.2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390.62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645.76</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496.97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9</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329.75</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367.39</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496.07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453.41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11</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487.91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498.97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12</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403.82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441.7</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13</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480.21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400.41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460.33</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460.72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15</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303.72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259.66</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16</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463.01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278.04</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17</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428.98</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396.21</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18</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412.12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380.53</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186871">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19</a:t>
                      </a:r>
                      <a:endParaRPr lang="ja-JP" altLang="en-US"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366.84</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fontAlgn="ctr"/>
                      <a:r>
                        <a:rPr lang="en-US" altLang="ja-JP" sz="7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355.72</a:t>
                      </a:r>
                      <a:endParaRPr lang="en-US" altLang="ja-JP" sz="7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1800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ustDataLst>
      <p:tags r:id="rId1"/>
    </p:custDataLst>
    <p:extLst>
      <p:ext uri="{BB962C8B-B14F-4D97-AF65-F5344CB8AC3E}">
        <p14:creationId xmlns:p14="http://schemas.microsoft.com/office/powerpoint/2010/main" val="4119956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245" y="2302334"/>
            <a:ext cx="3171824" cy="2873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303926"/>
            <a:ext cx="3545967" cy="2871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タイトル 8">
            <a:extLst>
              <a:ext uri="{FF2B5EF4-FFF2-40B4-BE49-F238E27FC236}">
                <a16:creationId xmlns:a16="http://schemas.microsoft.com/office/drawing/2014/main" xmlns="" id="{FB29F73F-BADA-49CC-977D-12ED05CD552F}"/>
              </a:ext>
            </a:extLst>
          </p:cNvPr>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まずは散布図を確認することが大事</a:t>
            </a:r>
          </a:p>
        </p:txBody>
      </p:sp>
      <p:sp>
        <p:nvSpPr>
          <p:cNvPr id="30" name="正方形/長方形 29">
            <a:extLst>
              <a:ext uri="{FF2B5EF4-FFF2-40B4-BE49-F238E27FC236}">
                <a16:creationId xmlns:a16="http://schemas.microsoft.com/office/drawing/2014/main" xmlns="" id="{720E8338-4628-4E15-A614-D64AAB750C26}"/>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31" name="正方形/長方形 30">
            <a:extLst>
              <a:ext uri="{FF2B5EF4-FFF2-40B4-BE49-F238E27FC236}">
                <a16:creationId xmlns:a16="http://schemas.microsoft.com/office/drawing/2014/main" xmlns="" id="{D6D8E932-5984-4B6C-BD44-0DFBFF4158F3}"/>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32" name="タイトル 8">
            <a:extLst>
              <a:ext uri="{FF2B5EF4-FFF2-40B4-BE49-F238E27FC236}">
                <a16:creationId xmlns:a16="http://schemas.microsoft.com/office/drawing/2014/main" xmlns="" id="{80242AC0-A816-42D5-B317-4E88EA1B8BF3}"/>
              </a:ext>
            </a:extLst>
          </p:cNvPr>
          <p:cNvSpPr txBox="1">
            <a:spLocks/>
          </p:cNvSpPr>
          <p:nvPr/>
        </p:nvSpPr>
        <p:spPr>
          <a:xfrm>
            <a:off x="1025376" y="1234820"/>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詳細な分析の前にデータの傾向を直感的に把握する</a:t>
            </a:r>
          </a:p>
        </p:txBody>
      </p:sp>
      <p:sp>
        <p:nvSpPr>
          <p:cNvPr id="33" name="正方形/長方形 32">
            <a:extLst>
              <a:ext uri="{FF2B5EF4-FFF2-40B4-BE49-F238E27FC236}">
                <a16:creationId xmlns:a16="http://schemas.microsoft.com/office/drawing/2014/main" xmlns="" id="{FADE9615-AB2B-4427-B28F-22598E1D5C95}"/>
              </a:ext>
            </a:extLst>
          </p:cNvPr>
          <p:cNvSpPr/>
          <p:nvPr/>
        </p:nvSpPr>
        <p:spPr>
          <a:xfrm>
            <a:off x="1459682" y="1949970"/>
            <a:ext cx="2707988" cy="215444"/>
          </a:xfrm>
          <a:prstGeom prst="rect">
            <a:avLst/>
          </a:prstGeom>
        </p:spPr>
        <p:txBody>
          <a:bodyPr wrap="square" lIns="0" tIns="0" rIns="0" bIns="0">
            <a:spAutoFit/>
          </a:bodyPr>
          <a:lstStyle/>
          <a:p>
            <a:pPr lvl="0" algn="ctr">
              <a:defRPr/>
            </a:pPr>
            <a:r>
              <a:rPr lang="ja-JP" altLang="en-US" sz="1400" dirty="0">
                <a:solidFill>
                  <a:srgbClr val="000000"/>
                </a:solidFill>
                <a:latin typeface="HGP創英角ｺﾞｼｯｸUB" panose="020B0900000000000000" pitchFamily="50" charset="-128"/>
                <a:ea typeface="HGP創英角ｺﾞｼｯｸUB" panose="020B0900000000000000" pitchFamily="50" charset="-128"/>
              </a:rPr>
              <a:t>物理と微積のスコアに</a:t>
            </a:r>
            <a:r>
              <a:rPr lang="ja-JP" altLang="en-US" sz="1400" dirty="0">
                <a:solidFill>
                  <a:srgbClr val="0000FF"/>
                </a:solidFill>
                <a:latin typeface="HGP創英角ｺﾞｼｯｸUB" panose="020B0900000000000000" pitchFamily="50" charset="-128"/>
                <a:ea typeface="HGP創英角ｺﾞｼｯｸUB" panose="020B0900000000000000" pitchFamily="50" charset="-128"/>
              </a:rPr>
              <a:t>正の相関</a:t>
            </a:r>
          </a:p>
        </p:txBody>
      </p:sp>
      <p:sp>
        <p:nvSpPr>
          <p:cNvPr id="34" name="正方形/長方形 33">
            <a:extLst>
              <a:ext uri="{FF2B5EF4-FFF2-40B4-BE49-F238E27FC236}">
                <a16:creationId xmlns:a16="http://schemas.microsoft.com/office/drawing/2014/main" xmlns="" id="{674ABBFD-17E5-4798-BC69-CB5FFA77F395}"/>
              </a:ext>
            </a:extLst>
          </p:cNvPr>
          <p:cNvSpPr/>
          <p:nvPr/>
        </p:nvSpPr>
        <p:spPr>
          <a:xfrm>
            <a:off x="4994523" y="1842249"/>
            <a:ext cx="3102227" cy="430887"/>
          </a:xfrm>
          <a:prstGeom prst="rect">
            <a:avLst/>
          </a:prstGeom>
        </p:spPr>
        <p:txBody>
          <a:bodyPr wrap="square" lIns="0" tIns="0" rIns="0" bIns="0">
            <a:spAutoFit/>
          </a:bodyPr>
          <a:lstStyle/>
          <a:p>
            <a:pPr lvl="0">
              <a:defRPr/>
            </a:pPr>
            <a:r>
              <a:rPr lang="ja-JP" altLang="en-US" sz="1400" dirty="0">
                <a:solidFill>
                  <a:srgbClr val="000000"/>
                </a:solidFill>
                <a:latin typeface="HGP創英角ｺﾞｼｯｸUB" panose="020B0900000000000000" pitchFamily="50" charset="-128"/>
                <a:ea typeface="HGP創英角ｺﾞｼｯｸUB" panose="020B0900000000000000" pitchFamily="50" charset="-128"/>
              </a:rPr>
              <a:t>ホットドッグのナトリウム含有量と</a:t>
            </a:r>
            <a:br>
              <a:rPr lang="ja-JP" altLang="en-US" sz="1400" dirty="0">
                <a:solidFill>
                  <a:srgbClr val="000000"/>
                </a:solidFill>
                <a:latin typeface="HGP創英角ｺﾞｼｯｸUB" panose="020B0900000000000000" pitchFamily="50" charset="-128"/>
                <a:ea typeface="HGP創英角ｺﾞｼｯｸUB" panose="020B0900000000000000" pitchFamily="50" charset="-128"/>
              </a:rPr>
            </a:br>
            <a:r>
              <a:rPr lang="ja-JP" altLang="en-US" sz="1400" dirty="0" smtClean="0">
                <a:solidFill>
                  <a:srgbClr val="000000"/>
                </a:solidFill>
                <a:latin typeface="HGP創英角ｺﾞｼｯｸUB" panose="020B0900000000000000" pitchFamily="50" charset="-128"/>
                <a:ea typeface="HGP創英角ｺﾞｼｯｸUB" panose="020B0900000000000000" pitchFamily="50" charset="-128"/>
              </a:rPr>
              <a:t>重さ </a:t>
            </a:r>
            <a:r>
              <a:rPr lang="en-US" altLang="ja-JP" sz="1400" dirty="0" smtClean="0">
                <a:solidFill>
                  <a:srgbClr val="000000"/>
                </a:solidFill>
                <a:latin typeface="HGP創英角ｺﾞｼｯｸUB" panose="020B0900000000000000" pitchFamily="50" charset="-128"/>
                <a:ea typeface="HGP創英角ｺﾞｼｯｸUB" panose="020B0900000000000000" pitchFamily="50" charset="-128"/>
              </a:rPr>
              <a:t>(1</a:t>
            </a:r>
            <a:r>
              <a:rPr lang="ja-JP" altLang="en-US" sz="1400" dirty="0" smtClean="0">
                <a:solidFill>
                  <a:srgbClr val="000000"/>
                </a:solidFill>
                <a:latin typeface="HGP創英角ｺﾞｼｯｸUB" panose="020B0900000000000000" pitchFamily="50" charset="-128"/>
                <a:ea typeface="HGP創英角ｺﾞｼｯｸUB" panose="020B0900000000000000" pitchFamily="50" charset="-128"/>
              </a:rPr>
              <a:t>オンス</a:t>
            </a:r>
            <a:r>
              <a:rPr lang="en-US" altLang="ja-JP" sz="1400" dirty="0" smtClean="0">
                <a:solidFill>
                  <a:srgbClr val="000000"/>
                </a:solidFill>
                <a:latin typeface="HGP創英角ｺﾞｼｯｸUB" panose="020B0900000000000000" pitchFamily="50" charset="-128"/>
                <a:ea typeface="HGP創英角ｺﾞｼｯｸUB" panose="020B0900000000000000" pitchFamily="50" charset="-128"/>
              </a:rPr>
              <a:t>) </a:t>
            </a:r>
            <a:r>
              <a:rPr lang="ja-JP" altLang="en-US" sz="1400" dirty="0" smtClean="0">
                <a:solidFill>
                  <a:srgbClr val="000000"/>
                </a:solidFill>
                <a:latin typeface="HGP創英角ｺﾞｼｯｸUB" panose="020B0900000000000000" pitchFamily="50" charset="-128"/>
                <a:ea typeface="HGP創英角ｺﾞｼｯｸUB" panose="020B0900000000000000" pitchFamily="50" charset="-128"/>
              </a:rPr>
              <a:t>あたり</a:t>
            </a:r>
            <a:r>
              <a:rPr lang="ja-JP" altLang="en-US" sz="1400" dirty="0">
                <a:solidFill>
                  <a:srgbClr val="000000"/>
                </a:solidFill>
                <a:latin typeface="HGP創英角ｺﾞｼｯｸUB" panose="020B0900000000000000" pitchFamily="50" charset="-128"/>
                <a:ea typeface="HGP創英角ｺﾞｼｯｸUB" panose="020B0900000000000000" pitchFamily="50" charset="-128"/>
              </a:rPr>
              <a:t>のコストに</a:t>
            </a:r>
            <a:r>
              <a:rPr lang="ja-JP" altLang="en-US" sz="1400" dirty="0">
                <a:solidFill>
                  <a:srgbClr val="0000FF"/>
                </a:solidFill>
                <a:latin typeface="HGP創英角ｺﾞｼｯｸUB" panose="020B0900000000000000" pitchFamily="50" charset="-128"/>
                <a:ea typeface="HGP創英角ｺﾞｼｯｸUB" panose="020B0900000000000000" pitchFamily="50" charset="-128"/>
              </a:rPr>
              <a:t>負の相関</a:t>
            </a:r>
          </a:p>
        </p:txBody>
      </p:sp>
      <p:sp>
        <p:nvSpPr>
          <p:cNvPr id="35" name="正方形/長方形 34">
            <a:extLst>
              <a:ext uri="{FF2B5EF4-FFF2-40B4-BE49-F238E27FC236}">
                <a16:creationId xmlns="" xmlns:a16="http://schemas.microsoft.com/office/drawing/2014/main" id="{DF270ACB-77E3-4276-A366-75762A5CDC0B}"/>
              </a:ext>
            </a:extLst>
          </p:cNvPr>
          <p:cNvSpPr/>
          <p:nvPr/>
        </p:nvSpPr>
        <p:spPr>
          <a:xfrm>
            <a:off x="2397306" y="5297408"/>
            <a:ext cx="5868144" cy="246221"/>
          </a:xfrm>
          <a:prstGeom prst="rect">
            <a:avLst/>
          </a:prstGeom>
        </p:spPr>
        <p:txBody>
          <a:bodyPr wrap="square">
            <a:spAutoFit/>
          </a:bodyPr>
          <a:lstStyle/>
          <a:p>
            <a:pPr lvl="0" algn="r" defTabSz="1031626">
              <a:defRPr/>
            </a:pPr>
            <a:r>
              <a:rPr lang="en-US" altLang="ja-JP" sz="1000" dirty="0">
                <a:solidFill>
                  <a:srgbClr val="000000"/>
                </a:solidFill>
                <a:latin typeface="ＭＳ Ｐゴシック" panose="020B0600070205080204" pitchFamily="50" charset="-128"/>
                <a:ea typeface="ＭＳ Ｐゴシック" panose="020B0600070205080204" pitchFamily="50" charset="-128"/>
              </a:rPr>
              <a:t>(</a:t>
            </a:r>
            <a:r>
              <a:rPr lang="ja-JP" altLang="en-US" sz="1000" dirty="0">
                <a:solidFill>
                  <a:srgbClr val="000000"/>
                </a:solidFill>
                <a:latin typeface="ＭＳ Ｐゴシック" panose="020B0600070205080204" pitchFamily="50" charset="-128"/>
                <a:ea typeface="ＭＳ Ｐゴシック" panose="020B0600070205080204" pitchFamily="50" charset="-128"/>
              </a:rPr>
              <a:t>注：</a:t>
            </a:r>
            <a:r>
              <a:rPr lang="en-US" altLang="ja-JP" sz="1000" dirty="0">
                <a:solidFill>
                  <a:srgbClr val="000000"/>
                </a:solidFill>
                <a:latin typeface="ＭＳ Ｐゴシック" panose="020B0600070205080204" pitchFamily="50" charset="-128"/>
                <a:ea typeface="ＭＳ Ｐゴシック" panose="020B0600070205080204" pitchFamily="50" charset="-128"/>
              </a:rPr>
              <a:t>JMP</a:t>
            </a:r>
            <a:r>
              <a:rPr lang="ja-JP" altLang="en-US" sz="1000" dirty="0">
                <a:solidFill>
                  <a:srgbClr val="000000"/>
                </a:solidFill>
                <a:latin typeface="ＭＳ Ｐゴシック" panose="020B0600070205080204" pitchFamily="50" charset="-128"/>
                <a:ea typeface="ＭＳ Ｐゴシック" panose="020B0600070205080204" pitchFamily="50" charset="-128"/>
              </a:rPr>
              <a:t>付属の人工的なサンプルデータ</a:t>
            </a:r>
            <a:r>
              <a:rPr lang="en-US" altLang="ja-JP" sz="1000" dirty="0">
                <a:solidFill>
                  <a:srgbClr val="000000"/>
                </a:solidFill>
                <a:latin typeface="ＭＳ Ｐゴシック" panose="020B0600070205080204" pitchFamily="50" charset="-128"/>
                <a:ea typeface="ＭＳ Ｐゴシック" panose="020B0600070205080204" pitchFamily="50" charset="-128"/>
              </a:rPr>
              <a:t>)</a:t>
            </a:r>
          </a:p>
        </p:txBody>
      </p:sp>
      <p:sp>
        <p:nvSpPr>
          <p:cNvPr id="3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相関関係の正負</a:t>
            </a:r>
          </a:p>
        </p:txBody>
      </p:sp>
      <p:sp>
        <p:nvSpPr>
          <p:cNvPr id="12" name="正方形/長方形 11"/>
          <p:cNvSpPr/>
          <p:nvPr/>
        </p:nvSpPr>
        <p:spPr>
          <a:xfrm>
            <a:off x="4819922" y="1777380"/>
            <a:ext cx="3423966" cy="339813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905676" y="1777380"/>
            <a:ext cx="3816000" cy="339813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6794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a:extLst>
              <a:ext uri="{FF2B5EF4-FFF2-40B4-BE49-F238E27FC236}">
                <a16:creationId xmlns:a16="http://schemas.microsoft.com/office/drawing/2014/main" xmlns="" id="{2B756FB1-6E3F-4B64-BE9B-D269D5C5135F}"/>
              </a:ext>
            </a:extLst>
          </p:cNvPr>
          <p:cNvGrpSpPr/>
          <p:nvPr/>
        </p:nvGrpSpPr>
        <p:grpSpPr>
          <a:xfrm>
            <a:off x="2062985" y="2795408"/>
            <a:ext cx="5144806" cy="2310796"/>
            <a:chOff x="1995162" y="2519244"/>
            <a:chExt cx="5144806" cy="2310796"/>
          </a:xfrm>
        </p:grpSpPr>
        <mc:AlternateContent xmlns:mc="http://schemas.openxmlformats.org/markup-compatibility/2006" xmlns:a14="http://schemas.microsoft.com/office/drawing/2010/main">
          <mc:Choice Requires="a14">
            <p:sp>
              <p:nvSpPr>
                <p:cNvPr id="42" name="正方形/長方形 41"/>
                <p:cNvSpPr/>
                <p:nvPr/>
              </p:nvSpPr>
              <p:spPr>
                <a:xfrm>
                  <a:off x="1995162" y="3589636"/>
                  <a:ext cx="4968552" cy="1240404"/>
                </a:xfrm>
                <a:prstGeom prst="rect">
                  <a:avLst/>
                </a:prstGeom>
              </p:spPr>
              <p:txBody>
                <a:bodyPr wrap="square">
                  <a:spAutoFit/>
                </a:bodyPr>
                <a:lstStyle/>
                <a:p>
                  <a:pPr marL="0" marR="0" lvl="1" indent="0" algn="ctr" defTabSz="914400" rtl="0" eaLnBrk="1" fontAlgn="auto" latinLnBrk="0" hangingPunct="1">
                    <a:lnSpc>
                      <a:spcPct val="100000"/>
                    </a:lnSpc>
                    <a:spcBef>
                      <a:spcPts val="1000"/>
                    </a:spcBef>
                    <a:spcAft>
                      <a:spcPts val="0"/>
                    </a:spcAft>
                    <a:buClrTx/>
                    <a:buSzTx/>
                    <a:buFontTx/>
                    <a:buNone/>
                    <a:tabLst/>
                    <a:defRPr/>
                  </a:pPr>
                  <a14:m>
                    <m:oMath xmlns:m="http://schemas.openxmlformats.org/officeDocument/2006/math">
                      <m:acc>
                        <m:accPr>
                          <m:chr m:val="̅"/>
                          <m:ctrlPr>
                            <a:rPr kumimoji="1" lang="en-US" altLang="ja-JP" sz="2000" b="0" i="1" u="none" strike="noStrike" kern="1200" cap="none" spc="0" normalizeH="0" baseline="0" noProof="0" smtClean="0">
                              <a:ln>
                                <a:noFill/>
                              </a:ln>
                              <a:solidFill>
                                <a:srgbClr val="000000"/>
                              </a:solidFill>
                              <a:effectLst/>
                              <a:uLnTx/>
                              <a:uFillTx/>
                              <a:latin typeface="Cambria Math"/>
                            </a:rPr>
                          </m:ctrlPr>
                        </m:accPr>
                        <m:e>
                          <m:r>
                            <a:rPr kumimoji="1" lang="en-US" altLang="ja-JP" sz="2000" b="0" i="1" u="none" strike="noStrike" kern="1200" cap="none" spc="0" normalizeH="0" baseline="0" noProof="0">
                              <a:ln>
                                <a:noFill/>
                              </a:ln>
                              <a:solidFill>
                                <a:srgbClr val="000000"/>
                              </a:solidFill>
                              <a:effectLst/>
                              <a:uLnTx/>
                              <a:uFillTx/>
                              <a:latin typeface="Cambria Math"/>
                            </a:rPr>
                            <m:t>𝑥</m:t>
                          </m:r>
                        </m:e>
                      </m:acc>
                      <m:r>
                        <a:rPr kumimoji="1" lang="en-US" altLang="ja-JP" sz="2000" b="0" i="1" u="none" strike="noStrike" kern="1200" cap="none" spc="0" normalizeH="0" baseline="0" noProof="0">
                          <a:ln>
                            <a:noFill/>
                          </a:ln>
                          <a:solidFill>
                            <a:srgbClr val="000000"/>
                          </a:solidFill>
                          <a:effectLst/>
                          <a:uLnTx/>
                          <a:uFillTx/>
                          <a:latin typeface="Cambria Math"/>
                        </a:rPr>
                        <m:t>,</m:t>
                      </m:r>
                      <m:acc>
                        <m:accPr>
                          <m:chr m:val="̅"/>
                          <m:ctrlPr>
                            <a:rPr kumimoji="1" lang="en-US" altLang="ja-JP" sz="2000" b="0" i="1" u="none" strike="noStrike" kern="1200" cap="none" spc="0" normalizeH="0" baseline="0" noProof="0">
                              <a:ln>
                                <a:noFill/>
                              </a:ln>
                              <a:solidFill>
                                <a:srgbClr val="000000"/>
                              </a:solidFill>
                              <a:effectLst/>
                              <a:uLnTx/>
                              <a:uFillTx/>
                              <a:latin typeface="Cambria Math"/>
                            </a:rPr>
                          </m:ctrlPr>
                        </m:accPr>
                        <m:e>
                          <m:r>
                            <a:rPr kumimoji="1" lang="en-US" altLang="ja-JP" sz="2000" b="0" i="1" u="none" strike="noStrike" kern="1200" cap="none" spc="0" normalizeH="0" baseline="0" noProof="0">
                              <a:ln>
                                <a:noFill/>
                              </a:ln>
                              <a:solidFill>
                                <a:srgbClr val="000000"/>
                              </a:solidFill>
                              <a:effectLst/>
                              <a:uLnTx/>
                              <a:uFillTx/>
                              <a:latin typeface="Cambria Math"/>
                            </a:rPr>
                            <m:t>𝑦</m:t>
                          </m:r>
                        </m:e>
                      </m:acc>
                    </m:oMath>
                  </a14:m>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はそれぞれ </a:t>
                  </a:r>
                  <a14:m>
                    <m:oMath xmlns:m="http://schemas.openxmlformats.org/officeDocument/2006/math">
                      <m:sSub>
                        <m:sSubPr>
                          <m:ctrlPr>
                            <a:rPr kumimoji="1" lang="en-US" altLang="ja-JP" sz="2000" b="0" i="1" u="none" strike="noStrike" kern="1200" cap="none" spc="0" normalizeH="0" baseline="0" noProof="0">
                              <a:ln>
                                <a:noFill/>
                              </a:ln>
                              <a:solidFill>
                                <a:srgbClr val="000000"/>
                              </a:solidFill>
                              <a:effectLst/>
                              <a:uLnTx/>
                              <a:uFillTx/>
                              <a:latin typeface="Cambria Math"/>
                            </a:rPr>
                          </m:ctrlPr>
                        </m:sSubPr>
                        <m:e>
                          <m:r>
                            <a:rPr kumimoji="1" lang="en-US" altLang="ja-JP" sz="2000" b="0" i="1" u="none" strike="noStrike" kern="1200" cap="none" spc="0" normalizeH="0" baseline="0" noProof="0">
                              <a:ln>
                                <a:noFill/>
                              </a:ln>
                              <a:solidFill>
                                <a:srgbClr val="000000"/>
                              </a:solidFill>
                              <a:effectLst/>
                              <a:uLnTx/>
                              <a:uFillTx/>
                              <a:latin typeface="Cambria Math"/>
                            </a:rPr>
                            <m:t>𝑥</m:t>
                          </m:r>
                        </m:e>
                        <m:sub>
                          <m:r>
                            <a:rPr kumimoji="1" lang="en-US" altLang="ja-JP" sz="2000" b="0" i="1" u="none" strike="noStrike" kern="1200" cap="none" spc="0" normalizeH="0" baseline="0" noProof="0">
                              <a:ln>
                                <a:noFill/>
                              </a:ln>
                              <a:solidFill>
                                <a:srgbClr val="000000"/>
                              </a:solidFill>
                              <a:effectLst/>
                              <a:uLnTx/>
                              <a:uFillTx/>
                              <a:latin typeface="Cambria Math"/>
                            </a:rPr>
                            <m:t>𝑖</m:t>
                          </m:r>
                        </m:sub>
                      </m:sSub>
                      <m:r>
                        <a:rPr kumimoji="1" lang="en-US" altLang="ja-JP" sz="2000" b="0" i="1" u="none" strike="noStrike" kern="1200" cap="none" spc="0" normalizeH="0" baseline="0" noProof="0">
                          <a:ln>
                            <a:noFill/>
                          </a:ln>
                          <a:solidFill>
                            <a:srgbClr val="000000"/>
                          </a:solidFill>
                          <a:effectLst/>
                          <a:uLnTx/>
                          <a:uFillTx/>
                          <a:latin typeface="Cambria Math"/>
                        </a:rPr>
                        <m:t>,</m:t>
                      </m:r>
                      <m:sSub>
                        <m:sSubPr>
                          <m:ctrlPr>
                            <a:rPr kumimoji="1" lang="en-US" altLang="ja-JP" sz="2000" b="0" i="1" u="none" strike="noStrike" kern="1200" cap="none" spc="0" normalizeH="0" baseline="0" noProof="0">
                              <a:ln>
                                <a:noFill/>
                              </a:ln>
                              <a:solidFill>
                                <a:srgbClr val="000000"/>
                              </a:solidFill>
                              <a:effectLst/>
                              <a:uLnTx/>
                              <a:uFillTx/>
                              <a:latin typeface="Cambria Math"/>
                            </a:rPr>
                          </m:ctrlPr>
                        </m:sSubPr>
                        <m:e>
                          <m:r>
                            <a:rPr kumimoji="1" lang="en-US" altLang="ja-JP" sz="2000" b="0" i="1" u="none" strike="noStrike" kern="1200" cap="none" spc="0" normalizeH="0" baseline="0" noProof="0">
                              <a:ln>
                                <a:noFill/>
                              </a:ln>
                              <a:solidFill>
                                <a:srgbClr val="000000"/>
                              </a:solidFill>
                              <a:effectLst/>
                              <a:uLnTx/>
                              <a:uFillTx/>
                              <a:latin typeface="Cambria Math"/>
                            </a:rPr>
                            <m:t>𝑦</m:t>
                          </m:r>
                        </m:e>
                        <m:sub>
                          <m:r>
                            <a:rPr kumimoji="1" lang="en-US" altLang="ja-JP" sz="2000" b="0" i="1" u="none" strike="noStrike" kern="1200" cap="none" spc="0" normalizeH="0" baseline="0" noProof="0">
                              <a:ln>
                                <a:noFill/>
                              </a:ln>
                              <a:solidFill>
                                <a:srgbClr val="000000"/>
                              </a:solidFill>
                              <a:effectLst/>
                              <a:uLnTx/>
                              <a:uFillTx/>
                              <a:latin typeface="Cambria Math"/>
                            </a:rPr>
                            <m:t>𝑖</m:t>
                          </m:r>
                        </m:sub>
                      </m:sSub>
                      <m:r>
                        <a:rPr kumimoji="1" lang="en-US" altLang="ja-JP" sz="2000" b="0" i="1" u="none" strike="noStrike" kern="1200" cap="none" spc="0" normalizeH="0" baseline="0" noProof="0" smtClean="0">
                          <a:ln>
                            <a:noFill/>
                          </a:ln>
                          <a:solidFill>
                            <a:srgbClr val="000000"/>
                          </a:solidFill>
                          <a:effectLst/>
                          <a:uLnTx/>
                          <a:uFillTx/>
                          <a:latin typeface="Cambria Math"/>
                        </a:rPr>
                        <m:t> </m:t>
                      </m:r>
                      <m:r>
                        <a:rPr kumimoji="1" lang="en-US" altLang="ja-JP" sz="2000" b="0" i="1" u="none" strike="noStrike" kern="1200" cap="none" spc="0" normalizeH="0" baseline="0" noProof="0">
                          <a:ln>
                            <a:noFill/>
                          </a:ln>
                          <a:solidFill>
                            <a:srgbClr val="000000"/>
                          </a:solidFill>
                          <a:effectLst/>
                          <a:uLnTx/>
                          <a:uFillTx/>
                          <a:latin typeface="Cambria Math"/>
                        </a:rPr>
                        <m:t>(</m:t>
                      </m:r>
                      <m:r>
                        <a:rPr kumimoji="1" lang="en-US" altLang="ja-JP" sz="2000" b="0" i="1" u="none" strike="noStrike" kern="1200" cap="none" spc="0" normalizeH="0" baseline="0" noProof="0">
                          <a:ln>
                            <a:noFill/>
                          </a:ln>
                          <a:solidFill>
                            <a:srgbClr val="000000"/>
                          </a:solidFill>
                          <a:effectLst/>
                          <a:uLnTx/>
                          <a:uFillTx/>
                          <a:latin typeface="Cambria Math"/>
                        </a:rPr>
                        <m:t>𝑖</m:t>
                      </m:r>
                      <m:r>
                        <a:rPr kumimoji="1" lang="en-US" altLang="ja-JP" sz="2000" b="0" i="1" u="none" strike="noStrike" kern="1200" cap="none" spc="0" normalizeH="0" baseline="0" noProof="0">
                          <a:ln>
                            <a:noFill/>
                          </a:ln>
                          <a:solidFill>
                            <a:srgbClr val="000000"/>
                          </a:solidFill>
                          <a:effectLst/>
                          <a:uLnTx/>
                          <a:uFillTx/>
                          <a:latin typeface="Cambria Math"/>
                        </a:rPr>
                        <m:t>=1,…,</m:t>
                      </m:r>
                      <m:r>
                        <a:rPr kumimoji="1" lang="en-US" altLang="ja-JP" sz="2000" b="0" i="1" u="none" strike="noStrike" kern="1200" cap="none" spc="0" normalizeH="0" baseline="0" noProof="0">
                          <a:ln>
                            <a:noFill/>
                          </a:ln>
                          <a:solidFill>
                            <a:srgbClr val="000000"/>
                          </a:solidFill>
                          <a:effectLst/>
                          <a:uLnTx/>
                          <a:uFillTx/>
                          <a:latin typeface="Cambria Math"/>
                        </a:rPr>
                        <m:t>𝑛</m:t>
                      </m:r>
                      <m:r>
                        <a:rPr kumimoji="1" lang="en-US" altLang="ja-JP" sz="2000" b="0" i="1" u="none" strike="noStrike" kern="1200" cap="none" spc="0" normalizeH="0" baseline="0" noProof="0">
                          <a:ln>
                            <a:noFill/>
                          </a:ln>
                          <a:solidFill>
                            <a:srgbClr val="000000"/>
                          </a:solidFill>
                          <a:effectLst/>
                          <a:uLnTx/>
                          <a:uFillTx/>
                          <a:latin typeface="Cambria Math"/>
                        </a:rPr>
                        <m:t>)</m:t>
                      </m:r>
                    </m:oMath>
                  </a14:m>
                  <a:r>
                    <a:rPr kumimoji="1" lang="ja-JP" altLang="en-US"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 の平均</a:t>
                  </a:r>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a:p>
                  <a:pPr marL="0" marR="0" lvl="1" indent="0" algn="ctr" defTabSz="914400" rtl="0" eaLnBrk="1" fontAlgn="auto" latinLnBrk="0" hangingPunct="1">
                    <a:lnSpc>
                      <a:spcPct val="100000"/>
                    </a:lnSpc>
                    <a:spcBef>
                      <a:spcPts val="100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kumimoji="1" lang="en-US" altLang="ja-JP" sz="2000" b="0" i="1" u="none" strike="noStrike" kern="1200" cap="none" spc="0" normalizeH="0" baseline="0" noProof="0">
                                <a:ln>
                                  <a:noFill/>
                                </a:ln>
                                <a:solidFill>
                                  <a:srgbClr val="000000"/>
                                </a:solidFill>
                                <a:effectLst/>
                                <a:uLnTx/>
                                <a:uFillTx/>
                                <a:latin typeface="Cambria Math"/>
                              </a:rPr>
                            </m:ctrlPr>
                          </m:accPr>
                          <m:e>
                            <m:r>
                              <a:rPr kumimoji="1" lang="en-US" altLang="ja-JP" sz="2000" b="0" i="1" u="none" strike="noStrike" kern="1200" cap="none" spc="0" normalizeH="0" baseline="0" noProof="0">
                                <a:ln>
                                  <a:noFill/>
                                </a:ln>
                                <a:solidFill>
                                  <a:srgbClr val="000000"/>
                                </a:solidFill>
                                <a:effectLst/>
                                <a:uLnTx/>
                                <a:uFillTx/>
                                <a:latin typeface="Cambria Math"/>
                              </a:rPr>
                              <m:t>𝑥</m:t>
                            </m:r>
                          </m:e>
                        </m:acc>
                        <m:r>
                          <a:rPr kumimoji="1" lang="en-US" altLang="ja-JP" sz="2000" b="0" i="1" u="none" strike="noStrike" kern="1200" cap="none" spc="0" normalizeH="0" baseline="0" noProof="0" dirty="0">
                            <a:ln>
                              <a:noFill/>
                            </a:ln>
                            <a:solidFill>
                              <a:srgbClr val="000000"/>
                            </a:solidFill>
                            <a:effectLst/>
                            <a:uLnTx/>
                            <a:uFillTx/>
                            <a:latin typeface="Cambria Math"/>
                          </a:rPr>
                          <m:t>=</m:t>
                        </m:r>
                        <m:f>
                          <m:fPr>
                            <m:ctrlPr>
                              <a:rPr kumimoji="1" lang="en-US" altLang="ja-JP" sz="2000" b="0" i="1" u="none" strike="noStrike" kern="1200" cap="none" spc="0" normalizeH="0" baseline="0" noProof="0" dirty="0">
                                <a:ln>
                                  <a:noFill/>
                                </a:ln>
                                <a:solidFill>
                                  <a:srgbClr val="000000"/>
                                </a:solidFill>
                                <a:effectLst/>
                                <a:uLnTx/>
                                <a:uFillTx/>
                                <a:latin typeface="Cambria Math"/>
                              </a:rPr>
                            </m:ctrlPr>
                          </m:fPr>
                          <m:num>
                            <m:r>
                              <a:rPr kumimoji="1" lang="en-US" altLang="ja-JP" sz="2000" b="0" i="1" u="none" strike="noStrike" kern="1200" cap="none" spc="0" normalizeH="0" baseline="0" noProof="0" dirty="0">
                                <a:ln>
                                  <a:noFill/>
                                </a:ln>
                                <a:solidFill>
                                  <a:srgbClr val="000000"/>
                                </a:solidFill>
                                <a:effectLst/>
                                <a:uLnTx/>
                                <a:uFillTx/>
                                <a:latin typeface="Cambria Math"/>
                              </a:rPr>
                              <m:t>1</m:t>
                            </m:r>
                          </m:num>
                          <m:den>
                            <m:r>
                              <a:rPr kumimoji="1" lang="en-US" altLang="ja-JP" sz="2000" b="0" i="1" u="none" strike="noStrike" kern="1200" cap="none" spc="0" normalizeH="0" baseline="0" noProof="0" dirty="0">
                                <a:ln>
                                  <a:noFill/>
                                </a:ln>
                                <a:solidFill>
                                  <a:srgbClr val="000000"/>
                                </a:solidFill>
                                <a:effectLst/>
                                <a:uLnTx/>
                                <a:uFillTx/>
                                <a:latin typeface="Cambria Math"/>
                              </a:rPr>
                              <m:t>𝑛</m:t>
                            </m:r>
                          </m:den>
                        </m:f>
                        <m:nary>
                          <m:naryPr>
                            <m:chr m:val="∑"/>
                            <m:ctrlPr>
                              <a:rPr kumimoji="1" lang="en-US" altLang="ja-JP" sz="2000" b="0" i="1" u="none" strike="noStrike" kern="1200" cap="none" spc="0" normalizeH="0" baseline="0" noProof="0" dirty="0">
                                <a:ln>
                                  <a:noFill/>
                                </a:ln>
                                <a:solidFill>
                                  <a:srgbClr val="000000"/>
                                </a:solidFill>
                                <a:effectLst/>
                                <a:uLnTx/>
                                <a:uFillTx/>
                                <a:latin typeface="Cambria Math"/>
                              </a:rPr>
                            </m:ctrlPr>
                          </m:naryPr>
                          <m:sub>
                            <m:r>
                              <a:rPr kumimoji="1" lang="en-US" altLang="ja-JP" sz="2000" b="0" i="1" u="none" strike="noStrike" kern="1200" cap="none" spc="0" normalizeH="0" baseline="0" noProof="0" dirty="0">
                                <a:ln>
                                  <a:noFill/>
                                </a:ln>
                                <a:solidFill>
                                  <a:srgbClr val="000000"/>
                                </a:solidFill>
                                <a:effectLst/>
                                <a:uLnTx/>
                                <a:uFillTx/>
                                <a:latin typeface="Cambria Math"/>
                              </a:rPr>
                              <m:t>𝑖</m:t>
                            </m:r>
                            <m:r>
                              <a:rPr kumimoji="1" lang="en-US" altLang="ja-JP" sz="2000" b="0" i="1" u="none" strike="noStrike" kern="1200" cap="none" spc="0" normalizeH="0" baseline="0" noProof="0" dirty="0">
                                <a:ln>
                                  <a:noFill/>
                                </a:ln>
                                <a:solidFill>
                                  <a:srgbClr val="000000"/>
                                </a:solidFill>
                                <a:effectLst/>
                                <a:uLnTx/>
                                <a:uFillTx/>
                                <a:latin typeface="Cambria Math"/>
                              </a:rPr>
                              <m:t>=1</m:t>
                            </m:r>
                          </m:sub>
                          <m:sup>
                            <m:r>
                              <a:rPr kumimoji="1" lang="en-US" altLang="ja-JP" sz="2000" b="0" i="1" u="none" strike="noStrike" kern="1200" cap="none" spc="0" normalizeH="0" baseline="0" noProof="0" dirty="0">
                                <a:ln>
                                  <a:noFill/>
                                </a:ln>
                                <a:solidFill>
                                  <a:srgbClr val="000000"/>
                                </a:solidFill>
                                <a:effectLst/>
                                <a:uLnTx/>
                                <a:uFillTx/>
                                <a:latin typeface="Cambria Math"/>
                              </a:rPr>
                              <m:t>𝑛</m:t>
                            </m:r>
                          </m:sup>
                          <m:e>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𝑥</m:t>
                                </m:r>
                              </m:e>
                              <m:sub>
                                <m:r>
                                  <a:rPr kumimoji="1" lang="en-US" altLang="ja-JP" sz="2000" b="0" i="1" u="none" strike="noStrike" kern="1200" cap="none" spc="0" normalizeH="0" baseline="0" noProof="0" dirty="0">
                                    <a:ln>
                                      <a:noFill/>
                                    </a:ln>
                                    <a:solidFill>
                                      <a:srgbClr val="000000"/>
                                    </a:solidFill>
                                    <a:effectLst/>
                                    <a:uLnTx/>
                                    <a:uFillTx/>
                                    <a:latin typeface="Cambria Math"/>
                                  </a:rPr>
                                  <m:t>𝑖</m:t>
                                </m:r>
                              </m:sub>
                            </m:sSub>
                          </m:e>
                        </m:nary>
                        <m:r>
                          <a:rPr kumimoji="1" lang="ja-JP" altLang="en-US" sz="2000" b="0" i="1" u="none" strike="noStrike" kern="1200" cap="none" spc="0" normalizeH="0" baseline="0" noProof="0" dirty="0" smtClean="0">
                            <a:ln>
                              <a:noFill/>
                            </a:ln>
                            <a:solidFill>
                              <a:srgbClr val="000000"/>
                            </a:solidFill>
                            <a:effectLst/>
                            <a:uLnTx/>
                            <a:uFillTx/>
                            <a:latin typeface="Cambria Math"/>
                          </a:rPr>
                          <m:t>　</m:t>
                        </m:r>
                        <m:acc>
                          <m:accPr>
                            <m:chr m:val="̅"/>
                            <m:ctrlPr>
                              <a:rPr kumimoji="1" lang="en-US" altLang="ja-JP" sz="2000" b="0" i="1" u="none" strike="noStrike" kern="1200" cap="none" spc="0" normalizeH="0" baseline="0" noProof="0">
                                <a:ln>
                                  <a:noFill/>
                                </a:ln>
                                <a:solidFill>
                                  <a:srgbClr val="000000"/>
                                </a:solidFill>
                                <a:effectLst/>
                                <a:uLnTx/>
                                <a:uFillTx/>
                                <a:latin typeface="Cambria Math"/>
                              </a:rPr>
                            </m:ctrlPr>
                          </m:accPr>
                          <m:e>
                            <m:r>
                              <a:rPr kumimoji="1" lang="en-US" altLang="ja-JP" sz="2000" b="0" i="1" u="none" strike="noStrike" kern="1200" cap="none" spc="0" normalizeH="0" baseline="0" noProof="0">
                                <a:ln>
                                  <a:noFill/>
                                </a:ln>
                                <a:solidFill>
                                  <a:srgbClr val="000000"/>
                                </a:solidFill>
                                <a:effectLst/>
                                <a:uLnTx/>
                                <a:uFillTx/>
                                <a:latin typeface="Cambria Math"/>
                              </a:rPr>
                              <m:t>𝑦</m:t>
                            </m:r>
                          </m:e>
                        </m:acc>
                        <m:r>
                          <a:rPr kumimoji="1" lang="en-US" altLang="ja-JP" sz="2000" b="0" i="1" u="none" strike="noStrike" kern="1200" cap="none" spc="0" normalizeH="0" baseline="0" noProof="0" dirty="0">
                            <a:ln>
                              <a:noFill/>
                            </a:ln>
                            <a:solidFill>
                              <a:srgbClr val="000000"/>
                            </a:solidFill>
                            <a:effectLst/>
                            <a:uLnTx/>
                            <a:uFillTx/>
                            <a:latin typeface="Cambria Math"/>
                          </a:rPr>
                          <m:t>=</m:t>
                        </m:r>
                        <m:f>
                          <m:fPr>
                            <m:ctrlPr>
                              <a:rPr kumimoji="1" lang="en-US" altLang="ja-JP" sz="2000" b="0" i="1" u="none" strike="noStrike" kern="1200" cap="none" spc="0" normalizeH="0" baseline="0" noProof="0" dirty="0">
                                <a:ln>
                                  <a:noFill/>
                                </a:ln>
                                <a:solidFill>
                                  <a:srgbClr val="000000"/>
                                </a:solidFill>
                                <a:effectLst/>
                                <a:uLnTx/>
                                <a:uFillTx/>
                                <a:latin typeface="Cambria Math"/>
                              </a:rPr>
                            </m:ctrlPr>
                          </m:fPr>
                          <m:num>
                            <m:r>
                              <a:rPr kumimoji="1" lang="en-US" altLang="ja-JP" sz="2000" b="0" i="1" u="none" strike="noStrike" kern="1200" cap="none" spc="0" normalizeH="0" baseline="0" noProof="0" dirty="0">
                                <a:ln>
                                  <a:noFill/>
                                </a:ln>
                                <a:solidFill>
                                  <a:srgbClr val="000000"/>
                                </a:solidFill>
                                <a:effectLst/>
                                <a:uLnTx/>
                                <a:uFillTx/>
                                <a:latin typeface="Cambria Math"/>
                              </a:rPr>
                              <m:t>1</m:t>
                            </m:r>
                          </m:num>
                          <m:den>
                            <m:r>
                              <a:rPr kumimoji="1" lang="en-US" altLang="ja-JP" sz="2000" b="0" i="1" u="none" strike="noStrike" kern="1200" cap="none" spc="0" normalizeH="0" baseline="0" noProof="0" dirty="0">
                                <a:ln>
                                  <a:noFill/>
                                </a:ln>
                                <a:solidFill>
                                  <a:srgbClr val="000000"/>
                                </a:solidFill>
                                <a:effectLst/>
                                <a:uLnTx/>
                                <a:uFillTx/>
                                <a:latin typeface="Cambria Math"/>
                              </a:rPr>
                              <m:t>𝑛</m:t>
                            </m:r>
                          </m:den>
                        </m:f>
                        <m:nary>
                          <m:naryPr>
                            <m:chr m:val="∑"/>
                            <m:ctrlPr>
                              <a:rPr kumimoji="1" lang="en-US" altLang="ja-JP" sz="2000" b="0" i="1" u="none" strike="noStrike" kern="1200" cap="none" spc="0" normalizeH="0" baseline="0" noProof="0" dirty="0">
                                <a:ln>
                                  <a:noFill/>
                                </a:ln>
                                <a:solidFill>
                                  <a:srgbClr val="000000"/>
                                </a:solidFill>
                                <a:effectLst/>
                                <a:uLnTx/>
                                <a:uFillTx/>
                                <a:latin typeface="Cambria Math"/>
                              </a:rPr>
                            </m:ctrlPr>
                          </m:naryPr>
                          <m:sub>
                            <m:r>
                              <a:rPr kumimoji="1" lang="en-US" altLang="ja-JP" sz="2000" b="0" i="1" u="none" strike="noStrike" kern="1200" cap="none" spc="0" normalizeH="0" baseline="0" noProof="0" dirty="0">
                                <a:ln>
                                  <a:noFill/>
                                </a:ln>
                                <a:solidFill>
                                  <a:srgbClr val="000000"/>
                                </a:solidFill>
                                <a:effectLst/>
                                <a:uLnTx/>
                                <a:uFillTx/>
                                <a:latin typeface="Cambria Math"/>
                              </a:rPr>
                              <m:t>𝑖</m:t>
                            </m:r>
                            <m:r>
                              <a:rPr kumimoji="1" lang="en-US" altLang="ja-JP" sz="2000" b="0" i="1" u="none" strike="noStrike" kern="1200" cap="none" spc="0" normalizeH="0" baseline="0" noProof="0" dirty="0">
                                <a:ln>
                                  <a:noFill/>
                                </a:ln>
                                <a:solidFill>
                                  <a:srgbClr val="000000"/>
                                </a:solidFill>
                                <a:effectLst/>
                                <a:uLnTx/>
                                <a:uFillTx/>
                                <a:latin typeface="Cambria Math"/>
                              </a:rPr>
                              <m:t>=1</m:t>
                            </m:r>
                          </m:sub>
                          <m:sup>
                            <m:r>
                              <a:rPr kumimoji="1" lang="en-US" altLang="ja-JP" sz="2000" b="0" i="1" u="none" strike="noStrike" kern="1200" cap="none" spc="0" normalizeH="0" baseline="0" noProof="0" dirty="0">
                                <a:ln>
                                  <a:noFill/>
                                </a:ln>
                                <a:solidFill>
                                  <a:srgbClr val="000000"/>
                                </a:solidFill>
                                <a:effectLst/>
                                <a:uLnTx/>
                                <a:uFillTx/>
                                <a:latin typeface="Cambria Math"/>
                              </a:rPr>
                              <m:t>𝑛</m:t>
                            </m:r>
                          </m:sup>
                          <m:e>
                            <m:sSub>
                              <m:sSubPr>
                                <m:ctrlPr>
                                  <a:rPr kumimoji="1" lang="en-US" altLang="ja-JP" sz="2000" b="0" i="1" u="none" strike="noStrike" kern="1200" cap="none" spc="0" normalizeH="0" baseline="0" noProof="0" dirty="0">
                                    <a:ln>
                                      <a:noFill/>
                                    </a:ln>
                                    <a:solidFill>
                                      <a:srgbClr val="000000"/>
                                    </a:solidFill>
                                    <a:effectLst/>
                                    <a:uLnTx/>
                                    <a:uFillTx/>
                                    <a:latin typeface="Cambria Math"/>
                                  </a:rPr>
                                </m:ctrlPr>
                              </m:sSubPr>
                              <m:e>
                                <m:r>
                                  <a:rPr kumimoji="1" lang="en-US" altLang="ja-JP" sz="2000" b="0" i="1" u="none" strike="noStrike" kern="1200" cap="none" spc="0" normalizeH="0" baseline="0" noProof="0" dirty="0">
                                    <a:ln>
                                      <a:noFill/>
                                    </a:ln>
                                    <a:solidFill>
                                      <a:srgbClr val="000000"/>
                                    </a:solidFill>
                                    <a:effectLst/>
                                    <a:uLnTx/>
                                    <a:uFillTx/>
                                    <a:latin typeface="Cambria Math"/>
                                  </a:rPr>
                                  <m:t>𝑦</m:t>
                                </m:r>
                              </m:e>
                              <m:sub>
                                <m:r>
                                  <a:rPr kumimoji="1" lang="en-US" altLang="ja-JP" sz="2000" b="0" i="1" u="none" strike="noStrike" kern="1200" cap="none" spc="0" normalizeH="0" baseline="0" noProof="0" dirty="0">
                                    <a:ln>
                                      <a:noFill/>
                                    </a:ln>
                                    <a:solidFill>
                                      <a:srgbClr val="000000"/>
                                    </a:solidFill>
                                    <a:effectLst/>
                                    <a:uLnTx/>
                                    <a:uFillTx/>
                                    <a:latin typeface="Cambria Math"/>
                                  </a:rPr>
                                  <m:t>𝑖</m:t>
                                </m:r>
                              </m:sub>
                            </m:sSub>
                          </m:e>
                        </m:nary>
                        <m:r>
                          <a:rPr kumimoji="1" lang="en-US" altLang="ja-JP" sz="2000" b="0" i="1" u="none" strike="noStrike" kern="1200" cap="none" spc="0" normalizeH="0" baseline="0" noProof="0">
                            <a:ln>
                              <a:noFill/>
                            </a:ln>
                            <a:solidFill>
                              <a:srgbClr val="000000"/>
                            </a:solidFill>
                            <a:effectLst/>
                            <a:uLnTx/>
                            <a:uFillTx/>
                            <a:latin typeface="Cambria Math"/>
                          </a:rPr>
                          <m:t> </m:t>
                        </m:r>
                      </m:oMath>
                    </m:oMathPara>
                  </a14:m>
                  <a:endParaRPr kumimoji="1" lang="en-US" altLang="ja-JP" sz="20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7" name="正方形/長方形 6"/>
                <p:cNvSpPr>
                  <a:spLocks noRot="1" noChangeAspect="1" noMove="1" noResize="1" noEditPoints="1" noAdjustHandles="1" noChangeArrowheads="1" noChangeShapeType="1" noTextEdit="1"/>
                </p:cNvSpPr>
                <p:nvPr/>
              </p:nvSpPr>
              <p:spPr>
                <a:xfrm>
                  <a:off x="1995162" y="3589636"/>
                  <a:ext cx="4968552" cy="1240404"/>
                </a:xfrm>
                <a:prstGeom prst="rect">
                  <a:avLst/>
                </a:prstGeom>
                <a:blipFill>
                  <a:blip r:embed="rId3"/>
                  <a:stretch>
                    <a:fillRect t="-394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正方形/長方形 45"/>
                <p:cNvSpPr/>
                <p:nvPr/>
              </p:nvSpPr>
              <p:spPr>
                <a:xfrm>
                  <a:off x="1995162" y="2519244"/>
                  <a:ext cx="5144806" cy="971676"/>
                </a:xfrm>
                <a:prstGeom prst="rect">
                  <a:avLst/>
                </a:prstGeom>
              </p:spPr>
              <p:txBody>
                <a:bodyPr wrap="none">
                  <a:sp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1" lang="en-US" altLang="ja-JP" sz="2400" b="0" i="1" u="none" strike="noStrike" kern="1200" cap="none" spc="0" normalizeH="0" baseline="0" noProof="0">
                                <a:ln>
                                  <a:noFill/>
                                </a:ln>
                                <a:solidFill>
                                  <a:srgbClr val="000000"/>
                                </a:solidFill>
                                <a:effectLst/>
                                <a:uLnTx/>
                                <a:uFillTx/>
                                <a:latin typeface="Cambria Math"/>
                              </a:rPr>
                            </m:ctrlPr>
                          </m:sSubPr>
                          <m:e>
                            <m:r>
                              <a:rPr kumimoji="1" lang="en-US" altLang="ja-JP" sz="2400" b="0" i="1" u="none" strike="noStrike" kern="1200" cap="none" spc="0" normalizeH="0" baseline="0" noProof="0">
                                <a:ln>
                                  <a:noFill/>
                                </a:ln>
                                <a:solidFill>
                                  <a:srgbClr val="000000"/>
                                </a:solidFill>
                                <a:effectLst/>
                                <a:uLnTx/>
                                <a:uFillTx/>
                                <a:latin typeface="Cambria Math"/>
                              </a:rPr>
                              <m:t>𝑟</m:t>
                            </m:r>
                          </m:e>
                          <m:sub>
                            <m:r>
                              <a:rPr kumimoji="1" lang="en-US" altLang="ja-JP" sz="2400" b="0" i="1" u="none" strike="noStrike" kern="1200" cap="none" spc="0" normalizeH="0" baseline="0" noProof="0">
                                <a:ln>
                                  <a:noFill/>
                                </a:ln>
                                <a:solidFill>
                                  <a:srgbClr val="000000"/>
                                </a:solidFill>
                                <a:effectLst/>
                                <a:uLnTx/>
                                <a:uFillTx/>
                                <a:latin typeface="Cambria Math"/>
                              </a:rPr>
                              <m:t>𝑥𝑦</m:t>
                            </m:r>
                          </m:sub>
                        </m:sSub>
                        <m:r>
                          <a:rPr kumimoji="1" lang="en-US" altLang="ja-JP" sz="2400" b="0" i="1" u="none" strike="noStrike" kern="1200" cap="none" spc="0" normalizeH="0" baseline="0" noProof="0">
                            <a:ln>
                              <a:noFill/>
                            </a:ln>
                            <a:solidFill>
                              <a:srgbClr val="000000"/>
                            </a:solidFill>
                            <a:effectLst/>
                            <a:uLnTx/>
                            <a:uFillTx/>
                            <a:latin typeface="Cambria Math"/>
                          </a:rPr>
                          <m:t>=</m:t>
                        </m:r>
                        <m:f>
                          <m:fPr>
                            <m:ctrlPr>
                              <a:rPr kumimoji="1" lang="en-US" altLang="ja-JP" sz="2400" b="0" i="1" u="none" strike="noStrike" kern="1200" cap="none" spc="0" normalizeH="0" baseline="0" noProof="0">
                                <a:ln>
                                  <a:noFill/>
                                </a:ln>
                                <a:solidFill>
                                  <a:srgbClr val="000000"/>
                                </a:solidFill>
                                <a:effectLst/>
                                <a:uLnTx/>
                                <a:uFillTx/>
                                <a:latin typeface="Cambria Math"/>
                              </a:rPr>
                            </m:ctrlPr>
                          </m:fPr>
                          <m:num>
                            <m:nary>
                              <m:naryPr>
                                <m:chr m:val="∑"/>
                                <m:ctrlPr>
                                  <a:rPr kumimoji="1" lang="en-US" altLang="ja-JP" sz="2400" b="0" i="1" u="none" strike="noStrike" kern="1200" cap="none" spc="0" normalizeH="0" baseline="0" noProof="0">
                                    <a:ln>
                                      <a:noFill/>
                                    </a:ln>
                                    <a:solidFill>
                                      <a:srgbClr val="000000"/>
                                    </a:solidFill>
                                    <a:effectLst/>
                                    <a:uLnTx/>
                                    <a:uFillTx/>
                                    <a:latin typeface="Cambria Math"/>
                                  </a:rPr>
                                </m:ctrlPr>
                              </m:naryPr>
                              <m:sub>
                                <m:r>
                                  <a:rPr kumimoji="1" lang="en-US" altLang="ja-JP" sz="2400" b="0" i="1" u="none" strike="noStrike" kern="1200" cap="none" spc="0" normalizeH="0" baseline="0" noProof="0">
                                    <a:ln>
                                      <a:noFill/>
                                    </a:ln>
                                    <a:solidFill>
                                      <a:srgbClr val="000000"/>
                                    </a:solidFill>
                                    <a:effectLst/>
                                    <a:uLnTx/>
                                    <a:uFillTx/>
                                    <a:latin typeface="Cambria Math"/>
                                  </a:rPr>
                                  <m:t>𝑖</m:t>
                                </m:r>
                                <m:r>
                                  <a:rPr kumimoji="1" lang="en-US" altLang="ja-JP" sz="2400" b="0" i="1" u="none" strike="noStrike" kern="1200" cap="none" spc="0" normalizeH="0" baseline="0" noProof="0">
                                    <a:ln>
                                      <a:noFill/>
                                    </a:ln>
                                    <a:solidFill>
                                      <a:srgbClr val="000000"/>
                                    </a:solidFill>
                                    <a:effectLst/>
                                    <a:uLnTx/>
                                    <a:uFillTx/>
                                    <a:latin typeface="Cambria Math"/>
                                  </a:rPr>
                                  <m:t>=1</m:t>
                                </m:r>
                              </m:sub>
                              <m:sup>
                                <m:r>
                                  <a:rPr kumimoji="1" lang="en-US" altLang="ja-JP" sz="2400" b="0" i="1" u="none" strike="noStrike" kern="1200" cap="none" spc="0" normalizeH="0" baseline="0" noProof="0">
                                    <a:ln>
                                      <a:noFill/>
                                    </a:ln>
                                    <a:solidFill>
                                      <a:srgbClr val="000000"/>
                                    </a:solidFill>
                                    <a:effectLst/>
                                    <a:uLnTx/>
                                    <a:uFillTx/>
                                    <a:latin typeface="Cambria Math"/>
                                  </a:rPr>
                                  <m:t>𝑛</m:t>
                                </m:r>
                              </m:sup>
                              <m:e>
                                <m:r>
                                  <a:rPr kumimoji="1" lang="en-US" altLang="ja-JP" sz="2400" b="0" i="1" u="none" strike="noStrike" kern="1200" cap="none" spc="0" normalizeH="0" baseline="0" noProof="0">
                                    <a:ln>
                                      <a:noFill/>
                                    </a:ln>
                                    <a:solidFill>
                                      <a:srgbClr val="000000"/>
                                    </a:solidFill>
                                    <a:effectLst/>
                                    <a:uLnTx/>
                                    <a:uFillTx/>
                                    <a:latin typeface="Cambria Math"/>
                                  </a:rPr>
                                  <m:t>(</m:t>
                                </m:r>
                                <m:sSub>
                                  <m:sSubPr>
                                    <m:ctrlPr>
                                      <a:rPr kumimoji="1" lang="en-US" altLang="ja-JP" sz="2400" b="0" i="1" u="none" strike="noStrike" kern="1200" cap="none" spc="0" normalizeH="0" baseline="0" noProof="0">
                                        <a:ln>
                                          <a:noFill/>
                                        </a:ln>
                                        <a:solidFill>
                                          <a:srgbClr val="000000"/>
                                        </a:solidFill>
                                        <a:effectLst/>
                                        <a:uLnTx/>
                                        <a:uFillTx/>
                                        <a:latin typeface="Cambria Math"/>
                                      </a:rPr>
                                    </m:ctrlPr>
                                  </m:sSubPr>
                                  <m:e>
                                    <m:r>
                                      <a:rPr kumimoji="1" lang="en-US" altLang="ja-JP" sz="2400" b="0" i="1" u="none" strike="noStrike" kern="1200" cap="none" spc="0" normalizeH="0" baseline="0" noProof="0">
                                        <a:ln>
                                          <a:noFill/>
                                        </a:ln>
                                        <a:solidFill>
                                          <a:srgbClr val="000000"/>
                                        </a:solidFill>
                                        <a:effectLst/>
                                        <a:uLnTx/>
                                        <a:uFillTx/>
                                        <a:latin typeface="Cambria Math"/>
                                      </a:rPr>
                                      <m:t>𝑥</m:t>
                                    </m:r>
                                  </m:e>
                                  <m:sub>
                                    <m:r>
                                      <a:rPr kumimoji="1" lang="en-US" altLang="ja-JP" sz="2400" b="0" i="1" u="none" strike="noStrike" kern="1200" cap="none" spc="0" normalizeH="0" baseline="0" noProof="0">
                                        <a:ln>
                                          <a:noFill/>
                                        </a:ln>
                                        <a:solidFill>
                                          <a:srgbClr val="000000"/>
                                        </a:solidFill>
                                        <a:effectLst/>
                                        <a:uLnTx/>
                                        <a:uFillTx/>
                                        <a:latin typeface="Cambria Math"/>
                                      </a:rPr>
                                      <m:t>𝑖</m:t>
                                    </m:r>
                                  </m:sub>
                                </m:sSub>
                                <m:r>
                                  <a:rPr kumimoji="1" lang="en-US" altLang="ja-JP" sz="2400" b="0" i="1" u="none" strike="noStrike" kern="1200" cap="none" spc="0" normalizeH="0" baseline="0" noProof="0">
                                    <a:ln>
                                      <a:noFill/>
                                    </a:ln>
                                    <a:solidFill>
                                      <a:srgbClr val="000000"/>
                                    </a:solidFill>
                                    <a:effectLst/>
                                    <a:uLnTx/>
                                    <a:uFillTx/>
                                    <a:latin typeface="Cambria Math"/>
                                  </a:rPr>
                                  <m:t>−</m:t>
                                </m:r>
                                <m:acc>
                                  <m:accPr>
                                    <m:chr m:val="̅"/>
                                    <m:ctrlPr>
                                      <a:rPr kumimoji="1" lang="en-US" altLang="ja-JP" sz="2400" b="0" i="1" u="none" strike="noStrike" kern="1200" cap="none" spc="0" normalizeH="0" baseline="0" noProof="0">
                                        <a:ln>
                                          <a:noFill/>
                                        </a:ln>
                                        <a:solidFill>
                                          <a:srgbClr val="000000"/>
                                        </a:solidFill>
                                        <a:effectLst/>
                                        <a:uLnTx/>
                                        <a:uFillTx/>
                                        <a:latin typeface="Cambria Math"/>
                                      </a:rPr>
                                    </m:ctrlPr>
                                  </m:accPr>
                                  <m:e>
                                    <m:r>
                                      <a:rPr kumimoji="1" lang="en-US" altLang="ja-JP" sz="2400" b="0" i="1" u="none" strike="noStrike" kern="1200" cap="none" spc="0" normalizeH="0" baseline="0" noProof="0">
                                        <a:ln>
                                          <a:noFill/>
                                        </a:ln>
                                        <a:solidFill>
                                          <a:srgbClr val="000000"/>
                                        </a:solidFill>
                                        <a:effectLst/>
                                        <a:uLnTx/>
                                        <a:uFillTx/>
                                        <a:latin typeface="Cambria Math"/>
                                      </a:rPr>
                                      <m:t>𝑥</m:t>
                                    </m:r>
                                  </m:e>
                                </m:acc>
                                <m:r>
                                  <a:rPr kumimoji="1" lang="en-US" altLang="ja-JP" sz="2400" b="0" i="1" u="none" strike="noStrike" kern="1200" cap="none" spc="0" normalizeH="0" baseline="0" noProof="0">
                                    <a:ln>
                                      <a:noFill/>
                                    </a:ln>
                                    <a:solidFill>
                                      <a:srgbClr val="000000"/>
                                    </a:solidFill>
                                    <a:effectLst/>
                                    <a:uLnTx/>
                                    <a:uFillTx/>
                                    <a:latin typeface="Cambria Math"/>
                                  </a:rPr>
                                  <m:t>)(</m:t>
                                </m:r>
                                <m:sSub>
                                  <m:sSubPr>
                                    <m:ctrlPr>
                                      <a:rPr kumimoji="1" lang="en-US" altLang="ja-JP" sz="2400" b="0" i="1" u="none" strike="noStrike" kern="1200" cap="none" spc="0" normalizeH="0" baseline="0" noProof="0">
                                        <a:ln>
                                          <a:noFill/>
                                        </a:ln>
                                        <a:solidFill>
                                          <a:srgbClr val="000000"/>
                                        </a:solidFill>
                                        <a:effectLst/>
                                        <a:uLnTx/>
                                        <a:uFillTx/>
                                        <a:latin typeface="Cambria Math"/>
                                      </a:rPr>
                                    </m:ctrlPr>
                                  </m:sSubPr>
                                  <m:e>
                                    <m:r>
                                      <a:rPr kumimoji="1" lang="en-US" altLang="ja-JP" sz="2400" b="0" i="1" u="none" strike="noStrike" kern="1200" cap="none" spc="0" normalizeH="0" baseline="0" noProof="0">
                                        <a:ln>
                                          <a:noFill/>
                                        </a:ln>
                                        <a:solidFill>
                                          <a:srgbClr val="000000"/>
                                        </a:solidFill>
                                        <a:effectLst/>
                                        <a:uLnTx/>
                                        <a:uFillTx/>
                                        <a:latin typeface="Cambria Math"/>
                                      </a:rPr>
                                      <m:t>𝑦</m:t>
                                    </m:r>
                                  </m:e>
                                  <m:sub>
                                    <m:r>
                                      <a:rPr kumimoji="1" lang="en-US" altLang="ja-JP" sz="2400" b="0" i="1" u="none" strike="noStrike" kern="1200" cap="none" spc="0" normalizeH="0" baseline="0" noProof="0">
                                        <a:ln>
                                          <a:noFill/>
                                        </a:ln>
                                        <a:solidFill>
                                          <a:srgbClr val="000000"/>
                                        </a:solidFill>
                                        <a:effectLst/>
                                        <a:uLnTx/>
                                        <a:uFillTx/>
                                        <a:latin typeface="Cambria Math"/>
                                      </a:rPr>
                                      <m:t>𝑖</m:t>
                                    </m:r>
                                  </m:sub>
                                </m:sSub>
                                <m:r>
                                  <a:rPr kumimoji="1" lang="en-US" altLang="ja-JP" sz="2400" b="0" i="1" u="none" strike="noStrike" kern="1200" cap="none" spc="0" normalizeH="0" baseline="0" noProof="0">
                                    <a:ln>
                                      <a:noFill/>
                                    </a:ln>
                                    <a:solidFill>
                                      <a:srgbClr val="000000"/>
                                    </a:solidFill>
                                    <a:effectLst/>
                                    <a:uLnTx/>
                                    <a:uFillTx/>
                                    <a:latin typeface="Cambria Math"/>
                                  </a:rPr>
                                  <m:t>−</m:t>
                                </m:r>
                                <m:acc>
                                  <m:accPr>
                                    <m:chr m:val="̅"/>
                                    <m:ctrlPr>
                                      <a:rPr kumimoji="1" lang="en-US" altLang="ja-JP" sz="2400" b="0" i="1" u="none" strike="noStrike" kern="1200" cap="none" spc="0" normalizeH="0" baseline="0" noProof="0">
                                        <a:ln>
                                          <a:noFill/>
                                        </a:ln>
                                        <a:solidFill>
                                          <a:srgbClr val="000000"/>
                                        </a:solidFill>
                                        <a:effectLst/>
                                        <a:uLnTx/>
                                        <a:uFillTx/>
                                        <a:latin typeface="Cambria Math"/>
                                      </a:rPr>
                                    </m:ctrlPr>
                                  </m:accPr>
                                  <m:e>
                                    <m:r>
                                      <a:rPr kumimoji="1" lang="en-US" altLang="ja-JP" sz="2400" b="0" i="1" u="none" strike="noStrike" kern="1200" cap="none" spc="0" normalizeH="0" baseline="0" noProof="0">
                                        <a:ln>
                                          <a:noFill/>
                                        </a:ln>
                                        <a:solidFill>
                                          <a:srgbClr val="000000"/>
                                        </a:solidFill>
                                        <a:effectLst/>
                                        <a:uLnTx/>
                                        <a:uFillTx/>
                                        <a:latin typeface="Cambria Math"/>
                                      </a:rPr>
                                      <m:t>𝑦</m:t>
                                    </m:r>
                                  </m:e>
                                </m:acc>
                                <m:r>
                                  <a:rPr kumimoji="1" lang="en-US" altLang="ja-JP" sz="2400" b="0" i="1" u="none" strike="noStrike" kern="1200" cap="none" spc="0" normalizeH="0" baseline="0" noProof="0">
                                    <a:ln>
                                      <a:noFill/>
                                    </a:ln>
                                    <a:solidFill>
                                      <a:srgbClr val="000000"/>
                                    </a:solidFill>
                                    <a:effectLst/>
                                    <a:uLnTx/>
                                    <a:uFillTx/>
                                    <a:latin typeface="Cambria Math"/>
                                  </a:rPr>
                                  <m:t>)</m:t>
                                </m:r>
                              </m:e>
                            </m:nary>
                          </m:num>
                          <m:den>
                            <m:rad>
                              <m:radPr>
                                <m:degHide m:val="on"/>
                                <m:ctrlPr>
                                  <a:rPr kumimoji="1" lang="en-US" altLang="ja-JP" sz="24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2400" b="0" i="1" u="none" strike="noStrike" kern="1200" cap="none" spc="0" normalizeH="0" baseline="0" noProof="0">
                                        <a:ln>
                                          <a:noFill/>
                                        </a:ln>
                                        <a:solidFill>
                                          <a:srgbClr val="000000"/>
                                        </a:solidFill>
                                        <a:effectLst/>
                                        <a:uLnTx/>
                                        <a:uFillTx/>
                                        <a:latin typeface="Cambria Math"/>
                                      </a:rPr>
                                    </m:ctrlPr>
                                  </m:naryPr>
                                  <m:sub>
                                    <m:r>
                                      <a:rPr kumimoji="1" lang="en-US" altLang="ja-JP" sz="2400" b="0" i="1" u="none" strike="noStrike" kern="1200" cap="none" spc="0" normalizeH="0" baseline="0" noProof="0">
                                        <a:ln>
                                          <a:noFill/>
                                        </a:ln>
                                        <a:solidFill>
                                          <a:srgbClr val="000000"/>
                                        </a:solidFill>
                                        <a:effectLst/>
                                        <a:uLnTx/>
                                        <a:uFillTx/>
                                        <a:latin typeface="Cambria Math"/>
                                      </a:rPr>
                                      <m:t>𝑖</m:t>
                                    </m:r>
                                    <m:r>
                                      <a:rPr kumimoji="1" lang="en-US" altLang="ja-JP" sz="2400" b="0" i="1" u="none" strike="noStrike" kern="1200" cap="none" spc="0" normalizeH="0" baseline="0" noProof="0">
                                        <a:ln>
                                          <a:noFill/>
                                        </a:ln>
                                        <a:solidFill>
                                          <a:srgbClr val="000000"/>
                                        </a:solidFill>
                                        <a:effectLst/>
                                        <a:uLnTx/>
                                        <a:uFillTx/>
                                        <a:latin typeface="Cambria Math"/>
                                      </a:rPr>
                                      <m:t>=1</m:t>
                                    </m:r>
                                  </m:sub>
                                  <m:sup>
                                    <m:r>
                                      <a:rPr kumimoji="1" lang="en-US" altLang="ja-JP" sz="24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2400" b="0" i="1" u="none" strike="noStrike" kern="1200" cap="none" spc="0" normalizeH="0" baseline="0" noProof="0">
                                            <a:ln>
                                              <a:noFill/>
                                            </a:ln>
                                            <a:solidFill>
                                              <a:srgbClr val="000000"/>
                                            </a:solidFill>
                                            <a:effectLst/>
                                            <a:uLnTx/>
                                            <a:uFillTx/>
                                            <a:latin typeface="Cambria Math"/>
                                          </a:rPr>
                                        </m:ctrlPr>
                                      </m:sSupPr>
                                      <m:e>
                                        <m:d>
                                          <m:dPr>
                                            <m:ctrlPr>
                                              <a:rPr kumimoji="1" lang="en-US" altLang="ja-JP" sz="2400" b="0" i="1" u="none" strike="noStrike" kern="1200" cap="none" spc="0" normalizeH="0" baseline="0" noProof="0">
                                                <a:ln>
                                                  <a:noFill/>
                                                </a:ln>
                                                <a:solidFill>
                                                  <a:srgbClr val="000000"/>
                                                </a:solidFill>
                                                <a:effectLst/>
                                                <a:uLnTx/>
                                                <a:uFillTx/>
                                                <a:latin typeface="Cambria Math"/>
                                              </a:rPr>
                                            </m:ctrlPr>
                                          </m:dPr>
                                          <m:e>
                                            <m:sSub>
                                              <m:sSubPr>
                                                <m:ctrlPr>
                                                  <a:rPr kumimoji="1" lang="en-US" altLang="ja-JP" sz="2400" b="0" i="1" u="none" strike="noStrike" kern="1200" cap="none" spc="0" normalizeH="0" baseline="0" noProof="0">
                                                    <a:ln>
                                                      <a:noFill/>
                                                    </a:ln>
                                                    <a:solidFill>
                                                      <a:srgbClr val="000000"/>
                                                    </a:solidFill>
                                                    <a:effectLst/>
                                                    <a:uLnTx/>
                                                    <a:uFillTx/>
                                                    <a:latin typeface="Cambria Math"/>
                                                  </a:rPr>
                                                </m:ctrlPr>
                                              </m:sSubPr>
                                              <m:e>
                                                <m:r>
                                                  <a:rPr kumimoji="1" lang="en-US" altLang="ja-JP" sz="2400" b="0" i="1" u="none" strike="noStrike" kern="1200" cap="none" spc="0" normalizeH="0" baseline="0" noProof="0">
                                                    <a:ln>
                                                      <a:noFill/>
                                                    </a:ln>
                                                    <a:solidFill>
                                                      <a:srgbClr val="000000"/>
                                                    </a:solidFill>
                                                    <a:effectLst/>
                                                    <a:uLnTx/>
                                                    <a:uFillTx/>
                                                    <a:latin typeface="Cambria Math"/>
                                                  </a:rPr>
                                                  <m:t>𝑥</m:t>
                                                </m:r>
                                              </m:e>
                                              <m:sub>
                                                <m:r>
                                                  <a:rPr kumimoji="1" lang="en-US" altLang="ja-JP" sz="2400" b="0" i="1" u="none" strike="noStrike" kern="1200" cap="none" spc="0" normalizeH="0" baseline="0" noProof="0">
                                                    <a:ln>
                                                      <a:noFill/>
                                                    </a:ln>
                                                    <a:solidFill>
                                                      <a:srgbClr val="000000"/>
                                                    </a:solidFill>
                                                    <a:effectLst/>
                                                    <a:uLnTx/>
                                                    <a:uFillTx/>
                                                    <a:latin typeface="Cambria Math"/>
                                                  </a:rPr>
                                                  <m:t>𝑖</m:t>
                                                </m:r>
                                              </m:sub>
                                            </m:sSub>
                                            <m:r>
                                              <a:rPr kumimoji="1" lang="en-US" altLang="ja-JP" sz="2400" b="0" i="1" u="none" strike="noStrike" kern="1200" cap="none" spc="0" normalizeH="0" baseline="0" noProof="0">
                                                <a:ln>
                                                  <a:noFill/>
                                                </a:ln>
                                                <a:solidFill>
                                                  <a:srgbClr val="000000"/>
                                                </a:solidFill>
                                                <a:effectLst/>
                                                <a:uLnTx/>
                                                <a:uFillTx/>
                                                <a:latin typeface="Cambria Math"/>
                                              </a:rPr>
                                              <m:t>−</m:t>
                                            </m:r>
                                            <m:acc>
                                              <m:accPr>
                                                <m:chr m:val="̅"/>
                                                <m:ctrlPr>
                                                  <a:rPr kumimoji="1" lang="en-US" altLang="ja-JP" sz="2400" b="0" i="1" u="none" strike="noStrike" kern="1200" cap="none" spc="0" normalizeH="0" baseline="0" noProof="0">
                                                    <a:ln>
                                                      <a:noFill/>
                                                    </a:ln>
                                                    <a:solidFill>
                                                      <a:srgbClr val="000000"/>
                                                    </a:solidFill>
                                                    <a:effectLst/>
                                                    <a:uLnTx/>
                                                    <a:uFillTx/>
                                                    <a:latin typeface="Cambria Math"/>
                                                  </a:rPr>
                                                </m:ctrlPr>
                                              </m:accPr>
                                              <m:e>
                                                <m:r>
                                                  <a:rPr kumimoji="1" lang="en-US" altLang="ja-JP" sz="2400" b="0" i="1" u="none" strike="noStrike" kern="1200" cap="none" spc="0" normalizeH="0" baseline="0" noProof="0">
                                                    <a:ln>
                                                      <a:noFill/>
                                                    </a:ln>
                                                    <a:solidFill>
                                                      <a:srgbClr val="000000"/>
                                                    </a:solidFill>
                                                    <a:effectLst/>
                                                    <a:uLnTx/>
                                                    <a:uFillTx/>
                                                    <a:latin typeface="Cambria Math"/>
                                                  </a:rPr>
                                                  <m:t>𝑥</m:t>
                                                </m:r>
                                              </m:e>
                                            </m:acc>
                                          </m:e>
                                        </m:d>
                                      </m:e>
                                      <m:sup>
                                        <m:r>
                                          <a:rPr kumimoji="1" lang="en-US" altLang="ja-JP" sz="2400" b="0" i="1" u="none" strike="noStrike" kern="1200" cap="none" spc="0" normalizeH="0" baseline="0" noProof="0">
                                            <a:ln>
                                              <a:noFill/>
                                            </a:ln>
                                            <a:solidFill>
                                              <a:srgbClr val="000000"/>
                                            </a:solidFill>
                                            <a:effectLst/>
                                            <a:uLnTx/>
                                            <a:uFillTx/>
                                            <a:latin typeface="Cambria Math"/>
                                          </a:rPr>
                                          <m:t>2</m:t>
                                        </m:r>
                                      </m:sup>
                                    </m:sSup>
                                  </m:e>
                                </m:nary>
                              </m:e>
                            </m:rad>
                            <m:rad>
                              <m:radPr>
                                <m:degHide m:val="on"/>
                                <m:ctrlPr>
                                  <a:rPr kumimoji="1" lang="en-US" altLang="ja-JP" sz="24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2400" b="0" i="1" u="none" strike="noStrike" kern="1200" cap="none" spc="0" normalizeH="0" baseline="0" noProof="0">
                                        <a:ln>
                                          <a:noFill/>
                                        </a:ln>
                                        <a:solidFill>
                                          <a:srgbClr val="000000"/>
                                        </a:solidFill>
                                        <a:effectLst/>
                                        <a:uLnTx/>
                                        <a:uFillTx/>
                                        <a:latin typeface="Cambria Math"/>
                                      </a:rPr>
                                    </m:ctrlPr>
                                  </m:naryPr>
                                  <m:sub>
                                    <m:r>
                                      <a:rPr kumimoji="1" lang="en-US" altLang="ja-JP" sz="2400" b="0" i="1" u="none" strike="noStrike" kern="1200" cap="none" spc="0" normalizeH="0" baseline="0" noProof="0">
                                        <a:ln>
                                          <a:noFill/>
                                        </a:ln>
                                        <a:solidFill>
                                          <a:srgbClr val="000000"/>
                                        </a:solidFill>
                                        <a:effectLst/>
                                        <a:uLnTx/>
                                        <a:uFillTx/>
                                        <a:latin typeface="Cambria Math"/>
                                      </a:rPr>
                                      <m:t>𝑖</m:t>
                                    </m:r>
                                    <m:r>
                                      <a:rPr kumimoji="1" lang="en-US" altLang="ja-JP" sz="2400" b="0" i="1" u="none" strike="noStrike" kern="1200" cap="none" spc="0" normalizeH="0" baseline="0" noProof="0">
                                        <a:ln>
                                          <a:noFill/>
                                        </a:ln>
                                        <a:solidFill>
                                          <a:srgbClr val="000000"/>
                                        </a:solidFill>
                                        <a:effectLst/>
                                        <a:uLnTx/>
                                        <a:uFillTx/>
                                        <a:latin typeface="Cambria Math"/>
                                      </a:rPr>
                                      <m:t>=1</m:t>
                                    </m:r>
                                  </m:sub>
                                  <m:sup>
                                    <m:r>
                                      <a:rPr kumimoji="1" lang="en-US" altLang="ja-JP" sz="24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2400" b="0" i="1" u="none" strike="noStrike" kern="1200" cap="none" spc="0" normalizeH="0" baseline="0" noProof="0">
                                            <a:ln>
                                              <a:noFill/>
                                            </a:ln>
                                            <a:solidFill>
                                              <a:srgbClr val="000000"/>
                                            </a:solidFill>
                                            <a:effectLst/>
                                            <a:uLnTx/>
                                            <a:uFillTx/>
                                            <a:latin typeface="Cambria Math"/>
                                          </a:rPr>
                                        </m:ctrlPr>
                                      </m:sSupPr>
                                      <m:e>
                                        <m:d>
                                          <m:dPr>
                                            <m:ctrlPr>
                                              <a:rPr kumimoji="1" lang="en-US" altLang="ja-JP" sz="2400" b="0" i="1" u="none" strike="noStrike" kern="1200" cap="none" spc="0" normalizeH="0" baseline="0" noProof="0">
                                                <a:ln>
                                                  <a:noFill/>
                                                </a:ln>
                                                <a:solidFill>
                                                  <a:srgbClr val="000000"/>
                                                </a:solidFill>
                                                <a:effectLst/>
                                                <a:uLnTx/>
                                                <a:uFillTx/>
                                                <a:latin typeface="Cambria Math"/>
                                              </a:rPr>
                                            </m:ctrlPr>
                                          </m:dPr>
                                          <m:e>
                                            <m:sSub>
                                              <m:sSubPr>
                                                <m:ctrlPr>
                                                  <a:rPr kumimoji="1" lang="en-US" altLang="ja-JP" sz="2400" b="0" i="1" u="none" strike="noStrike" kern="1200" cap="none" spc="0" normalizeH="0" baseline="0" noProof="0">
                                                    <a:ln>
                                                      <a:noFill/>
                                                    </a:ln>
                                                    <a:solidFill>
                                                      <a:srgbClr val="000000"/>
                                                    </a:solidFill>
                                                    <a:effectLst/>
                                                    <a:uLnTx/>
                                                    <a:uFillTx/>
                                                    <a:latin typeface="Cambria Math"/>
                                                  </a:rPr>
                                                </m:ctrlPr>
                                              </m:sSubPr>
                                              <m:e>
                                                <m:r>
                                                  <a:rPr kumimoji="1" lang="en-US" altLang="ja-JP" sz="2400" b="0" i="1" u="none" strike="noStrike" kern="1200" cap="none" spc="0" normalizeH="0" baseline="0" noProof="0">
                                                    <a:ln>
                                                      <a:noFill/>
                                                    </a:ln>
                                                    <a:solidFill>
                                                      <a:srgbClr val="000000"/>
                                                    </a:solidFill>
                                                    <a:effectLst/>
                                                    <a:uLnTx/>
                                                    <a:uFillTx/>
                                                    <a:latin typeface="Cambria Math"/>
                                                  </a:rPr>
                                                  <m:t>𝑦</m:t>
                                                </m:r>
                                              </m:e>
                                              <m:sub>
                                                <m:r>
                                                  <a:rPr kumimoji="1" lang="en-US" altLang="ja-JP" sz="2400" b="0" i="1" u="none" strike="noStrike" kern="1200" cap="none" spc="0" normalizeH="0" baseline="0" noProof="0">
                                                    <a:ln>
                                                      <a:noFill/>
                                                    </a:ln>
                                                    <a:solidFill>
                                                      <a:srgbClr val="000000"/>
                                                    </a:solidFill>
                                                    <a:effectLst/>
                                                    <a:uLnTx/>
                                                    <a:uFillTx/>
                                                    <a:latin typeface="Cambria Math"/>
                                                  </a:rPr>
                                                  <m:t>𝑖</m:t>
                                                </m:r>
                                              </m:sub>
                                            </m:sSub>
                                            <m:r>
                                              <a:rPr kumimoji="1" lang="en-US" altLang="ja-JP" sz="2400" b="0" i="1" u="none" strike="noStrike" kern="1200" cap="none" spc="0" normalizeH="0" baseline="0" noProof="0">
                                                <a:ln>
                                                  <a:noFill/>
                                                </a:ln>
                                                <a:solidFill>
                                                  <a:srgbClr val="000000"/>
                                                </a:solidFill>
                                                <a:effectLst/>
                                                <a:uLnTx/>
                                                <a:uFillTx/>
                                                <a:latin typeface="Cambria Math"/>
                                              </a:rPr>
                                              <m:t>−</m:t>
                                            </m:r>
                                            <m:acc>
                                              <m:accPr>
                                                <m:chr m:val="̅"/>
                                                <m:ctrlPr>
                                                  <a:rPr kumimoji="1" lang="en-US" altLang="ja-JP" sz="2400" b="0" i="1" u="none" strike="noStrike" kern="1200" cap="none" spc="0" normalizeH="0" baseline="0" noProof="0">
                                                    <a:ln>
                                                      <a:noFill/>
                                                    </a:ln>
                                                    <a:solidFill>
                                                      <a:srgbClr val="000000"/>
                                                    </a:solidFill>
                                                    <a:effectLst/>
                                                    <a:uLnTx/>
                                                    <a:uFillTx/>
                                                    <a:latin typeface="Cambria Math"/>
                                                  </a:rPr>
                                                </m:ctrlPr>
                                              </m:accPr>
                                              <m:e>
                                                <m:r>
                                                  <a:rPr kumimoji="1" lang="en-US" altLang="ja-JP" sz="2400" b="0" i="1" u="none" strike="noStrike" kern="1200" cap="none" spc="0" normalizeH="0" baseline="0" noProof="0">
                                                    <a:ln>
                                                      <a:noFill/>
                                                    </a:ln>
                                                    <a:solidFill>
                                                      <a:srgbClr val="000000"/>
                                                    </a:solidFill>
                                                    <a:effectLst/>
                                                    <a:uLnTx/>
                                                    <a:uFillTx/>
                                                    <a:latin typeface="Cambria Math"/>
                                                  </a:rPr>
                                                  <m:t>𝑦</m:t>
                                                </m:r>
                                              </m:e>
                                            </m:acc>
                                          </m:e>
                                        </m:d>
                                      </m:e>
                                      <m:sup>
                                        <m:r>
                                          <a:rPr kumimoji="1" lang="en-US" altLang="ja-JP" sz="2400" b="0" i="1" u="none" strike="noStrike" kern="1200" cap="none" spc="0" normalizeH="0" baseline="0" noProof="0">
                                            <a:ln>
                                              <a:noFill/>
                                            </a:ln>
                                            <a:solidFill>
                                              <a:srgbClr val="000000"/>
                                            </a:solidFill>
                                            <a:effectLst/>
                                            <a:uLnTx/>
                                            <a:uFillTx/>
                                            <a:latin typeface="Cambria Math"/>
                                          </a:rPr>
                                          <m:t>2</m:t>
                                        </m:r>
                                      </m:sup>
                                    </m:sSup>
                                  </m:e>
                                </m:nary>
                              </m:e>
                            </m:rad>
                          </m:den>
                        </m:f>
                      </m:oMath>
                    </m:oMathPara>
                  </a14:m>
                  <a:endParaRPr kumimoji="1" lang="en-US" altLang="ja-JP" sz="2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8" name="正方形/長方形 7"/>
                <p:cNvSpPr>
                  <a:spLocks noRot="1" noChangeAspect="1" noMove="1" noResize="1" noEditPoints="1" noAdjustHandles="1" noChangeArrowheads="1" noChangeShapeType="1" noTextEdit="1"/>
                </p:cNvSpPr>
                <p:nvPr/>
              </p:nvSpPr>
              <p:spPr>
                <a:xfrm>
                  <a:off x="1995162" y="2519244"/>
                  <a:ext cx="5144806" cy="971676"/>
                </a:xfrm>
                <a:prstGeom prst="rect">
                  <a:avLst/>
                </a:prstGeom>
                <a:blipFill>
                  <a:blip r:embed="rId4"/>
                  <a:stretch>
                    <a:fillRect/>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47" name="タイトル 8">
                <a:extLst>
                  <a:ext uri="{FF2B5EF4-FFF2-40B4-BE49-F238E27FC236}">
                    <a16:creationId xmlns:a16="http://schemas.microsoft.com/office/drawing/2014/main" xmlns="" id="{609C9F67-362A-45EF-8DE8-1C0360962BCE}"/>
                  </a:ext>
                </a:extLst>
              </p:cNvPr>
              <p:cNvSpPr txBox="1">
                <a:spLocks/>
              </p:cNvSpPr>
              <p:nvPr/>
            </p:nvSpPr>
            <p:spPr>
              <a:xfrm>
                <a:off x="810345" y="719595"/>
                <a:ext cx="8010127" cy="65017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二変数</a:t>
                </a:r>
                <a14:m>
                  <m:oMath xmlns:m="http://schemas.openxmlformats.org/officeDocument/2006/math">
                    <m:r>
                      <a:rPr lang="en-US" altLang="ja-JP" sz="2800" b="0" i="0" smtClean="0">
                        <a:solidFill>
                          <a:srgbClr val="0000FF"/>
                        </a:solidFill>
                        <a:latin typeface="Cambria Math" panose="02040503050406030204" pitchFamily="18" charset="0"/>
                      </a:rPr>
                      <m:t> </m:t>
                    </m:r>
                    <m:r>
                      <a:rPr lang="en-US" altLang="ja-JP" sz="2800" i="1">
                        <a:solidFill>
                          <a:srgbClr val="0000FF"/>
                        </a:solidFill>
                        <a:latin typeface="Cambria Math"/>
                      </a:rPr>
                      <m:t>𝑥</m:t>
                    </m:r>
                    <m:r>
                      <a:rPr lang="en-US" altLang="ja-JP" sz="2800" i="1">
                        <a:solidFill>
                          <a:srgbClr val="0000FF"/>
                        </a:solidFill>
                        <a:latin typeface="Cambria Math"/>
                      </a:rPr>
                      <m:t>, </m:t>
                    </m:r>
                    <m:r>
                      <a:rPr lang="en-US" altLang="ja-JP" sz="2800" i="1">
                        <a:solidFill>
                          <a:srgbClr val="0000FF"/>
                        </a:solidFill>
                        <a:latin typeface="Cambria Math"/>
                      </a:rPr>
                      <m:t>𝑦</m:t>
                    </m:r>
                    <m:r>
                      <a:rPr lang="en-US" altLang="ja-JP" sz="2800" b="0" i="1" smtClean="0">
                        <a:solidFill>
                          <a:srgbClr val="0000FF"/>
                        </a:solidFill>
                        <a:latin typeface="Cambria Math" panose="02040503050406030204" pitchFamily="18" charset="0"/>
                      </a:rPr>
                      <m:t> </m:t>
                    </m:r>
                  </m:oMath>
                </a14:m>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に対する</a:t>
                </a:r>
                <a:r>
                  <a:rPr lang="en-US" altLang="ja-JP"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Pearson</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の</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積率</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係数</a:t>
                </a:r>
                <a14:m>
                  <m:oMath xmlns:m="http://schemas.openxmlformats.org/officeDocument/2006/math">
                    <m:r>
                      <a:rPr lang="en-US" altLang="ja-JP" sz="2800" b="0" i="0" smtClean="0">
                        <a:solidFill>
                          <a:srgbClr val="0000FF"/>
                        </a:solidFill>
                        <a:latin typeface="Cambria Math" panose="02040503050406030204" pitchFamily="18" charset="0"/>
                      </a:rPr>
                      <m:t> </m:t>
                    </m:r>
                    <m:sSub>
                      <m:sSubPr>
                        <m:ctrlPr>
                          <a:rPr lang="en-US" altLang="ja-JP" sz="2800" i="1" smtClean="0">
                            <a:solidFill>
                              <a:srgbClr val="0000FF"/>
                            </a:solidFill>
                            <a:latin typeface="Cambria Math"/>
                          </a:rPr>
                        </m:ctrlPr>
                      </m:sSubPr>
                      <m:e>
                        <m:r>
                          <a:rPr lang="en-US" altLang="ja-JP" sz="2800" i="1">
                            <a:solidFill>
                              <a:srgbClr val="0000FF"/>
                            </a:solidFill>
                            <a:latin typeface="Cambria Math"/>
                          </a:rPr>
                          <m:t>𝑟</m:t>
                        </m:r>
                      </m:e>
                      <m:sub>
                        <m:r>
                          <a:rPr lang="en-US" altLang="ja-JP" sz="2800" i="1">
                            <a:solidFill>
                              <a:srgbClr val="0000FF"/>
                            </a:solidFill>
                            <a:latin typeface="Cambria Math"/>
                          </a:rPr>
                          <m:t>𝑥𝑦</m:t>
                        </m:r>
                      </m:sub>
                    </m:sSub>
                  </m:oMath>
                </a14:m>
                <a:endParaRPr lang="ja-JP" altLang="en-US" sz="2800" baseline="-100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47" name="タイトル 8">
                <a:extLst>
                  <a:ext uri="{FF2B5EF4-FFF2-40B4-BE49-F238E27FC236}">
                    <a16:creationId xmlns:a16="http://schemas.microsoft.com/office/drawing/2014/main" xmlns="" xmlns:a14="http://schemas.microsoft.com/office/drawing/2010/main" id="{609C9F67-362A-45EF-8DE8-1C0360962BCE}"/>
                  </a:ext>
                </a:extLst>
              </p:cNvPr>
              <p:cNvSpPr txBox="1">
                <a:spLocks noRot="1" noChangeAspect="1" noMove="1" noResize="1" noEditPoints="1" noAdjustHandles="1" noChangeArrowheads="1" noChangeShapeType="1" noTextEdit="1"/>
              </p:cNvSpPr>
              <p:nvPr/>
            </p:nvSpPr>
            <p:spPr>
              <a:xfrm>
                <a:off x="810345" y="719595"/>
                <a:ext cx="8010127" cy="650178"/>
              </a:xfrm>
              <a:prstGeom prst="rect">
                <a:avLst/>
              </a:prstGeom>
              <a:blipFill rotWithShape="1">
                <a:blip r:embed="rId5"/>
                <a:stretch>
                  <a:fillRect l="-2131" t="-9346" b="-20561"/>
                </a:stretch>
              </a:blipFill>
            </p:spPr>
            <p:txBody>
              <a:bodyPr/>
              <a:lstStyle/>
              <a:p>
                <a:r>
                  <a:rPr lang="ja-JP" altLang="en-US">
                    <a:noFill/>
                  </a:rPr>
                  <a:t> </a:t>
                </a:r>
              </a:p>
            </p:txBody>
          </p:sp>
        </mc:Fallback>
      </mc:AlternateContent>
      <p:sp>
        <p:nvSpPr>
          <p:cNvPr id="71" name="正方形/長方形 70">
            <a:extLst>
              <a:ext uri="{FF2B5EF4-FFF2-40B4-BE49-F238E27FC236}">
                <a16:creationId xmlns:a16="http://schemas.microsoft.com/office/drawing/2014/main" xmlns="" id="{0F38685D-64E8-4329-871F-B4A550B8B868}"/>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72" name="正方形/長方形 71">
            <a:extLst>
              <a:ext uri="{FF2B5EF4-FFF2-40B4-BE49-F238E27FC236}">
                <a16:creationId xmlns:a16="http://schemas.microsoft.com/office/drawing/2014/main" xmlns="" id="{10F52EBA-70B0-48A9-8847-45D9609E088B}"/>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3" name="タイトル 8">
            <a:extLst>
              <a:ext uri="{FF2B5EF4-FFF2-40B4-BE49-F238E27FC236}">
                <a16:creationId xmlns:a16="http://schemas.microsoft.com/office/drawing/2014/main" xmlns="" id="{13449234-5655-41A5-B8FF-E920E44A85FA}"/>
              </a:ext>
            </a:extLst>
          </p:cNvPr>
          <p:cNvSpPr txBox="1">
            <a:spLocks/>
          </p:cNvSpPr>
          <p:nvPr/>
        </p:nvSpPr>
        <p:spPr>
          <a:xfrm>
            <a:off x="1025376" y="1234820"/>
            <a:ext cx="7003008"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単に相関係数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(correlation coefficient)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と呼ぶことも多い</a:t>
            </a:r>
          </a:p>
        </p:txBody>
      </p:sp>
      <p:sp>
        <p:nvSpPr>
          <p:cNvPr id="75" name="正方形/長方形 74">
            <a:extLst>
              <a:ext uri="{FF2B5EF4-FFF2-40B4-BE49-F238E27FC236}">
                <a16:creationId xmlns:a16="http://schemas.microsoft.com/office/drawing/2014/main" xmlns="" id="{7DFD873D-92B4-4CBB-A84F-078719B17745}"/>
              </a:ext>
            </a:extLst>
          </p:cNvPr>
          <p:cNvSpPr>
            <a:spLocks noChangeAspect="1"/>
          </p:cNvSpPr>
          <p:nvPr/>
        </p:nvSpPr>
        <p:spPr>
          <a:xfrm>
            <a:off x="892274" y="186298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76" name="タイトル 8">
                <a:extLst>
                  <a:ext uri="{FF2B5EF4-FFF2-40B4-BE49-F238E27FC236}">
                    <a16:creationId xmlns:a16="http://schemas.microsoft.com/office/drawing/2014/main" xmlns="" id="{8345B022-67FA-40FF-9138-836167E0D2CF}"/>
                  </a:ext>
                </a:extLst>
              </p:cNvPr>
              <p:cNvSpPr txBox="1">
                <a:spLocks/>
              </p:cNvSpPr>
              <p:nvPr/>
            </p:nvSpPr>
            <p:spPr>
              <a:xfrm>
                <a:off x="1025376" y="2348201"/>
                <a:ext cx="7003008" cy="51238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2200" i="1">
                        <a:latin typeface="Cambria Math"/>
                      </a:rPr>
                      <m:t>−1≤</m:t>
                    </m:r>
                    <m:sSub>
                      <m:sSubPr>
                        <m:ctrlPr>
                          <a:rPr lang="en-US" altLang="ja-JP" sz="2200" i="1">
                            <a:latin typeface="Cambria Math"/>
                          </a:rPr>
                        </m:ctrlPr>
                      </m:sSubPr>
                      <m:e>
                        <m:r>
                          <a:rPr lang="en-US" altLang="ja-JP" sz="2200" i="1">
                            <a:latin typeface="Cambria Math"/>
                          </a:rPr>
                          <m:t>𝑟</m:t>
                        </m:r>
                      </m:e>
                      <m:sub>
                        <m:r>
                          <a:rPr lang="en-US" altLang="ja-JP" sz="2200" i="1">
                            <a:latin typeface="Cambria Math"/>
                          </a:rPr>
                          <m:t>𝑥𝑦</m:t>
                        </m:r>
                      </m:sub>
                    </m:sSub>
                    <m:r>
                      <a:rPr lang="en-US" altLang="ja-JP" sz="2200" i="1">
                        <a:latin typeface="Cambria Math"/>
                      </a:rPr>
                      <m:t>≤1</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の値を取る</a:t>
                </a:r>
              </a:p>
            </p:txBody>
          </p:sp>
        </mc:Choice>
        <mc:Fallback xmlns="">
          <p:sp>
            <p:nvSpPr>
              <p:cNvPr id="76" name="タイトル 8">
                <a:extLst>
                  <a:ext uri="{FF2B5EF4-FFF2-40B4-BE49-F238E27FC236}">
                    <a16:creationId xmlns="" xmlns:a16="http://schemas.microsoft.com/office/drawing/2014/main" xmlns:a14="http://schemas.microsoft.com/office/drawing/2010/main" id="{8345B022-67FA-40FF-9138-836167E0D2CF}"/>
                  </a:ext>
                </a:extLst>
              </p:cNvPr>
              <p:cNvSpPr txBox="1">
                <a:spLocks noRot="1" noChangeAspect="1" noMove="1" noResize="1" noEditPoints="1" noAdjustHandles="1" noChangeArrowheads="1" noChangeShapeType="1" noTextEdit="1"/>
              </p:cNvSpPr>
              <p:nvPr/>
            </p:nvSpPr>
            <p:spPr>
              <a:xfrm>
                <a:off x="1025376" y="2348201"/>
                <a:ext cx="7003008" cy="512384"/>
              </a:xfrm>
              <a:prstGeom prst="rect">
                <a:avLst/>
              </a:prstGeom>
              <a:blipFill rotWithShape="1">
                <a:blip r:embed="rId6"/>
                <a:stretch>
                  <a:fillRect t="-8333" b="-21429"/>
                </a:stretch>
              </a:blipFill>
            </p:spPr>
            <p:txBody>
              <a:bodyPr/>
              <a:lstStyle/>
              <a:p>
                <a:r>
                  <a:rPr lang="ja-JP" altLang="en-US">
                    <a:noFill/>
                  </a:rPr>
                  <a:t> </a:t>
                </a:r>
              </a:p>
            </p:txBody>
          </p:sp>
        </mc:Fallback>
      </mc:AlternateContent>
      <p:grpSp>
        <p:nvGrpSpPr>
          <p:cNvPr id="77" name="グループ化 76">
            <a:extLst>
              <a:ext uri="{FF2B5EF4-FFF2-40B4-BE49-F238E27FC236}">
                <a16:creationId xmlns:a16="http://schemas.microsoft.com/office/drawing/2014/main" xmlns="" id="{4E3EEDDA-85A9-4218-81BB-9D0E035752E5}"/>
              </a:ext>
            </a:extLst>
          </p:cNvPr>
          <p:cNvGrpSpPr/>
          <p:nvPr/>
        </p:nvGrpSpPr>
        <p:grpSpPr>
          <a:xfrm>
            <a:off x="1025376" y="1634248"/>
            <a:ext cx="2654077" cy="512384"/>
            <a:chOff x="1025376" y="1676780"/>
            <a:chExt cx="2654077" cy="512384"/>
          </a:xfrm>
        </p:grpSpPr>
        <p:cxnSp>
          <p:nvCxnSpPr>
            <p:cNvPr id="78" name="直線コネクタ 77">
              <a:extLst>
                <a:ext uri="{FF2B5EF4-FFF2-40B4-BE49-F238E27FC236}">
                  <a16:creationId xmlns:a16="http://schemas.microsoft.com/office/drawing/2014/main" xmlns="" id="{19F1F60E-CD7D-48CA-BD1E-C661A208C9AD}"/>
                </a:ext>
              </a:extLst>
            </p:cNvPr>
            <p:cNvCxnSpPr>
              <a:cxnSpLocks/>
            </p:cNvCxnSpPr>
            <p:nvPr/>
          </p:nvCxnSpPr>
          <p:spPr>
            <a:xfrm>
              <a:off x="2129104" y="1788146"/>
              <a:ext cx="0" cy="360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タイトル 8">
                  <a:extLst>
                    <a:ext uri="{FF2B5EF4-FFF2-40B4-BE49-F238E27FC236}">
                      <a16:creationId xmlns:a16="http://schemas.microsoft.com/office/drawing/2014/main" xmlns="" id="{56CB19BB-5DC2-42C5-88EF-EC0D0AE205A3}"/>
                    </a:ext>
                  </a:extLst>
                </p:cNvPr>
                <p:cNvSpPr txBox="1">
                  <a:spLocks/>
                </p:cNvSpPr>
                <p:nvPr/>
              </p:nvSpPr>
              <p:spPr>
                <a:xfrm>
                  <a:off x="1025376" y="1676780"/>
                  <a:ext cx="1128831" cy="51238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b>
                        <m:sSubPr>
                          <m:ctrlPr>
                            <a:rPr lang="en-US" altLang="ja-JP" sz="2200" i="1">
                              <a:latin typeface="Cambria Math"/>
                            </a:rPr>
                          </m:ctrlPr>
                        </m:sSubPr>
                        <m:e>
                          <m:r>
                            <a:rPr lang="en-US" altLang="ja-JP" sz="2200" i="1">
                              <a:latin typeface="Cambria Math"/>
                            </a:rPr>
                            <m:t>𝑟</m:t>
                          </m:r>
                        </m:e>
                        <m:sub>
                          <m:r>
                            <a:rPr lang="en-US" altLang="ja-JP" sz="2200" i="1">
                              <a:latin typeface="Cambria Math"/>
                            </a:rPr>
                            <m:t>𝑥𝑦</m:t>
                          </m:r>
                        </m:sub>
                      </m:sSub>
                      <m:r>
                        <a:rPr lang="en-US" altLang="ja-JP" sz="2200" i="1">
                          <a:latin typeface="Cambria Math"/>
                        </a:rPr>
                        <m:t>&gt;0 </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p>
              </p:txBody>
            </p:sp>
          </mc:Choice>
          <mc:Fallback xmlns="">
            <p:sp>
              <p:nvSpPr>
                <p:cNvPr id="20" name="タイトル 8">
                  <a:extLst>
                    <a:ext uri="{FF2B5EF4-FFF2-40B4-BE49-F238E27FC236}">
                      <a16:creationId xmlns:a16="http://schemas.microsoft.com/office/drawing/2014/main" id="{56CB19BB-5DC2-42C5-88EF-EC0D0AE205A3}"/>
                    </a:ext>
                  </a:extLst>
                </p:cNvPr>
                <p:cNvSpPr txBox="1">
                  <a:spLocks noRot="1" noChangeAspect="1" noMove="1" noResize="1" noEditPoints="1" noAdjustHandles="1" noChangeArrowheads="1" noChangeShapeType="1" noTextEdit="1"/>
                </p:cNvSpPr>
                <p:nvPr/>
              </p:nvSpPr>
              <p:spPr>
                <a:xfrm>
                  <a:off x="1025376" y="1676780"/>
                  <a:ext cx="1128831" cy="512384"/>
                </a:xfrm>
                <a:prstGeom prst="rect">
                  <a:avLst/>
                </a:prstGeom>
                <a:blipFill>
                  <a:blip r:embed="rId7"/>
                  <a:stretch>
                    <a:fillRect b="-5952"/>
                  </a:stretch>
                </a:blipFill>
              </p:spPr>
              <p:txBody>
                <a:bodyPr/>
                <a:lstStyle/>
                <a:p>
                  <a:r>
                    <a:rPr lang="ja-JP" altLang="en-US">
                      <a:noFill/>
                    </a:rPr>
                    <a:t> </a:t>
                  </a:r>
                </a:p>
              </p:txBody>
            </p:sp>
          </mc:Fallback>
        </mc:AlternateContent>
        <p:sp>
          <p:nvSpPr>
            <p:cNvPr id="80" name="タイトル 8">
              <a:extLst>
                <a:ext uri="{FF2B5EF4-FFF2-40B4-BE49-F238E27FC236}">
                  <a16:creationId xmlns:a16="http://schemas.microsoft.com/office/drawing/2014/main" xmlns="" id="{4A582176-525A-4222-8E5F-6271369F0953}"/>
                </a:ext>
              </a:extLst>
            </p:cNvPr>
            <p:cNvSpPr txBox="1">
              <a:spLocks/>
            </p:cNvSpPr>
            <p:nvPr/>
          </p:nvSpPr>
          <p:spPr>
            <a:xfrm>
              <a:off x="2181076" y="1727580"/>
              <a:ext cx="1498377"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正の相関</a:t>
              </a:r>
            </a:p>
          </p:txBody>
        </p:sp>
      </p:grpSp>
      <p:grpSp>
        <p:nvGrpSpPr>
          <p:cNvPr id="81" name="グループ化 80">
            <a:extLst>
              <a:ext uri="{FF2B5EF4-FFF2-40B4-BE49-F238E27FC236}">
                <a16:creationId xmlns:a16="http://schemas.microsoft.com/office/drawing/2014/main" xmlns="" id="{5912563C-893E-4739-A9C6-ADE05753AD37}"/>
              </a:ext>
            </a:extLst>
          </p:cNvPr>
          <p:cNvGrpSpPr/>
          <p:nvPr/>
        </p:nvGrpSpPr>
        <p:grpSpPr>
          <a:xfrm>
            <a:off x="3546326" y="1634248"/>
            <a:ext cx="2682655" cy="512384"/>
            <a:chOff x="1025376" y="1676780"/>
            <a:chExt cx="2682655" cy="512384"/>
          </a:xfrm>
        </p:grpSpPr>
        <p:cxnSp>
          <p:nvCxnSpPr>
            <p:cNvPr id="82" name="直線コネクタ 81">
              <a:extLst>
                <a:ext uri="{FF2B5EF4-FFF2-40B4-BE49-F238E27FC236}">
                  <a16:creationId xmlns:a16="http://schemas.microsoft.com/office/drawing/2014/main" xmlns="" id="{3137C1BC-078B-47E4-8977-754F45E0B505}"/>
                </a:ext>
              </a:extLst>
            </p:cNvPr>
            <p:cNvCxnSpPr>
              <a:cxnSpLocks/>
            </p:cNvCxnSpPr>
            <p:nvPr/>
          </p:nvCxnSpPr>
          <p:spPr>
            <a:xfrm>
              <a:off x="2157682" y="1788146"/>
              <a:ext cx="0" cy="360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タイトル 8">
                  <a:extLst>
                    <a:ext uri="{FF2B5EF4-FFF2-40B4-BE49-F238E27FC236}">
                      <a16:creationId xmlns:a16="http://schemas.microsoft.com/office/drawing/2014/main" xmlns="" id="{9967A9FC-81CB-4375-B328-8710E9B0DB88}"/>
                    </a:ext>
                  </a:extLst>
                </p:cNvPr>
                <p:cNvSpPr txBox="1">
                  <a:spLocks/>
                </p:cNvSpPr>
                <p:nvPr/>
              </p:nvSpPr>
              <p:spPr>
                <a:xfrm>
                  <a:off x="1025376" y="1676780"/>
                  <a:ext cx="1169690" cy="51238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b>
                        <m:sSubPr>
                          <m:ctrlPr>
                            <a:rPr lang="en-US" altLang="ja-JP" sz="2200" i="1">
                              <a:latin typeface="Cambria Math"/>
                            </a:rPr>
                          </m:ctrlPr>
                        </m:sSubPr>
                        <m:e>
                          <m:r>
                            <a:rPr lang="en-US" altLang="ja-JP" sz="2200" i="1">
                              <a:latin typeface="Cambria Math"/>
                            </a:rPr>
                            <m:t>𝑟</m:t>
                          </m:r>
                        </m:e>
                        <m:sub>
                          <m:r>
                            <a:rPr lang="en-US" altLang="ja-JP" sz="2200" i="1">
                              <a:latin typeface="Cambria Math"/>
                            </a:rPr>
                            <m:t>𝑥𝑦</m:t>
                          </m:r>
                        </m:sub>
                      </m:sSub>
                      <m:r>
                        <a:rPr lang="en-US" altLang="ja-JP" sz="2400" i="1">
                          <a:latin typeface="Cambria Math"/>
                        </a:rPr>
                        <m:t>&lt;</m:t>
                      </m:r>
                      <m:r>
                        <a:rPr lang="en-US" altLang="ja-JP" sz="2200" i="1">
                          <a:latin typeface="Cambria Math"/>
                        </a:rPr>
                        <m:t>0 </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p>
              </p:txBody>
            </p:sp>
          </mc:Choice>
          <mc:Fallback xmlns="">
            <p:sp>
              <p:nvSpPr>
                <p:cNvPr id="24" name="タイトル 8">
                  <a:extLst>
                    <a:ext uri="{FF2B5EF4-FFF2-40B4-BE49-F238E27FC236}">
                      <a16:creationId xmlns:a16="http://schemas.microsoft.com/office/drawing/2014/main" id="{9967A9FC-81CB-4375-B328-8710E9B0DB88}"/>
                    </a:ext>
                  </a:extLst>
                </p:cNvPr>
                <p:cNvSpPr txBox="1">
                  <a:spLocks noRot="1" noChangeAspect="1" noMove="1" noResize="1" noEditPoints="1" noAdjustHandles="1" noChangeArrowheads="1" noChangeShapeType="1" noTextEdit="1"/>
                </p:cNvSpPr>
                <p:nvPr/>
              </p:nvSpPr>
              <p:spPr>
                <a:xfrm>
                  <a:off x="1025376" y="1676780"/>
                  <a:ext cx="1169690" cy="512384"/>
                </a:xfrm>
                <a:prstGeom prst="rect">
                  <a:avLst/>
                </a:prstGeom>
                <a:blipFill>
                  <a:blip r:embed="rId8"/>
                  <a:stretch>
                    <a:fillRect b="-5952"/>
                  </a:stretch>
                </a:blipFill>
              </p:spPr>
              <p:txBody>
                <a:bodyPr/>
                <a:lstStyle/>
                <a:p>
                  <a:r>
                    <a:rPr lang="ja-JP" altLang="en-US">
                      <a:noFill/>
                    </a:rPr>
                    <a:t> </a:t>
                  </a:r>
                </a:p>
              </p:txBody>
            </p:sp>
          </mc:Fallback>
        </mc:AlternateContent>
        <p:sp>
          <p:nvSpPr>
            <p:cNvPr id="84" name="タイトル 8">
              <a:extLst>
                <a:ext uri="{FF2B5EF4-FFF2-40B4-BE49-F238E27FC236}">
                  <a16:creationId xmlns:a16="http://schemas.microsoft.com/office/drawing/2014/main" xmlns="" id="{E4A7A1B1-03CF-47FB-8BE2-21BBA5945104}"/>
                </a:ext>
              </a:extLst>
            </p:cNvPr>
            <p:cNvSpPr txBox="1">
              <a:spLocks/>
            </p:cNvSpPr>
            <p:nvPr/>
          </p:nvSpPr>
          <p:spPr>
            <a:xfrm>
              <a:off x="2209654" y="1727580"/>
              <a:ext cx="1498377"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負の相関</a:t>
              </a:r>
            </a:p>
          </p:txBody>
        </p:sp>
      </p:grpSp>
      <p:grpSp>
        <p:nvGrpSpPr>
          <p:cNvPr id="85" name="グループ化 84">
            <a:extLst>
              <a:ext uri="{FF2B5EF4-FFF2-40B4-BE49-F238E27FC236}">
                <a16:creationId xmlns:a16="http://schemas.microsoft.com/office/drawing/2014/main" xmlns="" id="{C3AD6311-8A60-4C36-A596-19D939D5073E}"/>
              </a:ext>
            </a:extLst>
          </p:cNvPr>
          <p:cNvGrpSpPr/>
          <p:nvPr/>
        </p:nvGrpSpPr>
        <p:grpSpPr>
          <a:xfrm>
            <a:off x="6090165" y="1634248"/>
            <a:ext cx="2254303" cy="512384"/>
            <a:chOff x="1025376" y="1676780"/>
            <a:chExt cx="2254303" cy="512384"/>
          </a:xfrm>
        </p:grpSpPr>
        <p:cxnSp>
          <p:nvCxnSpPr>
            <p:cNvPr id="86" name="直線コネクタ 85">
              <a:extLst>
                <a:ext uri="{FF2B5EF4-FFF2-40B4-BE49-F238E27FC236}">
                  <a16:creationId xmlns:a16="http://schemas.microsoft.com/office/drawing/2014/main" xmlns="" id="{E167B2B2-7FF2-41AE-8F13-B32CBE5A7D9E}"/>
                </a:ext>
              </a:extLst>
            </p:cNvPr>
            <p:cNvCxnSpPr>
              <a:cxnSpLocks/>
            </p:cNvCxnSpPr>
            <p:nvPr/>
          </p:nvCxnSpPr>
          <p:spPr>
            <a:xfrm>
              <a:off x="2148156" y="1788146"/>
              <a:ext cx="0" cy="360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7" name="タイトル 8">
                  <a:extLst>
                    <a:ext uri="{FF2B5EF4-FFF2-40B4-BE49-F238E27FC236}">
                      <a16:creationId xmlns:a16="http://schemas.microsoft.com/office/drawing/2014/main" xmlns="" id="{79A4EE45-44B1-4D0F-A68A-2EED86EB87AD}"/>
                    </a:ext>
                  </a:extLst>
                </p:cNvPr>
                <p:cNvSpPr txBox="1">
                  <a:spLocks/>
                </p:cNvSpPr>
                <p:nvPr/>
              </p:nvSpPr>
              <p:spPr>
                <a:xfrm>
                  <a:off x="1025376" y="1676780"/>
                  <a:ext cx="1155701" cy="51238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sSub>
                        <m:sSubPr>
                          <m:ctrlPr>
                            <a:rPr lang="en-US" altLang="ja-JP" sz="2200" i="1">
                              <a:latin typeface="Cambria Math"/>
                            </a:rPr>
                          </m:ctrlPr>
                        </m:sSubPr>
                        <m:e>
                          <m:r>
                            <a:rPr lang="en-US" altLang="ja-JP" sz="2200" i="1">
                              <a:latin typeface="Cambria Math"/>
                            </a:rPr>
                            <m:t>𝑟</m:t>
                          </m:r>
                        </m:e>
                        <m:sub>
                          <m:r>
                            <a:rPr lang="en-US" altLang="ja-JP" sz="2200" i="1">
                              <a:latin typeface="Cambria Math"/>
                            </a:rPr>
                            <m:t>𝑥𝑦</m:t>
                          </m:r>
                        </m:sub>
                      </m:sSub>
                      <m:r>
                        <a:rPr lang="en-US" altLang="ja-JP" sz="2400" i="1">
                          <a:latin typeface="Cambria Math"/>
                        </a:rPr>
                        <m:t>=</m:t>
                      </m:r>
                      <m:r>
                        <a:rPr lang="en-US" altLang="ja-JP" sz="2200" i="1">
                          <a:latin typeface="Cambria Math"/>
                        </a:rPr>
                        <m:t>0 </m:t>
                      </m:r>
                    </m:oMath>
                  </a14:m>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p>
              </p:txBody>
            </p:sp>
          </mc:Choice>
          <mc:Fallback xmlns="">
            <p:sp>
              <p:nvSpPr>
                <p:cNvPr id="28" name="タイトル 8">
                  <a:extLst>
                    <a:ext uri="{FF2B5EF4-FFF2-40B4-BE49-F238E27FC236}">
                      <a16:creationId xmlns:a16="http://schemas.microsoft.com/office/drawing/2014/main" id="{79A4EE45-44B1-4D0F-A68A-2EED86EB87AD}"/>
                    </a:ext>
                  </a:extLst>
                </p:cNvPr>
                <p:cNvSpPr txBox="1">
                  <a:spLocks noRot="1" noChangeAspect="1" noMove="1" noResize="1" noEditPoints="1" noAdjustHandles="1" noChangeArrowheads="1" noChangeShapeType="1" noTextEdit="1"/>
                </p:cNvSpPr>
                <p:nvPr/>
              </p:nvSpPr>
              <p:spPr>
                <a:xfrm>
                  <a:off x="1025376" y="1676780"/>
                  <a:ext cx="1155701" cy="512384"/>
                </a:xfrm>
                <a:prstGeom prst="rect">
                  <a:avLst/>
                </a:prstGeom>
                <a:blipFill>
                  <a:blip r:embed="rId9"/>
                  <a:stretch>
                    <a:fillRect b="-5952"/>
                  </a:stretch>
                </a:blipFill>
              </p:spPr>
              <p:txBody>
                <a:bodyPr/>
                <a:lstStyle/>
                <a:p>
                  <a:r>
                    <a:rPr lang="ja-JP" altLang="en-US">
                      <a:noFill/>
                    </a:rPr>
                    <a:t> </a:t>
                  </a:r>
                </a:p>
              </p:txBody>
            </p:sp>
          </mc:Fallback>
        </mc:AlternateContent>
        <p:sp>
          <p:nvSpPr>
            <p:cNvPr id="88" name="タイトル 8">
              <a:extLst>
                <a:ext uri="{FF2B5EF4-FFF2-40B4-BE49-F238E27FC236}">
                  <a16:creationId xmlns:a16="http://schemas.microsoft.com/office/drawing/2014/main" xmlns="" id="{E1D79166-013E-4EDA-A8AD-F231C6BE9C95}"/>
                </a:ext>
              </a:extLst>
            </p:cNvPr>
            <p:cNvSpPr txBox="1">
              <a:spLocks/>
            </p:cNvSpPr>
            <p:nvPr/>
          </p:nvSpPr>
          <p:spPr>
            <a:xfrm>
              <a:off x="2200129" y="1727580"/>
              <a:ext cx="1079550"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無相関</a:t>
              </a:r>
            </a:p>
          </p:txBody>
        </p:sp>
      </p:grpSp>
      <p:sp>
        <p:nvSpPr>
          <p:cNvPr id="89" name="正方形/長方形 88">
            <a:extLst>
              <a:ext uri="{FF2B5EF4-FFF2-40B4-BE49-F238E27FC236}">
                <a16:creationId xmlns:a16="http://schemas.microsoft.com/office/drawing/2014/main" xmlns="" id="{730E088E-00D7-4405-B3DF-67AF576F5FD8}"/>
              </a:ext>
            </a:extLst>
          </p:cNvPr>
          <p:cNvSpPr>
            <a:spLocks noChangeAspect="1"/>
          </p:cNvSpPr>
          <p:nvPr/>
        </p:nvSpPr>
        <p:spPr>
          <a:xfrm>
            <a:off x="892274" y="258860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9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相関係数</a:t>
            </a:r>
          </a:p>
        </p:txBody>
      </p:sp>
      <p:sp>
        <p:nvSpPr>
          <p:cNvPr id="26" name="正方形/長方形 25">
            <a:extLst>
              <a:ext uri="{FF2B5EF4-FFF2-40B4-BE49-F238E27FC236}">
                <a16:creationId xmlns="" xmlns:a16="http://schemas.microsoft.com/office/drawing/2014/main" id="{DF270ACB-77E3-4276-A366-75762A5CDC0B}"/>
              </a:ext>
            </a:extLst>
          </p:cNvPr>
          <p:cNvSpPr/>
          <p:nvPr/>
        </p:nvSpPr>
        <p:spPr>
          <a:xfrm>
            <a:off x="2397306" y="5297408"/>
            <a:ext cx="5868144" cy="246221"/>
          </a:xfrm>
          <a:prstGeom prst="rect">
            <a:avLst/>
          </a:prstGeom>
        </p:spPr>
        <p:txBody>
          <a:bodyPr wrap="square">
            <a:spAutoFit/>
          </a:bodyPr>
          <a:lstStyle/>
          <a:p>
            <a:pPr lvl="0" algn="r" defTabSz="1031626">
              <a:defRPr/>
            </a:pPr>
            <a:r>
              <a:rPr lang="en-US" altLang="ja-JP" sz="1000" dirty="0">
                <a:solidFill>
                  <a:srgbClr val="000000"/>
                </a:solidFill>
                <a:latin typeface="ＭＳ Ｐゴシック" panose="020B0600070205080204" pitchFamily="50" charset="-128"/>
                <a:ea typeface="ＭＳ Ｐゴシック" panose="020B0600070205080204" pitchFamily="50" charset="-128"/>
              </a:rPr>
              <a:t>※ </a:t>
            </a:r>
            <a:r>
              <a:rPr lang="ja-JP" altLang="en-US" sz="1000" dirty="0">
                <a:solidFill>
                  <a:srgbClr val="000000"/>
                </a:solidFill>
                <a:latin typeface="ＭＳ Ｐゴシック" panose="020B0600070205080204" pitchFamily="50" charset="-128"/>
                <a:ea typeface="ＭＳ Ｐゴシック" panose="020B0600070205080204" pitchFamily="50" charset="-128"/>
              </a:rPr>
              <a:t>以降 𝑟</a:t>
            </a:r>
            <a:r>
              <a:rPr lang="en-US" altLang="ja-JP" sz="1000" dirty="0">
                <a:solidFill>
                  <a:srgbClr val="000000"/>
                </a:solidFill>
                <a:latin typeface="ＭＳ Ｐゴシック" panose="020B0600070205080204" pitchFamily="50" charset="-128"/>
                <a:ea typeface="ＭＳ Ｐゴシック" panose="020B0600070205080204" pitchFamily="50" charset="-128"/>
              </a:rPr>
              <a:t>_</a:t>
            </a:r>
            <a:r>
              <a:rPr lang="ja-JP" altLang="en-US" sz="1000" dirty="0">
                <a:solidFill>
                  <a:srgbClr val="000000"/>
                </a:solidFill>
                <a:latin typeface="ＭＳ Ｐゴシック" panose="020B0600070205080204" pitchFamily="50" charset="-128"/>
                <a:ea typeface="ＭＳ Ｐゴシック" panose="020B0600070205080204" pitchFamily="50" charset="-128"/>
              </a:rPr>
              <a:t>𝑥𝑦 を単に 𝑟 と表記することも</a:t>
            </a:r>
          </a:p>
        </p:txBody>
      </p:sp>
    </p:spTree>
    <p:extLst>
      <p:ext uri="{BB962C8B-B14F-4D97-AF65-F5344CB8AC3E}">
        <p14:creationId xmlns:p14="http://schemas.microsoft.com/office/powerpoint/2010/main" val="281936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798574" y="3306414"/>
            <a:ext cx="1779271"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2" name="正方形/長方形 41"/>
              <p:cNvSpPr/>
              <p:nvPr/>
            </p:nvSpPr>
            <p:spPr>
              <a:xfrm>
                <a:off x="5371003" y="1301495"/>
                <a:ext cx="3521477" cy="67858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𝑟</m:t>
                          </m:r>
                        </m:e>
                        <m:sub>
                          <m:r>
                            <a:rPr kumimoji="1" lang="en-US" altLang="ja-JP" sz="1600" b="0" i="1" u="none" strike="noStrike" kern="1200" cap="none" spc="0" normalizeH="0" baseline="0" noProof="0">
                              <a:ln>
                                <a:noFill/>
                              </a:ln>
                              <a:solidFill>
                                <a:srgbClr val="000000"/>
                              </a:solidFill>
                              <a:effectLst/>
                              <a:uLnTx/>
                              <a:uFillTx/>
                              <a:latin typeface="Cambria Math"/>
                            </a:rPr>
                            <m:t>𝑥𝑦</m:t>
                          </m:r>
                        </m:sub>
                      </m:sSub>
                      <m:r>
                        <a:rPr kumimoji="1" lang="en-US" altLang="ja-JP" sz="1600" b="0" i="1" u="none" strike="noStrike" kern="1200" cap="none" spc="0" normalizeH="0" baseline="0" noProof="0">
                          <a:ln>
                            <a:noFill/>
                          </a:ln>
                          <a:solidFill>
                            <a:srgbClr val="000000"/>
                          </a:solidFill>
                          <a:effectLst/>
                          <a:uLnTx/>
                          <a:uFillTx/>
                          <a:latin typeface="Cambria Math"/>
                        </a:rPr>
                        <m:t>=</m:t>
                      </m:r>
                      <m:f>
                        <m:fPr>
                          <m:ctrlPr>
                            <a:rPr kumimoji="1" lang="en-US" altLang="ja-JP" sz="1600" b="0" i="1" u="none" strike="noStrike" kern="1200" cap="none" spc="0" normalizeH="0" baseline="0" noProof="0">
                              <a:ln>
                                <a:noFill/>
                              </a:ln>
                              <a:solidFill>
                                <a:srgbClr val="000000"/>
                              </a:solidFill>
                              <a:effectLst/>
                              <a:uLnTx/>
                              <a:uFillTx/>
                              <a:latin typeface="Cambria Math"/>
                            </a:rPr>
                          </m:ctrlPr>
                        </m:fPr>
                        <m:num>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r>
                                <a:rPr kumimoji="1" lang="en-US" altLang="ja-JP" sz="1600" b="0" i="1" u="none" strike="noStrike" kern="1200" cap="none" spc="0" normalizeH="0" baseline="0" noProof="0">
                                  <a:ln>
                                    <a:noFill/>
                                  </a:ln>
                                  <a:solidFill>
                                    <a:srgbClr val="000000"/>
                                  </a:solidFill>
                                  <a:effectLst/>
                                  <a:uLnTx/>
                                  <a:uFillTx/>
                                  <a:latin typeface="Cambria Math"/>
                                </a:rPr>
                                <m:t>(</m:t>
                              </m:r>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𝑥</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𝑥</m:t>
                                  </m:r>
                                </m:e>
                              </m:acc>
                              <m:r>
                                <a:rPr kumimoji="1" lang="en-US" altLang="ja-JP" sz="1600" b="0" i="1" u="none" strike="noStrike" kern="1200" cap="none" spc="0" normalizeH="0" baseline="0" noProof="0">
                                  <a:ln>
                                    <a:noFill/>
                                  </a:ln>
                                  <a:solidFill>
                                    <a:srgbClr val="000000"/>
                                  </a:solidFill>
                                  <a:effectLst/>
                                  <a:uLnTx/>
                                  <a:uFillTx/>
                                  <a:latin typeface="Cambria Math"/>
                                </a:rPr>
                                <m:t>)(</m:t>
                              </m:r>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𝑦</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𝑦</m:t>
                                  </m:r>
                                </m:e>
                              </m:acc>
                              <m:r>
                                <a:rPr kumimoji="1" lang="en-US" altLang="ja-JP" sz="1600" b="0" i="1" u="none" strike="noStrike" kern="1200" cap="none" spc="0" normalizeH="0" baseline="0" noProof="0">
                                  <a:ln>
                                    <a:noFill/>
                                  </a:ln>
                                  <a:solidFill>
                                    <a:srgbClr val="000000"/>
                                  </a:solidFill>
                                  <a:effectLst/>
                                  <a:uLnTx/>
                                  <a:uFillTx/>
                                  <a:latin typeface="Cambria Math"/>
                                </a:rPr>
                                <m:t>)</m:t>
                              </m:r>
                            </m:e>
                          </m:nary>
                        </m:num>
                        <m:den>
                          <m:rad>
                            <m:radPr>
                              <m:degHide m:val="on"/>
                              <m:ctrlPr>
                                <a:rPr kumimoji="1" lang="en-US" altLang="ja-JP" sz="16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1600" b="0" i="1" u="none" strike="noStrike" kern="1200" cap="none" spc="0" normalizeH="0" baseline="0" noProof="0">
                                          <a:ln>
                                            <a:noFill/>
                                          </a:ln>
                                          <a:solidFill>
                                            <a:srgbClr val="000000"/>
                                          </a:solidFill>
                                          <a:effectLst/>
                                          <a:uLnTx/>
                                          <a:uFillTx/>
                                          <a:latin typeface="Cambria Math"/>
                                        </a:rPr>
                                      </m:ctrlPr>
                                    </m:sSupPr>
                                    <m:e>
                                      <m:d>
                                        <m:dPr>
                                          <m:ctrlPr>
                                            <a:rPr kumimoji="1" lang="en-US" altLang="ja-JP" sz="1600" b="0" i="1" u="none" strike="noStrike" kern="1200" cap="none" spc="0" normalizeH="0" baseline="0" noProof="0">
                                              <a:ln>
                                                <a:noFill/>
                                              </a:ln>
                                              <a:solidFill>
                                                <a:srgbClr val="000000"/>
                                              </a:solidFill>
                                              <a:effectLst/>
                                              <a:uLnTx/>
                                              <a:uFillTx/>
                                              <a:latin typeface="Cambria Math"/>
                                            </a:rPr>
                                          </m:ctrlPr>
                                        </m:dPr>
                                        <m:e>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𝑥</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𝑥</m:t>
                                              </m:r>
                                            </m:e>
                                          </m:acc>
                                        </m:e>
                                      </m:d>
                                    </m:e>
                                    <m:sup>
                                      <m:r>
                                        <a:rPr kumimoji="1" lang="en-US" altLang="ja-JP" sz="1600" b="0" i="1" u="none" strike="noStrike" kern="1200" cap="none" spc="0" normalizeH="0" baseline="0" noProof="0">
                                          <a:ln>
                                            <a:noFill/>
                                          </a:ln>
                                          <a:solidFill>
                                            <a:srgbClr val="000000"/>
                                          </a:solidFill>
                                          <a:effectLst/>
                                          <a:uLnTx/>
                                          <a:uFillTx/>
                                          <a:latin typeface="Cambria Math"/>
                                        </a:rPr>
                                        <m:t>2</m:t>
                                      </m:r>
                                    </m:sup>
                                  </m:sSup>
                                </m:e>
                              </m:nary>
                            </m:e>
                          </m:rad>
                          <m:rad>
                            <m:radPr>
                              <m:degHide m:val="on"/>
                              <m:ctrlPr>
                                <a:rPr kumimoji="1" lang="en-US" altLang="ja-JP" sz="1600" b="0" i="1" u="none" strike="noStrike" kern="1200" cap="none" spc="0" normalizeH="0" baseline="0" noProof="0">
                                  <a:ln>
                                    <a:noFill/>
                                  </a:ln>
                                  <a:solidFill>
                                    <a:srgbClr val="000000"/>
                                  </a:solidFill>
                                  <a:effectLst/>
                                  <a:uLnTx/>
                                  <a:uFillTx/>
                                  <a:latin typeface="Cambria Math"/>
                                </a:rPr>
                              </m:ctrlPr>
                            </m:radPr>
                            <m:deg/>
                            <m:e>
                              <m:nary>
                                <m:naryPr>
                                  <m:chr m:val="∑"/>
                                  <m:ctrlPr>
                                    <a:rPr kumimoji="1" lang="en-US" altLang="ja-JP" sz="1600" b="0" i="1" u="none" strike="noStrike" kern="1200" cap="none" spc="0" normalizeH="0" baseline="0" noProof="0">
                                      <a:ln>
                                        <a:noFill/>
                                      </a:ln>
                                      <a:solidFill>
                                        <a:srgbClr val="000000"/>
                                      </a:solidFill>
                                      <a:effectLst/>
                                      <a:uLnTx/>
                                      <a:uFillTx/>
                                      <a:latin typeface="Cambria Math"/>
                                    </a:rPr>
                                  </m:ctrlPr>
                                </m:naryPr>
                                <m:sub>
                                  <m:r>
                                    <a:rPr kumimoji="1" lang="en-US" altLang="ja-JP" sz="1600" b="0" i="1" u="none" strike="noStrike" kern="1200" cap="none" spc="0" normalizeH="0" baseline="0" noProof="0">
                                      <a:ln>
                                        <a:noFill/>
                                      </a:ln>
                                      <a:solidFill>
                                        <a:srgbClr val="000000"/>
                                      </a:solidFill>
                                      <a:effectLst/>
                                      <a:uLnTx/>
                                      <a:uFillTx/>
                                      <a:latin typeface="Cambria Math"/>
                                    </a:rPr>
                                    <m:t>𝑖</m:t>
                                  </m:r>
                                  <m:r>
                                    <a:rPr kumimoji="1" lang="en-US" altLang="ja-JP" sz="1600" b="0" i="1" u="none" strike="noStrike" kern="1200" cap="none" spc="0" normalizeH="0" baseline="0" noProof="0">
                                      <a:ln>
                                        <a:noFill/>
                                      </a:ln>
                                      <a:solidFill>
                                        <a:srgbClr val="000000"/>
                                      </a:solidFill>
                                      <a:effectLst/>
                                      <a:uLnTx/>
                                      <a:uFillTx/>
                                      <a:latin typeface="Cambria Math"/>
                                    </a:rPr>
                                    <m:t>=1</m:t>
                                  </m:r>
                                </m:sub>
                                <m:sup>
                                  <m:r>
                                    <a:rPr kumimoji="1" lang="en-US" altLang="ja-JP" sz="1600" b="0" i="1" u="none" strike="noStrike" kern="1200" cap="none" spc="0" normalizeH="0" baseline="0" noProof="0">
                                      <a:ln>
                                        <a:noFill/>
                                      </a:ln>
                                      <a:solidFill>
                                        <a:srgbClr val="000000"/>
                                      </a:solidFill>
                                      <a:effectLst/>
                                      <a:uLnTx/>
                                      <a:uFillTx/>
                                      <a:latin typeface="Cambria Math"/>
                                    </a:rPr>
                                    <m:t>𝑛</m:t>
                                  </m:r>
                                </m:sup>
                                <m:e>
                                  <m:sSup>
                                    <m:sSupPr>
                                      <m:ctrlPr>
                                        <a:rPr kumimoji="1" lang="en-US" altLang="ja-JP" sz="1600" b="0" i="1" u="none" strike="noStrike" kern="1200" cap="none" spc="0" normalizeH="0" baseline="0" noProof="0">
                                          <a:ln>
                                            <a:noFill/>
                                          </a:ln>
                                          <a:solidFill>
                                            <a:srgbClr val="000000"/>
                                          </a:solidFill>
                                          <a:effectLst/>
                                          <a:uLnTx/>
                                          <a:uFillTx/>
                                          <a:latin typeface="Cambria Math"/>
                                        </a:rPr>
                                      </m:ctrlPr>
                                    </m:sSupPr>
                                    <m:e>
                                      <m:d>
                                        <m:dPr>
                                          <m:ctrlPr>
                                            <a:rPr kumimoji="1" lang="en-US" altLang="ja-JP" sz="1600" b="0" i="1" u="none" strike="noStrike" kern="1200" cap="none" spc="0" normalizeH="0" baseline="0" noProof="0">
                                              <a:ln>
                                                <a:noFill/>
                                              </a:ln>
                                              <a:solidFill>
                                                <a:srgbClr val="000000"/>
                                              </a:solidFill>
                                              <a:effectLst/>
                                              <a:uLnTx/>
                                              <a:uFillTx/>
                                              <a:latin typeface="Cambria Math"/>
                                            </a:rPr>
                                          </m:ctrlPr>
                                        </m:dPr>
                                        <m:e>
                                          <m:sSub>
                                            <m:sSubPr>
                                              <m:ctrlPr>
                                                <a:rPr kumimoji="1" lang="en-US" altLang="ja-JP" sz="1600" b="0" i="1" u="none" strike="noStrike" kern="1200" cap="none" spc="0" normalizeH="0" baseline="0" noProof="0">
                                                  <a:ln>
                                                    <a:noFill/>
                                                  </a:ln>
                                                  <a:solidFill>
                                                    <a:srgbClr val="000000"/>
                                                  </a:solidFill>
                                                  <a:effectLst/>
                                                  <a:uLnTx/>
                                                  <a:uFillTx/>
                                                  <a:latin typeface="Cambria Math"/>
                                                </a:rPr>
                                              </m:ctrlPr>
                                            </m:sSubPr>
                                            <m:e>
                                              <m:r>
                                                <a:rPr kumimoji="1" lang="en-US" altLang="ja-JP" sz="1600" b="0" i="1" u="none" strike="noStrike" kern="1200" cap="none" spc="0" normalizeH="0" baseline="0" noProof="0">
                                                  <a:ln>
                                                    <a:noFill/>
                                                  </a:ln>
                                                  <a:solidFill>
                                                    <a:srgbClr val="000000"/>
                                                  </a:solidFill>
                                                  <a:effectLst/>
                                                  <a:uLnTx/>
                                                  <a:uFillTx/>
                                                  <a:latin typeface="Cambria Math"/>
                                                </a:rPr>
                                                <m:t>𝑦</m:t>
                                              </m:r>
                                            </m:e>
                                            <m:sub>
                                              <m:r>
                                                <a:rPr kumimoji="1" lang="en-US" altLang="ja-JP" sz="1600" b="0" i="1" u="none" strike="noStrike" kern="1200" cap="none" spc="0" normalizeH="0" baseline="0" noProof="0">
                                                  <a:ln>
                                                    <a:noFill/>
                                                  </a:ln>
                                                  <a:solidFill>
                                                    <a:srgbClr val="000000"/>
                                                  </a:solidFill>
                                                  <a:effectLst/>
                                                  <a:uLnTx/>
                                                  <a:uFillTx/>
                                                  <a:latin typeface="Cambria Math"/>
                                                </a:rPr>
                                                <m:t>𝑖</m:t>
                                              </m:r>
                                            </m:sub>
                                          </m:sSub>
                                          <m:r>
                                            <a:rPr kumimoji="1" lang="en-US" altLang="ja-JP" sz="1600" b="0" i="1" u="none" strike="noStrike" kern="1200" cap="none" spc="0" normalizeH="0" baseline="0" noProof="0">
                                              <a:ln>
                                                <a:noFill/>
                                              </a:ln>
                                              <a:solidFill>
                                                <a:srgbClr val="000000"/>
                                              </a:solidFill>
                                              <a:effectLst/>
                                              <a:uLnTx/>
                                              <a:uFillTx/>
                                              <a:latin typeface="Cambria Math"/>
                                            </a:rPr>
                                            <m:t>−</m:t>
                                          </m:r>
                                          <m:acc>
                                            <m:accPr>
                                              <m:chr m:val="̅"/>
                                              <m:ctrlPr>
                                                <a:rPr kumimoji="1" lang="en-US" altLang="ja-JP" sz="1600" b="0" i="1" u="none" strike="noStrike" kern="1200" cap="none" spc="0" normalizeH="0" baseline="0" noProof="0">
                                                  <a:ln>
                                                    <a:noFill/>
                                                  </a:ln>
                                                  <a:solidFill>
                                                    <a:srgbClr val="000000"/>
                                                  </a:solidFill>
                                                  <a:effectLst/>
                                                  <a:uLnTx/>
                                                  <a:uFillTx/>
                                                  <a:latin typeface="Cambria Math"/>
                                                </a:rPr>
                                              </m:ctrlPr>
                                            </m:accPr>
                                            <m:e>
                                              <m:r>
                                                <a:rPr kumimoji="1" lang="en-US" altLang="ja-JP" sz="1600" b="0" i="1" u="none" strike="noStrike" kern="1200" cap="none" spc="0" normalizeH="0" baseline="0" noProof="0">
                                                  <a:ln>
                                                    <a:noFill/>
                                                  </a:ln>
                                                  <a:solidFill>
                                                    <a:srgbClr val="000000"/>
                                                  </a:solidFill>
                                                  <a:effectLst/>
                                                  <a:uLnTx/>
                                                  <a:uFillTx/>
                                                  <a:latin typeface="Cambria Math"/>
                                                </a:rPr>
                                                <m:t>𝑦</m:t>
                                              </m:r>
                                            </m:e>
                                          </m:acc>
                                        </m:e>
                                      </m:d>
                                    </m:e>
                                    <m:sup>
                                      <m:r>
                                        <a:rPr kumimoji="1" lang="en-US" altLang="ja-JP" sz="1600" b="0" i="1" u="none" strike="noStrike" kern="1200" cap="none" spc="0" normalizeH="0" baseline="0" noProof="0">
                                          <a:ln>
                                            <a:noFill/>
                                          </a:ln>
                                          <a:solidFill>
                                            <a:srgbClr val="000000"/>
                                          </a:solidFill>
                                          <a:effectLst/>
                                          <a:uLnTx/>
                                          <a:uFillTx/>
                                          <a:latin typeface="Cambria Math"/>
                                        </a:rPr>
                                        <m:t>2</m:t>
                                      </m:r>
                                    </m:sup>
                                  </m:sSup>
                                </m:e>
                              </m:nary>
                            </m:e>
                          </m:rad>
                        </m:den>
                      </m:f>
                    </m:oMath>
                  </m:oMathPara>
                </a14:m>
                <a:endParaRPr kumimoji="1" lang="ja-JP" altLang="en-US" sz="16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42" name="正方形/長方形 41"/>
              <p:cNvSpPr>
                <a:spLocks noRot="1" noChangeAspect="1" noMove="1" noResize="1" noEditPoints="1" noAdjustHandles="1" noChangeArrowheads="1" noChangeShapeType="1" noTextEdit="1"/>
              </p:cNvSpPr>
              <p:nvPr/>
            </p:nvSpPr>
            <p:spPr>
              <a:xfrm>
                <a:off x="5371003" y="1301495"/>
                <a:ext cx="3521477" cy="678584"/>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3" name="タイトル 8">
                <a:extLst>
                  <a:ext uri="{FF2B5EF4-FFF2-40B4-BE49-F238E27FC236}">
                    <a16:creationId xmlns:a16="http://schemas.microsoft.com/office/drawing/2014/main" xmlns="" id="{D798D58B-315E-4D5E-A449-2B7F6648D100}"/>
                  </a:ext>
                </a:extLst>
              </p:cNvPr>
              <p:cNvSpPr txBox="1">
                <a:spLocks/>
              </p:cNvSpPr>
              <p:nvPr/>
            </p:nvSpPr>
            <p:spPr>
              <a:xfrm>
                <a:off x="810345" y="675315"/>
                <a:ext cx="8333656" cy="62696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相関係数 </a:t>
                </a:r>
                <a14:m>
                  <m:oMath xmlns:m="http://schemas.openxmlformats.org/officeDocument/2006/math">
                    <m:sSub>
                      <m:sSubPr>
                        <m:ctrlPr>
                          <a:rPr lang="en-US" altLang="ja-JP" sz="2800" i="1">
                            <a:solidFill>
                              <a:srgbClr val="0000FF"/>
                            </a:solidFill>
                            <a:latin typeface="Cambria Math"/>
                          </a:rPr>
                        </m:ctrlPr>
                      </m:sSubPr>
                      <m:e>
                        <m:r>
                          <a:rPr lang="en-US" altLang="ja-JP" sz="2800" i="1">
                            <a:solidFill>
                              <a:srgbClr val="0000FF"/>
                            </a:solidFill>
                            <a:latin typeface="Cambria Math"/>
                          </a:rPr>
                          <m:t>𝑟</m:t>
                        </m:r>
                      </m:e>
                      <m:sub>
                        <m:r>
                          <a:rPr lang="en-US" altLang="ja-JP" sz="2800" i="1">
                            <a:solidFill>
                              <a:srgbClr val="0000FF"/>
                            </a:solidFill>
                            <a:latin typeface="Cambria Math"/>
                          </a:rPr>
                          <m:t>𝑥𝑦</m:t>
                        </m:r>
                      </m:sub>
                    </m:sSub>
                  </m:oMath>
                </a14:m>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は直線的な関連性を数値化</a:t>
                </a:r>
              </a:p>
            </p:txBody>
          </p:sp>
        </mc:Choice>
        <mc:Fallback xmlns="">
          <p:sp>
            <p:nvSpPr>
              <p:cNvPr id="43" name="タイトル 8">
                <a:extLst>
                  <a:ext uri="{FF2B5EF4-FFF2-40B4-BE49-F238E27FC236}">
                    <a16:creationId xmlns:a16="http://schemas.microsoft.com/office/drawing/2014/main" xmlns="" xmlns:a14="http://schemas.microsoft.com/office/drawing/2010/main" id="{D798D58B-315E-4D5E-A449-2B7F6648D100}"/>
                  </a:ext>
                </a:extLst>
              </p:cNvPr>
              <p:cNvSpPr txBox="1">
                <a:spLocks noRot="1" noChangeAspect="1" noMove="1" noResize="1" noEditPoints="1" noAdjustHandles="1" noChangeArrowheads="1" noChangeShapeType="1" noTextEdit="1"/>
              </p:cNvSpPr>
              <p:nvPr/>
            </p:nvSpPr>
            <p:spPr>
              <a:xfrm>
                <a:off x="810345" y="675315"/>
                <a:ext cx="8333656" cy="626967"/>
              </a:xfrm>
              <a:prstGeom prst="rect">
                <a:avLst/>
              </a:prstGeom>
              <a:blipFill rotWithShape="1">
                <a:blip r:embed="rId5"/>
                <a:stretch>
                  <a:fillRect l="-2048" t="-9709" b="-25243"/>
                </a:stretch>
              </a:blipFill>
            </p:spPr>
            <p:txBody>
              <a:bodyPr/>
              <a:lstStyle/>
              <a:p>
                <a:r>
                  <a:rPr lang="ja-JP" altLang="en-US">
                    <a:noFill/>
                  </a:rPr>
                  <a:t> </a:t>
                </a:r>
              </a:p>
            </p:txBody>
          </p:sp>
        </mc:Fallback>
      </mc:AlternateContent>
      <p:sp>
        <p:nvSpPr>
          <p:cNvPr id="44" name="正方形/長方形 43">
            <a:extLst>
              <a:ext uri="{FF2B5EF4-FFF2-40B4-BE49-F238E27FC236}">
                <a16:creationId xmlns:a16="http://schemas.microsoft.com/office/drawing/2014/main" xmlns="" id="{E30F3F90-6B16-4726-8CC5-A7B5998836B1}"/>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45" name="タイトル 8">
            <a:extLst>
              <a:ext uri="{FF2B5EF4-FFF2-40B4-BE49-F238E27FC236}">
                <a16:creationId xmlns:a16="http://schemas.microsoft.com/office/drawing/2014/main" xmlns="" id="{19000BF0-C5F3-48EB-9AB5-F97CD2310DFC}"/>
              </a:ext>
            </a:extLst>
          </p:cNvPr>
          <p:cNvSpPr txBox="1">
            <a:spLocks/>
          </p:cNvSpPr>
          <p:nvPr/>
        </p:nvSpPr>
        <p:spPr>
          <a:xfrm>
            <a:off x="1025376" y="1215770"/>
            <a:ext cx="4410720"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相関係数の値を評価するときの目安</a:t>
            </a:r>
          </a:p>
        </p:txBody>
      </p:sp>
      <p:sp>
        <p:nvSpPr>
          <p:cNvPr id="46" name="正方形/長方形 45">
            <a:extLst>
              <a:ext uri="{FF2B5EF4-FFF2-40B4-BE49-F238E27FC236}">
                <a16:creationId xmlns:a16="http://schemas.microsoft.com/office/drawing/2014/main" xmlns="" id="{1B7ADEB5-D745-4953-B9D8-403E3BBBAB1C}"/>
              </a:ext>
            </a:extLst>
          </p:cNvPr>
          <p:cNvSpPr>
            <a:spLocks noChangeAspect="1"/>
          </p:cNvSpPr>
          <p:nvPr/>
        </p:nvSpPr>
        <p:spPr>
          <a:xfrm>
            <a:off x="1180881" y="257202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7" name="タイトル 8">
                <a:extLst>
                  <a:ext uri="{FF2B5EF4-FFF2-40B4-BE49-F238E27FC236}">
                    <a16:creationId xmlns:a16="http://schemas.microsoft.com/office/drawing/2014/main" xmlns="" id="{01CCD7FE-30F9-488A-89AC-D460BDC54BAA}"/>
                  </a:ext>
                </a:extLst>
              </p:cNvPr>
              <p:cNvSpPr txBox="1">
                <a:spLocks/>
              </p:cNvSpPr>
              <p:nvPr/>
            </p:nvSpPr>
            <p:spPr>
              <a:xfrm>
                <a:off x="1298714" y="1648197"/>
                <a:ext cx="2337182" cy="156966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1701800" algn="l"/>
                  </a:tabLst>
                </a:pPr>
                <a14:m>
                  <m:oMath xmlns:m="http://schemas.openxmlformats.org/officeDocument/2006/math">
                    <m:r>
                      <a:rPr lang="en-US" altLang="ja-JP" sz="2000" i="1">
                        <a:latin typeface="Cambria Math"/>
                      </a:rPr>
                      <m:t>0.7≤</m:t>
                    </m:r>
                    <m:d>
                      <m:dPr>
                        <m:begChr m:val="|"/>
                        <m:endChr m:val="|"/>
                        <m:ctrlPr>
                          <a:rPr lang="en-US" altLang="ja-JP" sz="2000" i="1">
                            <a:latin typeface="Cambria Math"/>
                          </a:rPr>
                        </m:ctrlPr>
                      </m:dPr>
                      <m:e>
                        <m:r>
                          <a:rPr lang="en-US" altLang="ja-JP" sz="2000" i="1">
                            <a:latin typeface="Cambria Math"/>
                          </a:rPr>
                          <m:t>𝑟</m:t>
                        </m:r>
                      </m:e>
                    </m:d>
                  </m:oMath>
                </a14:m>
                <a:r>
                  <a:rPr lang="en-US" altLang="ja-JP" sz="2000" dirty="0" smtClean="0">
                    <a:latin typeface="Meiryo UI" panose="020B0604030504040204" pitchFamily="50" charset="-128"/>
                    <a:ea typeface="Meiryo UI" panose="020B0604030504040204" pitchFamily="50" charset="-128"/>
                    <a:sym typeface="Wingdings" panose="05000000000000000000" pitchFamily="2" charset="2"/>
                  </a:rPr>
                  <a:t>	</a:t>
                </a:r>
                <a:endPar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sym typeface="Wingdings" panose="05000000000000000000" pitchFamily="2" charset="2"/>
                </a:endParaRPr>
              </a:p>
              <a:p>
                <a:pPr>
                  <a:lnSpc>
                    <a:spcPct val="120000"/>
                  </a:lnSpc>
                  <a:tabLst>
                    <a:tab pos="1701800" algn="l"/>
                  </a:tabLst>
                </a:pPr>
                <a14:m>
                  <m:oMath xmlns:m="http://schemas.openxmlformats.org/officeDocument/2006/math">
                    <m:r>
                      <a:rPr lang="en-US" altLang="ja-JP" sz="2000" i="1">
                        <a:latin typeface="Cambria Math"/>
                      </a:rPr>
                      <m:t>0.5≤</m:t>
                    </m:r>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&lt;0.7</m:t>
                    </m:r>
                  </m:oMath>
                </a14:m>
                <a:r>
                  <a:rPr lang="en-US" altLang="ja-JP" sz="2000" dirty="0">
                    <a:latin typeface="Meiryo UI" panose="020B0604030504040204" pitchFamily="50" charset="-128"/>
                    <a:ea typeface="Meiryo UI"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14:m>
                  <m:oMath xmlns:m="http://schemas.openxmlformats.org/officeDocument/2006/math">
                    <m:r>
                      <a:rPr lang="en-US" altLang="ja-JP" sz="2000" i="1">
                        <a:latin typeface="Cambria Math"/>
                      </a:rPr>
                      <m:t>0.3≤</m:t>
                    </m:r>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&lt;0.5</m:t>
                    </m:r>
                  </m:oMath>
                </a14:m>
                <a:r>
                  <a:rPr lang="en-US" altLang="ja-JP" sz="2000" dirty="0">
                    <a:latin typeface="Meiryo UI" panose="020B0604030504040204" pitchFamily="50" charset="-128"/>
                    <a:ea typeface="Meiryo UI"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14:m>
                  <m:oMath xmlns:m="http://schemas.openxmlformats.org/officeDocument/2006/math">
                    <m:d>
                      <m:dPr>
                        <m:begChr m:val="|"/>
                        <m:endChr m:val="|"/>
                        <m:ctrlPr>
                          <a:rPr lang="en-US" altLang="ja-JP" sz="2000" i="1">
                            <a:latin typeface="Cambria Math"/>
                          </a:rPr>
                        </m:ctrlPr>
                      </m:dPr>
                      <m:e>
                        <m:r>
                          <a:rPr lang="en-US" altLang="ja-JP" sz="2000" i="1">
                            <a:latin typeface="Cambria Math"/>
                          </a:rPr>
                          <m:t>𝑟</m:t>
                        </m:r>
                      </m:e>
                    </m:d>
                    <m:r>
                      <a:rPr lang="en-US" altLang="ja-JP" sz="2000" i="1">
                        <a:latin typeface="Cambria Math"/>
                      </a:rPr>
                      <m:t>&lt;0.3</m:t>
                    </m:r>
                  </m:oMath>
                </a14:m>
                <a:r>
                  <a:rPr lang="en-US" altLang="ja-JP" sz="2000" dirty="0">
                    <a:latin typeface="Meiryo UI" panose="020B0604030504040204" pitchFamily="50" charset="-128"/>
                    <a:ea typeface="Meiryo UI" panose="020B0604030504040204" pitchFamily="50" charset="-128"/>
                    <a:sym typeface="Wingdings" panose="05000000000000000000" pitchFamily="2" charset="2"/>
                  </a:rPr>
                  <a:t>	</a:t>
                </a:r>
                <a:endPar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47" name="タイトル 8">
                <a:extLst>
                  <a:ext uri="{FF2B5EF4-FFF2-40B4-BE49-F238E27FC236}">
                    <a16:creationId xmlns:a16="http://schemas.microsoft.com/office/drawing/2014/main" xmlns="" xmlns:a14="http://schemas.microsoft.com/office/drawing/2010/main" id="{01CCD7FE-30F9-488A-89AC-D460BDC54BAA}"/>
                  </a:ext>
                </a:extLst>
              </p:cNvPr>
              <p:cNvSpPr txBox="1">
                <a:spLocks noRot="1" noChangeAspect="1" noMove="1" noResize="1" noEditPoints="1" noAdjustHandles="1" noChangeArrowheads="1" noChangeShapeType="1" noTextEdit="1"/>
              </p:cNvSpPr>
              <p:nvPr/>
            </p:nvSpPr>
            <p:spPr>
              <a:xfrm>
                <a:off x="1298714" y="1648197"/>
                <a:ext cx="2337182" cy="1569660"/>
              </a:xfrm>
              <a:prstGeom prst="rect">
                <a:avLst/>
              </a:prstGeom>
              <a:blipFill rotWithShape="1">
                <a:blip r:embed="rId6"/>
                <a:stretch>
                  <a:fillRect/>
                </a:stretch>
              </a:blipFill>
            </p:spPr>
            <p:txBody>
              <a:bodyPr/>
              <a:lstStyle/>
              <a:p>
                <a:r>
                  <a:rPr lang="ja-JP" altLang="en-US">
                    <a:noFill/>
                  </a:rPr>
                  <a:t> </a:t>
                </a:r>
              </a:p>
            </p:txBody>
          </p:sp>
        </mc:Fallback>
      </mc:AlternateContent>
      <p:sp>
        <p:nvSpPr>
          <p:cNvPr id="48" name="正方形/長方形 47">
            <a:extLst>
              <a:ext uri="{FF2B5EF4-FFF2-40B4-BE49-F238E27FC236}">
                <a16:creationId xmlns:a16="http://schemas.microsoft.com/office/drawing/2014/main" xmlns="" id="{43BA94D6-E30A-43C1-AE37-A958350445D1}"/>
              </a:ext>
            </a:extLst>
          </p:cNvPr>
          <p:cNvSpPr>
            <a:spLocks noChangeAspect="1"/>
          </p:cNvSpPr>
          <p:nvPr/>
        </p:nvSpPr>
        <p:spPr>
          <a:xfrm>
            <a:off x="1180881" y="293753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grpSp>
        <p:nvGrpSpPr>
          <p:cNvPr id="3" name="グループ化 2"/>
          <p:cNvGrpSpPr/>
          <p:nvPr/>
        </p:nvGrpSpPr>
        <p:grpSpPr>
          <a:xfrm>
            <a:off x="5004048" y="2106601"/>
            <a:ext cx="3777454" cy="965575"/>
            <a:chOff x="5200736" y="2106601"/>
            <a:chExt cx="3565276" cy="965575"/>
          </a:xfrm>
        </p:grpSpPr>
        <p:sp>
          <p:nvSpPr>
            <p:cNvPr id="49" name="角丸四角形 66">
              <a:extLst>
                <a:ext uri="{FF2B5EF4-FFF2-40B4-BE49-F238E27FC236}">
                  <a16:creationId xmlns:a16="http://schemas.microsoft.com/office/drawing/2014/main" xmlns="" id="{4A5DBD3D-0AF3-4CDA-952A-9AB9A99DADCB}"/>
                </a:ext>
              </a:extLst>
            </p:cNvPr>
            <p:cNvSpPr/>
            <p:nvPr/>
          </p:nvSpPr>
          <p:spPr>
            <a:xfrm rot="5400000">
              <a:off x="6715421" y="1021586"/>
              <a:ext cx="965575" cy="3135606"/>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700000" scaled="1"/>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0" name="二等辺三角形 49">
              <a:extLst>
                <a:ext uri="{FF2B5EF4-FFF2-40B4-BE49-F238E27FC236}">
                  <a16:creationId xmlns:a16="http://schemas.microsoft.com/office/drawing/2014/main" xmlns="" id="{288EE559-F45D-4084-9F7C-7C2C0DB76550}"/>
                </a:ext>
              </a:extLst>
            </p:cNvPr>
            <p:cNvSpPr/>
            <p:nvPr/>
          </p:nvSpPr>
          <p:spPr>
            <a:xfrm rot="16200000" flipH="1">
              <a:off x="5295405" y="2445374"/>
              <a:ext cx="240332" cy="429670"/>
            </a:xfrm>
            <a:prstGeom prst="triangle">
              <a:avLst>
                <a:gd name="adj" fmla="val 45560"/>
              </a:avLst>
            </a:prstGeom>
            <a:solidFill>
              <a:schemeClr val="accent5">
                <a:lumMod val="40000"/>
                <a:lumOff val="6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bg1"/>
                </a:solidFill>
                <a:effectLst/>
                <a:latin typeface="Arial" panose="020B0604020202020204" pitchFamily="34" charset="0"/>
              </a:endParaRPr>
            </a:p>
          </p:txBody>
        </p:sp>
      </p:grpSp>
      <p:sp>
        <p:nvSpPr>
          <p:cNvPr id="51" name="タイトル 8">
            <a:extLst>
              <a:ext uri="{FF2B5EF4-FFF2-40B4-BE49-F238E27FC236}">
                <a16:creationId xmlns:a16="http://schemas.microsoft.com/office/drawing/2014/main" xmlns="" id="{B09867A8-E05D-43FE-BB55-B957ADE8FB5A}"/>
              </a:ext>
            </a:extLst>
          </p:cNvPr>
          <p:cNvSpPr txBox="1">
            <a:spLocks/>
          </p:cNvSpPr>
          <p:nvPr/>
        </p:nvSpPr>
        <p:spPr>
          <a:xfrm>
            <a:off x="5617926" y="2167609"/>
            <a:ext cx="3015569" cy="830997"/>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pPr algn="l"/>
            <a:r>
              <a:rPr lang="ja-JP" altLang="en-US" sz="1600" dirty="0">
                <a:solidFill>
                  <a:srgbClr val="0000FF"/>
                </a:solidFill>
              </a:rPr>
              <a:t>左の目安はあくまで便宜的なもの</a:t>
            </a:r>
          </a:p>
          <a:p>
            <a:pPr algn="l"/>
            <a:r>
              <a:rPr lang="en-US" altLang="ja-JP" sz="1600" dirty="0">
                <a:solidFill>
                  <a:srgbClr val="0000FF"/>
                </a:solidFill>
              </a:rPr>
              <a:t>(</a:t>
            </a:r>
            <a:r>
              <a:rPr lang="ja-JP" altLang="en-US" sz="1600" dirty="0">
                <a:solidFill>
                  <a:srgbClr val="0000FF"/>
                </a:solidFill>
              </a:rPr>
              <a:t>相関の有無を調べるには</a:t>
            </a:r>
          </a:p>
          <a:p>
            <a:pPr algn="l" defTabSz="266700">
              <a:tabLst>
                <a:tab pos="90488" algn="l"/>
              </a:tabLst>
            </a:pPr>
            <a:r>
              <a:rPr lang="en-US" altLang="ja-JP" sz="1600" dirty="0" smtClean="0">
                <a:solidFill>
                  <a:srgbClr val="0000FF"/>
                </a:solidFill>
              </a:rPr>
              <a:t>	</a:t>
            </a:r>
            <a:r>
              <a:rPr lang="ja-JP" altLang="en-US" sz="1600" dirty="0" smtClean="0">
                <a:solidFill>
                  <a:srgbClr val="0000FF"/>
                </a:solidFill>
              </a:rPr>
              <a:t>相関</a:t>
            </a:r>
            <a:r>
              <a:rPr lang="ja-JP" altLang="en-US" sz="1600" dirty="0">
                <a:solidFill>
                  <a:srgbClr val="0000FF"/>
                </a:solidFill>
              </a:rPr>
              <a:t>係数の仮説検定を行う</a:t>
            </a:r>
            <a:r>
              <a:rPr lang="en-US" altLang="ja-JP" sz="1600" dirty="0">
                <a:solidFill>
                  <a:srgbClr val="0000FF"/>
                </a:solidFill>
              </a:rPr>
              <a:t>)</a:t>
            </a:r>
          </a:p>
        </p:txBody>
      </p:sp>
      <p:sp>
        <p:nvSpPr>
          <p:cNvPr id="5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相関関係の強さ</a:t>
            </a:r>
          </a:p>
        </p:txBody>
      </p:sp>
      <mc:AlternateContent xmlns:mc="http://schemas.openxmlformats.org/markup-compatibility/2006" xmlns:a14="http://schemas.microsoft.com/office/drawing/2010/main">
        <mc:Choice Requires="a14">
          <p:sp>
            <p:nvSpPr>
              <p:cNvPr id="57" name="テキスト ボックス 56"/>
              <p:cNvSpPr txBox="1"/>
              <p:nvPr/>
            </p:nvSpPr>
            <p:spPr>
              <a:xfrm>
                <a:off x="312316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=0.41</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57" name="テキスト ボックス 56"/>
              <p:cNvSpPr txBox="1">
                <a:spLocks noRot="1" noChangeAspect="1" noMove="1" noResize="1" noEditPoints="1" noAdjustHandles="1" noChangeArrowheads="1" noChangeShapeType="1" noTextEdit="1"/>
              </p:cNvSpPr>
              <p:nvPr/>
            </p:nvSpPr>
            <p:spPr>
              <a:xfrm>
                <a:off x="3123166" y="3207016"/>
                <a:ext cx="1294692" cy="287691"/>
              </a:xfrm>
              <a:prstGeom prst="rect">
                <a:avLst/>
              </a:prstGeom>
              <a:blipFill rotWithShape="1">
                <a:blip r:embed="rId7"/>
                <a:stretch>
                  <a:fillRect b="-40426"/>
                </a:stretch>
              </a:blipFill>
            </p:spPr>
            <p:txBody>
              <a:bodyPr/>
              <a:lstStyle/>
              <a:p>
                <a:r>
                  <a:rPr lang="ja-JP" altLang="en-US">
                    <a:noFill/>
                  </a:rPr>
                  <a:t> </a:t>
                </a:r>
              </a:p>
            </p:txBody>
          </p:sp>
        </mc:Fallback>
      </mc:AlternateContent>
      <p:pic>
        <p:nvPicPr>
          <p:cNvPr id="58" name="Picture 3"/>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a:stretch/>
        </p:blipFill>
        <p:spPr bwMode="auto">
          <a:xfrm>
            <a:off x="973091" y="3306414"/>
            <a:ext cx="1791193"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9" name="テキスト ボックス 58"/>
              <p:cNvSpPr txBox="1"/>
              <p:nvPr/>
            </p:nvSpPr>
            <p:spPr>
              <a:xfrm>
                <a:off x="131371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=0.03</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59" name="テキスト ボックス 58"/>
              <p:cNvSpPr txBox="1">
                <a:spLocks noRot="1" noChangeAspect="1" noMove="1" noResize="1" noEditPoints="1" noAdjustHandles="1" noChangeArrowheads="1" noChangeShapeType="1" noTextEdit="1"/>
              </p:cNvSpPr>
              <p:nvPr/>
            </p:nvSpPr>
            <p:spPr>
              <a:xfrm>
                <a:off x="1313716" y="3207016"/>
                <a:ext cx="1294692" cy="287691"/>
              </a:xfrm>
              <a:prstGeom prst="rect">
                <a:avLst/>
              </a:prstGeom>
              <a:blipFill rotWithShape="1">
                <a:blip r:embed="rId9"/>
                <a:stretch>
                  <a:fillRect b="-40426"/>
                </a:stretch>
              </a:blipFill>
            </p:spPr>
            <p:txBody>
              <a:bodyPr/>
              <a:lstStyle/>
              <a:p>
                <a:r>
                  <a:rPr lang="ja-JP" altLang="en-US">
                    <a:noFill/>
                  </a:rPr>
                  <a:t> </a:t>
                </a:r>
              </a:p>
            </p:txBody>
          </p:sp>
        </mc:Fallback>
      </mc:AlternateContent>
      <p:pic>
        <p:nvPicPr>
          <p:cNvPr id="60" name="Picture 3"/>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4612135" y="3306414"/>
            <a:ext cx="1764030"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1" name="テキスト ボックス 60"/>
              <p:cNvSpPr txBox="1"/>
              <p:nvPr/>
            </p:nvSpPr>
            <p:spPr>
              <a:xfrm>
                <a:off x="4920705"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=0.68</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1" name="テキスト ボックス 60"/>
              <p:cNvSpPr txBox="1">
                <a:spLocks noRot="1" noChangeAspect="1" noMove="1" noResize="1" noEditPoints="1" noAdjustHandles="1" noChangeArrowheads="1" noChangeShapeType="1" noTextEdit="1"/>
              </p:cNvSpPr>
              <p:nvPr/>
            </p:nvSpPr>
            <p:spPr>
              <a:xfrm>
                <a:off x="4920705" y="3207016"/>
                <a:ext cx="1294692" cy="287691"/>
              </a:xfrm>
              <a:prstGeom prst="rect">
                <a:avLst/>
              </a:prstGeom>
              <a:blipFill rotWithShape="1">
                <a:blip r:embed="rId11"/>
                <a:stretch>
                  <a:fillRect b="-40426"/>
                </a:stretch>
              </a:blipFill>
            </p:spPr>
            <p:txBody>
              <a:bodyPr/>
              <a:lstStyle/>
              <a:p>
                <a:r>
                  <a:rPr lang="ja-JP" altLang="en-US">
                    <a:noFill/>
                  </a:rPr>
                  <a:t> </a:t>
                </a:r>
              </a:p>
            </p:txBody>
          </p:sp>
        </mc:Fallback>
      </mc:AlternateContent>
      <p:pic>
        <p:nvPicPr>
          <p:cNvPr id="62" name="Picture 3"/>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a:stretch/>
        </p:blipFill>
        <p:spPr bwMode="auto">
          <a:xfrm>
            <a:off x="6406645" y="3306414"/>
            <a:ext cx="1784516" cy="1829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3" name="テキスト ボックス 62"/>
              <p:cNvSpPr txBox="1"/>
              <p:nvPr/>
            </p:nvSpPr>
            <p:spPr>
              <a:xfrm>
                <a:off x="6724066" y="3207016"/>
                <a:ext cx="1294692" cy="287691"/>
              </a:xfrm>
              <a:prstGeom prst="rect">
                <a:avLst/>
              </a:prstGeom>
              <a:solidFill>
                <a:schemeClr val="bg1"/>
              </a:solid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sz="1800" b="0" i="1" u="none" strike="noStrike" kern="1200" cap="none" spc="0" normalizeH="0" baseline="0" noProof="0">
                              <a:ln>
                                <a:noFill/>
                              </a:ln>
                              <a:solidFill>
                                <a:srgbClr val="000000"/>
                              </a:solidFill>
                              <a:effectLst/>
                              <a:uLnTx/>
                              <a:uFillTx/>
                              <a:latin typeface="Cambria Math"/>
                            </a:rPr>
                          </m:ctrlPr>
                        </m:sSubPr>
                        <m:e>
                          <m:r>
                            <a:rPr kumimoji="1" lang="en-US" altLang="ja-JP" sz="1800" b="0" i="1" u="none" strike="noStrike" kern="1200" cap="none" spc="0" normalizeH="0" baseline="0" noProof="0">
                              <a:ln>
                                <a:noFill/>
                              </a:ln>
                              <a:solidFill>
                                <a:srgbClr val="000000"/>
                              </a:solidFill>
                              <a:effectLst/>
                              <a:uLnTx/>
                              <a:uFillTx/>
                              <a:latin typeface="Cambria Math"/>
                            </a:rPr>
                            <m:t>𝑟</m:t>
                          </m:r>
                        </m:e>
                        <m:sub>
                          <m:r>
                            <a:rPr kumimoji="1" lang="en-US" altLang="ja-JP" sz="1800" b="0" i="1" u="none" strike="noStrike" kern="1200" cap="none" spc="0" normalizeH="0" baseline="0" noProof="0">
                              <a:ln>
                                <a:noFill/>
                              </a:ln>
                              <a:solidFill>
                                <a:srgbClr val="000000"/>
                              </a:solidFill>
                              <a:effectLst/>
                              <a:uLnTx/>
                              <a:uFillTx/>
                              <a:latin typeface="Cambria Math"/>
                            </a:rPr>
                            <m:t>𝑥𝑦</m:t>
                          </m:r>
                        </m:sub>
                      </m:sSub>
                      <m:r>
                        <a:rPr kumimoji="1" lang="en-US" altLang="ja-JP" sz="1800" b="0" i="1" u="none" strike="noStrike" kern="1200" cap="none" spc="0" normalizeH="0" baseline="0" noProof="0">
                          <a:ln>
                            <a:noFill/>
                          </a:ln>
                          <a:solidFill>
                            <a:srgbClr val="000000"/>
                          </a:solidFill>
                          <a:effectLst/>
                          <a:uLnTx/>
                          <a:uFillTx/>
                          <a:latin typeface="Cambria Math"/>
                        </a:rPr>
                        <m:t>=0.94</m:t>
                      </m:r>
                    </m:oMath>
                  </m:oMathPara>
                </a14:m>
                <a:endParaRPr kumimoji="1" lang="ja-JP" altLang="en-US" sz="18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63" name="テキスト ボックス 62"/>
              <p:cNvSpPr txBox="1">
                <a:spLocks noRot="1" noChangeAspect="1" noMove="1" noResize="1" noEditPoints="1" noAdjustHandles="1" noChangeArrowheads="1" noChangeShapeType="1" noTextEdit="1"/>
              </p:cNvSpPr>
              <p:nvPr/>
            </p:nvSpPr>
            <p:spPr>
              <a:xfrm>
                <a:off x="6724066" y="3207016"/>
                <a:ext cx="1294692" cy="287691"/>
              </a:xfrm>
              <a:prstGeom prst="rect">
                <a:avLst/>
              </a:prstGeom>
              <a:blipFill rotWithShape="1">
                <a:blip r:embed="rId13"/>
                <a:stretch>
                  <a:fillRect b="-40426"/>
                </a:stretch>
              </a:blipFill>
            </p:spPr>
            <p:txBody>
              <a:bodyPr/>
              <a:lstStyle/>
              <a:p>
                <a:r>
                  <a:rPr lang="ja-JP" altLang="en-US">
                    <a:noFill/>
                  </a:rPr>
                  <a:t> </a:t>
                </a:r>
              </a:p>
            </p:txBody>
          </p:sp>
        </mc:Fallback>
      </mc:AlternateContent>
      <p:sp>
        <p:nvSpPr>
          <p:cNvPr id="64" name="正方形/長方形 63"/>
          <p:cNvSpPr/>
          <p:nvPr/>
        </p:nvSpPr>
        <p:spPr>
          <a:xfrm>
            <a:off x="892274" y="3217540"/>
            <a:ext cx="7351614" cy="194501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xmlns="" id="{76A69655-B145-45F4-A68D-73BE07E6BDDC}"/>
              </a:ext>
            </a:extLst>
          </p:cNvPr>
          <p:cNvSpPr>
            <a:spLocks noChangeAspect="1"/>
          </p:cNvSpPr>
          <p:nvPr/>
        </p:nvSpPr>
        <p:spPr>
          <a:xfrm>
            <a:off x="1180881" y="218750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66" name="正方形/長方形 65">
            <a:extLst>
              <a:ext uri="{FF2B5EF4-FFF2-40B4-BE49-F238E27FC236}">
                <a16:creationId xmlns:a16="http://schemas.microsoft.com/office/drawing/2014/main" xmlns="" id="{A9C04A5A-4140-4540-BD5E-224180CA6E9B}"/>
              </a:ext>
            </a:extLst>
          </p:cNvPr>
          <p:cNvSpPr>
            <a:spLocks noChangeAspect="1"/>
          </p:cNvSpPr>
          <p:nvPr/>
        </p:nvSpPr>
        <p:spPr>
          <a:xfrm>
            <a:off x="1180881" y="181441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67" name="正方形/長方形 66">
            <a:extLst>
              <a:ext uri="{FF2B5EF4-FFF2-40B4-BE49-F238E27FC236}">
                <a16:creationId xmlns:a16="http://schemas.microsoft.com/office/drawing/2014/main" xmlns="" id="{10F52EBA-70B0-48A9-8847-45D9609E088B}"/>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29" name="タイトル 8">
            <a:extLst>
              <a:ext uri="{FF2B5EF4-FFF2-40B4-BE49-F238E27FC236}">
                <a16:creationId xmlns:a16="http://schemas.microsoft.com/office/drawing/2014/main" xmlns="" xmlns:a14="http://schemas.microsoft.com/office/drawing/2010/main" xmlns:mc="http://schemas.openxmlformats.org/markup-compatibility/2006" id="{01CCD7FE-30F9-488A-89AC-D460BDC54BAA}"/>
              </a:ext>
            </a:extLst>
          </p:cNvPr>
          <p:cNvSpPr txBox="1">
            <a:spLocks/>
          </p:cNvSpPr>
          <p:nvPr/>
        </p:nvSpPr>
        <p:spPr>
          <a:xfrm>
            <a:off x="3400258" y="1648197"/>
            <a:ext cx="1944011" cy="156966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強い</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あり</a:t>
            </a:r>
            <a:endParaRPr lang="en-US" altLang="ja-JP" sz="2000" dirty="0">
              <a:effectLst>
                <a:glow rad="88900">
                  <a:schemeClr val="bg1"/>
                </a:glow>
              </a:effectLst>
              <a:latin typeface="HGP創英角ｺﾞｼｯｸUB" panose="020B0900000000000000" pitchFamily="50" charset="-128"/>
              <a:ea typeface="HGP創英角ｺﾞｼｯｸUB" panose="020B0900000000000000" pitchFamily="50" charset="-128"/>
              <a:sym typeface="Wingdings" panose="05000000000000000000" pitchFamily="2" charset="2"/>
            </a:endParaRP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相関あり</a:t>
            </a:r>
            <a:endParaRPr lang="en-US" altLang="ja-JP" sz="20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弱い</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相関あり</a:t>
            </a:r>
          </a:p>
          <a:p>
            <a:pPr>
              <a:lnSpc>
                <a:spcPct val="120000"/>
              </a:lnSpc>
              <a:tabLst>
                <a:tab pos="1701800" algn="l"/>
              </a:tabLst>
            </a:pPr>
            <a:r>
              <a:rPr lang="ja-JP" altLang="en-US" sz="20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相関</a:t>
            </a:r>
            <a:r>
              <a:rPr lang="ja-JP" altLang="en-US" sz="2000" dirty="0">
                <a:effectLst>
                  <a:glow rad="88900">
                    <a:schemeClr val="bg1"/>
                  </a:glow>
                </a:effectLst>
                <a:latin typeface="HGP創英角ｺﾞｼｯｸUB" panose="020B0900000000000000" pitchFamily="50" charset="-128"/>
                <a:ea typeface="HGP創英角ｺﾞｼｯｸUB" panose="020B0900000000000000" pitchFamily="50" charset="-128"/>
              </a:rPr>
              <a:t>なし？</a:t>
            </a:r>
          </a:p>
        </p:txBody>
      </p:sp>
      <p:grpSp>
        <p:nvGrpSpPr>
          <p:cNvPr id="31" name="グループ化 30"/>
          <p:cNvGrpSpPr/>
          <p:nvPr/>
        </p:nvGrpSpPr>
        <p:grpSpPr>
          <a:xfrm>
            <a:off x="2450053" y="1884374"/>
            <a:ext cx="937502" cy="1079330"/>
            <a:chOff x="2467305" y="1884374"/>
            <a:chExt cx="937502" cy="1079330"/>
          </a:xfrm>
        </p:grpSpPr>
        <p:cxnSp>
          <p:nvCxnSpPr>
            <p:cNvPr id="32" name="直線矢印コネクタ 31"/>
            <p:cNvCxnSpPr/>
            <p:nvPr/>
          </p:nvCxnSpPr>
          <p:spPr>
            <a:xfrm>
              <a:off x="2467305" y="1884374"/>
              <a:ext cx="93750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116775" y="2244151"/>
              <a:ext cx="28803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116775" y="2603928"/>
              <a:ext cx="28803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467305" y="2963704"/>
              <a:ext cx="937502"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6987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par>
                          <p:cTn id="12" fill="hold">
                            <p:stCondLst>
                              <p:cond delay="1000"/>
                            </p:stCondLst>
                            <p:childTnLst>
                              <p:par>
                                <p:cTn id="13" presetID="22" presetClass="entr" presetSubtype="8" fill="hold" nodeType="afterEffect">
                                  <p:stCondLst>
                                    <p:cond delay="25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5956054" y="1334699"/>
            <a:ext cx="3008434" cy="196165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8035" y="1811112"/>
            <a:ext cx="1152780" cy="127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3" name="テキスト ボックス 32"/>
              <p:cNvSpPr txBox="1"/>
              <p:nvPr/>
            </p:nvSpPr>
            <p:spPr>
              <a:xfrm>
                <a:off x="7860395" y="2975296"/>
                <a:ext cx="1000467" cy="338554"/>
              </a:xfrm>
              <a:prstGeom prst="rect">
                <a:avLst/>
              </a:prstGeom>
              <a:no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smtClean="0">
                          <a:ln>
                            <a:noFill/>
                          </a:ln>
                          <a:solidFill>
                            <a:srgbClr val="0000FF"/>
                          </a:solidFill>
                          <a:effectLst/>
                          <a:uLnTx/>
                          <a:uFillTx/>
                          <a:latin typeface="Cambria Math"/>
                        </a:rPr>
                        <m:t>𝑟</m:t>
                      </m:r>
                      <m:r>
                        <a:rPr kumimoji="1" lang="en-US" altLang="ja-JP" sz="1600" b="0" i="1" u="none" strike="noStrike" kern="1200" cap="none" spc="0" normalizeH="0" baseline="0" noProof="0" smtClean="0">
                          <a:ln>
                            <a:noFill/>
                          </a:ln>
                          <a:solidFill>
                            <a:srgbClr val="0000FF"/>
                          </a:solidFill>
                          <a:effectLst/>
                          <a:uLnTx/>
                          <a:uFillTx/>
                          <a:latin typeface="Cambria Math"/>
                        </a:rPr>
                        <m:t>=0.20</m:t>
                      </m:r>
                    </m:oMath>
                  </m:oMathPara>
                </a14:m>
                <a:endParaRPr kumimoji="1" lang="ja-JP" altLang="en-US" sz="1600" b="0" i="0" u="none" strike="noStrike" kern="1200" cap="none" spc="0" normalizeH="0" baseline="0" noProof="0" dirty="0">
                  <a:ln>
                    <a:noFill/>
                  </a:ln>
                  <a:solidFill>
                    <a:srgbClr val="0000FF"/>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7860395" y="2975296"/>
                <a:ext cx="1000467" cy="338554"/>
              </a:xfrm>
              <a:prstGeom prst="rect">
                <a:avLst/>
              </a:prstGeom>
              <a:blipFill rotWithShape="1">
                <a:blip r:embed="rId4"/>
                <a:stretch>
                  <a:fillRect/>
                </a:stretch>
              </a:blipFill>
            </p:spPr>
            <p:txBody>
              <a:bodyPr/>
              <a:lstStyle/>
              <a:p>
                <a:r>
                  <a:rPr lang="ja-JP" altLang="en-US">
                    <a:noFill/>
                  </a:rPr>
                  <a:t> </a:t>
                </a:r>
              </a:p>
            </p:txBody>
          </p:sp>
        </mc:Fallback>
      </mc:AlternateContent>
      <p:sp>
        <p:nvSpPr>
          <p:cNvPr id="34" name="テキスト ボックス 33"/>
          <p:cNvSpPr txBox="1"/>
          <p:nvPr/>
        </p:nvSpPr>
        <p:spPr>
          <a:xfrm>
            <a:off x="6069964" y="1361234"/>
            <a:ext cx="2766966" cy="307773"/>
          </a:xfrm>
          <a:prstGeom prst="rect">
            <a:avLst/>
          </a:prstGeom>
          <a:noFill/>
        </p:spPr>
        <p:txBody>
          <a:bodyPr wrap="square" lIns="91436" tIns="45718" rIns="91436" bIns="45718"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一部が抽出</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観測</a:t>
            </a:r>
            <a:r>
              <a:rPr kumimoji="1" lang="en-US" altLang="ja-JP"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a:t>
            </a: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されたと考える</a:t>
            </a:r>
          </a:p>
        </p:txBody>
      </p:sp>
      <p:sp>
        <p:nvSpPr>
          <p:cNvPr id="35" name="テキスト ボックス 34"/>
          <p:cNvSpPr txBox="1"/>
          <p:nvPr/>
        </p:nvSpPr>
        <p:spPr>
          <a:xfrm>
            <a:off x="7858562" y="1670602"/>
            <a:ext cx="1022438" cy="184666"/>
          </a:xfrm>
          <a:prstGeom prst="rect">
            <a:avLst/>
          </a:prstGeom>
        </p:spPr>
        <p:txBody>
          <a:bodyPr lIns="0" rIns="0" anchor="ctr"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t>標本</a:t>
            </a:r>
            <a:r>
              <a:rPr lang="en-US" altLang="ja-JP" sz="1200" dirty="0"/>
              <a:t>(</a:t>
            </a:r>
            <a:r>
              <a:rPr lang="ja-JP" altLang="en-US" sz="1200" dirty="0"/>
              <a:t>データ</a:t>
            </a:r>
            <a:r>
              <a:rPr lang="en-US" altLang="ja-JP" sz="1200" dirty="0"/>
              <a:t>)</a:t>
            </a:r>
            <a:endParaRPr lang="ja-JP" altLang="en-US" sz="1200" dirty="0"/>
          </a:p>
        </p:txBody>
      </p:sp>
      <p:pic>
        <p:nvPicPr>
          <p:cNvPr id="36"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48222" y="1914856"/>
            <a:ext cx="1095594" cy="1114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37" name="テキスト ボックス 36"/>
              <p:cNvSpPr txBox="1"/>
              <p:nvPr/>
            </p:nvSpPr>
            <p:spPr>
              <a:xfrm>
                <a:off x="6099707" y="2975296"/>
                <a:ext cx="1016112" cy="338554"/>
              </a:xfrm>
              <a:prstGeom prst="rect">
                <a:avLst/>
              </a:prstGeom>
              <a:noFill/>
            </p:spPr>
            <p:txBody>
              <a:bodyPr wrap="none" lIns="91436" tIns="45718" rIns="91436" bIns="45718"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sz="1600" b="0" i="1" u="none" strike="noStrike" kern="1200" cap="none" spc="0" normalizeH="0" baseline="0" noProof="0" smtClean="0">
                          <a:ln>
                            <a:noFill/>
                          </a:ln>
                          <a:solidFill>
                            <a:srgbClr val="FF0000"/>
                          </a:solidFill>
                          <a:effectLst/>
                          <a:uLnTx/>
                          <a:uFillTx/>
                          <a:latin typeface="Cambria Math"/>
                        </a:rPr>
                        <m:t>𝜌</m:t>
                      </m:r>
                      <m:r>
                        <a:rPr kumimoji="1" lang="en-US" altLang="ja-JP" sz="1600" b="0" i="1" u="none" strike="noStrike" kern="1200" cap="none" spc="0" normalizeH="0" baseline="0" noProof="0" smtClean="0">
                          <a:ln>
                            <a:noFill/>
                          </a:ln>
                          <a:solidFill>
                            <a:srgbClr val="FF0000"/>
                          </a:solidFill>
                          <a:effectLst/>
                          <a:uLnTx/>
                          <a:uFillTx/>
                          <a:latin typeface="Cambria Math"/>
                        </a:rPr>
                        <m:t>=0.00</m:t>
                      </m:r>
                    </m:oMath>
                  </m:oMathPara>
                </a14:m>
                <a:endParaRPr kumimoji="1" lang="ja-JP" altLang="en-US" sz="1600" b="0" i="0" u="none" strike="noStrike" kern="1200" cap="none" spc="0" normalizeH="0" baseline="0" noProof="0" dirty="0">
                  <a:ln>
                    <a:noFill/>
                  </a:ln>
                  <a:solidFill>
                    <a:srgbClr val="FF0000"/>
                  </a:solidFill>
                  <a:effectLst/>
                  <a:uLnTx/>
                  <a:uFillTx/>
                  <a:latin typeface="HGP創英角ｺﾞｼｯｸUB" panose="020B0900000000000000" pitchFamily="50" charset="-128"/>
                  <a:ea typeface="HGP創英角ｺﾞｼｯｸUB" panose="020B0900000000000000" pitchFamily="50" charset="-128"/>
                </a:endParaRPr>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6099707" y="2975296"/>
                <a:ext cx="1016112" cy="338554"/>
              </a:xfrm>
              <a:prstGeom prst="rect">
                <a:avLst/>
              </a:prstGeom>
              <a:blipFill rotWithShape="1">
                <a:blip r:embed="rId6"/>
                <a:stretch>
                  <a:fillRect b="-5357"/>
                </a:stretch>
              </a:blipFill>
            </p:spPr>
            <p:txBody>
              <a:bodyPr/>
              <a:lstStyle/>
              <a:p>
                <a:r>
                  <a:rPr lang="ja-JP" altLang="en-US">
                    <a:noFill/>
                  </a:rPr>
                  <a:t> </a:t>
                </a:r>
              </a:p>
            </p:txBody>
          </p:sp>
        </mc:Fallback>
      </mc:AlternateContent>
      <p:sp>
        <p:nvSpPr>
          <p:cNvPr id="38" name="テキスト ボックス 37"/>
          <p:cNvSpPr txBox="1"/>
          <p:nvPr/>
        </p:nvSpPr>
        <p:spPr>
          <a:xfrm>
            <a:off x="6129851" y="1670602"/>
            <a:ext cx="1082592" cy="183600"/>
          </a:xfrm>
          <a:prstGeom prst="rect">
            <a:avLst/>
          </a:prstGeom>
        </p:spPr>
        <p:txBody>
          <a:bodyPr lIns="0" rIns="0" anchor="ctr" anchorCtr="0">
            <a:noAutofit/>
          </a:bodyPr>
          <a:lstStyle>
            <a:defPPr>
              <a:defRPr lang="ja-JP"/>
            </a:defPPr>
            <a:lvl1pPr algn="ctr">
              <a:lnSpc>
                <a:spcPct val="100000"/>
              </a:lnSpc>
              <a:spcBef>
                <a:spcPct val="0"/>
              </a:spcBef>
              <a:buNone/>
              <a:defRPr sz="160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1200" dirty="0"/>
              <a:t>母集団</a:t>
            </a:r>
            <a:r>
              <a:rPr lang="en-US" altLang="ja-JP" sz="1200" dirty="0"/>
              <a:t>(</a:t>
            </a:r>
            <a:r>
              <a:rPr lang="ja-JP" altLang="en-US" sz="1200" dirty="0"/>
              <a:t>未知</a:t>
            </a:r>
            <a:r>
              <a:rPr lang="en-US" altLang="ja-JP" sz="1200" dirty="0"/>
              <a:t>)</a:t>
            </a:r>
            <a:endParaRPr lang="ja-JP" altLang="en-US" sz="1200" dirty="0"/>
          </a:p>
        </p:txBody>
      </p:sp>
      <p:sp>
        <p:nvSpPr>
          <p:cNvPr id="39" name="右矢印 38"/>
          <p:cNvSpPr/>
          <p:nvPr/>
        </p:nvSpPr>
        <p:spPr>
          <a:xfrm rot="10800000">
            <a:off x="7163228" y="2676452"/>
            <a:ext cx="579869" cy="306231"/>
          </a:xfrm>
          <a:prstGeom prst="rightArrow">
            <a:avLst>
              <a:gd name="adj1" fmla="val 35485"/>
              <a:gd name="adj2" fmla="val 62441"/>
            </a:avLst>
          </a:prstGeom>
          <a:solidFill>
            <a:srgbClr val="F6B7B0"/>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6" tIns="45718" rIns="91436" bIns="45718"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7172264" y="2321873"/>
            <a:ext cx="586451" cy="307777"/>
          </a:xfrm>
          <a:prstGeom prst="rect">
            <a:avLst/>
          </a:prstGeom>
          <a:noFill/>
        </p:spPr>
        <p:txBody>
          <a:bodyPr wrap="square" lIns="91436" tIns="45718" rIns="91436" bIns="45718"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rPr>
              <a:t>検定</a:t>
            </a:r>
          </a:p>
        </p:txBody>
      </p:sp>
      <mc:AlternateContent xmlns:mc="http://schemas.openxmlformats.org/markup-compatibility/2006" xmlns:a14="http://schemas.microsoft.com/office/drawing/2010/main">
        <mc:Choice Requires="a14">
          <p:sp>
            <p:nvSpPr>
              <p:cNvPr id="41" name="タイトル 8">
                <a:extLst>
                  <a:ext uri="{FF2B5EF4-FFF2-40B4-BE49-F238E27FC236}">
                    <a16:creationId xmlns:a16="http://schemas.microsoft.com/office/drawing/2014/main" xmlns="" id="{4F69EEEF-2348-40CD-9C24-9887B270CF64}"/>
                  </a:ext>
                </a:extLst>
              </p:cNvPr>
              <p:cNvSpPr txBox="1">
                <a:spLocks/>
              </p:cNvSpPr>
              <p:nvPr/>
            </p:nvSpPr>
            <p:spPr>
              <a:xfrm>
                <a:off x="810345" y="719595"/>
                <a:ext cx="8333656" cy="55797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データの相関係数 </a:t>
                </a:r>
                <a14:m>
                  <m:oMath xmlns:m="http://schemas.openxmlformats.org/officeDocument/2006/math">
                    <m:r>
                      <a:rPr lang="en-US" altLang="ja-JP" sz="2800" i="1">
                        <a:solidFill>
                          <a:srgbClr val="0000FF"/>
                        </a:solidFill>
                        <a:latin typeface="Cambria Math"/>
                      </a:rPr>
                      <m:t>𝑟</m:t>
                    </m:r>
                  </m:oMath>
                </a14:m>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より母集団の相関を検定したい</a:t>
                </a:r>
              </a:p>
            </p:txBody>
          </p:sp>
        </mc:Choice>
        <mc:Fallback xmlns="">
          <p:sp>
            <p:nvSpPr>
              <p:cNvPr id="41" name="タイトル 8">
                <a:extLst>
                  <a:ext uri="{FF2B5EF4-FFF2-40B4-BE49-F238E27FC236}">
                    <a16:creationId xmlns:a16="http://schemas.microsoft.com/office/drawing/2014/main" xmlns="" xmlns:a14="http://schemas.microsoft.com/office/drawing/2010/main" id="{4F69EEEF-2348-40CD-9C24-9887B270CF64}"/>
                  </a:ext>
                </a:extLst>
              </p:cNvPr>
              <p:cNvSpPr txBox="1">
                <a:spLocks noRot="1" noChangeAspect="1" noMove="1" noResize="1" noEditPoints="1" noAdjustHandles="1" noChangeArrowheads="1" noChangeShapeType="1" noTextEdit="1"/>
              </p:cNvSpPr>
              <p:nvPr/>
            </p:nvSpPr>
            <p:spPr>
              <a:xfrm>
                <a:off x="810345" y="719595"/>
                <a:ext cx="8333656" cy="557973"/>
              </a:xfrm>
              <a:prstGeom prst="rect">
                <a:avLst/>
              </a:prstGeom>
              <a:blipFill rotWithShape="1">
                <a:blip r:embed="rId7"/>
                <a:stretch>
                  <a:fillRect l="-2121" t="-16304" b="-34783"/>
                </a:stretch>
              </a:blipFill>
            </p:spPr>
            <p:txBody>
              <a:bodyPr/>
              <a:lstStyle/>
              <a:p>
                <a:r>
                  <a:rPr lang="ja-JP" altLang="en-US">
                    <a:noFill/>
                  </a:rPr>
                  <a:t> </a:t>
                </a:r>
              </a:p>
            </p:txBody>
          </p:sp>
        </mc:Fallback>
      </mc:AlternateContent>
      <p:sp>
        <p:nvSpPr>
          <p:cNvPr id="42" name="正方形/長方形 41">
            <a:extLst>
              <a:ext uri="{FF2B5EF4-FFF2-40B4-BE49-F238E27FC236}">
                <a16:creationId xmlns:a16="http://schemas.microsoft.com/office/drawing/2014/main" xmlns="" id="{9B711323-8528-4296-A4F4-D97118C94B77}"/>
              </a:ext>
            </a:extLst>
          </p:cNvPr>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bg1"/>
              </a:solidFill>
              <a:latin typeface="Arial" panose="020B0604020202020204" pitchFamily="34" charset="0"/>
            </a:endParaRPr>
          </a:p>
        </p:txBody>
      </p:sp>
      <p:sp>
        <p:nvSpPr>
          <p:cNvPr id="43" name="タイトル 8">
            <a:extLst>
              <a:ext uri="{FF2B5EF4-FFF2-40B4-BE49-F238E27FC236}">
                <a16:creationId xmlns:a16="http://schemas.microsoft.com/office/drawing/2014/main" xmlns="" id="{E338DC4A-B4B4-418F-B3C2-4EFDAEF44563}"/>
              </a:ext>
            </a:extLst>
          </p:cNvPr>
          <p:cNvSpPr txBox="1">
            <a:spLocks/>
          </p:cNvSpPr>
          <p:nvPr/>
        </p:nvSpPr>
        <p:spPr>
          <a:xfrm>
            <a:off x="1025376" y="1214348"/>
            <a:ext cx="6642968"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相関の有無を調べるうえでの仮説の設定</a:t>
            </a:r>
          </a:p>
        </p:txBody>
      </p:sp>
      <p:sp>
        <p:nvSpPr>
          <p:cNvPr id="44" name="正方形/長方形 43">
            <a:extLst>
              <a:ext uri="{FF2B5EF4-FFF2-40B4-BE49-F238E27FC236}">
                <a16:creationId xmlns:a16="http://schemas.microsoft.com/office/drawing/2014/main" xmlns="" id="{CCFA3D6D-F814-4184-BF8E-FD0F17879CC9}"/>
              </a:ext>
            </a:extLst>
          </p:cNvPr>
          <p:cNvSpPr>
            <a:spLocks noChangeAspect="1"/>
          </p:cNvSpPr>
          <p:nvPr/>
        </p:nvSpPr>
        <p:spPr>
          <a:xfrm>
            <a:off x="892274" y="312808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45" name="タイトル 8">
            <a:extLst>
              <a:ext uri="{FF2B5EF4-FFF2-40B4-BE49-F238E27FC236}">
                <a16:creationId xmlns:a16="http://schemas.microsoft.com/office/drawing/2014/main" xmlns="" id="{76074556-C1F1-48A0-867D-17FB93AD50EF}"/>
              </a:ext>
            </a:extLst>
          </p:cNvPr>
          <p:cNvSpPr txBox="1">
            <a:spLocks/>
          </p:cNvSpPr>
          <p:nvPr/>
        </p:nvSpPr>
        <p:spPr>
          <a:xfrm>
            <a:off x="1025376" y="2938656"/>
            <a:ext cx="3570473"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仮説検定の考え方</a:t>
            </a:r>
          </a:p>
        </p:txBody>
      </p:sp>
      <mc:AlternateContent xmlns:mc="http://schemas.openxmlformats.org/markup-compatibility/2006" xmlns:a14="http://schemas.microsoft.com/office/drawing/2010/main">
        <mc:Choice Requires="a14">
          <p:sp>
            <p:nvSpPr>
              <p:cNvPr id="46" name="タイトル 8">
                <a:extLst>
                  <a:ext uri="{FF2B5EF4-FFF2-40B4-BE49-F238E27FC236}">
                    <a16:creationId xmlns:a16="http://schemas.microsoft.com/office/drawing/2014/main" xmlns="" id="{2E67C552-BBCD-4F09-8257-F916497D94D5}"/>
                  </a:ext>
                </a:extLst>
              </p:cNvPr>
              <p:cNvSpPr txBox="1">
                <a:spLocks/>
              </p:cNvSpPr>
              <p:nvPr/>
            </p:nvSpPr>
            <p:spPr>
              <a:xfrm>
                <a:off x="1298714" y="3339412"/>
                <a:ext cx="7521758" cy="39171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母集団の相関係数が </a:t>
                </a: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0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でも標本の相関係数 </a:t>
                </a:r>
                <a14:m>
                  <m:oMath xmlns:m="http://schemas.openxmlformats.org/officeDocument/2006/math">
                    <m:r>
                      <a:rPr lang="en-US" altLang="ja-JP" sz="1800" i="1">
                        <a:latin typeface="Cambria Math"/>
                      </a:rPr>
                      <m:t>𝑟</m:t>
                    </m:r>
                    <m:r>
                      <a:rPr lang="en-US" altLang="ja-JP" sz="1800" i="1">
                        <a:latin typeface="Cambria Math"/>
                      </a:rPr>
                      <m:t>≠0</m:t>
                    </m:r>
                  </m:oMath>
                </a14:m>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となりえる</a:t>
                </a:r>
              </a:p>
            </p:txBody>
          </p:sp>
        </mc:Choice>
        <mc:Fallback xmlns="">
          <p:sp>
            <p:nvSpPr>
              <p:cNvPr id="46" name="タイトル 8">
                <a:extLst>
                  <a:ext uri="{FF2B5EF4-FFF2-40B4-BE49-F238E27FC236}">
                    <a16:creationId xmlns:a16="http://schemas.microsoft.com/office/drawing/2014/main" xmlns="" xmlns:a14="http://schemas.microsoft.com/office/drawing/2010/main" id="{2E67C552-BBCD-4F09-8257-F916497D94D5}"/>
                  </a:ext>
                </a:extLst>
              </p:cNvPr>
              <p:cNvSpPr txBox="1">
                <a:spLocks noRot="1" noChangeAspect="1" noMove="1" noResize="1" noEditPoints="1" noAdjustHandles="1" noChangeArrowheads="1" noChangeShapeType="1" noTextEdit="1"/>
              </p:cNvSpPr>
              <p:nvPr/>
            </p:nvSpPr>
            <p:spPr>
              <a:xfrm>
                <a:off x="1298714" y="3339412"/>
                <a:ext cx="7521758" cy="391710"/>
              </a:xfrm>
              <a:prstGeom prst="rect">
                <a:avLst/>
              </a:prstGeom>
              <a:blipFill rotWithShape="1">
                <a:blip r:embed="rId8"/>
                <a:stretch>
                  <a:fillRect l="-1216" t="-14063" b="-31250"/>
                </a:stretch>
              </a:blipFill>
            </p:spPr>
            <p:txBody>
              <a:bodyPr/>
              <a:lstStyle/>
              <a:p>
                <a:r>
                  <a:rPr lang="ja-JP" altLang="en-US">
                    <a:noFill/>
                  </a:rPr>
                  <a:t> </a:t>
                </a:r>
              </a:p>
            </p:txBody>
          </p:sp>
        </mc:Fallback>
      </mc:AlternateContent>
      <p:sp>
        <p:nvSpPr>
          <p:cNvPr id="47" name="正方形/長方形 46">
            <a:extLst>
              <a:ext uri="{FF2B5EF4-FFF2-40B4-BE49-F238E27FC236}">
                <a16:creationId xmlns:a16="http://schemas.microsoft.com/office/drawing/2014/main" xmlns="" id="{829B0303-CAF5-46EF-B5FF-1063D453DDD2}"/>
              </a:ext>
            </a:extLst>
          </p:cNvPr>
          <p:cNvSpPr>
            <a:spLocks noChangeAspect="1"/>
          </p:cNvSpPr>
          <p:nvPr/>
        </p:nvSpPr>
        <p:spPr>
          <a:xfrm>
            <a:off x="1180881" y="348687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8" name="タイトル 8">
                <a:extLst>
                  <a:ext uri="{FF2B5EF4-FFF2-40B4-BE49-F238E27FC236}">
                    <a16:creationId xmlns:a16="http://schemas.microsoft.com/office/drawing/2014/main" xmlns="" id="{67EBA304-3E41-43BC-9042-AF2A2C318AA8}"/>
                  </a:ext>
                </a:extLst>
              </p:cNvPr>
              <p:cNvSpPr txBox="1">
                <a:spLocks/>
              </p:cNvSpPr>
              <p:nvPr/>
            </p:nvSpPr>
            <p:spPr>
              <a:xfrm>
                <a:off x="1350491" y="3705631"/>
                <a:ext cx="7398544" cy="33239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ただし、帰無仮説 </a:t>
                </a:r>
                <a14:m>
                  <m:oMath xmlns:m="http://schemas.openxmlformats.org/officeDocument/2006/math">
                    <m:sSub>
                      <m:sSubPr>
                        <m:ctrlPr>
                          <a:rPr lang="en-US" altLang="ja-JP" sz="1800" i="1">
                            <a:latin typeface="Cambria Math"/>
                          </a:rPr>
                        </m:ctrlPr>
                      </m:sSubPr>
                      <m:e>
                        <m:r>
                          <a:rPr lang="en-US" altLang="ja-JP" sz="1800" i="1">
                            <a:latin typeface="Cambria Math"/>
                          </a:rPr>
                          <m:t>𝐻</m:t>
                        </m:r>
                      </m:e>
                      <m:sub>
                        <m:r>
                          <a:rPr lang="en-US" altLang="ja-JP" sz="1800" i="1">
                            <a:latin typeface="Cambria Math"/>
                          </a:rPr>
                          <m:t>0</m:t>
                        </m:r>
                      </m:sub>
                    </m:sSub>
                  </m:oMath>
                </a14:m>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のもとでは、大きな </a:t>
                </a:r>
                <a14:m>
                  <m:oMath xmlns:m="http://schemas.openxmlformats.org/officeDocument/2006/math">
                    <m:d>
                      <m:dPr>
                        <m:begChr m:val="|"/>
                        <m:endChr m:val="|"/>
                        <m:ctrlPr>
                          <a:rPr lang="en-US" altLang="ja-JP" sz="1800" i="1">
                            <a:latin typeface="Cambria Math"/>
                          </a:rPr>
                        </m:ctrlPr>
                      </m:dPr>
                      <m:e>
                        <m:r>
                          <a:rPr lang="en-US" altLang="ja-JP" sz="1800" i="1">
                            <a:latin typeface="Cambria Math"/>
                          </a:rPr>
                          <m:t>𝑟</m:t>
                        </m:r>
                      </m:e>
                    </m:d>
                  </m:oMath>
                </a14:m>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が出る確率は低いはず</a:t>
                </a:r>
              </a:p>
            </p:txBody>
          </p:sp>
        </mc:Choice>
        <mc:Fallback xmlns="">
          <p:sp>
            <p:nvSpPr>
              <p:cNvPr id="48" name="タイトル 8">
                <a:extLst>
                  <a:ext uri="{FF2B5EF4-FFF2-40B4-BE49-F238E27FC236}">
                    <a16:creationId xmlns:a16="http://schemas.microsoft.com/office/drawing/2014/main" xmlns="" xmlns:a14="http://schemas.microsoft.com/office/drawing/2010/main" id="{67EBA304-3E41-43BC-9042-AF2A2C318AA8}"/>
                  </a:ext>
                </a:extLst>
              </p:cNvPr>
              <p:cNvSpPr txBox="1">
                <a:spLocks noRot="1" noChangeAspect="1" noMove="1" noResize="1" noEditPoints="1" noAdjustHandles="1" noChangeArrowheads="1" noChangeShapeType="1" noTextEdit="1"/>
              </p:cNvSpPr>
              <p:nvPr/>
            </p:nvSpPr>
            <p:spPr>
              <a:xfrm>
                <a:off x="1350491" y="3705631"/>
                <a:ext cx="7398544" cy="332399"/>
              </a:xfrm>
              <a:prstGeom prst="rect">
                <a:avLst/>
              </a:prstGeom>
              <a:blipFill rotWithShape="1">
                <a:blip r:embed="rId9"/>
                <a:stretch>
                  <a:fillRect l="-2473" t="-31481" b="-4074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9" name="タイトル 8">
                <a:extLst>
                  <a:ext uri="{FF2B5EF4-FFF2-40B4-BE49-F238E27FC236}">
                    <a16:creationId xmlns:a16="http://schemas.microsoft.com/office/drawing/2014/main" xmlns="" id="{BED80A3E-85AE-48AD-A87B-2A0BD017E648}"/>
                  </a:ext>
                </a:extLst>
              </p:cNvPr>
              <p:cNvSpPr txBox="1">
                <a:spLocks/>
              </p:cNvSpPr>
              <p:nvPr/>
            </p:nvSpPr>
            <p:spPr>
              <a:xfrm>
                <a:off x="1298714" y="4031622"/>
                <a:ext cx="7737782" cy="39171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spc="-80" dirty="0">
                    <a:effectLst>
                      <a:glow rad="88900">
                        <a:schemeClr val="bg1"/>
                      </a:glow>
                    </a:effectLst>
                    <a:latin typeface="HGP創英角ｺﾞｼｯｸUB" panose="020B0900000000000000" pitchFamily="50" charset="-128"/>
                    <a:ea typeface="HGP創英角ｺﾞｼｯｸUB" panose="020B0900000000000000" pitchFamily="50" charset="-128"/>
                  </a:rPr>
                  <a:t>十分大きな </a:t>
                </a:r>
                <a14:m>
                  <m:oMath xmlns:m="http://schemas.openxmlformats.org/officeDocument/2006/math">
                    <m:d>
                      <m:dPr>
                        <m:begChr m:val="|"/>
                        <m:endChr m:val="|"/>
                        <m:ctrlPr>
                          <a:rPr lang="en-US" altLang="ja-JP" sz="1800" i="1">
                            <a:latin typeface="Cambria Math"/>
                          </a:rPr>
                        </m:ctrlPr>
                      </m:dPr>
                      <m:e>
                        <m:r>
                          <a:rPr lang="en-US" altLang="ja-JP" sz="1800" i="1">
                            <a:latin typeface="Cambria Math"/>
                          </a:rPr>
                          <m:t>𝑟</m:t>
                        </m:r>
                      </m:e>
                    </m:d>
                  </m:oMath>
                </a14:m>
                <a:r>
                  <a:rPr lang="en-US" altLang="ja-JP" sz="1800" spc="-8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spc="-80" dirty="0">
                    <a:effectLst>
                      <a:glow rad="88900">
                        <a:schemeClr val="bg1"/>
                      </a:glow>
                    </a:effectLst>
                    <a:latin typeface="HGP創英角ｺﾞｼｯｸUB" panose="020B0900000000000000" pitchFamily="50" charset="-128"/>
                    <a:ea typeface="HGP創英角ｺﾞｼｯｸUB" panose="020B0900000000000000" pitchFamily="50" charset="-128"/>
                  </a:rPr>
                  <a:t>が得られたなら帰無仮説 </a:t>
                </a:r>
                <a14:m>
                  <m:oMath xmlns:m="http://schemas.openxmlformats.org/officeDocument/2006/math">
                    <m:sSub>
                      <m:sSubPr>
                        <m:ctrlPr>
                          <a:rPr lang="en-US" altLang="ja-JP" sz="1800" i="1">
                            <a:latin typeface="Cambria Math"/>
                          </a:rPr>
                        </m:ctrlPr>
                      </m:sSubPr>
                      <m:e>
                        <m:r>
                          <a:rPr lang="en-US" altLang="ja-JP" sz="1800" i="1">
                            <a:latin typeface="Cambria Math"/>
                          </a:rPr>
                          <m:t>𝐻</m:t>
                        </m:r>
                      </m:e>
                      <m:sub>
                        <m:r>
                          <a:rPr lang="en-US" altLang="ja-JP" sz="1800" i="1">
                            <a:latin typeface="Cambria Math"/>
                          </a:rPr>
                          <m:t>0</m:t>
                        </m:r>
                      </m:sub>
                    </m:sSub>
                  </m:oMath>
                </a14:m>
                <a:r>
                  <a:rPr lang="en-US" altLang="ja-JP" sz="1800" spc="-80" baseline="-100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spc="-80" dirty="0">
                    <a:effectLst>
                      <a:glow rad="88900">
                        <a:schemeClr val="bg1"/>
                      </a:glow>
                    </a:effectLst>
                    <a:latin typeface="HGP創英角ｺﾞｼｯｸUB" panose="020B0900000000000000" pitchFamily="50" charset="-128"/>
                    <a:ea typeface="HGP創英角ｺﾞｼｯｸUB" panose="020B0900000000000000" pitchFamily="50" charset="-128"/>
                  </a:rPr>
                  <a:t>を棄却して対立仮説 </a:t>
                </a:r>
                <a14:m>
                  <m:oMath xmlns:m="http://schemas.openxmlformats.org/officeDocument/2006/math">
                    <m:sSub>
                      <m:sSubPr>
                        <m:ctrlPr>
                          <a:rPr lang="en-US" altLang="ja-JP" sz="1800" i="1">
                            <a:latin typeface="Cambria Math"/>
                          </a:rPr>
                        </m:ctrlPr>
                      </m:sSubPr>
                      <m:e>
                        <m:r>
                          <a:rPr lang="en-US" altLang="ja-JP" sz="1800" i="1">
                            <a:latin typeface="Cambria Math"/>
                          </a:rPr>
                          <m:t>𝐻</m:t>
                        </m:r>
                      </m:e>
                      <m:sub>
                        <m:r>
                          <a:rPr lang="en-US" altLang="ja-JP" sz="1800" i="1">
                            <a:latin typeface="Cambria Math"/>
                          </a:rPr>
                          <m:t>1</m:t>
                        </m:r>
                      </m:sub>
                    </m:sSub>
                  </m:oMath>
                </a14:m>
                <a:r>
                  <a:rPr lang="en-US" altLang="ja-JP" sz="1800" spc="-80" baseline="-100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spc="-80" dirty="0">
                    <a:effectLst>
                      <a:glow rad="88900">
                        <a:schemeClr val="bg1"/>
                      </a:glow>
                    </a:effectLst>
                    <a:latin typeface="HGP創英角ｺﾞｼｯｸUB" panose="020B0900000000000000" pitchFamily="50" charset="-128"/>
                    <a:ea typeface="HGP創英角ｺﾞｼｯｸUB" panose="020B0900000000000000" pitchFamily="50" charset="-128"/>
                  </a:rPr>
                  <a:t>を採用</a:t>
                </a:r>
              </a:p>
            </p:txBody>
          </p:sp>
        </mc:Choice>
        <mc:Fallback xmlns="">
          <p:sp>
            <p:nvSpPr>
              <p:cNvPr id="49" name="タイトル 8">
                <a:extLst>
                  <a:ext uri="{FF2B5EF4-FFF2-40B4-BE49-F238E27FC236}">
                    <a16:creationId xmlns:a16="http://schemas.microsoft.com/office/drawing/2014/main" xmlns="" xmlns:a14="http://schemas.microsoft.com/office/drawing/2010/main" id="{BED80A3E-85AE-48AD-A87B-2A0BD017E648}"/>
                  </a:ext>
                </a:extLst>
              </p:cNvPr>
              <p:cNvSpPr txBox="1">
                <a:spLocks noRot="1" noChangeAspect="1" noMove="1" noResize="1" noEditPoints="1" noAdjustHandles="1" noChangeArrowheads="1" noChangeShapeType="1" noTextEdit="1"/>
              </p:cNvSpPr>
              <p:nvPr/>
            </p:nvSpPr>
            <p:spPr>
              <a:xfrm>
                <a:off x="1298714" y="4031622"/>
                <a:ext cx="7737782" cy="391710"/>
              </a:xfrm>
              <a:prstGeom prst="rect">
                <a:avLst/>
              </a:prstGeom>
              <a:blipFill rotWithShape="1">
                <a:blip r:embed="rId10"/>
                <a:stretch>
                  <a:fillRect l="-1182" t="-13846" b="-29231"/>
                </a:stretch>
              </a:blipFill>
            </p:spPr>
            <p:txBody>
              <a:bodyPr/>
              <a:lstStyle/>
              <a:p>
                <a:r>
                  <a:rPr lang="ja-JP" altLang="en-US">
                    <a:noFill/>
                  </a:rPr>
                  <a:t> </a:t>
                </a:r>
              </a:p>
            </p:txBody>
          </p:sp>
        </mc:Fallback>
      </mc:AlternateContent>
      <p:sp>
        <p:nvSpPr>
          <p:cNvPr id="50" name="正方形/長方形 49">
            <a:extLst>
              <a:ext uri="{FF2B5EF4-FFF2-40B4-BE49-F238E27FC236}">
                <a16:creationId xmlns:a16="http://schemas.microsoft.com/office/drawing/2014/main" xmlns="" id="{B731BBEA-8E88-4B7B-BB15-E75580DC929F}"/>
              </a:ext>
            </a:extLst>
          </p:cNvPr>
          <p:cNvSpPr>
            <a:spLocks noChangeAspect="1"/>
          </p:cNvSpPr>
          <p:nvPr/>
        </p:nvSpPr>
        <p:spPr>
          <a:xfrm>
            <a:off x="1180881" y="418126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1" name="タイトル 8">
            <a:extLst>
              <a:ext uri="{FF2B5EF4-FFF2-40B4-BE49-F238E27FC236}">
                <a16:creationId xmlns:a16="http://schemas.microsoft.com/office/drawing/2014/main" xmlns="" id="{412FE713-29C4-4B81-975D-DD22D72D57D5}"/>
              </a:ext>
            </a:extLst>
          </p:cNvPr>
          <p:cNvSpPr txBox="1">
            <a:spLocks/>
          </p:cNvSpPr>
          <p:nvPr/>
        </p:nvSpPr>
        <p:spPr>
          <a:xfrm>
            <a:off x="1350491" y="4394051"/>
            <a:ext cx="5021709" cy="33239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相関があると結論</a:t>
            </a:r>
            <a:endPar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52" name="タイトル 8">
                <a:extLst>
                  <a:ext uri="{FF2B5EF4-FFF2-40B4-BE49-F238E27FC236}">
                    <a16:creationId xmlns:a16="http://schemas.microsoft.com/office/drawing/2014/main" xmlns="" id="{078DC5C7-BC3B-4848-B965-D1C95454AD01}"/>
                  </a:ext>
                </a:extLst>
              </p:cNvPr>
              <p:cNvSpPr txBox="1">
                <a:spLocks/>
              </p:cNvSpPr>
              <p:nvPr/>
            </p:nvSpPr>
            <p:spPr>
              <a:xfrm>
                <a:off x="1298714" y="4716060"/>
                <a:ext cx="7521758" cy="39171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 xmlns:m="http://schemas.openxmlformats.org/officeDocument/2006/math">
                    <m:r>
                      <a:rPr lang="en-US" altLang="ja-JP" sz="1800" i="1">
                        <a:latin typeface="Cambria Math"/>
                      </a:rPr>
                      <m:t>|</m:t>
                    </m:r>
                    <m:r>
                      <a:rPr lang="en-US" altLang="ja-JP" sz="1800" i="1">
                        <a:latin typeface="Cambria Math"/>
                      </a:rPr>
                      <m:t>𝑟</m:t>
                    </m:r>
                    <m:r>
                      <a:rPr lang="en-US" altLang="ja-JP" sz="1800" i="1">
                        <a:latin typeface="Cambria Math"/>
                      </a:rPr>
                      <m:t>|</m:t>
                    </m:r>
                  </m:oMath>
                </a14:m>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がそれほど大きくなければ帰無仮説</a:t>
                </a:r>
                <a14:m>
                  <m:oMath xmlns:m="http://schemas.openxmlformats.org/officeDocument/2006/math">
                    <m:sSub>
                      <m:sSubPr>
                        <m:ctrlPr>
                          <a:rPr lang="en-US" altLang="ja-JP" sz="1800" i="1">
                            <a:latin typeface="Cambria Math"/>
                          </a:rPr>
                        </m:ctrlPr>
                      </m:sSubPr>
                      <m:e>
                        <m:r>
                          <a:rPr lang="en-US" altLang="ja-JP" sz="1800" b="0" i="1" smtClean="0">
                            <a:latin typeface="Cambria Math" panose="02040503050406030204" pitchFamily="18" charset="0"/>
                          </a:rPr>
                          <m:t> </m:t>
                        </m:r>
                        <m:r>
                          <a:rPr lang="en-US" altLang="ja-JP" sz="1800" i="1">
                            <a:latin typeface="Cambria Math"/>
                          </a:rPr>
                          <m:t>𝐻</m:t>
                        </m:r>
                      </m:e>
                      <m:sub>
                        <m:r>
                          <a:rPr lang="en-US" altLang="ja-JP" sz="1800" i="1">
                            <a:latin typeface="Cambria Math"/>
                          </a:rPr>
                          <m:t>0</m:t>
                        </m:r>
                      </m:sub>
                    </m:sSub>
                  </m:oMath>
                </a14:m>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 を棄却できない</a:t>
                </a:r>
              </a:p>
            </p:txBody>
          </p:sp>
        </mc:Choice>
        <mc:Fallback xmlns="">
          <p:sp>
            <p:nvSpPr>
              <p:cNvPr id="52" name="タイトル 8">
                <a:extLst>
                  <a:ext uri="{FF2B5EF4-FFF2-40B4-BE49-F238E27FC236}">
                    <a16:creationId xmlns:a16="http://schemas.microsoft.com/office/drawing/2014/main" xmlns="" xmlns:a14="http://schemas.microsoft.com/office/drawing/2010/main" id="{078DC5C7-BC3B-4848-B965-D1C95454AD01}"/>
                  </a:ext>
                </a:extLst>
              </p:cNvPr>
              <p:cNvSpPr txBox="1">
                <a:spLocks noRot="1" noChangeAspect="1" noMove="1" noResize="1" noEditPoints="1" noAdjustHandles="1" noChangeArrowheads="1" noChangeShapeType="1" noTextEdit="1"/>
              </p:cNvSpPr>
              <p:nvPr/>
            </p:nvSpPr>
            <p:spPr>
              <a:xfrm>
                <a:off x="1298714" y="4716060"/>
                <a:ext cx="7521758" cy="391710"/>
              </a:xfrm>
              <a:prstGeom prst="rect">
                <a:avLst/>
              </a:prstGeom>
              <a:blipFill rotWithShape="1">
                <a:blip r:embed="rId11"/>
                <a:stretch>
                  <a:fillRect l="-162" t="-14063" b="-31250"/>
                </a:stretch>
              </a:blipFill>
            </p:spPr>
            <p:txBody>
              <a:bodyPr/>
              <a:lstStyle/>
              <a:p>
                <a:r>
                  <a:rPr lang="ja-JP" altLang="en-US">
                    <a:noFill/>
                  </a:rPr>
                  <a:t> </a:t>
                </a:r>
              </a:p>
            </p:txBody>
          </p:sp>
        </mc:Fallback>
      </mc:AlternateContent>
      <p:sp>
        <p:nvSpPr>
          <p:cNvPr id="53" name="正方形/長方形 52">
            <a:extLst>
              <a:ext uri="{FF2B5EF4-FFF2-40B4-BE49-F238E27FC236}">
                <a16:creationId xmlns:a16="http://schemas.microsoft.com/office/drawing/2014/main" xmlns="" id="{CF5ABD35-F818-4619-83F9-23D18C3341BB}"/>
              </a:ext>
            </a:extLst>
          </p:cNvPr>
          <p:cNvSpPr>
            <a:spLocks noChangeAspect="1"/>
          </p:cNvSpPr>
          <p:nvPr/>
        </p:nvSpPr>
        <p:spPr>
          <a:xfrm>
            <a:off x="1180881" y="488351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54" name="タイトル 8">
            <a:extLst>
              <a:ext uri="{FF2B5EF4-FFF2-40B4-BE49-F238E27FC236}">
                <a16:creationId xmlns:a16="http://schemas.microsoft.com/office/drawing/2014/main" xmlns="" id="{ADF74F76-0DF5-4115-857B-7316EEF38D20}"/>
              </a:ext>
            </a:extLst>
          </p:cNvPr>
          <p:cNvSpPr txBox="1">
            <a:spLocks/>
          </p:cNvSpPr>
          <p:nvPr/>
        </p:nvSpPr>
        <p:spPr>
          <a:xfrm>
            <a:off x="1350491" y="5079043"/>
            <a:ext cx="5021709" cy="332399"/>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相関があるともないとも言えない</a:t>
            </a:r>
          </a:p>
        </p:txBody>
      </p:sp>
      <p:grpSp>
        <p:nvGrpSpPr>
          <p:cNvPr id="2" name="グループ化 1"/>
          <p:cNvGrpSpPr/>
          <p:nvPr/>
        </p:nvGrpSpPr>
        <p:grpSpPr>
          <a:xfrm>
            <a:off x="3563887" y="2358865"/>
            <a:ext cx="2304256" cy="963982"/>
            <a:chOff x="3563887" y="2343007"/>
            <a:chExt cx="2304256" cy="963982"/>
          </a:xfrm>
        </p:grpSpPr>
        <p:grpSp>
          <p:nvGrpSpPr>
            <p:cNvPr id="55" name="グループ化 54">
              <a:extLst>
                <a:ext uri="{FF2B5EF4-FFF2-40B4-BE49-F238E27FC236}">
                  <a16:creationId xmlns:a16="http://schemas.microsoft.com/office/drawing/2014/main" xmlns="" id="{C44C783D-7988-489F-8DF8-F9A3BDAB4139}"/>
                </a:ext>
              </a:extLst>
            </p:cNvPr>
            <p:cNvGrpSpPr/>
            <p:nvPr/>
          </p:nvGrpSpPr>
          <p:grpSpPr>
            <a:xfrm>
              <a:off x="3563887" y="2343007"/>
              <a:ext cx="2304256" cy="963982"/>
              <a:chOff x="3563887" y="2343007"/>
              <a:chExt cx="2304256" cy="963982"/>
            </a:xfrm>
          </p:grpSpPr>
          <p:sp>
            <p:nvSpPr>
              <p:cNvPr id="56" name="角丸四角形 66">
                <a:extLst>
                  <a:ext uri="{FF2B5EF4-FFF2-40B4-BE49-F238E27FC236}">
                    <a16:creationId xmlns:a16="http://schemas.microsoft.com/office/drawing/2014/main" xmlns="" id="{740024FC-F3DC-4ACE-B3DF-04F706B5C8FB}"/>
                  </a:ext>
                </a:extLst>
              </p:cNvPr>
              <p:cNvSpPr/>
              <p:nvPr/>
            </p:nvSpPr>
            <p:spPr>
              <a:xfrm rot="5400000">
                <a:off x="4375721" y="1814567"/>
                <a:ext cx="680588" cy="2304256"/>
              </a:xfrm>
              <a:prstGeom prst="roundRect">
                <a:avLst>
                  <a:gd name="adj" fmla="val 0"/>
                </a:avLst>
              </a:prstGeom>
              <a:gradFill flip="none" rotWithShape="1">
                <a:gsLst>
                  <a:gs pos="86000">
                    <a:schemeClr val="accent5">
                      <a:lumMod val="40000"/>
                      <a:lumOff val="60000"/>
                    </a:schemeClr>
                  </a:gs>
                  <a:gs pos="0">
                    <a:schemeClr val="accent5">
                      <a:lumMod val="40000"/>
                      <a:lumOff val="60000"/>
                      <a:alpha val="26000"/>
                    </a:schemeClr>
                  </a:gs>
                </a:gsLst>
                <a:lin ang="21000000" scaled="0"/>
                <a:tileRect/>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effectLst/>
                  <a:latin typeface="HGP創英角ｺﾞｼｯｸUB" panose="020B0900000000000000" pitchFamily="50" charset="-128"/>
                  <a:ea typeface="HGP創英角ｺﾞｼｯｸUB" panose="020B0900000000000000" pitchFamily="50" charset="-128"/>
                </a:endParaRPr>
              </a:p>
            </p:txBody>
          </p:sp>
          <p:sp>
            <p:nvSpPr>
              <p:cNvPr id="57" name="二等辺三角形 56">
                <a:extLst>
                  <a:ext uri="{FF2B5EF4-FFF2-40B4-BE49-F238E27FC236}">
                    <a16:creationId xmlns:a16="http://schemas.microsoft.com/office/drawing/2014/main" xmlns="" id="{26AB3754-3394-4F9C-BEF1-B0C4F80F4CE1}"/>
                  </a:ext>
                </a:extLst>
              </p:cNvPr>
              <p:cNvSpPr/>
              <p:nvPr/>
            </p:nvSpPr>
            <p:spPr>
              <a:xfrm flipH="1">
                <a:off x="4595849" y="2343007"/>
                <a:ext cx="204648" cy="283394"/>
              </a:xfrm>
              <a:prstGeom prst="triangle">
                <a:avLst>
                  <a:gd name="adj" fmla="val 45560"/>
                </a:avLst>
              </a:prstGeom>
              <a:solidFill>
                <a:schemeClr val="accent5">
                  <a:lumMod val="40000"/>
                  <a:lumOff val="60000"/>
                  <a:alpha val="4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
          <p:nvSpPr>
            <p:cNvPr id="58" name="タイトル 8">
              <a:extLst>
                <a:ext uri="{FF2B5EF4-FFF2-40B4-BE49-F238E27FC236}">
                  <a16:creationId xmlns:a16="http://schemas.microsoft.com/office/drawing/2014/main" xmlns="" id="{883A622B-B55A-464A-8801-1CBF94FB8969}"/>
                </a:ext>
              </a:extLst>
            </p:cNvPr>
            <p:cNvSpPr txBox="1">
              <a:spLocks/>
            </p:cNvSpPr>
            <p:nvPr/>
          </p:nvSpPr>
          <p:spPr>
            <a:xfrm>
              <a:off x="3703559" y="2674308"/>
              <a:ext cx="2024913" cy="584775"/>
            </a:xfrm>
            <a:prstGeom prst="rect">
              <a:avLst/>
            </a:prstGeom>
            <a:noFill/>
          </p:spPr>
          <p:txBody>
            <a:bodyPr wrap="none" rtlCol="0" anchor="ctr">
              <a:spAutoFit/>
            </a:bodyPr>
            <a:lstStyle>
              <a:defPPr>
                <a:defRPr lang="ja-JP"/>
              </a:defPPr>
              <a:lvl1pPr algn="ctr">
                <a:defRPr>
                  <a:effectLst>
                    <a:glow rad="88900">
                      <a:schemeClr val="bg1"/>
                    </a:glow>
                  </a:effectLst>
                  <a:latin typeface="HGP創英角ｺﾞｼｯｸUB" panose="020B0900000000000000" pitchFamily="50" charset="-128"/>
                  <a:ea typeface="HGP創英角ｺﾞｼｯｸUB" panose="020B0900000000000000" pitchFamily="50" charset="-128"/>
                </a:defRPr>
              </a:lvl1pPr>
            </a:lstStyle>
            <a:p>
              <a:r>
                <a:rPr lang="ja-JP" altLang="en-US" sz="1600" dirty="0">
                  <a:solidFill>
                    <a:srgbClr val="0000FF"/>
                  </a:solidFill>
                </a:rPr>
                <a:t>𝜌は正負どちらも</a:t>
              </a:r>
            </a:p>
            <a:p>
              <a:r>
                <a:rPr lang="ja-JP" altLang="en-US" sz="1600" dirty="0">
                  <a:solidFill>
                    <a:srgbClr val="0000FF"/>
                  </a:solidFill>
                </a:rPr>
                <a:t>とりうるので両側検定</a:t>
              </a:r>
            </a:p>
          </p:txBody>
        </p:sp>
      </p:grpSp>
      <p:sp>
        <p:nvSpPr>
          <p:cNvPr id="59" name="右矢印 14">
            <a:extLst>
              <a:ext uri="{FF2B5EF4-FFF2-40B4-BE49-F238E27FC236}">
                <a16:creationId xmlns:a16="http://schemas.microsoft.com/office/drawing/2014/main" xmlns="" id="{94150BE1-3EF9-4253-B2B6-45E31D6031B4}"/>
              </a:ext>
            </a:extLst>
          </p:cNvPr>
          <p:cNvSpPr/>
          <p:nvPr/>
        </p:nvSpPr>
        <p:spPr>
          <a:xfrm>
            <a:off x="7163228" y="2027287"/>
            <a:ext cx="579869" cy="306231"/>
          </a:xfrm>
          <a:prstGeom prst="rightArrow">
            <a:avLst>
              <a:gd name="adj1" fmla="val 35485"/>
              <a:gd name="adj2" fmla="val 62441"/>
            </a:avLst>
          </a:prstGeom>
          <a:solidFill>
            <a:srgbClr val="C5E0F7"/>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36" tIns="45718" rIns="91436" bIns="45718"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60" name="タイトル 8">
                <a:extLst>
                  <a:ext uri="{FF2B5EF4-FFF2-40B4-BE49-F238E27FC236}">
                    <a16:creationId xmlns:a16="http://schemas.microsoft.com/office/drawing/2014/main" xmlns="" id="{B21C1897-5DF6-4A69-B556-5811B931A6CB}"/>
                  </a:ext>
                </a:extLst>
              </p:cNvPr>
              <p:cNvSpPr txBox="1">
                <a:spLocks/>
              </p:cNvSpPr>
              <p:nvPr/>
            </p:nvSpPr>
            <p:spPr>
              <a:xfrm>
                <a:off x="1299999" y="2003996"/>
                <a:ext cx="1351060" cy="39074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対立仮説</a:t>
                </a:r>
                <a14:m>
                  <m:oMath xmlns:m="http://schemas.openxmlformats.org/officeDocument/2006/math">
                    <m:sSub>
                      <m:sSubPr>
                        <m:ctrlPr>
                          <a:rPr lang="en-US" altLang="ja-JP" sz="1800" i="1">
                            <a:latin typeface="Cambria Math"/>
                          </a:rPr>
                        </m:ctrlPr>
                      </m:sSubPr>
                      <m:e>
                        <m:r>
                          <a:rPr lang="en-US" altLang="ja-JP" sz="1800" i="1">
                            <a:latin typeface="Cambria Math"/>
                          </a:rPr>
                          <m:t>𝐻</m:t>
                        </m:r>
                      </m:e>
                      <m:sub>
                        <m:r>
                          <a:rPr lang="en-US" altLang="ja-JP" sz="1800" i="1">
                            <a:latin typeface="Cambria Math"/>
                          </a:rPr>
                          <m:t>1</m:t>
                        </m:r>
                      </m:sub>
                    </m:sSub>
                  </m:oMath>
                </a14:m>
                <a:endPar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60" name="タイトル 8">
                <a:extLst>
                  <a:ext uri="{FF2B5EF4-FFF2-40B4-BE49-F238E27FC236}">
                    <a16:creationId xmlns:a16="http://schemas.microsoft.com/office/drawing/2014/main" xmlns="" xmlns:a14="http://schemas.microsoft.com/office/drawing/2010/main" id="{B21C1897-5DF6-4A69-B556-5811B931A6CB}"/>
                  </a:ext>
                </a:extLst>
              </p:cNvPr>
              <p:cNvSpPr txBox="1">
                <a:spLocks noRot="1" noChangeAspect="1" noMove="1" noResize="1" noEditPoints="1" noAdjustHandles="1" noChangeArrowheads="1" noChangeShapeType="1" noTextEdit="1"/>
              </p:cNvSpPr>
              <p:nvPr/>
            </p:nvSpPr>
            <p:spPr>
              <a:xfrm>
                <a:off x="1299999" y="2003996"/>
                <a:ext cx="1351060" cy="390748"/>
              </a:xfrm>
              <a:prstGeom prst="rect">
                <a:avLst/>
              </a:prstGeom>
              <a:blipFill rotWithShape="1">
                <a:blip r:embed="rId12"/>
                <a:stretch>
                  <a:fillRect l="-6306" t="-14063" b="-3125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2" name="タイトル 8">
                <a:extLst>
                  <a:ext uri="{FF2B5EF4-FFF2-40B4-BE49-F238E27FC236}">
                    <a16:creationId xmlns:a16="http://schemas.microsoft.com/office/drawing/2014/main" xmlns="" id="{C141100D-DD9F-485B-A8C6-8A4382F65D61}"/>
                  </a:ext>
                </a:extLst>
              </p:cNvPr>
              <p:cNvSpPr txBox="1">
                <a:spLocks/>
              </p:cNvSpPr>
              <p:nvPr/>
            </p:nvSpPr>
            <p:spPr>
              <a:xfrm>
                <a:off x="2704937" y="2016958"/>
                <a:ext cx="3153764" cy="39074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相関がある</a:t>
                </a:r>
                <a:r>
                  <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母相関係数 </a:t>
                </a:r>
                <a14:m>
                  <m:oMath xmlns:m="http://schemas.openxmlformats.org/officeDocument/2006/math">
                    <m:r>
                      <a:rPr lang="en-US" altLang="ja-JP" sz="1800" i="1">
                        <a:latin typeface="Cambria Math"/>
                      </a:rPr>
                      <m:t>𝜌</m:t>
                    </m:r>
                    <m:r>
                      <a:rPr lang="en-US" altLang="ja-JP" sz="1800" i="1">
                        <a:latin typeface="Cambria Math"/>
                      </a:rPr>
                      <m:t>≠0</m:t>
                    </m:r>
                  </m:oMath>
                </a14:m>
                <a:r>
                  <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a:t>
                </a:r>
              </a:p>
            </p:txBody>
          </p:sp>
        </mc:Choice>
        <mc:Fallback xmlns="">
          <p:sp>
            <p:nvSpPr>
              <p:cNvPr id="62" name="タイトル 8">
                <a:extLst>
                  <a:ext uri="{FF2B5EF4-FFF2-40B4-BE49-F238E27FC236}">
                    <a16:creationId xmlns:a16="http://schemas.microsoft.com/office/drawing/2014/main" xmlns="" xmlns:a14="http://schemas.microsoft.com/office/drawing/2010/main" id="{C141100D-DD9F-485B-A8C6-8A4382F65D61}"/>
                  </a:ext>
                </a:extLst>
              </p:cNvPr>
              <p:cNvSpPr txBox="1">
                <a:spLocks noRot="1" noChangeAspect="1" noMove="1" noResize="1" noEditPoints="1" noAdjustHandles="1" noChangeArrowheads="1" noChangeShapeType="1" noTextEdit="1"/>
              </p:cNvSpPr>
              <p:nvPr/>
            </p:nvSpPr>
            <p:spPr>
              <a:xfrm>
                <a:off x="2704937" y="2016958"/>
                <a:ext cx="3153764" cy="390748"/>
              </a:xfrm>
              <a:prstGeom prst="rect">
                <a:avLst/>
              </a:prstGeom>
              <a:blipFill rotWithShape="1">
                <a:blip r:embed="rId13"/>
                <a:stretch>
                  <a:fillRect l="-2901" t="-14063" r="-1354" b="-3125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3" name="タイトル 8">
                <a:extLst>
                  <a:ext uri="{FF2B5EF4-FFF2-40B4-BE49-F238E27FC236}">
                    <a16:creationId xmlns:a16="http://schemas.microsoft.com/office/drawing/2014/main" xmlns="" id="{222B9B11-2EF6-45E2-8CA2-3E7E6D1FEF36}"/>
                  </a:ext>
                </a:extLst>
              </p:cNvPr>
              <p:cNvSpPr txBox="1">
                <a:spLocks/>
              </p:cNvSpPr>
              <p:nvPr/>
            </p:nvSpPr>
            <p:spPr>
              <a:xfrm>
                <a:off x="1299999" y="1641543"/>
                <a:ext cx="1351060" cy="39074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帰無仮説</a:t>
                </a:r>
                <a14:m>
                  <m:oMath xmlns:m="http://schemas.openxmlformats.org/officeDocument/2006/math">
                    <m:sSub>
                      <m:sSubPr>
                        <m:ctrlPr>
                          <a:rPr lang="en-US" altLang="ja-JP" sz="1800" i="1">
                            <a:latin typeface="Cambria Math"/>
                          </a:rPr>
                        </m:ctrlPr>
                      </m:sSubPr>
                      <m:e>
                        <m:r>
                          <a:rPr lang="en-US" altLang="ja-JP" sz="1800" i="1">
                            <a:latin typeface="Cambria Math"/>
                          </a:rPr>
                          <m:t>𝐻</m:t>
                        </m:r>
                      </m:e>
                      <m:sub>
                        <m:r>
                          <a:rPr lang="en-US" altLang="ja-JP" sz="1800" i="1">
                            <a:latin typeface="Cambria Math"/>
                          </a:rPr>
                          <m:t>0</m:t>
                        </m:r>
                      </m:sub>
                    </m:sSub>
                  </m:oMath>
                </a14:m>
                <a:endPar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63" name="タイトル 8">
                <a:extLst>
                  <a:ext uri="{FF2B5EF4-FFF2-40B4-BE49-F238E27FC236}">
                    <a16:creationId xmlns:a16="http://schemas.microsoft.com/office/drawing/2014/main" xmlns="" xmlns:a14="http://schemas.microsoft.com/office/drawing/2010/main" id="{222B9B11-2EF6-45E2-8CA2-3E7E6D1FEF36}"/>
                  </a:ext>
                </a:extLst>
              </p:cNvPr>
              <p:cNvSpPr txBox="1">
                <a:spLocks noRot="1" noChangeAspect="1" noMove="1" noResize="1" noEditPoints="1" noAdjustHandles="1" noChangeArrowheads="1" noChangeShapeType="1" noTextEdit="1"/>
              </p:cNvSpPr>
              <p:nvPr/>
            </p:nvSpPr>
            <p:spPr>
              <a:xfrm>
                <a:off x="1299999" y="1641543"/>
                <a:ext cx="1351060" cy="390748"/>
              </a:xfrm>
              <a:prstGeom prst="rect">
                <a:avLst/>
              </a:prstGeom>
              <a:blipFill rotWithShape="1">
                <a:blip r:embed="rId14"/>
                <a:stretch>
                  <a:fillRect l="-6306" t="-14063" b="-31250"/>
                </a:stretch>
              </a:blipFill>
            </p:spPr>
            <p:txBody>
              <a:bodyPr/>
              <a:lstStyle/>
              <a:p>
                <a:r>
                  <a:rPr lang="ja-JP" altLang="en-US">
                    <a:noFill/>
                  </a:rPr>
                  <a:t> </a:t>
                </a:r>
              </a:p>
            </p:txBody>
          </p:sp>
        </mc:Fallback>
      </mc:AlternateContent>
      <p:sp>
        <p:nvSpPr>
          <p:cNvPr id="64" name="正方形/長方形 63">
            <a:extLst>
              <a:ext uri="{FF2B5EF4-FFF2-40B4-BE49-F238E27FC236}">
                <a16:creationId xmlns:a16="http://schemas.microsoft.com/office/drawing/2014/main" xmlns="" id="{A9C04A5A-4140-4540-BD5E-224180CA6E9B}"/>
              </a:ext>
            </a:extLst>
          </p:cNvPr>
          <p:cNvSpPr>
            <a:spLocks noChangeAspect="1"/>
          </p:cNvSpPr>
          <p:nvPr/>
        </p:nvSpPr>
        <p:spPr>
          <a:xfrm>
            <a:off x="1180881" y="1814417"/>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65" name="タイトル 8">
                <a:extLst>
                  <a:ext uri="{FF2B5EF4-FFF2-40B4-BE49-F238E27FC236}">
                    <a16:creationId xmlns:a16="http://schemas.microsoft.com/office/drawing/2014/main" xmlns="" id="{FC95A22E-17ED-4FCB-AE56-FC41B48D9F30}"/>
                  </a:ext>
                </a:extLst>
              </p:cNvPr>
              <p:cNvSpPr txBox="1">
                <a:spLocks/>
              </p:cNvSpPr>
              <p:nvPr/>
            </p:nvSpPr>
            <p:spPr>
              <a:xfrm>
                <a:off x="2704937" y="1654505"/>
                <a:ext cx="3153764" cy="39074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相関がない</a:t>
                </a:r>
                <a:r>
                  <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母相関係数 </a:t>
                </a:r>
                <a14:m>
                  <m:oMath xmlns:m="http://schemas.openxmlformats.org/officeDocument/2006/math">
                    <m:r>
                      <a:rPr lang="en-US" altLang="ja-JP" sz="1800" i="1">
                        <a:latin typeface="Cambria Math"/>
                      </a:rPr>
                      <m:t>𝜌</m:t>
                    </m:r>
                    <m:r>
                      <a:rPr lang="en-US" altLang="ja-JP" sz="1800" i="1">
                        <a:latin typeface="Cambria Math"/>
                      </a:rPr>
                      <m:t>=0</m:t>
                    </m:r>
                  </m:oMath>
                </a14:m>
                <a:r>
                  <a:rPr lang="en-US" altLang="ja-JP" sz="1800" spc="-100" dirty="0">
                    <a:effectLst>
                      <a:glow rad="88900">
                        <a:schemeClr val="bg1"/>
                      </a:glow>
                    </a:effectLst>
                    <a:latin typeface="HGP創英角ｺﾞｼｯｸUB" panose="020B0900000000000000" pitchFamily="50" charset="-128"/>
                    <a:ea typeface="HGP創英角ｺﾞｼｯｸUB" panose="020B0900000000000000" pitchFamily="50" charset="-128"/>
                  </a:rPr>
                  <a:t>)</a:t>
                </a:r>
              </a:p>
            </p:txBody>
          </p:sp>
        </mc:Choice>
        <mc:Fallback xmlns="">
          <p:sp>
            <p:nvSpPr>
              <p:cNvPr id="65" name="タイトル 8">
                <a:extLst>
                  <a:ext uri="{FF2B5EF4-FFF2-40B4-BE49-F238E27FC236}">
                    <a16:creationId xmlns:a16="http://schemas.microsoft.com/office/drawing/2014/main" xmlns="" xmlns:a14="http://schemas.microsoft.com/office/drawing/2010/main" id="{FC95A22E-17ED-4FCB-AE56-FC41B48D9F30}"/>
                  </a:ext>
                </a:extLst>
              </p:cNvPr>
              <p:cNvSpPr txBox="1">
                <a:spLocks noRot="1" noChangeAspect="1" noMove="1" noResize="1" noEditPoints="1" noAdjustHandles="1" noChangeArrowheads="1" noChangeShapeType="1" noTextEdit="1"/>
              </p:cNvSpPr>
              <p:nvPr/>
            </p:nvSpPr>
            <p:spPr>
              <a:xfrm>
                <a:off x="2704937" y="1654505"/>
                <a:ext cx="3153764" cy="390748"/>
              </a:xfrm>
              <a:prstGeom prst="rect">
                <a:avLst/>
              </a:prstGeom>
              <a:blipFill rotWithShape="1">
                <a:blip r:embed="rId15"/>
                <a:stretch>
                  <a:fillRect l="-2901" t="-13846" r="-1741" b="-29231"/>
                </a:stretch>
              </a:blipFill>
            </p:spPr>
            <p:txBody>
              <a:bodyPr/>
              <a:lstStyle/>
              <a:p>
                <a:r>
                  <a:rPr lang="ja-JP" altLang="en-US">
                    <a:noFill/>
                  </a:rPr>
                  <a:t> </a:t>
                </a:r>
              </a:p>
            </p:txBody>
          </p:sp>
        </mc:Fallback>
      </mc:AlternateContent>
      <p:cxnSp>
        <p:nvCxnSpPr>
          <p:cNvPr id="66" name="直線コネクタ 65">
            <a:extLst>
              <a:ext uri="{FF2B5EF4-FFF2-40B4-BE49-F238E27FC236}">
                <a16:creationId xmlns:a16="http://schemas.microsoft.com/office/drawing/2014/main" xmlns="" id="{3F6A0F21-22BF-4951-A0FB-661A54B06A06}"/>
              </a:ext>
            </a:extLst>
          </p:cNvPr>
          <p:cNvCxnSpPr>
            <a:cxnSpLocks/>
          </p:cNvCxnSpPr>
          <p:nvPr/>
        </p:nvCxnSpPr>
        <p:spPr>
          <a:xfrm>
            <a:off x="2640288" y="1750426"/>
            <a:ext cx="0" cy="252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xmlns="" id="{3F6A0F21-22BF-4951-A0FB-661A54B06A06}"/>
              </a:ext>
            </a:extLst>
          </p:cNvPr>
          <p:cNvCxnSpPr>
            <a:cxnSpLocks/>
          </p:cNvCxnSpPr>
          <p:nvPr/>
        </p:nvCxnSpPr>
        <p:spPr>
          <a:xfrm>
            <a:off x="2640288" y="2106386"/>
            <a:ext cx="0" cy="252000"/>
          </a:xfrm>
          <a:prstGeom prst="line">
            <a:avLst/>
          </a:prstGeom>
          <a:ln w="3175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タイトル 8"/>
              <p:cNvSpPr txBox="1">
                <a:spLocks/>
              </p:cNvSpPr>
              <p:nvPr/>
            </p:nvSpPr>
            <p:spPr>
              <a:xfrm>
                <a:off x="810344" y="82800"/>
                <a:ext cx="8310335" cy="584775"/>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母相関係</a:t>
                </a:r>
                <a:r>
                  <a:rPr lang="ja-JP" altLang="en-US" sz="2800" dirty="0" smtClean="0">
                    <a:solidFill>
                      <a:schemeClr val="tx1"/>
                    </a:solidFill>
                  </a:rPr>
                  <a:t>数 </a:t>
                </a:r>
                <a14:m>
                  <m:oMath xmlns:m="http://schemas.openxmlformats.org/officeDocument/2006/math">
                    <m:r>
                      <a:rPr lang="en-US" altLang="ja-JP" sz="3200" i="1">
                        <a:solidFill>
                          <a:schemeClr val="tx1"/>
                        </a:solidFill>
                        <a:effectLst/>
                        <a:latin typeface="Cambria Math"/>
                      </a:rPr>
                      <m:t>𝜌</m:t>
                    </m:r>
                    <m:r>
                      <a:rPr lang="en-US" altLang="ja-JP" sz="3200" i="1">
                        <a:solidFill>
                          <a:schemeClr val="tx1"/>
                        </a:solidFill>
                        <a:effectLst/>
                        <a:latin typeface="Cambria Math"/>
                      </a:rPr>
                      <m:t>=0</m:t>
                    </m:r>
                  </m:oMath>
                </a14:m>
                <a:r>
                  <a:rPr lang="en-US" altLang="ja-JP" sz="2800" dirty="0" smtClean="0">
                    <a:solidFill>
                      <a:schemeClr val="tx1"/>
                    </a:solidFill>
                  </a:rPr>
                  <a:t> </a:t>
                </a:r>
                <a:r>
                  <a:rPr lang="ja-JP" altLang="en-US" sz="2800" dirty="0">
                    <a:solidFill>
                      <a:schemeClr val="tx1"/>
                    </a:solidFill>
                  </a:rPr>
                  <a:t>の</a:t>
                </a:r>
                <a:r>
                  <a:rPr lang="ja-JP" altLang="en-US" sz="2800" dirty="0"/>
                  <a:t>検定</a:t>
                </a:r>
              </a:p>
            </p:txBody>
          </p:sp>
        </mc:Choice>
        <mc:Fallback xmlns="">
          <p:sp>
            <p:nvSpPr>
              <p:cNvPr id="68" name="タイトル 8"/>
              <p:cNvSpPr txBox="1">
                <a:spLocks noRot="1" noChangeAspect="1" noMove="1" noResize="1" noEditPoints="1" noAdjustHandles="1" noChangeArrowheads="1" noChangeShapeType="1" noTextEdit="1"/>
              </p:cNvSpPr>
              <p:nvPr/>
            </p:nvSpPr>
            <p:spPr>
              <a:xfrm>
                <a:off x="810344" y="82800"/>
                <a:ext cx="8310335" cy="584775"/>
              </a:xfrm>
              <a:prstGeom prst="rect">
                <a:avLst/>
              </a:prstGeom>
              <a:blipFill rotWithShape="1">
                <a:blip r:embed="rId16"/>
                <a:stretch>
                  <a:fillRect l="-2128" t="-14583" b="-30208"/>
                </a:stretch>
              </a:blipFill>
            </p:spPr>
            <p:txBody>
              <a:bodyPr/>
              <a:lstStyle/>
              <a:p>
                <a:r>
                  <a:rPr lang="ja-JP" altLang="en-US">
                    <a:noFill/>
                  </a:rPr>
                  <a:t> </a:t>
                </a:r>
              </a:p>
            </p:txBody>
          </p:sp>
        </mc:Fallback>
      </mc:AlternateContent>
      <p:sp>
        <p:nvSpPr>
          <p:cNvPr id="69" name="正方形/長方形 68">
            <a:extLst>
              <a:ext uri="{FF2B5EF4-FFF2-40B4-BE49-F238E27FC236}">
                <a16:creationId xmlns:a16="http://schemas.microsoft.com/office/drawing/2014/main" xmlns="" id="{10F52EBA-70B0-48A9-8847-45D9609E088B}"/>
              </a:ext>
            </a:extLst>
          </p:cNvPr>
          <p:cNvSpPr>
            <a:spLocks noChangeAspect="1"/>
          </p:cNvSpPr>
          <p:nvPr/>
        </p:nvSpPr>
        <p:spPr>
          <a:xfrm>
            <a:off x="892274" y="1402987"/>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latin typeface="Arial" panose="020B0604020202020204" pitchFamily="34" charset="0"/>
            </a:endParaRPr>
          </a:p>
        </p:txBody>
      </p:sp>
      <p:sp>
        <p:nvSpPr>
          <p:cNvPr id="70" name="正方形/長方形 69">
            <a:extLst>
              <a:ext uri="{FF2B5EF4-FFF2-40B4-BE49-F238E27FC236}">
                <a16:creationId xmlns:a16="http://schemas.microsoft.com/office/drawing/2014/main" xmlns="" id="{76A69655-B145-45F4-A68D-73BE07E6BDDC}"/>
              </a:ext>
            </a:extLst>
          </p:cNvPr>
          <p:cNvSpPr>
            <a:spLocks noChangeAspect="1"/>
          </p:cNvSpPr>
          <p:nvPr/>
        </p:nvSpPr>
        <p:spPr>
          <a:xfrm>
            <a:off x="1180881" y="2187503"/>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421804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500"/>
                                        <p:tgtEl>
                                          <p:spTgt spid="50"/>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childTnLst>
                          </p:cTn>
                        </p:par>
                        <p:par>
                          <p:cTn id="25" fill="hold">
                            <p:stCondLst>
                              <p:cond delay="1000"/>
                            </p:stCondLst>
                            <p:childTnLst>
                              <p:par>
                                <p:cTn id="26" presetID="10" presetClass="entr" presetSubtype="0" fill="hold" grpId="0" nodeType="afterEffect">
                                  <p:stCondLst>
                                    <p:cond delay="50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500"/>
                                        <p:tgtEl>
                                          <p:spTgt spid="53"/>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childTnLst>
                          </p:cTn>
                        </p:par>
                        <p:par>
                          <p:cTn id="38" fill="hold">
                            <p:stCondLst>
                              <p:cond delay="1000"/>
                            </p:stCondLst>
                            <p:childTnLst>
                              <p:par>
                                <p:cTn id="39" presetID="10" presetClass="entr" presetSubtype="0" fill="hold" grpId="0" nodeType="afterEffect">
                                  <p:stCondLst>
                                    <p:cond delay="500"/>
                                  </p:stCondLst>
                                  <p:childTnLst>
                                    <p:set>
                                      <p:cBhvr>
                                        <p:cTn id="40" dur="1" fill="hold">
                                          <p:stCondLst>
                                            <p:cond delay="0"/>
                                          </p:stCondLst>
                                        </p:cTn>
                                        <p:tgtEl>
                                          <p:spTgt spid="54"/>
                                        </p:tgtEl>
                                        <p:attrNameLst>
                                          <p:attrName>style.visibility</p:attrName>
                                        </p:attrNameLst>
                                      </p:cBhvr>
                                      <p:to>
                                        <p:strVal val="visible"/>
                                      </p:to>
                                    </p:set>
                                    <p:animEffect transition="in" filter="fade">
                                      <p:cBhvr>
                                        <p:cTn id="41" dur="500"/>
                                        <p:tgtEl>
                                          <p:spTgt spid="5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barn(outVertical)">
                                      <p:cBhvr>
                                        <p:cTn id="4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p:bldP spid="49" grpId="0"/>
      <p:bldP spid="50" grpId="0" animBg="1"/>
      <p:bldP spid="51" grpId="0"/>
      <p:bldP spid="52" grpId="0"/>
      <p:bldP spid="53" grpId="0" animBg="1"/>
      <p:bldP spid="5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5|12.2|6.8|6.2"/>
</p:tagLst>
</file>

<file path=ppt/tags/tag2.xml><?xml version="1.0" encoding="utf-8"?>
<p:tagLst xmlns:a="http://schemas.openxmlformats.org/drawingml/2006/main" xmlns:r="http://schemas.openxmlformats.org/officeDocument/2006/relationships" xmlns:p="http://schemas.openxmlformats.org/presentationml/2006/main">
  <p:tag name="TIMING" val="|32.4"/>
</p:tagLst>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2352</Words>
  <Application>Microsoft Office PowerPoint</Application>
  <PresentationFormat>画面に合わせる (16:10)</PresentationFormat>
  <Paragraphs>261</Paragraphs>
  <Slides>12</Slides>
  <Notes>12</Notes>
  <HiddenSlides>0</HiddenSlides>
  <MMClips>0</MMClips>
  <ScaleCrop>false</ScaleCrop>
  <HeadingPairs>
    <vt:vector size="4" baseType="variant">
      <vt:variant>
        <vt:lpstr>テーマ</vt:lpstr>
      </vt:variant>
      <vt:variant>
        <vt:i4>4</vt:i4>
      </vt:variant>
      <vt:variant>
        <vt:lpstr>スライド タイトル</vt:lpstr>
      </vt:variant>
      <vt:variant>
        <vt:i4>12</vt:i4>
      </vt:variant>
    </vt:vector>
  </HeadingPairs>
  <TitlesOfParts>
    <vt:vector size="16"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2020-02-19T04:47:49Z</dcterms:created>
  <dcterms:modified xsi:type="dcterms:W3CDTF">2020-02-25T04:50:47Z</dcterms:modified>
</cp:coreProperties>
</file>