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9" r:id="rId1"/>
    <p:sldMasterId id="2147483674" r:id="rId2"/>
    <p:sldMasterId id="2147483683" r:id="rId3"/>
    <p:sldMasterId id="2147483681" r:id="rId4"/>
  </p:sldMasterIdLst>
  <p:notesMasterIdLst>
    <p:notesMasterId r:id="rId22"/>
  </p:notesMasterIdLst>
  <p:handoutMasterIdLst>
    <p:handoutMasterId r:id="rId23"/>
  </p:handoutMasterIdLst>
  <p:sldIdLst>
    <p:sldId id="265" r:id="rId5"/>
    <p:sldId id="381" r:id="rId6"/>
    <p:sldId id="383" r:id="rId7"/>
    <p:sldId id="398" r:id="rId8"/>
    <p:sldId id="390" r:id="rId9"/>
    <p:sldId id="386" r:id="rId10"/>
    <p:sldId id="546" r:id="rId11"/>
    <p:sldId id="547" r:id="rId12"/>
    <p:sldId id="548" r:id="rId13"/>
    <p:sldId id="549" r:id="rId14"/>
    <p:sldId id="550" r:id="rId15"/>
    <p:sldId id="551" r:id="rId16"/>
    <p:sldId id="553" r:id="rId17"/>
    <p:sldId id="554" r:id="rId18"/>
    <p:sldId id="555" r:id="rId19"/>
    <p:sldId id="556" r:id="rId20"/>
    <p:sldId id="552" r:id="rId21"/>
  </p:sldIdLst>
  <p:sldSz cx="9144000" cy="5715000" type="screen16x1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800" userDrawn="1">
          <p15:clr>
            <a:srgbClr val="A4A3A4"/>
          </p15:clr>
        </p15:guide>
        <p15:guide id="2" pos="2400" userDrawn="1">
          <p15:clr>
            <a:srgbClr val="A4A3A4"/>
          </p15:clr>
        </p15:guide>
        <p15:guide id="3"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2F2FF"/>
    <a:srgbClr val="EE4093"/>
    <a:srgbClr val="934BC9"/>
    <a:srgbClr val="008000"/>
    <a:srgbClr val="FF5050"/>
    <a:srgbClr val="FF7C8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01" autoAdjust="0"/>
    <p:restoredTop sz="70252" autoAdjust="0"/>
  </p:normalViewPr>
  <p:slideViewPr>
    <p:cSldViewPr>
      <p:cViewPr varScale="1">
        <p:scale>
          <a:sx n="128" d="100"/>
          <a:sy n="128" d="100"/>
        </p:scale>
        <p:origin x="-90" y="-120"/>
      </p:cViewPr>
      <p:guideLst>
        <p:guide orient="horz" pos="530"/>
        <p:guide orient="horz" pos="3206"/>
        <p:guide orient="horz" pos="394"/>
        <p:guide pos="567"/>
        <p:guide pos="5193"/>
      </p:guideLst>
    </p:cSldViewPr>
  </p:slideViewPr>
  <p:notesTextViewPr>
    <p:cViewPr>
      <p:scale>
        <a:sx n="150" d="100"/>
        <a:sy n="150" d="100"/>
      </p:scale>
      <p:origin x="0" y="0"/>
    </p:cViewPr>
  </p:notesTextViewPr>
  <p:sorterViewPr>
    <p:cViewPr>
      <p:scale>
        <a:sx n="100" d="100"/>
        <a:sy n="100" d="100"/>
      </p:scale>
      <p:origin x="0" y="0"/>
    </p:cViewPr>
  </p:sorterViewPr>
  <p:notesViewPr>
    <p:cSldViewPr>
      <p:cViewPr varScale="1">
        <p:scale>
          <a:sx n="110" d="100"/>
          <a:sy n="110" d="100"/>
        </p:scale>
        <p:origin x="-1320" y="-7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6"/>
            <a:ext cx="2918831" cy="495028"/>
          </a:xfrm>
          <a:prstGeom prst="rect">
            <a:avLst/>
          </a:prstGeom>
        </p:spPr>
        <p:txBody>
          <a:bodyPr vert="horz" lIns="90644" tIns="45322" rIns="90644" bIns="45322" rtlCol="0" anchor="b"/>
          <a:lstStyle>
            <a:lvl1pPr algn="r">
              <a:defRPr sz="1200"/>
            </a:lvl1pPr>
          </a:lstStyle>
          <a:p>
            <a:fld id="{1AB10502-D433-4698-A4DF-06029B496A98}" type="slidenum">
              <a:rPr kumimoji="1" lang="ja-JP" altLang="en-US" smtClean="0"/>
              <a:t>‹#›</a:t>
            </a:fld>
            <a:endParaRPr kumimoji="1" lang="ja-JP" altLang="en-US"/>
          </a:p>
        </p:txBody>
      </p:sp>
    </p:spTree>
    <p:extLst>
      <p:ext uri="{BB962C8B-B14F-4D97-AF65-F5344CB8AC3E}">
        <p14:creationId xmlns:p14="http://schemas.microsoft.com/office/powerpoint/2010/main" val="2455715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9D65FD74-6499-4290-962A-F179C6685009}" type="datetimeFigureOut">
              <a:rPr kumimoji="1" lang="ja-JP" altLang="en-US" smtClean="0"/>
              <a:t>2020/2/26</a:t>
            </a:fld>
            <a:endParaRPr kumimoji="1" lang="ja-JP" altLang="en-US"/>
          </a:p>
        </p:txBody>
      </p:sp>
      <p:sp>
        <p:nvSpPr>
          <p:cNvPr id="4" name="スライド イメージ プレースホルダー 3"/>
          <p:cNvSpPr>
            <a:spLocks noGrp="1" noRot="1" noChangeAspect="1"/>
          </p:cNvSpPr>
          <p:nvPr>
            <p:ph type="sldImg" idx="2"/>
          </p:nvPr>
        </p:nvSpPr>
        <p:spPr>
          <a:xfrm>
            <a:off x="704850" y="1233488"/>
            <a:ext cx="5326063"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7D5489D7-4FFC-455B-B915-3CEFB519FBBE}" type="slidenum">
              <a:rPr kumimoji="1" lang="ja-JP" altLang="en-US" smtClean="0"/>
              <a:t>‹#›</a:t>
            </a:fld>
            <a:endParaRPr kumimoji="1" lang="ja-JP" altLang="en-US"/>
          </a:p>
        </p:txBody>
      </p:sp>
    </p:spTree>
    <p:extLst>
      <p:ext uri="{BB962C8B-B14F-4D97-AF65-F5344CB8AC3E}">
        <p14:creationId xmlns:p14="http://schemas.microsoft.com/office/powerpoint/2010/main" val="2414551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endParaRPr kumimoji="1" lang="ja-JP" altLang="en-US" sz="1200" b="0" dirty="0">
              <a:latin typeface="+mn-ea"/>
              <a:ea typeface="+mn-ea"/>
            </a:endParaRP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1</a:t>
            </a:fld>
            <a:endParaRPr kumimoji="1" lang="ja-JP" altLang="en-US"/>
          </a:p>
        </p:txBody>
      </p:sp>
    </p:spTree>
    <p:extLst>
      <p:ext uri="{BB962C8B-B14F-4D97-AF65-F5344CB8AC3E}">
        <p14:creationId xmlns:p14="http://schemas.microsoft.com/office/powerpoint/2010/main" val="810303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そこで登場するのが、重回帰分析というものになります。</a:t>
            </a:r>
          </a:p>
          <a:p>
            <a:r>
              <a:rPr kumimoji="1" lang="ja-JP" altLang="en-US" dirty="0" smtClean="0">
                <a:latin typeface="+mn-ea"/>
                <a:ea typeface="+mn-ea"/>
              </a:rPr>
              <a:t>重回帰分析では説明する変数を</a:t>
            </a:r>
            <a:r>
              <a:rPr kumimoji="1" lang="en-US" altLang="ja-JP" dirty="0" smtClean="0">
                <a:latin typeface="+mn-ea"/>
                <a:ea typeface="+mn-ea"/>
              </a:rPr>
              <a:t>2</a:t>
            </a:r>
            <a:r>
              <a:rPr kumimoji="1" lang="ja-JP" altLang="en-US" dirty="0" smtClean="0">
                <a:latin typeface="+mn-ea"/>
                <a:ea typeface="+mn-ea"/>
              </a:rPr>
              <a:t>個以上に増やして回帰を行う分析をします。</a:t>
            </a:r>
          </a:p>
          <a:p>
            <a:r>
              <a:rPr kumimoji="1" lang="ja-JP" altLang="en-US" dirty="0" smtClean="0">
                <a:latin typeface="+mn-ea"/>
                <a:ea typeface="+mn-ea"/>
              </a:rPr>
              <a:t>たとえば、車検まで残っている月数を、説明する変数に加えるとどうなるのでしょうか。</a:t>
            </a:r>
          </a:p>
          <a:p>
            <a:r>
              <a:rPr kumimoji="1" lang="ja-JP" altLang="en-US" dirty="0" smtClean="0">
                <a:latin typeface="+mn-ea"/>
                <a:ea typeface="+mn-ea"/>
              </a:rPr>
              <a:t>説明変数の走行距離と車検残月数が、無関係に車体価格を説明するという理想的な状態では、散布図は三次元で表現できます。</a:t>
            </a:r>
          </a:p>
          <a:p>
            <a:endParaRPr kumimoji="1" lang="ja-JP" altLang="en-US" dirty="0" smtClean="0">
              <a:latin typeface="+mn-ea"/>
              <a:ea typeface="+mn-ea"/>
            </a:endParaRP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10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三次元の散布図を近似するのは、直線ではなく平面になります。</a:t>
            </a:r>
          </a:p>
          <a:p>
            <a:r>
              <a:rPr kumimoji="1" lang="ja-JP" altLang="en-US" dirty="0" smtClean="0">
                <a:latin typeface="+mn-ea"/>
                <a:ea typeface="+mn-ea"/>
              </a:rPr>
              <a:t>このようにして説明変数を増やすと、理論的には説明変数の数だけの次元を増やした空間で回帰させることができます。</a:t>
            </a:r>
          </a:p>
          <a:p>
            <a:r>
              <a:rPr kumimoji="1" lang="ja-JP" altLang="en-US" dirty="0" smtClean="0">
                <a:latin typeface="+mn-ea"/>
                <a:ea typeface="+mn-ea"/>
              </a:rPr>
              <a:t>これが重回帰分析の考え方です。</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11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説明する変数が質的変数の場合は、ダミー変数と呼ばれる</a:t>
            </a:r>
            <a:r>
              <a:rPr kumimoji="1" lang="en-US" altLang="ja-JP" dirty="0" smtClean="0">
                <a:latin typeface="+mn-ea"/>
                <a:ea typeface="+mn-ea"/>
              </a:rPr>
              <a:t>0</a:t>
            </a:r>
            <a:r>
              <a:rPr kumimoji="1" lang="ja-JP" altLang="en-US" dirty="0" smtClean="0">
                <a:latin typeface="+mn-ea"/>
                <a:ea typeface="+mn-ea"/>
              </a:rPr>
              <a:t>か</a:t>
            </a:r>
            <a:r>
              <a:rPr kumimoji="1" lang="en-US" altLang="ja-JP" dirty="0" smtClean="0">
                <a:latin typeface="+mn-ea"/>
                <a:ea typeface="+mn-ea"/>
              </a:rPr>
              <a:t>1</a:t>
            </a:r>
            <a:r>
              <a:rPr kumimoji="1" lang="ja-JP" altLang="en-US" dirty="0" smtClean="0">
                <a:latin typeface="+mn-ea"/>
                <a:ea typeface="+mn-ea"/>
              </a:rPr>
              <a:t>の</a:t>
            </a:r>
            <a:r>
              <a:rPr kumimoji="1" lang="en-US" altLang="ja-JP" dirty="0" smtClean="0">
                <a:latin typeface="+mn-ea"/>
                <a:ea typeface="+mn-ea"/>
              </a:rPr>
              <a:t>2</a:t>
            </a:r>
            <a:r>
              <a:rPr kumimoji="1" lang="ja-JP" altLang="en-US" dirty="0" smtClean="0">
                <a:latin typeface="+mn-ea"/>
                <a:ea typeface="+mn-ea"/>
              </a:rPr>
              <a:t>値データを使います。</a:t>
            </a:r>
          </a:p>
          <a:p>
            <a:r>
              <a:rPr kumimoji="1" lang="en-US" altLang="ja-JP" dirty="0" smtClean="0">
                <a:latin typeface="+mn-ea"/>
                <a:ea typeface="+mn-ea"/>
              </a:rPr>
              <a:t>3</a:t>
            </a:r>
            <a:r>
              <a:rPr kumimoji="1" lang="ja-JP" altLang="en-US" dirty="0" smtClean="0">
                <a:latin typeface="+mn-ea"/>
                <a:ea typeface="+mn-ea"/>
              </a:rPr>
              <a:t>項目以上の質的変数の場合も対応可能です。</a:t>
            </a:r>
          </a:p>
          <a:p>
            <a:r>
              <a:rPr kumimoji="1" lang="ja-JP" altLang="en-US" dirty="0" smtClean="0">
                <a:latin typeface="+mn-ea"/>
                <a:ea typeface="+mn-ea"/>
              </a:rPr>
              <a:t>この例では車の色がシルバー，黒</a:t>
            </a:r>
            <a:r>
              <a:rPr kumimoji="1" lang="en-US" altLang="ja-JP" dirty="0" smtClean="0">
                <a:latin typeface="+mn-ea"/>
                <a:ea typeface="+mn-ea"/>
              </a:rPr>
              <a:t>, </a:t>
            </a:r>
            <a:r>
              <a:rPr kumimoji="1" lang="ja-JP" altLang="en-US" dirty="0" smtClean="0">
                <a:latin typeface="+mn-ea"/>
                <a:ea typeface="+mn-ea"/>
              </a:rPr>
              <a:t>白</a:t>
            </a:r>
            <a:r>
              <a:rPr kumimoji="1" lang="en-US" altLang="ja-JP" dirty="0" smtClean="0">
                <a:latin typeface="+mn-ea"/>
                <a:ea typeface="+mn-ea"/>
              </a:rPr>
              <a:t>, </a:t>
            </a:r>
            <a:r>
              <a:rPr kumimoji="1" lang="ja-JP" altLang="en-US" dirty="0" smtClean="0">
                <a:latin typeface="+mn-ea"/>
                <a:ea typeface="+mn-ea"/>
              </a:rPr>
              <a:t>青</a:t>
            </a:r>
            <a:r>
              <a:rPr kumimoji="1" lang="en-US" altLang="ja-JP" dirty="0" smtClean="0">
                <a:latin typeface="+mn-ea"/>
                <a:ea typeface="+mn-ea"/>
              </a:rPr>
              <a:t>, </a:t>
            </a:r>
            <a:r>
              <a:rPr kumimoji="1" lang="ja-JP" altLang="en-US" dirty="0" smtClean="0">
                <a:latin typeface="+mn-ea"/>
                <a:ea typeface="+mn-ea"/>
              </a:rPr>
              <a:t>赤</a:t>
            </a:r>
            <a:r>
              <a:rPr kumimoji="1" lang="en-US" altLang="ja-JP" dirty="0" smtClean="0">
                <a:latin typeface="+mn-ea"/>
                <a:ea typeface="+mn-ea"/>
              </a:rPr>
              <a:t>, </a:t>
            </a:r>
            <a:r>
              <a:rPr kumimoji="1" lang="ja-JP" altLang="en-US" dirty="0" smtClean="0">
                <a:latin typeface="+mn-ea"/>
                <a:ea typeface="+mn-ea"/>
              </a:rPr>
              <a:t>紺</a:t>
            </a:r>
            <a:r>
              <a:rPr kumimoji="1" lang="en-US" altLang="ja-JP" dirty="0" smtClean="0">
                <a:latin typeface="+mn-ea"/>
                <a:ea typeface="+mn-ea"/>
              </a:rPr>
              <a:t>, </a:t>
            </a:r>
            <a:r>
              <a:rPr kumimoji="1" lang="ja-JP" altLang="en-US" dirty="0" smtClean="0">
                <a:latin typeface="+mn-ea"/>
                <a:ea typeface="+mn-ea"/>
              </a:rPr>
              <a:t>パープル</a:t>
            </a:r>
            <a:r>
              <a:rPr kumimoji="1" lang="en-US" altLang="ja-JP" dirty="0" smtClean="0">
                <a:latin typeface="+mn-ea"/>
                <a:ea typeface="+mn-ea"/>
              </a:rPr>
              <a:t>, </a:t>
            </a:r>
            <a:r>
              <a:rPr kumimoji="1" lang="ja-JP" altLang="en-US" dirty="0" smtClean="0">
                <a:latin typeface="+mn-ea"/>
                <a:ea typeface="+mn-ea"/>
              </a:rPr>
              <a:t>ワイン</a:t>
            </a:r>
            <a:r>
              <a:rPr kumimoji="1" lang="en-US" altLang="ja-JP" dirty="0" smtClean="0">
                <a:latin typeface="+mn-ea"/>
                <a:ea typeface="+mn-ea"/>
              </a:rPr>
              <a:t>, </a:t>
            </a:r>
            <a:r>
              <a:rPr kumimoji="1" lang="ja-JP" altLang="en-US" dirty="0" smtClean="0">
                <a:latin typeface="+mn-ea"/>
                <a:ea typeface="+mn-ea"/>
              </a:rPr>
              <a:t>緑の</a:t>
            </a:r>
            <a:r>
              <a:rPr kumimoji="1" lang="en-US" altLang="ja-JP" dirty="0" smtClean="0">
                <a:latin typeface="+mn-ea"/>
                <a:ea typeface="+mn-ea"/>
              </a:rPr>
              <a:t>9</a:t>
            </a:r>
            <a:r>
              <a:rPr kumimoji="1" lang="ja-JP" altLang="en-US" dirty="0" smtClean="0">
                <a:latin typeface="+mn-ea"/>
                <a:ea typeface="+mn-ea"/>
              </a:rPr>
              <a:t>色でした。</a:t>
            </a:r>
          </a:p>
          <a:p>
            <a:r>
              <a:rPr kumimoji="1" lang="ja-JP" altLang="en-US" dirty="0" smtClean="0">
                <a:latin typeface="+mn-ea"/>
                <a:ea typeface="+mn-ea"/>
              </a:rPr>
              <a:t>取り得る色の数</a:t>
            </a:r>
            <a:r>
              <a:rPr kumimoji="1" lang="en-US" altLang="ja-JP" dirty="0" smtClean="0">
                <a:latin typeface="+mn-ea"/>
                <a:ea typeface="+mn-ea"/>
              </a:rPr>
              <a:t>9</a:t>
            </a:r>
            <a:r>
              <a:rPr kumimoji="1" lang="ja-JP" altLang="en-US" dirty="0" smtClean="0">
                <a:latin typeface="+mn-ea"/>
                <a:ea typeface="+mn-ea"/>
              </a:rPr>
              <a:t>から</a:t>
            </a:r>
            <a:r>
              <a:rPr kumimoji="1" lang="en-US" altLang="ja-JP" dirty="0" smtClean="0">
                <a:latin typeface="+mn-ea"/>
                <a:ea typeface="+mn-ea"/>
              </a:rPr>
              <a:t>1</a:t>
            </a:r>
            <a:r>
              <a:rPr kumimoji="1" lang="ja-JP" altLang="en-US" dirty="0" smtClean="0">
                <a:latin typeface="+mn-ea"/>
                <a:ea typeface="+mn-ea"/>
              </a:rPr>
              <a:t>を引いた</a:t>
            </a:r>
            <a:r>
              <a:rPr kumimoji="1" lang="en-US" altLang="ja-JP" dirty="0" smtClean="0">
                <a:latin typeface="+mn-ea"/>
                <a:ea typeface="+mn-ea"/>
              </a:rPr>
              <a:t>8</a:t>
            </a:r>
            <a:r>
              <a:rPr kumimoji="1" lang="ja-JP" altLang="en-US" dirty="0" smtClean="0">
                <a:latin typeface="+mn-ea"/>
                <a:ea typeface="+mn-ea"/>
              </a:rPr>
              <a:t>個のダミー変数を使って、該当色以外は</a:t>
            </a:r>
            <a:r>
              <a:rPr kumimoji="1" lang="en-US" altLang="ja-JP" dirty="0" smtClean="0">
                <a:latin typeface="+mn-ea"/>
                <a:ea typeface="+mn-ea"/>
              </a:rPr>
              <a:t>0</a:t>
            </a:r>
            <a:r>
              <a:rPr kumimoji="1" lang="ja-JP" altLang="en-US" dirty="0" smtClean="0">
                <a:latin typeface="+mn-ea"/>
                <a:ea typeface="+mn-ea"/>
              </a:rPr>
              <a:t>をとることで、</a:t>
            </a:r>
            <a:r>
              <a:rPr kumimoji="1" lang="en-US" altLang="ja-JP" dirty="0" smtClean="0">
                <a:latin typeface="+mn-ea"/>
                <a:ea typeface="+mn-ea"/>
              </a:rPr>
              <a:t>9</a:t>
            </a:r>
            <a:r>
              <a:rPr kumimoji="1" lang="ja-JP" altLang="en-US" dirty="0" smtClean="0">
                <a:latin typeface="+mn-ea"/>
                <a:ea typeface="+mn-ea"/>
              </a:rPr>
              <a:t>色の状態を独立した変数として表現することができます。</a:t>
            </a:r>
          </a:p>
          <a:p>
            <a:endParaRPr kumimoji="1" lang="ja-JP" altLang="en-US" dirty="0" smtClean="0">
              <a:latin typeface="+mn-ea"/>
              <a:ea typeface="+mn-ea"/>
            </a:endParaRP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12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シルバーの基準とした場合、黒</a:t>
            </a:r>
            <a:r>
              <a:rPr kumimoji="1" lang="en-US" altLang="ja-JP" dirty="0" smtClean="0">
                <a:latin typeface="+mn-ea"/>
                <a:ea typeface="+mn-ea"/>
              </a:rPr>
              <a:t>18</a:t>
            </a:r>
            <a:r>
              <a:rPr kumimoji="1" lang="ja-JP" altLang="en-US" dirty="0" smtClean="0">
                <a:latin typeface="+mn-ea"/>
                <a:ea typeface="+mn-ea"/>
              </a:rPr>
              <a:t>万円白だと</a:t>
            </a:r>
            <a:r>
              <a:rPr kumimoji="1" lang="en-US" altLang="ja-JP" dirty="0" smtClean="0">
                <a:latin typeface="+mn-ea"/>
                <a:ea typeface="+mn-ea"/>
              </a:rPr>
              <a:t>19</a:t>
            </a:r>
            <a:r>
              <a:rPr kumimoji="1" lang="ja-JP" altLang="en-US" dirty="0" smtClean="0">
                <a:latin typeface="+mn-ea"/>
                <a:ea typeface="+mn-ea"/>
              </a:rPr>
              <a:t>万円高くなる一方で、赤だと</a:t>
            </a:r>
            <a:r>
              <a:rPr kumimoji="1" lang="en-US" altLang="ja-JP" dirty="0" smtClean="0">
                <a:latin typeface="+mn-ea"/>
                <a:ea typeface="+mn-ea"/>
              </a:rPr>
              <a:t>6</a:t>
            </a:r>
            <a:r>
              <a:rPr kumimoji="1" lang="ja-JP" altLang="en-US" dirty="0" smtClean="0">
                <a:latin typeface="+mn-ea"/>
                <a:ea typeface="+mn-ea"/>
              </a:rPr>
              <a:t>万円ほど安くなる傾向があるようです。</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13</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このように変数を追加していくと、ある変数について、他の条件が変わらない場合に、変化分に応じた価格の変化を得ることができるようになります。</a:t>
            </a:r>
          </a:p>
          <a:p>
            <a:r>
              <a:rPr kumimoji="1" lang="ja-JP" altLang="en-US" dirty="0" smtClean="0">
                <a:latin typeface="+mn-ea"/>
                <a:ea typeface="+mn-ea"/>
              </a:rPr>
              <a:t>このように他の条件が変わらない状態で考えることを、「他の要因をコントロール」したというのですが、因果関係を示すことができるのが重回帰分析の強みです。</a:t>
            </a:r>
          </a:p>
          <a:p>
            <a:endParaRPr kumimoji="1" lang="ja-JP" altLang="en-US" dirty="0" smtClean="0">
              <a:latin typeface="+mn-ea"/>
              <a:ea typeface="+mn-ea"/>
            </a:endParaRP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14</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今回の中古車の価格の例では被説明変数は量的変数でしたが、被説明変数が名義尺度で行うこともできます。</a:t>
            </a:r>
          </a:p>
          <a:p>
            <a:r>
              <a:rPr kumimoji="1" lang="ja-JP" altLang="en-US" dirty="0" smtClean="0">
                <a:latin typeface="+mn-ea"/>
                <a:ea typeface="+mn-ea"/>
              </a:rPr>
              <a:t>中古車の例では売れるかどうかという</a:t>
            </a:r>
            <a:r>
              <a:rPr kumimoji="1" lang="en-US" altLang="ja-JP" dirty="0" smtClean="0">
                <a:latin typeface="+mn-ea"/>
                <a:ea typeface="+mn-ea"/>
              </a:rPr>
              <a:t>2</a:t>
            </a:r>
            <a:r>
              <a:rPr kumimoji="1" lang="ja-JP" altLang="en-US" dirty="0" smtClean="0">
                <a:latin typeface="+mn-ea"/>
                <a:ea typeface="+mn-ea"/>
              </a:rPr>
              <a:t>値変数を説明するように回帰させることも考えられます。</a:t>
            </a:r>
          </a:p>
          <a:p>
            <a:r>
              <a:rPr kumimoji="1" lang="ja-JP" altLang="en-US" dirty="0" smtClean="0">
                <a:latin typeface="+mn-ea"/>
                <a:ea typeface="+mn-ea"/>
              </a:rPr>
              <a:t>このように目的変数が</a:t>
            </a:r>
            <a:r>
              <a:rPr kumimoji="1" lang="en-US" altLang="ja-JP" dirty="0" smtClean="0">
                <a:latin typeface="+mn-ea"/>
                <a:ea typeface="+mn-ea"/>
              </a:rPr>
              <a:t>2</a:t>
            </a:r>
            <a:r>
              <a:rPr kumimoji="1" lang="ja-JP" altLang="en-US" dirty="0" smtClean="0">
                <a:latin typeface="+mn-ea"/>
                <a:ea typeface="+mn-ea"/>
              </a:rPr>
              <a:t>値変数になる名義尺度の場合はロジスティック回帰分析を用います。</a:t>
            </a:r>
          </a:p>
          <a:p>
            <a:endParaRPr kumimoji="1" lang="ja-JP" altLang="en-US" dirty="0" smtClean="0">
              <a:latin typeface="+mn-ea"/>
              <a:ea typeface="+mn-ea"/>
            </a:endParaRPr>
          </a:p>
          <a:p>
            <a:r>
              <a:rPr kumimoji="1" lang="ja-JP" altLang="en-US" dirty="0" smtClean="0">
                <a:latin typeface="+mn-ea"/>
                <a:ea typeface="+mn-ea"/>
              </a:rPr>
              <a:t>例えば、医療の世界では、治療の結果死ぬか死なないか、治るか治らないか、など</a:t>
            </a:r>
            <a:r>
              <a:rPr kumimoji="1" lang="en-US" altLang="ja-JP" dirty="0" smtClean="0">
                <a:latin typeface="+mn-ea"/>
                <a:ea typeface="+mn-ea"/>
              </a:rPr>
              <a:t>2</a:t>
            </a:r>
            <a:r>
              <a:rPr kumimoji="1" lang="ja-JP" altLang="en-US" dirty="0" smtClean="0">
                <a:latin typeface="+mn-ea"/>
                <a:ea typeface="+mn-ea"/>
              </a:rPr>
              <a:t>値の結果を回帰させることも多いので、ロジスティック回帰がよく用いられます。</a:t>
            </a:r>
          </a:p>
          <a:p>
            <a:endParaRPr kumimoji="1" lang="ja-JP" altLang="en-US" dirty="0" smtClean="0">
              <a:latin typeface="+mn-ea"/>
              <a:ea typeface="+mn-ea"/>
            </a:endParaRP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15</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ロジスティック回帰では、被説明変数が</a:t>
            </a:r>
            <a:r>
              <a:rPr kumimoji="1" lang="en-US" altLang="ja-JP" dirty="0" smtClean="0">
                <a:latin typeface="+mn-ea"/>
                <a:ea typeface="+mn-ea"/>
              </a:rPr>
              <a:t>0</a:t>
            </a:r>
            <a:r>
              <a:rPr kumimoji="1" lang="ja-JP" altLang="en-US" dirty="0" smtClean="0">
                <a:latin typeface="+mn-ea"/>
                <a:ea typeface="+mn-ea"/>
              </a:rPr>
              <a:t>か</a:t>
            </a:r>
            <a:r>
              <a:rPr kumimoji="1" lang="en-US" altLang="ja-JP" dirty="0" smtClean="0">
                <a:latin typeface="+mn-ea"/>
                <a:ea typeface="+mn-ea"/>
              </a:rPr>
              <a:t>1</a:t>
            </a:r>
            <a:r>
              <a:rPr kumimoji="1" lang="ja-JP" altLang="en-US" dirty="0" smtClean="0">
                <a:latin typeface="+mn-ea"/>
                <a:ea typeface="+mn-ea"/>
              </a:rPr>
              <a:t>の</a:t>
            </a:r>
            <a:r>
              <a:rPr kumimoji="1" lang="en-US" altLang="ja-JP" dirty="0" smtClean="0">
                <a:latin typeface="+mn-ea"/>
                <a:ea typeface="+mn-ea"/>
              </a:rPr>
              <a:t>2</a:t>
            </a:r>
            <a:r>
              <a:rPr kumimoji="1" lang="ja-JP" altLang="en-US" dirty="0" smtClean="0">
                <a:latin typeface="+mn-ea"/>
                <a:ea typeface="+mn-ea"/>
              </a:rPr>
              <a:t>値になるようにするのですが、回帰式の結果えられる期待値は、</a:t>
            </a:r>
            <a:r>
              <a:rPr kumimoji="1" lang="en-US" altLang="ja-JP" dirty="0" smtClean="0">
                <a:latin typeface="+mn-ea"/>
                <a:ea typeface="+mn-ea"/>
              </a:rPr>
              <a:t>0</a:t>
            </a:r>
            <a:r>
              <a:rPr kumimoji="1" lang="ja-JP" altLang="en-US" dirty="0" smtClean="0">
                <a:latin typeface="+mn-ea"/>
                <a:ea typeface="+mn-ea"/>
              </a:rPr>
              <a:t>から</a:t>
            </a:r>
            <a:r>
              <a:rPr kumimoji="1" lang="en-US" altLang="ja-JP" dirty="0" smtClean="0">
                <a:latin typeface="+mn-ea"/>
                <a:ea typeface="+mn-ea"/>
              </a:rPr>
              <a:t>1</a:t>
            </a:r>
            <a:r>
              <a:rPr kumimoji="1" lang="ja-JP" altLang="en-US" dirty="0" smtClean="0">
                <a:latin typeface="+mn-ea"/>
                <a:ea typeface="+mn-ea"/>
              </a:rPr>
              <a:t>の値をとるようにシグモイド関数というものをつかいます。</a:t>
            </a:r>
          </a:p>
          <a:p>
            <a:r>
              <a:rPr kumimoji="1" lang="ja-JP" altLang="en-US" dirty="0" smtClean="0">
                <a:latin typeface="+mn-ea"/>
                <a:ea typeface="+mn-ea"/>
              </a:rPr>
              <a:t>ここでは、回帰式で説明する期待値は</a:t>
            </a:r>
            <a:r>
              <a:rPr kumimoji="1" lang="en-US" altLang="ja-JP" dirty="0" smtClean="0">
                <a:latin typeface="+mn-ea"/>
                <a:ea typeface="+mn-ea"/>
              </a:rPr>
              <a:t>0</a:t>
            </a:r>
            <a:r>
              <a:rPr kumimoji="1" lang="ja-JP" altLang="en-US" dirty="0" smtClean="0">
                <a:latin typeface="+mn-ea"/>
                <a:ea typeface="+mn-ea"/>
              </a:rPr>
              <a:t>から</a:t>
            </a:r>
            <a:r>
              <a:rPr kumimoji="1" lang="en-US" altLang="ja-JP" dirty="0" smtClean="0">
                <a:latin typeface="+mn-ea"/>
                <a:ea typeface="+mn-ea"/>
              </a:rPr>
              <a:t>1</a:t>
            </a:r>
            <a:r>
              <a:rPr kumimoji="1" lang="ja-JP" altLang="en-US" dirty="0" smtClean="0">
                <a:latin typeface="+mn-ea"/>
                <a:ea typeface="+mn-ea"/>
              </a:rPr>
              <a:t>の間の確率を意味する、とだけは知っておいて下さい。</a:t>
            </a:r>
          </a:p>
          <a:p>
            <a:r>
              <a:rPr kumimoji="1" lang="ja-JP" altLang="en-US" dirty="0" smtClean="0">
                <a:latin typeface="+mn-ea"/>
                <a:ea typeface="+mn-ea"/>
              </a:rPr>
              <a:t>治療の結果死ぬか死なないかの場合は死ぬ確率、治るか治らないかの場合は治る確率、ということになります。</a:t>
            </a:r>
          </a:p>
          <a:p>
            <a:endParaRPr kumimoji="1" lang="ja-JP" altLang="en-US" dirty="0" smtClean="0">
              <a:latin typeface="+mn-ea"/>
              <a:ea typeface="+mn-ea"/>
            </a:endParaRPr>
          </a:p>
          <a:p>
            <a:endParaRPr kumimoji="1" lang="ja-JP" altLang="en-US" dirty="0" smtClean="0">
              <a:latin typeface="+mn-ea"/>
              <a:ea typeface="+mn-ea"/>
            </a:endParaRP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16</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第</a:t>
            </a:r>
            <a:r>
              <a:rPr kumimoji="1" lang="en-US" altLang="ja-JP" dirty="0" smtClean="0">
                <a:latin typeface="+mn-ea"/>
                <a:ea typeface="+mn-ea"/>
              </a:rPr>
              <a:t>6</a:t>
            </a:r>
            <a:r>
              <a:rPr kumimoji="1" lang="ja-JP" altLang="en-US" dirty="0" smtClean="0">
                <a:latin typeface="+mn-ea"/>
                <a:ea typeface="+mn-ea"/>
              </a:rPr>
              <a:t>章では相関と回帰について学びました。</a:t>
            </a:r>
          </a:p>
          <a:p>
            <a:r>
              <a:rPr kumimoji="1" lang="ja-JP" altLang="en-US" dirty="0" smtClean="0">
                <a:latin typeface="+mn-ea"/>
                <a:ea typeface="+mn-ea"/>
              </a:rPr>
              <a:t>次回は、回帰から因果関係を考える場合の課題について学びましょう。</a:t>
            </a:r>
          </a:p>
          <a:p>
            <a:r>
              <a:rPr kumimoji="1" lang="ja-JP" altLang="en-US" dirty="0" smtClean="0">
                <a:latin typeface="+mn-ea"/>
                <a:ea typeface="+mn-ea"/>
              </a:rPr>
              <a:t>お疲れ様でした。</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17</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第</a:t>
            </a:r>
            <a:r>
              <a:rPr kumimoji="1" lang="en-US" altLang="ja-JP" dirty="0" smtClean="0">
                <a:latin typeface="+mn-ea"/>
                <a:ea typeface="+mn-ea"/>
              </a:rPr>
              <a:t>6</a:t>
            </a:r>
            <a:r>
              <a:rPr kumimoji="1" lang="ja-JP" altLang="en-US" dirty="0" smtClean="0">
                <a:latin typeface="+mn-ea"/>
                <a:ea typeface="+mn-ea"/>
              </a:rPr>
              <a:t>章の後半では、回帰について学んでみましょう。</a:t>
            </a:r>
          </a:p>
          <a:p>
            <a:r>
              <a:rPr kumimoji="1" lang="ja-JP" altLang="en-US" dirty="0" smtClean="0">
                <a:latin typeface="+mn-ea"/>
                <a:ea typeface="+mn-ea"/>
              </a:rPr>
              <a:t>回帰の基礎は単回帰になります。</a:t>
            </a:r>
          </a:p>
          <a:p>
            <a:r>
              <a:rPr kumimoji="1" lang="ja-JP" altLang="en-US" dirty="0" smtClean="0">
                <a:latin typeface="+mn-ea"/>
                <a:ea typeface="+mn-ea"/>
              </a:rPr>
              <a:t>単回帰分析では</a:t>
            </a:r>
            <a:r>
              <a:rPr kumimoji="1" lang="en-US" altLang="ja-JP" dirty="0" smtClean="0">
                <a:latin typeface="+mn-ea"/>
                <a:ea typeface="+mn-ea"/>
              </a:rPr>
              <a:t>1</a:t>
            </a:r>
            <a:r>
              <a:rPr kumimoji="1" lang="ja-JP" altLang="en-US" dirty="0" err="1" smtClean="0">
                <a:latin typeface="+mn-ea"/>
                <a:ea typeface="+mn-ea"/>
              </a:rPr>
              <a:t>つの</a:t>
            </a:r>
            <a:r>
              <a:rPr kumimoji="1" lang="ja-JP" altLang="en-US" dirty="0" smtClean="0">
                <a:latin typeface="+mn-ea"/>
                <a:ea typeface="+mn-ea"/>
              </a:rPr>
              <a:t>変数で別の変数を説明することになります。</a:t>
            </a:r>
          </a:p>
          <a:p>
            <a:r>
              <a:rPr kumimoji="1" lang="ja-JP" altLang="en-US" dirty="0" smtClean="0">
                <a:latin typeface="+mn-ea"/>
                <a:ea typeface="+mn-ea"/>
              </a:rPr>
              <a:t>例えば、中古車の車両価格というのは様々な要因で決まることが知られていますが、中でも、走行距離は車の劣化につながりますし、重要な要素の一つです。</a:t>
            </a:r>
          </a:p>
          <a:p>
            <a:r>
              <a:rPr kumimoji="1" lang="ja-JP" altLang="en-US" dirty="0" smtClean="0">
                <a:latin typeface="+mn-ea"/>
                <a:ea typeface="+mn-ea"/>
              </a:rPr>
              <a:t>そこで、車両価格と距離の関係を散布図にしたうえで、走行距離で車両価格を説明することを目指してみましょう。</a:t>
            </a:r>
          </a:p>
          <a:p>
            <a:r>
              <a:rPr kumimoji="1" lang="ja-JP" altLang="en-US" dirty="0" smtClean="0">
                <a:latin typeface="+mn-ea"/>
                <a:ea typeface="+mn-ea"/>
              </a:rPr>
              <a:t>この分布の真ん中あたりに直線を引いてみると、両者の関係を直線的に表現できるのではないでしょうか。</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2</a:t>
            </a:fld>
            <a:endParaRPr kumimoji="1" lang="ja-JP" altLang="en-US"/>
          </a:p>
        </p:txBody>
      </p:sp>
    </p:spTree>
    <p:extLst>
      <p:ext uri="{BB962C8B-B14F-4D97-AF65-F5344CB8AC3E}">
        <p14:creationId xmlns:p14="http://schemas.microsoft.com/office/powerpoint/2010/main" val="1086652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1000</a:t>
            </a:r>
            <a:r>
              <a:rPr kumimoji="1" lang="ja-JP" altLang="en-US" dirty="0" smtClean="0">
                <a:latin typeface="+mn-ea"/>
                <a:ea typeface="+mn-ea"/>
              </a:rPr>
              <a:t>代分の走行距離と車両価格のデータがあるとします。</a:t>
            </a:r>
          </a:p>
          <a:p>
            <a:r>
              <a:rPr kumimoji="1" lang="ja-JP" altLang="en-US" dirty="0" smtClean="0">
                <a:latin typeface="+mn-ea"/>
                <a:ea typeface="+mn-ea"/>
              </a:rPr>
              <a:t>距離を</a:t>
            </a:r>
            <a:r>
              <a:rPr kumimoji="1" lang="en-US" altLang="ja-JP" dirty="0" smtClean="0">
                <a:latin typeface="+mn-ea"/>
                <a:ea typeface="+mn-ea"/>
              </a:rPr>
              <a:t>x</a:t>
            </a:r>
            <a:r>
              <a:rPr kumimoji="1" lang="ja-JP" altLang="en-US" dirty="0" smtClean="0">
                <a:latin typeface="+mn-ea"/>
                <a:ea typeface="+mn-ea"/>
              </a:rPr>
              <a:t>軸、車両価格を</a:t>
            </a:r>
            <a:r>
              <a:rPr kumimoji="1" lang="en-US" altLang="ja-JP" dirty="0" smtClean="0">
                <a:latin typeface="+mn-ea"/>
                <a:ea typeface="+mn-ea"/>
              </a:rPr>
              <a:t>y</a:t>
            </a:r>
            <a:r>
              <a:rPr kumimoji="1" lang="ja-JP" altLang="en-US" dirty="0" smtClean="0">
                <a:latin typeface="+mn-ea"/>
                <a:ea typeface="+mn-ea"/>
              </a:rPr>
              <a:t>軸に</a:t>
            </a:r>
            <a:r>
              <a:rPr kumimoji="1" lang="en-US" altLang="ja-JP" dirty="0" smtClean="0">
                <a:latin typeface="+mn-ea"/>
                <a:ea typeface="+mn-ea"/>
              </a:rPr>
              <a:t>1</a:t>
            </a:r>
            <a:r>
              <a:rPr kumimoji="1" lang="ja-JP" altLang="en-US" dirty="0" smtClean="0">
                <a:latin typeface="+mn-ea"/>
                <a:ea typeface="+mn-ea"/>
              </a:rPr>
              <a:t>台ずつ該当する箇所に点をつけてみましょう。</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3</a:t>
            </a:fld>
            <a:endParaRPr kumimoji="1" lang="ja-JP" altLang="en-US"/>
          </a:p>
        </p:txBody>
      </p:sp>
    </p:spTree>
    <p:extLst>
      <p:ext uri="{BB962C8B-B14F-4D97-AF65-F5344CB8AC3E}">
        <p14:creationId xmlns:p14="http://schemas.microsoft.com/office/powerpoint/2010/main" val="3649273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後述する最小二乗法で回帰させると直線を引くことになります。</a:t>
            </a:r>
          </a:p>
          <a:p>
            <a:r>
              <a:rPr kumimoji="1" lang="ja-JP" altLang="en-US" dirty="0" smtClean="0">
                <a:latin typeface="+mn-ea"/>
                <a:ea typeface="+mn-ea"/>
              </a:rPr>
              <a:t>これと思う直線を引きたいのですが、どうすればいいのでしょうか。</a:t>
            </a:r>
          </a:p>
          <a:p>
            <a:r>
              <a:rPr kumimoji="1" lang="en-US" altLang="ja-JP" dirty="0" smtClean="0">
                <a:latin typeface="+mn-ea"/>
                <a:ea typeface="+mn-ea"/>
              </a:rPr>
              <a:t>y</a:t>
            </a:r>
            <a:r>
              <a:rPr kumimoji="1" lang="ja-JP" altLang="en-US" dirty="0" smtClean="0">
                <a:latin typeface="+mn-ea"/>
                <a:ea typeface="+mn-ea"/>
              </a:rPr>
              <a:t>切片に当たる</a:t>
            </a:r>
            <a:r>
              <a:rPr kumimoji="1" lang="en-US" altLang="ja-JP" dirty="0" smtClean="0">
                <a:latin typeface="+mn-ea"/>
                <a:ea typeface="+mn-ea"/>
              </a:rPr>
              <a:t>a</a:t>
            </a:r>
            <a:r>
              <a:rPr kumimoji="1" lang="ja-JP" altLang="en-US" dirty="0" smtClean="0">
                <a:latin typeface="+mn-ea"/>
                <a:ea typeface="+mn-ea"/>
              </a:rPr>
              <a:t>と傾きに当たる</a:t>
            </a:r>
            <a:r>
              <a:rPr kumimoji="1" lang="en-US" altLang="ja-JP" dirty="0" smtClean="0">
                <a:latin typeface="+mn-ea"/>
                <a:ea typeface="+mn-ea"/>
              </a:rPr>
              <a:t>b1</a:t>
            </a:r>
            <a:r>
              <a:rPr kumimoji="1" lang="ja-JP" altLang="en-US" dirty="0" smtClean="0">
                <a:latin typeface="+mn-ea"/>
                <a:ea typeface="+mn-ea"/>
              </a:rPr>
              <a:t>の値を変えることでいろいろな直線が引ける中、各点の直線からの外れ具合を総合的に見て小さいものにすることを目指したいですね。</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4</a:t>
            </a:fld>
            <a:endParaRPr kumimoji="1" lang="ja-JP" altLang="en-US"/>
          </a:p>
        </p:txBody>
      </p:sp>
    </p:spTree>
    <p:extLst>
      <p:ext uri="{BB962C8B-B14F-4D97-AF65-F5344CB8AC3E}">
        <p14:creationId xmlns:p14="http://schemas.microsoft.com/office/powerpoint/2010/main" val="3737177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lang="ja-JP" altLang="en-US" b="0" dirty="0" smtClean="0">
                <a:latin typeface="+mn-ea"/>
                <a:ea typeface="+mn-ea"/>
              </a:rPr>
              <a:t>統計の世界では、ずれが小さくなるような直線の引き方を良いフィッティングと表現します。</a:t>
            </a:r>
          </a:p>
          <a:p>
            <a:r>
              <a:rPr lang="ja-JP" altLang="en-US" b="0" dirty="0" smtClean="0">
                <a:latin typeface="+mn-ea"/>
                <a:ea typeface="+mn-ea"/>
              </a:rPr>
              <a:t>「えいや」と決めた</a:t>
            </a:r>
            <a:r>
              <a:rPr lang="en-US" altLang="ja-JP" b="0" dirty="0" smtClean="0">
                <a:latin typeface="+mn-ea"/>
                <a:ea typeface="+mn-ea"/>
              </a:rPr>
              <a:t>y=a+b1x1</a:t>
            </a:r>
            <a:r>
              <a:rPr lang="ja-JP" altLang="en-US" b="0" dirty="0" smtClean="0">
                <a:latin typeface="+mn-ea"/>
                <a:ea typeface="+mn-ea"/>
              </a:rPr>
              <a:t>という近似直線でえられる期待される価格「わいはっと」は</a:t>
            </a:r>
            <a:r>
              <a:rPr lang="en-US" altLang="ja-JP" b="0" dirty="0" smtClean="0">
                <a:latin typeface="+mn-ea"/>
                <a:ea typeface="+mn-ea"/>
              </a:rPr>
              <a:t>1</a:t>
            </a:r>
            <a:r>
              <a:rPr lang="ja-JP" altLang="en-US" b="0" dirty="0" smtClean="0">
                <a:latin typeface="+mn-ea"/>
                <a:ea typeface="+mn-ea"/>
              </a:rPr>
              <a:t>から</a:t>
            </a:r>
            <a:r>
              <a:rPr lang="en-US" altLang="ja-JP" b="0" dirty="0" smtClean="0">
                <a:latin typeface="+mn-ea"/>
                <a:ea typeface="+mn-ea"/>
              </a:rPr>
              <a:t>1000</a:t>
            </a:r>
            <a:r>
              <a:rPr lang="ja-JP" altLang="en-US" b="0" dirty="0" err="1" smtClean="0">
                <a:latin typeface="+mn-ea"/>
                <a:ea typeface="+mn-ea"/>
              </a:rPr>
              <a:t>まで</a:t>
            </a:r>
            <a:r>
              <a:rPr lang="ja-JP" altLang="en-US" b="0" dirty="0" smtClean="0">
                <a:latin typeface="+mn-ea"/>
                <a:ea typeface="+mn-ea"/>
              </a:rPr>
              <a:t>計算すれば求まります。</a:t>
            </a:r>
          </a:p>
          <a:p>
            <a:endParaRPr lang="ja-JP" altLang="en-US" b="0" dirty="0" smtClean="0">
              <a:latin typeface="+mn-ea"/>
              <a:ea typeface="+mn-ea"/>
            </a:endParaRPr>
          </a:p>
          <a:p>
            <a:r>
              <a:rPr lang="ja-JP" altLang="en-US" b="0" dirty="0" smtClean="0">
                <a:latin typeface="+mn-ea"/>
                <a:ea typeface="+mn-ea"/>
              </a:rPr>
              <a:t>この</a:t>
            </a:r>
            <a:r>
              <a:rPr lang="en-US" altLang="ja-JP" b="0" dirty="0" smtClean="0">
                <a:latin typeface="+mn-ea"/>
                <a:ea typeface="+mn-ea"/>
              </a:rPr>
              <a:t>1000</a:t>
            </a:r>
            <a:r>
              <a:rPr lang="ja-JP" altLang="en-US" b="0" dirty="0" smtClean="0">
                <a:latin typeface="+mn-ea"/>
                <a:ea typeface="+mn-ea"/>
              </a:rPr>
              <a:t>個の期待値と、それぞれ実際の車両価格との差の二乗和を求めてみます。</a:t>
            </a:r>
          </a:p>
          <a:p>
            <a:r>
              <a:rPr lang="ja-JP" altLang="en-US" b="0" dirty="0" smtClean="0">
                <a:latin typeface="+mn-ea"/>
                <a:ea typeface="+mn-ea"/>
              </a:rPr>
              <a:t>ちなみに、こうした二乗和は統計の世界でよく出てくるもので、これまでにも何度か出てきましたね。</a:t>
            </a:r>
          </a:p>
          <a:p>
            <a:r>
              <a:rPr lang="ja-JP" altLang="en-US" b="0" dirty="0" smtClean="0">
                <a:latin typeface="+mn-ea"/>
                <a:ea typeface="+mn-ea"/>
              </a:rPr>
              <a:t>ここでは、詳細は割愛します。</a:t>
            </a:r>
          </a:p>
          <a:p>
            <a:endParaRPr lang="ja-JP" altLang="en-US" b="0" dirty="0" smtClean="0">
              <a:latin typeface="+mn-ea"/>
              <a:ea typeface="+mn-ea"/>
            </a:endParaRPr>
          </a:p>
          <a:p>
            <a:endParaRPr lang="ja-JP" altLang="en-US" b="0" dirty="0" smtClean="0">
              <a:latin typeface="+mn-ea"/>
              <a:ea typeface="+mn-ea"/>
            </a:endParaRP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5</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164906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44563" y="1135063"/>
            <a:ext cx="4897437" cy="3062287"/>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こうして得られた二乗和を最小化させる値を求めることを最小二乗法といいます。</a:t>
            </a:r>
          </a:p>
          <a:p>
            <a:r>
              <a:rPr kumimoji="1" lang="ja-JP" altLang="en-US" dirty="0" smtClean="0">
                <a:latin typeface="+mn-ea"/>
                <a:ea typeface="+mn-ea"/>
              </a:rPr>
              <a:t>下半分は最小二乗法で得られる切片と係数を求める式になりますが、ここでは眺めるだけで十分です。</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panose="020F0502020204030204"/>
                <a:ea typeface="ＭＳ Ｐゴシック" panose="020B0600070205080204" pitchFamily="50" charset="-128"/>
              </a:rPr>
              <a:pPr defTabSz="906445">
                <a:defRPr/>
              </a:pPr>
              <a:t>6</a:t>
            </a:fld>
            <a:endParaRPr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3400664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lang="ja-JP" altLang="en-US" b="0" dirty="0" smtClean="0">
                <a:latin typeface="+mn-ea"/>
                <a:ea typeface="+mn-ea"/>
              </a:rPr>
              <a:t>この計算自体は統計ソフトなどが行ってくれるので、それを信じると、</a:t>
            </a:r>
          </a:p>
          <a:p>
            <a:r>
              <a:rPr lang="ja-JP" altLang="en-US" b="0" dirty="0" smtClean="0">
                <a:latin typeface="+mn-ea"/>
                <a:ea typeface="+mn-ea"/>
              </a:rPr>
              <a:t>𝑦</a:t>
            </a:r>
            <a:r>
              <a:rPr lang="en-US" altLang="ja-JP" b="0" dirty="0" smtClean="0">
                <a:latin typeface="+mn-ea"/>
                <a:ea typeface="+mn-ea"/>
              </a:rPr>
              <a:t>=196.85−5.30</a:t>
            </a:r>
            <a:r>
              <a:rPr lang="ja-JP" altLang="en-US" b="0" dirty="0" smtClean="0">
                <a:latin typeface="+mn-ea"/>
                <a:ea typeface="+mn-ea"/>
              </a:rPr>
              <a:t>𝑥</a:t>
            </a:r>
            <a:r>
              <a:rPr lang="en-US" altLang="ja-JP" b="0" dirty="0" smtClean="0">
                <a:latin typeface="+mn-ea"/>
                <a:ea typeface="+mn-ea"/>
              </a:rPr>
              <a:t>1</a:t>
            </a:r>
            <a:r>
              <a:rPr lang="ja-JP" altLang="en-US" b="0" dirty="0" smtClean="0">
                <a:latin typeface="+mn-ea"/>
                <a:ea typeface="+mn-ea"/>
              </a:rPr>
              <a:t>という直線が得られます。</a:t>
            </a:r>
          </a:p>
          <a:p>
            <a:r>
              <a:rPr lang="ja-JP" altLang="en-US" b="0" dirty="0" smtClean="0">
                <a:latin typeface="+mn-ea"/>
                <a:ea typeface="+mn-ea"/>
              </a:rPr>
              <a:t>この式が意味するのは、「走行距離が</a:t>
            </a:r>
            <a:r>
              <a:rPr lang="en-US" altLang="ja-JP" b="0" dirty="0" smtClean="0">
                <a:latin typeface="+mn-ea"/>
                <a:ea typeface="+mn-ea"/>
              </a:rPr>
              <a:t>1</a:t>
            </a:r>
            <a:r>
              <a:rPr lang="ja-JP" altLang="en-US" b="0" dirty="0" smtClean="0">
                <a:latin typeface="+mn-ea"/>
                <a:ea typeface="+mn-ea"/>
              </a:rPr>
              <a:t>万</a:t>
            </a:r>
            <a:r>
              <a:rPr lang="en-US" altLang="ja-JP" b="0" dirty="0" smtClean="0">
                <a:latin typeface="+mn-ea"/>
                <a:ea typeface="+mn-ea"/>
              </a:rPr>
              <a:t>km</a:t>
            </a:r>
            <a:r>
              <a:rPr lang="ja-JP" altLang="en-US" b="0" dirty="0" smtClean="0">
                <a:latin typeface="+mn-ea"/>
                <a:ea typeface="+mn-ea"/>
              </a:rPr>
              <a:t>増えると、車両価格が</a:t>
            </a:r>
            <a:r>
              <a:rPr lang="en-US" altLang="ja-JP" b="0" dirty="0" smtClean="0">
                <a:latin typeface="+mn-ea"/>
                <a:ea typeface="+mn-ea"/>
              </a:rPr>
              <a:t>5.3</a:t>
            </a:r>
            <a:r>
              <a:rPr lang="ja-JP" altLang="en-US" b="0" dirty="0" smtClean="0">
                <a:latin typeface="+mn-ea"/>
                <a:ea typeface="+mn-ea"/>
              </a:rPr>
              <a:t>万円ぐらい下がる」ということになります。</a:t>
            </a:r>
          </a:p>
          <a:p>
            <a:r>
              <a:rPr lang="ja-JP" altLang="en-US" b="0" dirty="0" smtClean="0">
                <a:latin typeface="+mn-ea"/>
                <a:ea typeface="+mn-ea"/>
              </a:rPr>
              <a:t>単回帰分析というのはこの式を得ることになります。</a:t>
            </a:r>
          </a:p>
          <a:p>
            <a:endParaRPr lang="ja-JP" altLang="en-US" b="0" dirty="0" smtClean="0">
              <a:latin typeface="+mn-ea"/>
              <a:ea typeface="+mn-ea"/>
            </a:endParaRPr>
          </a:p>
          <a:p>
            <a:r>
              <a:rPr lang="ja-JP" altLang="en-US" b="0" dirty="0" smtClean="0">
                <a:latin typeface="+mn-ea"/>
                <a:ea typeface="+mn-ea"/>
              </a:rPr>
              <a:t>このように、最小二乗法で中古車価格を走行距離に回帰させることができました。</a:t>
            </a:r>
          </a:p>
          <a:p>
            <a:endParaRPr lang="ja-JP" altLang="en-US" b="0" dirty="0" smtClean="0">
              <a:latin typeface="+mn-ea"/>
              <a:ea typeface="+mn-ea"/>
            </a:endParaRP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7</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879974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ところで、</a:t>
            </a:r>
            <a:r>
              <a:rPr kumimoji="1" lang="en-US" altLang="ja-JP" dirty="0" smtClean="0">
                <a:latin typeface="+mn-ea"/>
                <a:ea typeface="+mn-ea"/>
              </a:rPr>
              <a:t>1000</a:t>
            </a:r>
            <a:r>
              <a:rPr kumimoji="1" lang="ja-JP" altLang="en-US" dirty="0" smtClean="0">
                <a:latin typeface="+mn-ea"/>
                <a:ea typeface="+mn-ea"/>
              </a:rPr>
              <a:t>個のデータそれぞれを見ると、各点はこの回帰で得られた近似直線上にないことがほとんどです。</a:t>
            </a:r>
          </a:p>
          <a:p>
            <a:r>
              <a:rPr kumimoji="1" lang="ja-JP" altLang="en-US" dirty="0" smtClean="0">
                <a:latin typeface="+mn-ea"/>
                <a:ea typeface="+mn-ea"/>
              </a:rPr>
              <a:t>実際の車両価格と回帰式で計算された期待される車両価格との差は残っています。</a:t>
            </a:r>
          </a:p>
          <a:p>
            <a:r>
              <a:rPr kumimoji="1" lang="ja-JP" altLang="en-US" dirty="0" smtClean="0">
                <a:latin typeface="+mn-ea"/>
                <a:ea typeface="+mn-ea"/>
              </a:rPr>
              <a:t>この差のことを残差とよびます。</a:t>
            </a:r>
          </a:p>
          <a:p>
            <a:r>
              <a:rPr kumimoji="1" lang="ja-JP" altLang="en-US" dirty="0" smtClean="0">
                <a:latin typeface="+mn-ea"/>
                <a:ea typeface="+mn-ea"/>
              </a:rPr>
              <a:t>当然ながら、この残差の二乗の合計が最小になるように決められたのが回帰式に過ぎません。</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8</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この残差は回帰直線で説明できなかった部分ですが、残差は当然ゼロの前後をバランス良く散らばっていることになります。</a:t>
            </a:r>
          </a:p>
          <a:p>
            <a:r>
              <a:rPr kumimoji="1" lang="ja-JP" altLang="en-US" dirty="0" smtClean="0">
                <a:latin typeface="+mn-ea"/>
                <a:ea typeface="+mn-ea"/>
              </a:rPr>
              <a:t>とはいうものの大きいものでは、</a:t>
            </a:r>
            <a:r>
              <a:rPr kumimoji="1" lang="en-US" altLang="ja-JP" dirty="0" smtClean="0">
                <a:latin typeface="+mn-ea"/>
                <a:ea typeface="+mn-ea"/>
              </a:rPr>
              <a:t>100</a:t>
            </a:r>
            <a:r>
              <a:rPr kumimoji="1" lang="ja-JP" altLang="en-US" dirty="0" smtClean="0">
                <a:latin typeface="+mn-ea"/>
                <a:ea typeface="+mn-ea"/>
              </a:rPr>
              <a:t>万円くらいの残差がでてしまっているものもあるようです。</a:t>
            </a:r>
          </a:p>
          <a:p>
            <a:r>
              <a:rPr kumimoji="1" lang="ja-JP" altLang="en-US" dirty="0" smtClean="0">
                <a:latin typeface="+mn-ea"/>
                <a:ea typeface="+mn-ea"/>
              </a:rPr>
              <a:t>もう少し精度を上げることはできないのでしょうか。</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9</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90117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7014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35398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96108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角丸四角形 1"/>
          <p:cNvSpPr/>
          <p:nvPr userDrawn="1"/>
        </p:nvSpPr>
        <p:spPr>
          <a:xfrm>
            <a:off x="611189" y="0"/>
            <a:ext cx="180000" cy="4140000"/>
          </a:xfrm>
          <a:prstGeom prst="roundRect">
            <a:avLst>
              <a:gd name="adj" fmla="val 0"/>
            </a:avLst>
          </a:prstGeom>
          <a:gradFill>
            <a:gsLst>
              <a:gs pos="100000">
                <a:schemeClr val="accent5">
                  <a:lumMod val="40000"/>
                  <a:lumOff val="60000"/>
                </a:schemeClr>
              </a:gs>
              <a:gs pos="7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4070243203"/>
      </p:ext>
    </p:extLst>
  </p:cSld>
  <p:clrMap bg1="lt1" tx1="dk1" bg2="lt2" tx2="dk2" accent1="accent1" accent2="accent2" accent3="accent3" accent4="accent4" accent5="accent5" accent6="accent6" hlink="hlink" folHlink="folHlink"/>
  <p:sldLayoutIdLst>
    <p:sldLayoutId id="214748368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角丸四角形 1"/>
          <p:cNvSpPr/>
          <p:nvPr userDrawn="1"/>
        </p:nvSpPr>
        <p:spPr>
          <a:xfrm>
            <a:off x="8257345" y="5305773"/>
            <a:ext cx="278578" cy="414051"/>
          </a:xfrm>
          <a:prstGeom prst="roundRect">
            <a:avLst>
              <a:gd name="adj" fmla="val 0"/>
            </a:avLst>
          </a:prstGeom>
          <a:gradFill>
            <a:gsLst>
              <a:gs pos="100000">
                <a:schemeClr val="accent5">
                  <a:lumMod val="40000"/>
                  <a:lumOff val="60000"/>
                </a:schemeClr>
              </a:gs>
              <a:gs pos="36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ja-JP" altLang="en-US" dirty="0" smtClean="0">
              <a:solidFill>
                <a:schemeClr val="bg1"/>
              </a:solidFill>
              <a:latin typeface="Arial" panose="020B0604020202020204" pitchFamily="34" charset="0"/>
            </a:endParaRPr>
          </a:p>
        </p:txBody>
      </p:sp>
      <p:sp>
        <p:nvSpPr>
          <p:cNvPr id="3" name="スライド番号プレースホルダー 3"/>
          <p:cNvSpPr txBox="1">
            <a:spLocks/>
          </p:cNvSpPr>
          <p:nvPr userDrawn="1"/>
        </p:nvSpPr>
        <p:spPr>
          <a:xfrm>
            <a:off x="8052535" y="5323508"/>
            <a:ext cx="688197" cy="30480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5DBB7724-83A9-4087-8B02-796B3CA56CD2}" type="slidenum">
              <a:rPr lang="ja-JP" altLang="en-US" sz="120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pPr algn="ctr"/>
              <a:t>‹#›</a:t>
            </a:fld>
            <a:endParaRPr lang="ja-JP" altLang="en-US" sz="105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4" name="角丸四角形 3"/>
          <p:cNvSpPr/>
          <p:nvPr userDrawn="1"/>
        </p:nvSpPr>
        <p:spPr>
          <a:xfrm>
            <a:off x="611189" y="0"/>
            <a:ext cx="180000" cy="648000"/>
          </a:xfrm>
          <a:prstGeom prst="roundRect">
            <a:avLst>
              <a:gd name="adj" fmla="val 0"/>
            </a:avLst>
          </a:prstGeom>
          <a:gradFill>
            <a:gsLst>
              <a:gs pos="100000">
                <a:schemeClr val="accent5">
                  <a:lumMod val="40000"/>
                  <a:lumOff val="60000"/>
                </a:schemeClr>
              </a:gs>
              <a:gs pos="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2538490831"/>
      </p:ext>
    </p:extLst>
  </p:cSld>
  <p:clrMap bg1="lt1" tx1="dk1" bg2="lt2" tx2="dk2" accent1="accent1" accent2="accent2" accent3="accent3" accent4="accent4" accent5="accent5" accent6="accent6" hlink="hlink" folHlink="folHlink"/>
  <p:sldLayoutIdLst>
    <p:sldLayoutId id="2147483678"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角丸四角形 1"/>
          <p:cNvSpPr/>
          <p:nvPr userDrawn="1"/>
        </p:nvSpPr>
        <p:spPr>
          <a:xfrm>
            <a:off x="8257345" y="5305773"/>
            <a:ext cx="278578" cy="414051"/>
          </a:xfrm>
          <a:prstGeom prst="roundRect">
            <a:avLst>
              <a:gd name="adj" fmla="val 0"/>
            </a:avLst>
          </a:prstGeom>
          <a:gradFill>
            <a:gsLst>
              <a:gs pos="100000">
                <a:schemeClr val="accent5">
                  <a:lumMod val="40000"/>
                  <a:lumOff val="60000"/>
                </a:schemeClr>
              </a:gs>
              <a:gs pos="36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ja-JP" altLang="en-US" dirty="0" smtClean="0">
              <a:solidFill>
                <a:schemeClr val="bg1"/>
              </a:solidFill>
              <a:latin typeface="Arial" panose="020B0604020202020204" pitchFamily="34" charset="0"/>
            </a:endParaRPr>
          </a:p>
        </p:txBody>
      </p:sp>
      <p:sp>
        <p:nvSpPr>
          <p:cNvPr id="3" name="スライド番号プレースホルダー 3"/>
          <p:cNvSpPr txBox="1">
            <a:spLocks/>
          </p:cNvSpPr>
          <p:nvPr userDrawn="1"/>
        </p:nvSpPr>
        <p:spPr>
          <a:xfrm>
            <a:off x="8052535" y="5323508"/>
            <a:ext cx="688197" cy="30480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5DBB7724-83A9-4087-8B02-796B3CA56CD2}" type="slidenum">
              <a:rPr lang="ja-JP" altLang="en-US" sz="120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pPr algn="ctr"/>
              <a:t>‹#›</a:t>
            </a:fld>
            <a:endParaRPr lang="ja-JP" altLang="en-US" sz="105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Tree>
    <p:extLst>
      <p:ext uri="{BB962C8B-B14F-4D97-AF65-F5344CB8AC3E}">
        <p14:creationId xmlns:p14="http://schemas.microsoft.com/office/powerpoint/2010/main" val="1174689790"/>
      </p:ext>
    </p:extLst>
  </p:cSld>
  <p:clrMap bg1="lt1" tx1="dk1" bg2="lt2" tx2="dk2" accent1="accent1" accent2="accent2" accent3="accent3" accent4="accent4" accent5="accent5" accent6="accent6" hlink="hlink" folHlink="folHlink"/>
  <p:sldLayoutIdLst>
    <p:sldLayoutId id="2147483684"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図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52273" y="2641477"/>
            <a:ext cx="6891727" cy="3083970"/>
          </a:xfrm>
          <a:prstGeom prst="rect">
            <a:avLst/>
          </a:prstGeom>
        </p:spPr>
      </p:pic>
      <p:sp>
        <p:nvSpPr>
          <p:cNvPr id="6" name="正方形/長方形 5"/>
          <p:cNvSpPr/>
          <p:nvPr userDrawn="1"/>
        </p:nvSpPr>
        <p:spPr>
          <a:xfrm>
            <a:off x="1583160" y="1993405"/>
            <a:ext cx="7560840" cy="3732042"/>
          </a:xfrm>
          <a:prstGeom prst="rect">
            <a:avLst/>
          </a:prstGeom>
          <a:gradFill>
            <a:gsLst>
              <a:gs pos="72000">
                <a:schemeClr val="bg1">
                  <a:alpha val="60000"/>
                </a:schemeClr>
              </a:gs>
              <a:gs pos="0">
                <a:schemeClr val="bg1">
                  <a:alpha val="89000"/>
                </a:schemeClr>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7" name="角丸四角形 6"/>
          <p:cNvSpPr/>
          <p:nvPr userDrawn="1"/>
        </p:nvSpPr>
        <p:spPr>
          <a:xfrm>
            <a:off x="8257345" y="5305773"/>
            <a:ext cx="278578" cy="414051"/>
          </a:xfrm>
          <a:prstGeom prst="roundRect">
            <a:avLst>
              <a:gd name="adj" fmla="val 0"/>
            </a:avLst>
          </a:prstGeom>
          <a:gradFill>
            <a:gsLst>
              <a:gs pos="100000">
                <a:schemeClr val="accent5">
                  <a:lumMod val="40000"/>
                  <a:lumOff val="60000"/>
                </a:schemeClr>
              </a:gs>
              <a:gs pos="36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ja-JP" altLang="en-US" dirty="0" smtClean="0">
              <a:solidFill>
                <a:schemeClr val="bg1"/>
              </a:solidFill>
              <a:latin typeface="Arial" panose="020B0604020202020204" pitchFamily="34" charset="0"/>
            </a:endParaRPr>
          </a:p>
        </p:txBody>
      </p:sp>
      <p:sp>
        <p:nvSpPr>
          <p:cNvPr id="8" name="スライド番号プレースホルダー 3"/>
          <p:cNvSpPr txBox="1">
            <a:spLocks/>
          </p:cNvSpPr>
          <p:nvPr userDrawn="1"/>
        </p:nvSpPr>
        <p:spPr>
          <a:xfrm>
            <a:off x="8052535" y="5323508"/>
            <a:ext cx="688197" cy="30480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5DBB7724-83A9-4087-8B02-796B3CA56CD2}" type="slidenum">
              <a:rPr lang="ja-JP" altLang="en-US" sz="120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pPr algn="ctr"/>
              <a:t>‹#›</a:t>
            </a:fld>
            <a:endParaRPr lang="ja-JP" altLang="en-US" sz="105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Tree>
    <p:extLst>
      <p:ext uri="{BB962C8B-B14F-4D97-AF65-F5344CB8AC3E}">
        <p14:creationId xmlns:p14="http://schemas.microsoft.com/office/powerpoint/2010/main" val="2497133861"/>
      </p:ext>
    </p:extLst>
  </p:cSld>
  <p:clrMap bg1="lt1" tx1="dk1" bg2="lt2" tx2="dk2" accent1="accent1" accent2="accent2" accent3="accent3" accent4="accent4" accent5="accent5" accent6="accent6" hlink="hlink" folHlink="folHlink"/>
  <p:sldLayoutIdLst>
    <p:sldLayoutId id="214748368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6.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8.png"/><Relationship Id="rId4" Type="http://schemas.openxmlformats.org/officeDocument/2006/relationships/image" Target="../media/image77.png"/></Relationships>
</file>

<file path=ppt/slides/_rels/slide12.xml.rels><?xml version="1.0" encoding="UTF-8" standalone="yes"?>
<Relationships xmlns="http://schemas.openxmlformats.org/package/2006/relationships"><Relationship Id="rId8" Type="http://schemas.openxmlformats.org/officeDocument/2006/relationships/image" Target="../media/image84.png"/><Relationship Id="rId3" Type="http://schemas.openxmlformats.org/officeDocument/2006/relationships/image" Target="../media/image79.png"/><Relationship Id="rId7" Type="http://schemas.openxmlformats.org/officeDocument/2006/relationships/image" Target="../media/image83.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82.png"/><Relationship Id="rId5" Type="http://schemas.openxmlformats.org/officeDocument/2006/relationships/image" Target="../media/image81.png"/><Relationship Id="rId4" Type="http://schemas.openxmlformats.org/officeDocument/2006/relationships/image" Target="../media/image80.png"/></Relationships>
</file>

<file path=ppt/slides/_rels/slide13.xml.rels><?xml version="1.0" encoding="UTF-8" standalone="yes"?>
<Relationships xmlns="http://schemas.openxmlformats.org/package/2006/relationships"><Relationship Id="rId3" Type="http://schemas.openxmlformats.org/officeDocument/2006/relationships/image" Target="../media/image85.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87.png"/><Relationship Id="rId4" Type="http://schemas.openxmlformats.org/officeDocument/2006/relationships/image" Target="../media/image86.png"/></Relationships>
</file>

<file path=ppt/slides/_rels/slide14.xml.rels><?xml version="1.0" encoding="UTF-8" standalone="yes"?>
<Relationships xmlns="http://schemas.openxmlformats.org/package/2006/relationships"><Relationship Id="rId3" Type="http://schemas.openxmlformats.org/officeDocument/2006/relationships/image" Target="../media/image8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9.png"/><Relationship Id="rId7" Type="http://schemas.openxmlformats.org/officeDocument/2006/relationships/image" Target="../media/image93.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92.png"/><Relationship Id="rId5" Type="http://schemas.openxmlformats.org/officeDocument/2006/relationships/image" Target="../media/image91.png"/><Relationship Id="rId4" Type="http://schemas.openxmlformats.org/officeDocument/2006/relationships/image" Target="../media/image90.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3.xml"/><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3" Type="http://schemas.openxmlformats.org/officeDocument/2006/relationships/notesSlide" Target="../notesSlides/notesSlide4.xml"/><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5.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32.png"/><Relationship Id="rId18" Type="http://schemas.openxmlformats.org/officeDocument/2006/relationships/image" Target="../media/image37.png"/><Relationship Id="rId3" Type="http://schemas.openxmlformats.org/officeDocument/2006/relationships/image" Target="../media/image22.png"/><Relationship Id="rId7" Type="http://schemas.openxmlformats.org/officeDocument/2006/relationships/image" Target="../media/image26.png"/><Relationship Id="rId12" Type="http://schemas.openxmlformats.org/officeDocument/2006/relationships/image" Target="../media/image31.png"/><Relationship Id="rId17" Type="http://schemas.openxmlformats.org/officeDocument/2006/relationships/image" Target="../media/image36.png"/><Relationship Id="rId2" Type="http://schemas.openxmlformats.org/officeDocument/2006/relationships/notesSlide" Target="../notesSlides/notesSlide5.xml"/><Relationship Id="rId16"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25.png"/><Relationship Id="rId11" Type="http://schemas.openxmlformats.org/officeDocument/2006/relationships/image" Target="../media/image30.png"/><Relationship Id="rId5" Type="http://schemas.openxmlformats.org/officeDocument/2006/relationships/image" Target="../media/image24.png"/><Relationship Id="rId15" Type="http://schemas.openxmlformats.org/officeDocument/2006/relationships/image" Target="../media/image3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 Id="rId14" Type="http://schemas.openxmlformats.org/officeDocument/2006/relationships/image" Target="../media/image33.png"/></Relationships>
</file>

<file path=ppt/slides/_rels/slide6.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png"/><Relationship Id="rId7" Type="http://schemas.openxmlformats.org/officeDocument/2006/relationships/image" Target="../media/image42.png"/><Relationship Id="rId12" Type="http://schemas.openxmlformats.org/officeDocument/2006/relationships/image" Target="../media/image4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1.png"/><Relationship Id="rId11" Type="http://schemas.openxmlformats.org/officeDocument/2006/relationships/image" Target="../media/image46.png"/><Relationship Id="rId5" Type="http://schemas.openxmlformats.org/officeDocument/2006/relationships/image" Target="../media/image40.pn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png"/></Relationships>
</file>

<file path=ppt/slides/_rels/slide7.xml.rels><?xml version="1.0" encoding="UTF-8" standalone="yes"?>
<Relationships xmlns="http://schemas.openxmlformats.org/package/2006/relationships"><Relationship Id="rId8" Type="http://schemas.openxmlformats.org/officeDocument/2006/relationships/image" Target="../media/image52.png"/><Relationship Id="rId3" Type="http://schemas.openxmlformats.org/officeDocument/2006/relationships/image" Target="../media/image2.png"/><Relationship Id="rId7" Type="http://schemas.openxmlformats.org/officeDocument/2006/relationships/image" Target="../media/image5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8.xml.rels><?xml version="1.0" encoding="UTF-8" standalone="yes"?>
<Relationships xmlns="http://schemas.openxmlformats.org/package/2006/relationships"><Relationship Id="rId18" Type="http://schemas.openxmlformats.org/officeDocument/2006/relationships/image" Target="../media/image56.png"/><Relationship Id="rId26" Type="http://schemas.openxmlformats.org/officeDocument/2006/relationships/image" Target="../media/image65.png"/><Relationship Id="rId21" Type="http://schemas.openxmlformats.org/officeDocument/2006/relationships/image" Target="../media/image59.png"/><Relationship Id="rId34" Type="http://schemas.openxmlformats.org/officeDocument/2006/relationships/image" Target="../media/image73.png"/><Relationship Id="rId17" Type="http://schemas.openxmlformats.org/officeDocument/2006/relationships/image" Target="../media/image55.png"/><Relationship Id="rId25" Type="http://schemas.openxmlformats.org/officeDocument/2006/relationships/image" Target="../media/image63.png"/><Relationship Id="rId33" Type="http://schemas.openxmlformats.org/officeDocument/2006/relationships/image" Target="../media/image72.png"/><Relationship Id="rId2" Type="http://schemas.openxmlformats.org/officeDocument/2006/relationships/notesSlide" Target="../notesSlides/notesSlide8.xml"/><Relationship Id="rId16" Type="http://schemas.openxmlformats.org/officeDocument/2006/relationships/image" Target="../media/image54.png"/><Relationship Id="rId20" Type="http://schemas.openxmlformats.org/officeDocument/2006/relationships/image" Target="../media/image58.png"/><Relationship Id="rId29" Type="http://schemas.openxmlformats.org/officeDocument/2006/relationships/image" Target="../media/image68.png"/><Relationship Id="rId1" Type="http://schemas.openxmlformats.org/officeDocument/2006/relationships/slideLayout" Target="../slideLayouts/slideLayout2.xml"/><Relationship Id="rId24" Type="http://schemas.openxmlformats.org/officeDocument/2006/relationships/image" Target="../media/image62.png"/><Relationship Id="rId32" Type="http://schemas.openxmlformats.org/officeDocument/2006/relationships/image" Target="../media/image71.png"/><Relationship Id="rId15" Type="http://schemas.openxmlformats.org/officeDocument/2006/relationships/image" Target="../media/image53.png"/><Relationship Id="rId23" Type="http://schemas.openxmlformats.org/officeDocument/2006/relationships/image" Target="../media/image61.png"/><Relationship Id="rId28" Type="http://schemas.openxmlformats.org/officeDocument/2006/relationships/image" Target="../media/image67.png"/><Relationship Id="rId19" Type="http://schemas.openxmlformats.org/officeDocument/2006/relationships/image" Target="../media/image57.png"/><Relationship Id="rId31" Type="http://schemas.openxmlformats.org/officeDocument/2006/relationships/image" Target="../media/image70.png"/><Relationship Id="rId14" Type="http://schemas.openxmlformats.org/officeDocument/2006/relationships/image" Target="../media/image64.png"/><Relationship Id="rId22" Type="http://schemas.openxmlformats.org/officeDocument/2006/relationships/image" Target="../media/image60.png"/><Relationship Id="rId27" Type="http://schemas.openxmlformats.org/officeDocument/2006/relationships/image" Target="../media/image66.png"/><Relationship Id="rId30" Type="http://schemas.openxmlformats.org/officeDocument/2006/relationships/image" Target="../media/image69.png"/></Relationships>
</file>

<file path=ppt/slides/_rels/slide9.xml.rels><?xml version="1.0" encoding="UTF-8" standalone="yes"?>
<Relationships xmlns="http://schemas.openxmlformats.org/package/2006/relationships"><Relationship Id="rId3" Type="http://schemas.openxmlformats.org/officeDocument/2006/relationships/image" Target="../media/image7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8"/>
          <p:cNvSpPr txBox="1">
            <a:spLocks/>
          </p:cNvSpPr>
          <p:nvPr/>
        </p:nvSpPr>
        <p:spPr>
          <a:xfrm>
            <a:off x="818390" y="1117814"/>
            <a:ext cx="6858000" cy="1323439"/>
          </a:xfrm>
          <a:prstGeom prst="rect">
            <a:avLst/>
          </a:prstGeom>
        </p:spPr>
        <p:txBody>
          <a:bodyPr anchor="ctr"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4000" dirty="0">
                <a:latin typeface="HGP創英角ｺﾞｼｯｸUB" panose="020B0900000000000000" pitchFamily="50" charset="-128"/>
                <a:ea typeface="HGP創英角ｺﾞｼｯｸUB" panose="020B0900000000000000" pitchFamily="50" charset="-128"/>
              </a:rPr>
              <a:t>「統計の入門</a:t>
            </a:r>
            <a:r>
              <a:rPr lang="ja-JP" altLang="en-US" sz="4000" dirty="0" smtClean="0">
                <a:latin typeface="HGP創英角ｺﾞｼｯｸUB" panose="020B0900000000000000" pitchFamily="50" charset="-128"/>
                <a:ea typeface="HGP創英角ｺﾞｼｯｸUB" panose="020B0900000000000000" pitchFamily="50" charset="-128"/>
              </a:rPr>
              <a:t>」 </a:t>
            </a:r>
            <a:r>
              <a:rPr lang="ja-JP" altLang="en-US" sz="2400" spc="-300" dirty="0" smtClean="0">
                <a:latin typeface="HGP創英角ｺﾞｼｯｸUB" panose="020B0900000000000000" pitchFamily="50" charset="-128"/>
                <a:ea typeface="HGP創英角ｺﾞｼｯｸUB" panose="020B0900000000000000" pitchFamily="50" charset="-128"/>
              </a:rPr>
              <a:t>＃</a:t>
            </a:r>
            <a:r>
              <a:rPr lang="en-US" altLang="ja-JP" sz="4000" spc="-300" dirty="0">
                <a:latin typeface="HGP創英角ｺﾞｼｯｸUB" panose="020B0900000000000000" pitchFamily="50" charset="-128"/>
                <a:ea typeface="HGP創英角ｺﾞｼｯｸUB" panose="020B0900000000000000" pitchFamily="50" charset="-128"/>
              </a:rPr>
              <a:t>6</a:t>
            </a:r>
            <a:r>
              <a:rPr lang="en-US" altLang="ja-JP" sz="4000" dirty="0">
                <a:latin typeface="HGP創英角ｺﾞｼｯｸUB" panose="020B0900000000000000" pitchFamily="50" charset="-128"/>
                <a:ea typeface="HGP創英角ｺﾞｼｯｸUB" panose="020B0900000000000000" pitchFamily="50" charset="-128"/>
              </a:rPr>
              <a:t/>
            </a:r>
            <a:br>
              <a:rPr lang="en-US" altLang="ja-JP" sz="4000" dirty="0">
                <a:latin typeface="HGP創英角ｺﾞｼｯｸUB" panose="020B0900000000000000" pitchFamily="50" charset="-128"/>
                <a:ea typeface="HGP創英角ｺﾞｼｯｸUB" panose="020B0900000000000000" pitchFamily="50" charset="-128"/>
              </a:rPr>
            </a:br>
            <a:r>
              <a:rPr lang="ja-JP" altLang="en-US" sz="4000" dirty="0">
                <a:latin typeface="HGP創英角ｺﾞｼｯｸUB" panose="020B0900000000000000" pitchFamily="50" charset="-128"/>
                <a:ea typeface="HGP創英角ｺﾞｼｯｸUB" panose="020B0900000000000000" pitchFamily="50" charset="-128"/>
              </a:rPr>
              <a:t>相関と回帰</a:t>
            </a:r>
            <a:r>
              <a:rPr lang="en-US" altLang="ja-JP" sz="2400" dirty="0">
                <a:latin typeface="HGP創英角ｺﾞｼｯｸUB" panose="020B0900000000000000" pitchFamily="50" charset="-128"/>
                <a:ea typeface="HGP創英角ｺﾞｼｯｸUB" panose="020B0900000000000000" pitchFamily="50" charset="-128"/>
              </a:rPr>
              <a:t>(2/2)</a:t>
            </a:r>
            <a:endParaRPr lang="ja-JP" altLang="en-US" sz="4000" dirty="0">
              <a:latin typeface="HGP創英角ｺﾞｼｯｸUB" panose="020B0900000000000000" pitchFamily="50" charset="-128"/>
              <a:ea typeface="HGP創英角ｺﾞｼｯｸUB" panose="020B0900000000000000" pitchFamily="50" charset="-128"/>
            </a:endParaRPr>
          </a:p>
        </p:txBody>
      </p:sp>
      <p:sp>
        <p:nvSpPr>
          <p:cNvPr id="7" name="サブタイトル 11"/>
          <p:cNvSpPr txBox="1">
            <a:spLocks/>
          </p:cNvSpPr>
          <p:nvPr/>
        </p:nvSpPr>
        <p:spPr>
          <a:xfrm>
            <a:off x="818390" y="2956377"/>
            <a:ext cx="6858000" cy="1198868"/>
          </a:xfrm>
          <a:prstGeom prst="rect">
            <a:avLst/>
          </a:prstGeom>
        </p:spPr>
        <p:txBody>
          <a:bodyPr anchor="ctr" anchorCtr="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80000"/>
              </a:lnSpc>
              <a:buNone/>
            </a:pPr>
            <a:r>
              <a:rPr lang="ja-JP" altLang="en-US" sz="2200" dirty="0">
                <a:latin typeface="HGP創英角ｺﾞｼｯｸUB" panose="020B0900000000000000" pitchFamily="50" charset="-128"/>
                <a:ea typeface="HGP創英角ｺﾞｼｯｸUB" panose="020B0900000000000000" pitchFamily="50" charset="-128"/>
              </a:rPr>
              <a:t>京都大学</a:t>
            </a:r>
            <a:endParaRPr lang="en-US" altLang="ja-JP" sz="2200" dirty="0">
              <a:latin typeface="HGP創英角ｺﾞｼｯｸUB" panose="020B0900000000000000" pitchFamily="50" charset="-128"/>
              <a:ea typeface="HGP創英角ｺﾞｼｯｸUB" panose="020B0900000000000000" pitchFamily="50" charset="-128"/>
            </a:endParaRPr>
          </a:p>
          <a:p>
            <a:pPr marL="0" indent="0">
              <a:lnSpc>
                <a:spcPct val="80000"/>
              </a:lnSpc>
              <a:buNone/>
            </a:pPr>
            <a:r>
              <a:rPr lang="ja-JP" altLang="en-US" sz="2200" dirty="0">
                <a:latin typeface="HGP創英角ｺﾞｼｯｸUB" panose="020B0900000000000000" pitchFamily="50" charset="-128"/>
                <a:ea typeface="HGP創英角ｺﾞｼｯｸUB" panose="020B0900000000000000" pitchFamily="50" charset="-128"/>
              </a:rPr>
              <a:t>国際高等教育院附属</a:t>
            </a:r>
            <a:endParaRPr lang="en-US" altLang="ja-JP" sz="2200" dirty="0">
              <a:latin typeface="HGP創英角ｺﾞｼｯｸUB" panose="020B0900000000000000" pitchFamily="50" charset="-128"/>
              <a:ea typeface="HGP創英角ｺﾞｼｯｸUB" panose="020B0900000000000000" pitchFamily="50" charset="-128"/>
            </a:endParaRPr>
          </a:p>
          <a:p>
            <a:pPr marL="0" indent="0">
              <a:lnSpc>
                <a:spcPct val="80000"/>
              </a:lnSpc>
              <a:buNone/>
            </a:pPr>
            <a:r>
              <a:rPr lang="ja-JP" altLang="en-US" sz="2200" dirty="0">
                <a:latin typeface="HGP創英角ｺﾞｼｯｸUB" panose="020B0900000000000000" pitchFamily="50" charset="-128"/>
                <a:ea typeface="HGP創英角ｺﾞｼｯｸUB" panose="020B0900000000000000" pitchFamily="50" charset="-128"/>
              </a:rPr>
              <a:t>データ科学イノベーション教育研究センター</a:t>
            </a:r>
            <a:endParaRPr lang="en-US" altLang="ja-JP" sz="22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162177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Picture 2" descr="C:\Users\yoshino\Desktop\figure\unnamed-chunk-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6491" y="1776664"/>
            <a:ext cx="4377091" cy="3647323"/>
          </a:xfrm>
          <a:prstGeom prst="rect">
            <a:avLst/>
          </a:prstGeom>
          <a:noFill/>
          <a:extLst>
            <a:ext uri="{909E8E84-426E-40DD-AFC4-6F175D3DCCD1}">
              <a14:hiddenFill xmlns:a14="http://schemas.microsoft.com/office/drawing/2010/main">
                <a:solidFill>
                  <a:srgbClr val="FFFFFF"/>
                </a:solidFill>
              </a14:hiddenFill>
            </a:ext>
          </a:extLst>
        </p:spPr>
      </p:pic>
      <p:sp>
        <p:nvSpPr>
          <p:cNvPr id="88" name="正方形/長方形 87"/>
          <p:cNvSpPr/>
          <p:nvPr/>
        </p:nvSpPr>
        <p:spPr>
          <a:xfrm>
            <a:off x="3341632" y="5181648"/>
            <a:ext cx="1340676" cy="369332"/>
          </a:xfrm>
          <a:prstGeom prst="rect">
            <a:avLst/>
          </a:prstGeom>
        </p:spPr>
        <p:txBody>
          <a:bodyPr anchor="t" anchorCtr="0">
            <a:noAutofit/>
          </a:bodyPr>
          <a:lstStyle/>
          <a:p>
            <a:pPr algn="ctr">
              <a:spcBef>
                <a:spcPct val="0"/>
              </a:spcBef>
            </a:pPr>
            <a:r>
              <a:rPr lang="ja-JP" altLang="en-US" sz="1600" dirty="0">
                <a:solidFill>
                  <a:schemeClr val="accent5">
                    <a:lumMod val="60000"/>
                    <a:lumOff val="40000"/>
                  </a:schemeClr>
                </a:solidFill>
                <a:effectLst>
                  <a:glow rad="88900">
                    <a:schemeClr val="bg1"/>
                  </a:glow>
                </a:effectLst>
                <a:latin typeface="HGP創英角ｺﾞｼｯｸUB" panose="020B0900000000000000" pitchFamily="50" charset="-128"/>
                <a:ea typeface="HGP創英角ｺﾞｼｯｸUB" panose="020B0900000000000000" pitchFamily="50" charset="-128"/>
                <a:cs typeface="+mj-cs"/>
              </a:rPr>
              <a:t>走行距離</a:t>
            </a:r>
          </a:p>
        </p:txBody>
      </p:sp>
      <p:sp>
        <p:nvSpPr>
          <p:cNvPr id="89" name="正方形/長方形 88"/>
          <p:cNvSpPr/>
          <p:nvPr/>
        </p:nvSpPr>
        <p:spPr>
          <a:xfrm rot="19473062">
            <a:off x="5423912" y="4306227"/>
            <a:ext cx="1338828" cy="369332"/>
          </a:xfrm>
          <a:prstGeom prst="rect">
            <a:avLst/>
          </a:prstGeom>
        </p:spPr>
        <p:txBody>
          <a:bodyPr anchor="t" anchorCtr="0">
            <a:noAutofit/>
          </a:bodyPr>
          <a:lstStyle/>
          <a:p>
            <a:pPr algn="ctr">
              <a:spcBef>
                <a:spcPct val="0"/>
              </a:spcBef>
            </a:pPr>
            <a:r>
              <a:rPr lang="ja-JP" altLang="en-US" sz="1600" dirty="0">
                <a:solidFill>
                  <a:schemeClr val="accent5">
                    <a:lumMod val="60000"/>
                    <a:lumOff val="40000"/>
                  </a:schemeClr>
                </a:solidFill>
                <a:effectLst>
                  <a:glow rad="88900">
                    <a:schemeClr val="bg1"/>
                  </a:glow>
                </a:effectLst>
                <a:latin typeface="HGP創英角ｺﾞｼｯｸUB" panose="020B0900000000000000" pitchFamily="50" charset="-128"/>
                <a:ea typeface="HGP創英角ｺﾞｼｯｸUB" panose="020B0900000000000000" pitchFamily="50" charset="-128"/>
                <a:cs typeface="+mj-cs"/>
              </a:rPr>
              <a:t>車検残月数</a:t>
            </a:r>
          </a:p>
        </p:txBody>
      </p:sp>
      <p:sp>
        <p:nvSpPr>
          <p:cNvPr id="90" name="正方形/長方形 89"/>
          <p:cNvSpPr/>
          <p:nvPr/>
        </p:nvSpPr>
        <p:spPr>
          <a:xfrm>
            <a:off x="1640369" y="3819464"/>
            <a:ext cx="1005403" cy="338554"/>
          </a:xfrm>
          <a:prstGeom prst="rect">
            <a:avLst/>
          </a:prstGeom>
        </p:spPr>
        <p:txBody>
          <a:bodyPr anchor="t" anchorCtr="0">
            <a:noAutofit/>
          </a:bodyPr>
          <a:lstStyle/>
          <a:p>
            <a:pPr algn="ctr">
              <a:spcBef>
                <a:spcPct val="0"/>
              </a:spcBef>
            </a:pPr>
            <a:r>
              <a:rPr lang="ja-JP" altLang="en-US" sz="1600" dirty="0">
                <a:solidFill>
                  <a:schemeClr val="accent5">
                    <a:lumMod val="60000"/>
                    <a:lumOff val="40000"/>
                  </a:schemeClr>
                </a:solidFill>
                <a:effectLst>
                  <a:glow rad="88900">
                    <a:schemeClr val="bg1"/>
                  </a:glow>
                </a:effectLst>
                <a:latin typeface="HGP創英角ｺﾞｼｯｸUB" panose="020B0900000000000000" pitchFamily="50" charset="-128"/>
                <a:ea typeface="HGP創英角ｺﾞｼｯｸUB" panose="020B0900000000000000" pitchFamily="50" charset="-128"/>
                <a:cs typeface="+mj-cs"/>
              </a:rPr>
              <a:t>車体価格</a:t>
            </a:r>
          </a:p>
        </p:txBody>
      </p:sp>
      <p:sp>
        <p:nvSpPr>
          <p:cNvPr id="91" name="正方形/長方形 90">
            <a:extLst>
              <a:ext uri="{FF2B5EF4-FFF2-40B4-BE49-F238E27FC236}">
                <a16:creationId xmlns:a16="http://schemas.microsoft.com/office/drawing/2014/main" xmlns="" id="{4DE4159A-4CD5-4463-8ADC-7B99E3B04E43}"/>
              </a:ext>
            </a:extLst>
          </p:cNvPr>
          <p:cNvSpPr>
            <a:spLocks noChangeAspect="1"/>
          </p:cNvSpPr>
          <p:nvPr/>
        </p:nvSpPr>
        <p:spPr>
          <a:xfrm>
            <a:off x="892274" y="1424253"/>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92" name="タイトル 8">
            <a:extLst>
              <a:ext uri="{FF2B5EF4-FFF2-40B4-BE49-F238E27FC236}">
                <a16:creationId xmlns:a16="http://schemas.microsoft.com/office/drawing/2014/main" xmlns="" id="{8BFD2BD0-7D5B-4088-882C-0D6D4630C250}"/>
              </a:ext>
            </a:extLst>
          </p:cNvPr>
          <p:cNvSpPr txBox="1">
            <a:spLocks/>
          </p:cNvSpPr>
          <p:nvPr/>
        </p:nvSpPr>
        <p:spPr>
          <a:xfrm>
            <a:off x="1025377" y="1234820"/>
            <a:ext cx="7939109" cy="85093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車検残月数を説明変数に加える </a:t>
            </a:r>
            <a:r>
              <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走行距離と車検残月数に着目</a:t>
            </a:r>
            <a:r>
              <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rPr>
              <a:t>)</a:t>
            </a:r>
          </a:p>
          <a:p>
            <a:pP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説明変数 </a:t>
            </a:r>
            <a:r>
              <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数値</a:t>
            </a:r>
            <a:r>
              <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rPr>
              <a:t>) </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が二つになると散布図は三次元になる</a:t>
            </a:r>
          </a:p>
        </p:txBody>
      </p:sp>
      <p:sp>
        <p:nvSpPr>
          <p:cNvPr id="93" name="タイトル 8">
            <a:extLst>
              <a:ext uri="{FF2B5EF4-FFF2-40B4-BE49-F238E27FC236}">
                <a16:creationId xmlns:a16="http://schemas.microsoft.com/office/drawing/2014/main" xmlns="" id="{8D973810-EBCB-4F35-AAE9-845B20CC04D7}"/>
              </a:ext>
            </a:extLst>
          </p:cNvPr>
          <p:cNvSpPr txBox="1">
            <a:spLocks/>
          </p:cNvSpPr>
          <p:nvPr/>
        </p:nvSpPr>
        <p:spPr>
          <a:xfrm>
            <a:off x="810344" y="762737"/>
            <a:ext cx="7650087" cy="47666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重回帰分析</a:t>
            </a: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｜説明変数を複数用いて回帰を</a:t>
            </a:r>
            <a:r>
              <a:rPr lang="ja-JP" altLang="en-US" sz="24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行う</a:t>
            </a:r>
            <a:endPar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94" name="正方形/長方形 93">
            <a:extLst>
              <a:ext uri="{FF2B5EF4-FFF2-40B4-BE49-F238E27FC236}">
                <a16:creationId xmlns:a16="http://schemas.microsoft.com/office/drawing/2014/main" xmlns="" id="{66FD0751-614A-445F-8766-B345D45CEB27}"/>
              </a:ext>
            </a:extLst>
          </p:cNvPr>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
        <p:nvSpPr>
          <p:cNvPr id="95" name="正方形/長方形 94">
            <a:extLst>
              <a:ext uri="{FF2B5EF4-FFF2-40B4-BE49-F238E27FC236}">
                <a16:creationId xmlns:a16="http://schemas.microsoft.com/office/drawing/2014/main" xmlns="" id="{A7F076A5-5B3D-4254-819F-24406BA455D0}"/>
              </a:ext>
            </a:extLst>
          </p:cNvPr>
          <p:cNvSpPr>
            <a:spLocks noChangeAspect="1"/>
          </p:cNvSpPr>
          <p:nvPr/>
        </p:nvSpPr>
        <p:spPr>
          <a:xfrm>
            <a:off x="892274" y="1839577"/>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96"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重回帰分析</a:t>
            </a:r>
          </a:p>
        </p:txBody>
      </p:sp>
    </p:spTree>
    <p:extLst>
      <p:ext uri="{BB962C8B-B14F-4D97-AF65-F5344CB8AC3E}">
        <p14:creationId xmlns:p14="http://schemas.microsoft.com/office/powerpoint/2010/main" val="3629155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6" descr="C:\Users\yoshino\Desktop\figure\unnamed-chunk-9.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6893" y="1754388"/>
            <a:ext cx="4785166" cy="3987361"/>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44" name="正方形/長方形 43"/>
              <p:cNvSpPr/>
              <p:nvPr/>
            </p:nvSpPr>
            <p:spPr>
              <a:xfrm>
                <a:off x="5146028" y="3073524"/>
                <a:ext cx="2477559" cy="384698"/>
              </a:xfrm>
              <a:prstGeom prst="rect">
                <a:avLst/>
              </a:prstGeom>
              <a:solidFill>
                <a:schemeClr val="bg1"/>
              </a:solidFill>
            </p:spPr>
            <p:txBody>
              <a:bodyPr wrap="none" lIns="76179" tIns="38089" rIns="76179" bIns="38089">
                <a:sp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kumimoji="1" lang="en-US" altLang="ja-JP" sz="2000" b="0" i="1" u="none" strike="noStrike" kern="1200" cap="none" spc="0" normalizeH="0" baseline="0" noProof="0" dirty="0" smtClean="0">
                          <a:ln>
                            <a:noFill/>
                          </a:ln>
                          <a:solidFill>
                            <a:srgbClr val="000000"/>
                          </a:solidFill>
                          <a:effectLst/>
                          <a:uLnTx/>
                          <a:uFillTx/>
                          <a:latin typeface="Cambria Math"/>
                        </a:rPr>
                        <m:t>𝑦</m:t>
                      </m:r>
                      <m:r>
                        <a:rPr kumimoji="1" lang="en-US" altLang="ja-JP" sz="2000" b="0" i="1" u="none" strike="noStrike" kern="1200" cap="none" spc="0" normalizeH="0" baseline="0" noProof="0" dirty="0" smtClean="0">
                          <a:ln>
                            <a:noFill/>
                          </a:ln>
                          <a:solidFill>
                            <a:srgbClr val="000000"/>
                          </a:solidFill>
                          <a:effectLst/>
                          <a:uLnTx/>
                          <a:uFillTx/>
                          <a:latin typeface="Cambria Math"/>
                        </a:rPr>
                        <m:t>=</m:t>
                      </m:r>
                      <m:r>
                        <a:rPr kumimoji="1" lang="en-US" altLang="ja-JP" sz="2000" b="0" i="1" u="none" strike="noStrike" kern="1200" cap="none" spc="0" normalizeH="0" baseline="0" noProof="0" dirty="0" smtClean="0">
                          <a:ln>
                            <a:noFill/>
                          </a:ln>
                          <a:solidFill>
                            <a:srgbClr val="000000"/>
                          </a:solidFill>
                          <a:effectLst/>
                          <a:uLnTx/>
                          <a:uFillTx/>
                          <a:latin typeface="Cambria Math"/>
                        </a:rPr>
                        <m:t>𝑎</m:t>
                      </m:r>
                      <m:r>
                        <a:rPr kumimoji="1" lang="en-US" altLang="ja-JP" sz="2000" b="0" i="1" u="none" strike="noStrike" kern="1200" cap="none" spc="0" normalizeH="0" baseline="0" noProof="0" dirty="0" smtClean="0">
                          <a:ln>
                            <a:noFill/>
                          </a:ln>
                          <a:solidFill>
                            <a:srgbClr val="000000"/>
                          </a:solidFill>
                          <a:effectLst/>
                          <a:uLnTx/>
                          <a:uFillTx/>
                          <a:latin typeface="Cambria Math"/>
                        </a:rPr>
                        <m:t>+</m:t>
                      </m:r>
                      <m:sSub>
                        <m:sSubPr>
                          <m:ctrlPr>
                            <a:rPr kumimoji="1" lang="en-US" altLang="ja-JP" sz="2000" b="0" i="1" u="none" strike="noStrike" kern="1200" cap="none" spc="0" normalizeH="0" baseline="0" noProof="0" dirty="0">
                              <a:ln>
                                <a:noFill/>
                              </a:ln>
                              <a:solidFill>
                                <a:srgbClr val="000000"/>
                              </a:solidFill>
                              <a:effectLst/>
                              <a:uLnTx/>
                              <a:uFillTx/>
                              <a:latin typeface="Cambria Math"/>
                            </a:rPr>
                          </m:ctrlPr>
                        </m:sSubPr>
                        <m:e>
                          <m:r>
                            <a:rPr kumimoji="1" lang="en-US" altLang="ja-JP" sz="2000" b="0" i="1" u="none" strike="noStrike" kern="1200" cap="none" spc="0" normalizeH="0" baseline="0" noProof="0" dirty="0">
                              <a:ln>
                                <a:noFill/>
                              </a:ln>
                              <a:solidFill>
                                <a:srgbClr val="000000"/>
                              </a:solidFill>
                              <a:effectLst/>
                              <a:uLnTx/>
                              <a:uFillTx/>
                              <a:latin typeface="Cambria Math"/>
                            </a:rPr>
                            <m:t>𝑏</m:t>
                          </m:r>
                        </m:e>
                        <m:sub>
                          <m:r>
                            <a:rPr kumimoji="1" lang="en-US" altLang="ja-JP" sz="2000" b="0" i="1" u="none" strike="noStrike" kern="1200" cap="none" spc="0" normalizeH="0" baseline="0" noProof="0" dirty="0">
                              <a:ln>
                                <a:noFill/>
                              </a:ln>
                              <a:solidFill>
                                <a:srgbClr val="000000"/>
                              </a:solidFill>
                              <a:effectLst/>
                              <a:uLnTx/>
                              <a:uFillTx/>
                              <a:latin typeface="Cambria Math"/>
                            </a:rPr>
                            <m:t>1</m:t>
                          </m:r>
                        </m:sub>
                      </m:sSub>
                      <m:sSub>
                        <m:sSubPr>
                          <m:ctrlPr>
                            <a:rPr kumimoji="1" lang="en-US" altLang="ja-JP" sz="2000" b="0" i="1" u="none" strike="noStrike" kern="1200" cap="none" spc="0" normalizeH="0" baseline="0" noProof="0" dirty="0">
                              <a:ln>
                                <a:noFill/>
                              </a:ln>
                              <a:solidFill>
                                <a:srgbClr val="000000"/>
                              </a:solidFill>
                              <a:effectLst/>
                              <a:uLnTx/>
                              <a:uFillTx/>
                              <a:latin typeface="Cambria Math"/>
                            </a:rPr>
                          </m:ctrlPr>
                        </m:sSubPr>
                        <m:e>
                          <m:r>
                            <a:rPr kumimoji="1" lang="en-US" altLang="ja-JP" sz="2000" b="0" i="1" u="none" strike="noStrike" kern="1200" cap="none" spc="0" normalizeH="0" baseline="0" noProof="0" dirty="0">
                              <a:ln>
                                <a:noFill/>
                              </a:ln>
                              <a:solidFill>
                                <a:srgbClr val="000000"/>
                              </a:solidFill>
                              <a:effectLst/>
                              <a:uLnTx/>
                              <a:uFillTx/>
                              <a:latin typeface="Cambria Math"/>
                            </a:rPr>
                            <m:t>𝑥</m:t>
                          </m:r>
                        </m:e>
                        <m:sub>
                          <m:r>
                            <a:rPr kumimoji="1" lang="en-US" altLang="ja-JP" sz="2000" b="0" i="1" u="none" strike="noStrike" kern="1200" cap="none" spc="0" normalizeH="0" baseline="0" noProof="0" dirty="0">
                              <a:ln>
                                <a:noFill/>
                              </a:ln>
                              <a:solidFill>
                                <a:srgbClr val="000000"/>
                              </a:solidFill>
                              <a:effectLst/>
                              <a:uLnTx/>
                              <a:uFillTx/>
                              <a:latin typeface="Cambria Math"/>
                            </a:rPr>
                            <m:t>1</m:t>
                          </m:r>
                        </m:sub>
                      </m:sSub>
                      <m:r>
                        <a:rPr kumimoji="1" lang="en-US" altLang="ja-JP" sz="2000" b="0" i="1" u="none" strike="noStrike" kern="1200" cap="none" spc="0" normalizeH="0" baseline="0" noProof="0" dirty="0">
                          <a:ln>
                            <a:noFill/>
                          </a:ln>
                          <a:solidFill>
                            <a:srgbClr val="000000"/>
                          </a:solidFill>
                          <a:effectLst/>
                          <a:uLnTx/>
                          <a:uFillTx/>
                          <a:latin typeface="Cambria Math"/>
                        </a:rPr>
                        <m:t>+</m:t>
                      </m:r>
                      <m:sSub>
                        <m:sSubPr>
                          <m:ctrlPr>
                            <a:rPr kumimoji="1" lang="en-US" altLang="ja-JP" sz="2000" b="0" i="1" u="none" strike="noStrike" kern="1200" cap="none" spc="0" normalizeH="0" baseline="0" noProof="0" dirty="0">
                              <a:ln>
                                <a:noFill/>
                              </a:ln>
                              <a:solidFill>
                                <a:srgbClr val="000000"/>
                              </a:solidFill>
                              <a:effectLst/>
                              <a:uLnTx/>
                              <a:uFillTx/>
                              <a:latin typeface="Cambria Math"/>
                            </a:rPr>
                          </m:ctrlPr>
                        </m:sSubPr>
                        <m:e>
                          <m:r>
                            <a:rPr kumimoji="1" lang="en-US" altLang="ja-JP" sz="2000" b="0" i="1" u="none" strike="noStrike" kern="1200" cap="none" spc="0" normalizeH="0" baseline="0" noProof="0" dirty="0">
                              <a:ln>
                                <a:noFill/>
                              </a:ln>
                              <a:solidFill>
                                <a:srgbClr val="000000"/>
                              </a:solidFill>
                              <a:effectLst/>
                              <a:uLnTx/>
                              <a:uFillTx/>
                              <a:latin typeface="Cambria Math"/>
                            </a:rPr>
                            <m:t>𝑏</m:t>
                          </m:r>
                        </m:e>
                        <m:sub>
                          <m:r>
                            <a:rPr kumimoji="1" lang="en-US" altLang="ja-JP" sz="2000" b="0" i="1" u="none" strike="noStrike" kern="1200" cap="none" spc="0" normalizeH="0" baseline="0" noProof="0" dirty="0" smtClean="0">
                              <a:ln>
                                <a:noFill/>
                              </a:ln>
                              <a:solidFill>
                                <a:srgbClr val="000000"/>
                              </a:solidFill>
                              <a:effectLst/>
                              <a:uLnTx/>
                              <a:uFillTx/>
                              <a:latin typeface="Cambria Math"/>
                            </a:rPr>
                            <m:t>2</m:t>
                          </m:r>
                        </m:sub>
                      </m:sSub>
                      <m:sSub>
                        <m:sSubPr>
                          <m:ctrlPr>
                            <a:rPr kumimoji="1" lang="en-US" altLang="ja-JP" sz="2000" b="0" i="1" u="none" strike="noStrike" kern="1200" cap="none" spc="0" normalizeH="0" baseline="0" noProof="0" dirty="0" smtClean="0">
                              <a:ln>
                                <a:noFill/>
                              </a:ln>
                              <a:solidFill>
                                <a:srgbClr val="000000"/>
                              </a:solidFill>
                              <a:effectLst/>
                              <a:uLnTx/>
                              <a:uFillTx/>
                              <a:latin typeface="Cambria Math"/>
                            </a:rPr>
                          </m:ctrlPr>
                        </m:sSubPr>
                        <m:e>
                          <m:r>
                            <a:rPr kumimoji="1" lang="en-US" altLang="ja-JP" sz="2000" b="0" i="1" u="none" strike="noStrike" kern="1200" cap="none" spc="0" normalizeH="0" baseline="0" noProof="0" dirty="0">
                              <a:ln>
                                <a:noFill/>
                              </a:ln>
                              <a:solidFill>
                                <a:srgbClr val="000000"/>
                              </a:solidFill>
                              <a:effectLst/>
                              <a:uLnTx/>
                              <a:uFillTx/>
                              <a:latin typeface="Cambria Math"/>
                            </a:rPr>
                            <m:t>𝑥</m:t>
                          </m:r>
                        </m:e>
                        <m:sub>
                          <m:r>
                            <a:rPr kumimoji="1" lang="en-US" altLang="ja-JP" sz="2000" b="0" i="1" u="none" strike="noStrike" kern="1200" cap="none" spc="0" normalizeH="0" baseline="0" noProof="0" dirty="0" smtClean="0">
                              <a:ln>
                                <a:noFill/>
                              </a:ln>
                              <a:solidFill>
                                <a:srgbClr val="000000"/>
                              </a:solidFill>
                              <a:effectLst/>
                              <a:uLnTx/>
                              <a:uFillTx/>
                              <a:latin typeface="Cambria Math"/>
                            </a:rPr>
                            <m:t>2</m:t>
                          </m:r>
                        </m:sub>
                      </m:sSub>
                    </m:oMath>
                  </m:oMathPara>
                </a14:m>
                <a:endParaRPr kumimoji="1" lang="en-US" altLang="ja-JP" sz="20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4" name="正方形/長方形 43"/>
              <p:cNvSpPr>
                <a:spLocks noRot="1" noChangeAspect="1" noMove="1" noResize="1" noEditPoints="1" noAdjustHandles="1" noChangeArrowheads="1" noChangeShapeType="1" noTextEdit="1"/>
              </p:cNvSpPr>
              <p:nvPr/>
            </p:nvSpPr>
            <p:spPr>
              <a:xfrm>
                <a:off x="5146028" y="3073524"/>
                <a:ext cx="2477559" cy="384698"/>
              </a:xfrm>
              <a:prstGeom prst="rect">
                <a:avLst/>
              </a:prstGeom>
              <a:blipFill rotWithShape="1">
                <a:blip r:embed="rId4"/>
                <a:stretch>
                  <a:fillRect l="-491" b="-12698"/>
                </a:stretch>
              </a:blipFill>
            </p:spPr>
            <p:txBody>
              <a:bodyPr/>
              <a:lstStyle/>
              <a:p>
                <a:r>
                  <a:rPr lang="ja-JP" altLang="en-US">
                    <a:noFill/>
                  </a:rPr>
                  <a:t> </a:t>
                </a:r>
              </a:p>
            </p:txBody>
          </p:sp>
        </mc:Fallback>
      </mc:AlternateContent>
      <p:sp>
        <p:nvSpPr>
          <p:cNvPr id="45" name="正方形/長方形 44">
            <a:extLst>
              <a:ext uri="{FF2B5EF4-FFF2-40B4-BE49-F238E27FC236}">
                <a16:creationId xmlns:a16="http://schemas.microsoft.com/office/drawing/2014/main" xmlns="" id="{78609CCE-F701-4507-A5F6-1E37CBCA16C0}"/>
              </a:ext>
            </a:extLst>
          </p:cNvPr>
          <p:cNvSpPr>
            <a:spLocks noChangeAspect="1"/>
          </p:cNvSpPr>
          <p:nvPr/>
        </p:nvSpPr>
        <p:spPr>
          <a:xfrm>
            <a:off x="892274" y="1424253"/>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mc:AlternateContent xmlns:mc="http://schemas.openxmlformats.org/markup-compatibility/2006" xmlns:a14="http://schemas.microsoft.com/office/drawing/2010/main">
        <mc:Choice Requires="a14">
          <p:sp>
            <p:nvSpPr>
              <p:cNvPr id="46" name="タイトル 8">
                <a:extLst>
                  <a:ext uri="{FF2B5EF4-FFF2-40B4-BE49-F238E27FC236}">
                    <a16:creationId xmlns:a16="http://schemas.microsoft.com/office/drawing/2014/main" xmlns="" id="{8CAE86F9-5D9D-4EF6-B362-AEFC2DCF3873}"/>
                  </a:ext>
                </a:extLst>
              </p:cNvPr>
              <p:cNvSpPr txBox="1">
                <a:spLocks/>
              </p:cNvSpPr>
              <p:nvPr/>
            </p:nvSpPr>
            <p:spPr>
              <a:xfrm>
                <a:off x="1025377" y="1234820"/>
                <a:ext cx="7939109" cy="837152"/>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この散布図</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の 「</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ど真ん中に</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 </a:t>
                </a:r>
                <a:r>
                  <a:rPr lang="en-US" altLang="ja-JP"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今度</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は直線では</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なく</a:t>
                </a:r>
                <a:r>
                  <a:rPr lang="en-US" altLang="ja-JP"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 </a:t>
                </a:r>
                <a:r>
                  <a:rPr lang="ja-JP" altLang="en-US" sz="2200" dirty="0" smtClean="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平面</a:t>
                </a:r>
                <a:r>
                  <a:rPr lang="ja-JP" altLang="en-US"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を描く</a:t>
                </a:r>
                <a:endParaRPr lang="en-US" altLang="ja-JP"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endParaRPr>
              </a:p>
              <a:p>
                <a:pPr marL="0" lvl="1"/>
                <a14:m>
                  <m:oMath xmlns:m="http://schemas.openxmlformats.org/officeDocument/2006/math">
                    <m:sSub>
                      <m:sSubPr>
                        <m:ctrlPr>
                          <a:rPr lang="en-US" altLang="ja-JP" sz="2200" i="1" dirty="0">
                            <a:latin typeface="Cambria Math"/>
                          </a:rPr>
                        </m:ctrlPr>
                      </m:sSubPr>
                      <m:e>
                        <m:r>
                          <a:rPr lang="en-US" altLang="ja-JP" sz="2200" i="1" dirty="0">
                            <a:latin typeface="Cambria Math"/>
                          </a:rPr>
                          <m:t>𝑥</m:t>
                        </m:r>
                      </m:e>
                      <m:sub>
                        <m:r>
                          <a:rPr lang="en-US" altLang="ja-JP" sz="2200" i="1" dirty="0">
                            <a:latin typeface="Cambria Math"/>
                          </a:rPr>
                          <m:t>1</m:t>
                        </m:r>
                      </m:sub>
                    </m:sSub>
                  </m:oMath>
                </a14:m>
                <a:r>
                  <a:rPr lang="ja-JP" altLang="en-US" sz="2200" dirty="0">
                    <a:latin typeface="HGP創英角ｺﾞｼｯｸUB" panose="020B0900000000000000" pitchFamily="50" charset="-128"/>
                    <a:ea typeface="HGP創英角ｺﾞｼｯｸUB" panose="020B0900000000000000" pitchFamily="50" charset="-128"/>
                  </a:rPr>
                  <a:t>が走行距離 </a:t>
                </a:r>
                <a:r>
                  <a:rPr lang="en-US" altLang="ja-JP" sz="2200" dirty="0">
                    <a:latin typeface="HGP創英角ｺﾞｼｯｸUB" panose="020B0900000000000000" pitchFamily="50" charset="-128"/>
                    <a:ea typeface="HGP創英角ｺﾞｼｯｸUB" panose="020B0900000000000000" pitchFamily="50" charset="-128"/>
                  </a:rPr>
                  <a:t>(</a:t>
                </a:r>
                <a:r>
                  <a:rPr lang="en-US" altLang="ja-JP" sz="2200" dirty="0" err="1">
                    <a:latin typeface="HGP創英角ｺﾞｼｯｸUB" panose="020B0900000000000000" pitchFamily="50" charset="-128"/>
                    <a:ea typeface="HGP創英角ｺﾞｼｯｸUB" panose="020B0900000000000000" pitchFamily="50" charset="-128"/>
                  </a:rPr>
                  <a:t>kyori</a:t>
                </a:r>
                <a:r>
                  <a:rPr lang="en-US" altLang="ja-JP" sz="2200" dirty="0">
                    <a:latin typeface="HGP創英角ｺﾞｼｯｸUB" panose="020B0900000000000000" pitchFamily="50" charset="-128"/>
                    <a:ea typeface="HGP創英角ｺﾞｼｯｸUB" panose="020B0900000000000000" pitchFamily="50" charset="-128"/>
                  </a:rPr>
                  <a:t>)</a:t>
                </a:r>
                <a:r>
                  <a:rPr lang="en-US" altLang="ja-JP" sz="2200" dirty="0" smtClean="0">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 </a:t>
                </a:r>
                <a14:m>
                  <m:oMath xmlns:m="http://schemas.openxmlformats.org/officeDocument/2006/math">
                    <m:sSub>
                      <m:sSubPr>
                        <m:ctrlPr>
                          <a:rPr lang="en-US" altLang="ja-JP" sz="2200" i="1" dirty="0">
                            <a:latin typeface="Cambria Math"/>
                          </a:rPr>
                        </m:ctrlPr>
                      </m:sSubPr>
                      <m:e>
                        <m:r>
                          <a:rPr lang="en-US" altLang="ja-JP" sz="2200" i="1" dirty="0">
                            <a:latin typeface="Cambria Math"/>
                          </a:rPr>
                          <m:t>𝑥</m:t>
                        </m:r>
                      </m:e>
                      <m:sub>
                        <m:r>
                          <a:rPr lang="en-US" altLang="ja-JP" sz="2200" i="1" dirty="0">
                            <a:latin typeface="Cambria Math"/>
                          </a:rPr>
                          <m:t>2</m:t>
                        </m:r>
                      </m:sub>
                    </m:sSub>
                  </m:oMath>
                </a14:m>
                <a:r>
                  <a:rPr lang="ja-JP" altLang="en-US" sz="2200" dirty="0">
                    <a:latin typeface="HGP創英角ｺﾞｼｯｸUB" panose="020B0900000000000000" pitchFamily="50" charset="-128"/>
                    <a:ea typeface="HGP創英角ｺﾞｼｯｸUB" panose="020B0900000000000000" pitchFamily="50" charset="-128"/>
                  </a:rPr>
                  <a:t>が車検残月数 </a:t>
                </a:r>
                <a:r>
                  <a:rPr lang="en-US" altLang="ja-JP" sz="2200" dirty="0">
                    <a:latin typeface="HGP創英角ｺﾞｼｯｸUB" panose="020B0900000000000000" pitchFamily="50" charset="-128"/>
                    <a:ea typeface="HGP創英角ｺﾞｼｯｸUB" panose="020B0900000000000000" pitchFamily="50" charset="-128"/>
                  </a:rPr>
                  <a:t>(shaken)</a:t>
                </a:r>
              </a:p>
            </p:txBody>
          </p:sp>
        </mc:Choice>
        <mc:Fallback xmlns="">
          <p:sp>
            <p:nvSpPr>
              <p:cNvPr id="46" name="タイトル 8">
                <a:extLst>
                  <a:ext uri="{FF2B5EF4-FFF2-40B4-BE49-F238E27FC236}">
                    <a16:creationId xmlns:a16="http://schemas.microsoft.com/office/drawing/2014/main" xmlns="" xmlns:a14="http://schemas.microsoft.com/office/drawing/2010/main" id="{8CAE86F9-5D9D-4EF6-B362-AEFC2DCF3873}"/>
                  </a:ext>
                </a:extLst>
              </p:cNvPr>
              <p:cNvSpPr txBox="1">
                <a:spLocks noRot="1" noChangeAspect="1" noMove="1" noResize="1" noEditPoints="1" noAdjustHandles="1" noChangeArrowheads="1" noChangeShapeType="1" noTextEdit="1"/>
              </p:cNvSpPr>
              <p:nvPr/>
            </p:nvSpPr>
            <p:spPr>
              <a:xfrm>
                <a:off x="1025377" y="1234820"/>
                <a:ext cx="7939109" cy="837152"/>
              </a:xfrm>
              <a:prstGeom prst="rect">
                <a:avLst/>
              </a:prstGeom>
              <a:blipFill rotWithShape="1">
                <a:blip r:embed="rId5"/>
                <a:stretch>
                  <a:fillRect l="-1535" t="-8759" b="-11679"/>
                </a:stretch>
              </a:blipFill>
            </p:spPr>
            <p:txBody>
              <a:bodyPr/>
              <a:lstStyle/>
              <a:p>
                <a:r>
                  <a:rPr lang="ja-JP" altLang="en-US">
                    <a:noFill/>
                  </a:rPr>
                  <a:t> </a:t>
                </a:r>
              </a:p>
            </p:txBody>
          </p:sp>
        </mc:Fallback>
      </mc:AlternateContent>
      <p:sp>
        <p:nvSpPr>
          <p:cNvPr id="47" name="タイトル 8">
            <a:extLst>
              <a:ext uri="{FF2B5EF4-FFF2-40B4-BE49-F238E27FC236}">
                <a16:creationId xmlns:a16="http://schemas.microsoft.com/office/drawing/2014/main" xmlns="" id="{EDD27BF8-E59B-48EA-B914-4085FB9914A8}"/>
              </a:ext>
            </a:extLst>
          </p:cNvPr>
          <p:cNvSpPr txBox="1">
            <a:spLocks/>
          </p:cNvSpPr>
          <p:nvPr/>
        </p:nvSpPr>
        <p:spPr>
          <a:xfrm>
            <a:off x="810344" y="762737"/>
            <a:ext cx="7939109" cy="47666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走行距離と車検残月数とで車両価格を説明する</a:t>
            </a:r>
          </a:p>
        </p:txBody>
      </p:sp>
      <p:sp>
        <p:nvSpPr>
          <p:cNvPr id="48" name="正方形/長方形 47">
            <a:extLst>
              <a:ext uri="{FF2B5EF4-FFF2-40B4-BE49-F238E27FC236}">
                <a16:creationId xmlns:a16="http://schemas.microsoft.com/office/drawing/2014/main" xmlns="" id="{47E7A114-FFB2-43F1-83E6-E2090C21CCB9}"/>
              </a:ext>
            </a:extLst>
          </p:cNvPr>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
        <p:nvSpPr>
          <p:cNvPr id="49" name="正方形/長方形 48">
            <a:extLst>
              <a:ext uri="{FF2B5EF4-FFF2-40B4-BE49-F238E27FC236}">
                <a16:creationId xmlns:a16="http://schemas.microsoft.com/office/drawing/2014/main" xmlns="" id="{347B334E-842E-4B9E-BCA2-0D9625748D07}"/>
              </a:ext>
            </a:extLst>
          </p:cNvPr>
          <p:cNvSpPr>
            <a:spLocks noChangeAspect="1"/>
          </p:cNvSpPr>
          <p:nvPr/>
        </p:nvSpPr>
        <p:spPr>
          <a:xfrm>
            <a:off x="892274" y="1839577"/>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50"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重回帰分析</a:t>
            </a:r>
          </a:p>
        </p:txBody>
      </p:sp>
    </p:spTree>
    <p:extLst>
      <p:ext uri="{BB962C8B-B14F-4D97-AF65-F5344CB8AC3E}">
        <p14:creationId xmlns:p14="http://schemas.microsoft.com/office/powerpoint/2010/main" val="1417162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右中かっこ 43"/>
          <p:cNvSpPr/>
          <p:nvPr/>
        </p:nvSpPr>
        <p:spPr>
          <a:xfrm rot="5400000">
            <a:off x="3290051" y="2597354"/>
            <a:ext cx="163252" cy="4032448"/>
          </a:xfrm>
          <a:prstGeom prst="rightBrace">
            <a:avLst>
              <a:gd name="adj1" fmla="val 43607"/>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HGP創英角ｺﾞｼｯｸUB" panose="020B0900000000000000" pitchFamily="50" charset="-128"/>
              <a:ea typeface="HGP創英角ｺﾞｼｯｸUB" panose="020B0900000000000000" pitchFamily="50" charset="-128"/>
            </a:endParaRPr>
          </a:p>
        </p:txBody>
      </p:sp>
      <p:sp>
        <p:nvSpPr>
          <p:cNvPr id="45" name="テキスト ボックス 44"/>
          <p:cNvSpPr txBox="1"/>
          <p:nvPr/>
        </p:nvSpPr>
        <p:spPr>
          <a:xfrm>
            <a:off x="2034612" y="4766755"/>
            <a:ext cx="2674130" cy="369332"/>
          </a:xfrm>
          <a:prstGeom prst="rect">
            <a:avLst/>
          </a:prstGeom>
          <a:noFill/>
        </p:spPr>
        <p:txBody>
          <a:bodyPr wrap="none" rtlCol="0">
            <a:spAutoFit/>
          </a:bodyPr>
          <a:lstStyle/>
          <a:p>
            <a:r>
              <a:rPr kumimoji="1" lang="ja-JP" altLang="en-US" dirty="0">
                <a:latin typeface="HGP創英角ｺﾞｼｯｸUB" panose="020B0900000000000000" pitchFamily="50" charset="-128"/>
                <a:ea typeface="HGP創英角ｺﾞｼｯｸUB" panose="020B0900000000000000" pitchFamily="50" charset="-128"/>
              </a:rPr>
              <a:t>一つの項を除きあとはゼロ</a:t>
            </a:r>
          </a:p>
        </p:txBody>
      </p:sp>
      <p:sp>
        <p:nvSpPr>
          <p:cNvPr id="46" name="テキスト ボックス 45"/>
          <p:cNvSpPr txBox="1"/>
          <p:nvPr/>
        </p:nvSpPr>
        <p:spPr>
          <a:xfrm>
            <a:off x="3324389" y="1307001"/>
            <a:ext cx="1095173" cy="338554"/>
          </a:xfrm>
          <a:prstGeom prst="rect">
            <a:avLst/>
          </a:prstGeom>
        </p:spPr>
        <p:txBody>
          <a:bodyPr anchor="t" anchorCtr="0">
            <a:noAutofit/>
          </a:bodyPr>
          <a:lstStyle>
            <a:defPPr>
              <a:defRPr lang="ja-JP"/>
            </a:defPPr>
            <a:lvl1pPr algn="ctr">
              <a:lnSpc>
                <a:spcPct val="100000"/>
              </a:lnSpc>
              <a:spcBef>
                <a:spcPct val="0"/>
              </a:spcBef>
              <a:buNone/>
              <a:defRPr sz="1600">
                <a:solidFill>
                  <a:schemeClr val="accent5">
                    <a:lumMod val="60000"/>
                    <a:lumOff val="40000"/>
                  </a:schemeClr>
                </a:solidFill>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1400" dirty="0"/>
              <a:t>ダミー変数</a:t>
            </a:r>
          </a:p>
        </p:txBody>
      </p:sp>
      <p:sp>
        <p:nvSpPr>
          <p:cNvPr id="47" name="正方形/長方形 46">
            <a:extLst>
              <a:ext uri="{FF2B5EF4-FFF2-40B4-BE49-F238E27FC236}">
                <a16:creationId xmlns:a16="http://schemas.microsoft.com/office/drawing/2014/main" xmlns="" id="{7EE849B9-62F9-4A78-9F44-2D067AC148A1}"/>
              </a:ext>
            </a:extLst>
          </p:cNvPr>
          <p:cNvSpPr>
            <a:spLocks noChangeAspect="1"/>
          </p:cNvSpPr>
          <p:nvPr/>
        </p:nvSpPr>
        <p:spPr>
          <a:xfrm>
            <a:off x="892274" y="1424253"/>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48" name="タイトル 8">
            <a:extLst>
              <a:ext uri="{FF2B5EF4-FFF2-40B4-BE49-F238E27FC236}">
                <a16:creationId xmlns:a16="http://schemas.microsoft.com/office/drawing/2014/main" xmlns="" id="{CC85A9AC-179A-4755-A8EE-4E71B53FE010}"/>
              </a:ext>
            </a:extLst>
          </p:cNvPr>
          <p:cNvSpPr txBox="1">
            <a:spLocks/>
          </p:cNvSpPr>
          <p:nvPr/>
        </p:nvSpPr>
        <p:spPr>
          <a:xfrm>
            <a:off x="1025377" y="1276095"/>
            <a:ext cx="2368020" cy="424732"/>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800" dirty="0" smtClean="0">
                <a:effectLst>
                  <a:glow rad="88900">
                    <a:schemeClr val="bg1"/>
                  </a:glow>
                </a:effectLst>
                <a:latin typeface="HGP創英角ｺﾞｼｯｸUB" panose="020B0900000000000000" pitchFamily="50" charset="-128"/>
                <a:ea typeface="HGP創英角ｺﾞｼｯｸUB" panose="020B0900000000000000" pitchFamily="50" charset="-128"/>
              </a:rPr>
              <a:t>二項目 </a:t>
            </a:r>
            <a:r>
              <a:rPr lang="en-US" altLang="ja-JP" sz="1800" dirty="0" smtClean="0">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1800" dirty="0" smtClean="0">
                <a:effectLst>
                  <a:glow rad="88900">
                    <a:schemeClr val="bg1"/>
                  </a:glow>
                </a:effectLst>
                <a:latin typeface="HGP創英角ｺﾞｼｯｸUB" panose="020B0900000000000000" pitchFamily="50" charset="-128"/>
                <a:ea typeface="HGP創英角ｺﾞｼｯｸUB" panose="020B0900000000000000" pitchFamily="50" charset="-128"/>
              </a:rPr>
              <a:t>水準</a:t>
            </a:r>
            <a:r>
              <a:rPr lang="ja-JP" altLang="en-US" sz="1800" dirty="0">
                <a:effectLst>
                  <a:glow rad="88900">
                    <a:schemeClr val="bg1"/>
                  </a:glow>
                </a:effectLst>
                <a:latin typeface="HGP創英角ｺﾞｼｯｸUB" panose="020B0900000000000000" pitchFamily="50" charset="-128"/>
                <a:ea typeface="HGP創英角ｺﾞｼｯｸUB" panose="020B0900000000000000" pitchFamily="50" charset="-128"/>
              </a:rPr>
              <a:t>、</a:t>
            </a:r>
            <a:r>
              <a:rPr lang="en-US" altLang="ja-JP" sz="1800" dirty="0" smtClean="0">
                <a:effectLst>
                  <a:glow rad="88900">
                    <a:schemeClr val="bg1"/>
                  </a:glow>
                </a:effectLst>
                <a:latin typeface="HGP創英角ｺﾞｼｯｸUB" panose="020B0900000000000000" pitchFamily="50" charset="-128"/>
                <a:ea typeface="HGP創英角ｺﾞｼｯｸUB" panose="020B0900000000000000" pitchFamily="50" charset="-128"/>
              </a:rPr>
              <a:t>level)</a:t>
            </a:r>
            <a:endParaRPr lang="en-US" altLang="ja-JP" sz="18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49" name="タイトル 8">
            <a:extLst>
              <a:ext uri="{FF2B5EF4-FFF2-40B4-BE49-F238E27FC236}">
                <a16:creationId xmlns:a16="http://schemas.microsoft.com/office/drawing/2014/main" xmlns="" id="{7659B0FE-6A9D-4BEC-B87C-72425F49FAB4}"/>
              </a:ext>
            </a:extLst>
          </p:cNvPr>
          <p:cNvSpPr txBox="1">
            <a:spLocks/>
          </p:cNvSpPr>
          <p:nvPr/>
        </p:nvSpPr>
        <p:spPr>
          <a:xfrm>
            <a:off x="810344" y="762737"/>
            <a:ext cx="7939109" cy="47666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説明変数が質的変数の場合はダミー変数を加える</a:t>
            </a:r>
          </a:p>
        </p:txBody>
      </p:sp>
      <p:sp>
        <p:nvSpPr>
          <p:cNvPr id="50" name="正方形/長方形 49">
            <a:extLst>
              <a:ext uri="{FF2B5EF4-FFF2-40B4-BE49-F238E27FC236}">
                <a16:creationId xmlns:a16="http://schemas.microsoft.com/office/drawing/2014/main" xmlns="" id="{A6D37D7B-FD72-49EC-B41A-E894E81A21A0}"/>
              </a:ext>
            </a:extLst>
          </p:cNvPr>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
        <p:nvSpPr>
          <p:cNvPr id="51" name="正方形/長方形 50">
            <a:extLst>
              <a:ext uri="{FF2B5EF4-FFF2-40B4-BE49-F238E27FC236}">
                <a16:creationId xmlns:a16="http://schemas.microsoft.com/office/drawing/2014/main" xmlns="" id="{0CF5091F-DCC1-4236-83D8-78E81398C499}"/>
              </a:ext>
            </a:extLst>
          </p:cNvPr>
          <p:cNvSpPr>
            <a:spLocks noChangeAspect="1"/>
          </p:cNvSpPr>
          <p:nvPr/>
        </p:nvSpPr>
        <p:spPr>
          <a:xfrm>
            <a:off x="892274" y="2810900"/>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52" name="タイトル 8">
            <a:extLst>
              <a:ext uri="{FF2B5EF4-FFF2-40B4-BE49-F238E27FC236}">
                <a16:creationId xmlns:a16="http://schemas.microsoft.com/office/drawing/2014/main" xmlns="" id="{C6C68B17-C9BF-409B-B669-CAC492E1FA9F}"/>
              </a:ext>
            </a:extLst>
          </p:cNvPr>
          <p:cNvSpPr txBox="1">
            <a:spLocks/>
          </p:cNvSpPr>
          <p:nvPr/>
        </p:nvSpPr>
        <p:spPr>
          <a:xfrm>
            <a:off x="1025377" y="2662742"/>
            <a:ext cx="3114575" cy="380553"/>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800" dirty="0">
                <a:effectLst>
                  <a:glow rad="88900">
                    <a:schemeClr val="bg1"/>
                  </a:glow>
                </a:effectLst>
                <a:latin typeface="HGP創英角ｺﾞｼｯｸUB" panose="020B0900000000000000" pitchFamily="50" charset="-128"/>
                <a:ea typeface="HGP創英角ｺﾞｼｯｸUB" panose="020B0900000000000000" pitchFamily="50" charset="-128"/>
              </a:rPr>
              <a:t>三項目以上の質的変数</a:t>
            </a:r>
          </a:p>
        </p:txBody>
      </p:sp>
      <p:sp>
        <p:nvSpPr>
          <p:cNvPr id="53" name="正方形/長方形 52">
            <a:extLst>
              <a:ext uri="{FF2B5EF4-FFF2-40B4-BE49-F238E27FC236}">
                <a16:creationId xmlns:a16="http://schemas.microsoft.com/office/drawing/2014/main" xmlns="" id="{B4C7B98E-6D7F-4F26-A09D-29DC17F77E26}"/>
              </a:ext>
            </a:extLst>
          </p:cNvPr>
          <p:cNvSpPr>
            <a:spLocks noChangeAspect="1"/>
          </p:cNvSpPr>
          <p:nvPr/>
        </p:nvSpPr>
        <p:spPr>
          <a:xfrm>
            <a:off x="1133574" y="3177133"/>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54" name="タイトル 8">
            <a:extLst>
              <a:ext uri="{FF2B5EF4-FFF2-40B4-BE49-F238E27FC236}">
                <a16:creationId xmlns:a16="http://schemas.microsoft.com/office/drawing/2014/main" xmlns="" id="{D756C998-47CD-40D6-B95B-4EC4BC7F5B4D}"/>
              </a:ext>
            </a:extLst>
          </p:cNvPr>
          <p:cNvSpPr txBox="1">
            <a:spLocks/>
          </p:cNvSpPr>
          <p:nvPr/>
        </p:nvSpPr>
        <p:spPr>
          <a:xfrm>
            <a:off x="1266678" y="3028975"/>
            <a:ext cx="641026" cy="33855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marL="0" lvl="2"/>
            <a:r>
              <a:rPr lang="ja-JP" altLang="en-US" sz="1600" dirty="0" smtClean="0">
                <a:latin typeface="HGP創英角ｺﾞｼｯｸUB" panose="020B0900000000000000" pitchFamily="50" charset="-128"/>
                <a:ea typeface="HGP創英角ｺﾞｼｯｸUB" panose="020B0900000000000000" pitchFamily="50" charset="-128"/>
              </a:rPr>
              <a:t>色</a:t>
            </a:r>
            <a:r>
              <a:rPr lang="ja-JP" altLang="en-US" sz="1600" dirty="0" smtClean="0">
                <a:solidFill>
                  <a:srgbClr val="0000FF"/>
                </a:solidFill>
                <a:latin typeface="HGP創英角ｺﾞｼｯｸUB" panose="020B0900000000000000" pitchFamily="50" charset="-128"/>
                <a:ea typeface="HGP創英角ｺﾞｼｯｸUB" panose="020B0900000000000000" pitchFamily="50" charset="-128"/>
              </a:rPr>
              <a:t>｜</a:t>
            </a:r>
            <a:endParaRPr lang="en-US" altLang="ja-JP" sz="16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55" name="正方形/長方形 54">
            <a:extLst>
              <a:ext uri="{FF2B5EF4-FFF2-40B4-BE49-F238E27FC236}">
                <a16:creationId xmlns:a16="http://schemas.microsoft.com/office/drawing/2014/main" xmlns="" id="{1F58EEAF-3379-41B3-8602-AEE96BB58BDE}"/>
              </a:ext>
            </a:extLst>
          </p:cNvPr>
          <p:cNvSpPr>
            <a:spLocks noChangeAspect="1"/>
          </p:cNvSpPr>
          <p:nvPr/>
        </p:nvSpPr>
        <p:spPr>
          <a:xfrm>
            <a:off x="1133574" y="3732973"/>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56" name="タイトル 8">
            <a:extLst>
              <a:ext uri="{FF2B5EF4-FFF2-40B4-BE49-F238E27FC236}">
                <a16:creationId xmlns:a16="http://schemas.microsoft.com/office/drawing/2014/main" xmlns="" id="{8ABEA790-4ED0-421D-8CFE-A6B183B9B231}"/>
              </a:ext>
            </a:extLst>
          </p:cNvPr>
          <p:cNvSpPr txBox="1">
            <a:spLocks/>
          </p:cNvSpPr>
          <p:nvPr/>
        </p:nvSpPr>
        <p:spPr>
          <a:xfrm>
            <a:off x="1661271" y="3028975"/>
            <a:ext cx="3304240" cy="584775"/>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marL="0" lvl="2"/>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smtClean="0">
                <a:latin typeface="HGP創英角ｺﾞｼｯｸUB" panose="020B0900000000000000" pitchFamily="50" charset="-128"/>
                <a:ea typeface="HGP創英角ｺﾞｼｯｸUB" panose="020B0900000000000000" pitchFamily="50" charset="-128"/>
              </a:rPr>
              <a:t>シルバー、黒</a:t>
            </a:r>
            <a:r>
              <a:rPr lang="ja-JP" altLang="en-US" sz="1600" dirty="0">
                <a:latin typeface="HGP創英角ｺﾞｼｯｸUB" panose="020B0900000000000000" pitchFamily="50" charset="-128"/>
                <a:ea typeface="HGP創英角ｺﾞｼｯｸUB" panose="020B0900000000000000" pitchFamily="50" charset="-128"/>
              </a:rPr>
              <a:t>、</a:t>
            </a:r>
            <a:r>
              <a:rPr lang="ja-JP" altLang="en-US" sz="1600" dirty="0" smtClean="0">
                <a:latin typeface="HGP創英角ｺﾞｼｯｸUB" panose="020B0900000000000000" pitchFamily="50" charset="-128"/>
                <a:ea typeface="HGP創英角ｺﾞｼｯｸUB" panose="020B0900000000000000" pitchFamily="50" charset="-128"/>
              </a:rPr>
              <a:t>白</a:t>
            </a:r>
            <a:r>
              <a:rPr lang="ja-JP" altLang="en-US" sz="1600" dirty="0">
                <a:latin typeface="HGP創英角ｺﾞｼｯｸUB" panose="020B0900000000000000" pitchFamily="50" charset="-128"/>
                <a:ea typeface="HGP創英角ｺﾞｼｯｸUB" panose="020B0900000000000000" pitchFamily="50" charset="-128"/>
              </a:rPr>
              <a:t>、</a:t>
            </a:r>
            <a:r>
              <a:rPr lang="ja-JP" altLang="en-US" sz="1600" dirty="0" smtClean="0">
                <a:latin typeface="HGP創英角ｺﾞｼｯｸUB" panose="020B0900000000000000" pitchFamily="50" charset="-128"/>
                <a:ea typeface="HGP創英角ｺﾞｼｯｸUB" panose="020B0900000000000000" pitchFamily="50" charset="-128"/>
              </a:rPr>
              <a:t>青</a:t>
            </a:r>
            <a:r>
              <a:rPr lang="ja-JP" altLang="en-US" sz="1600" dirty="0">
                <a:latin typeface="HGP創英角ｺﾞｼｯｸUB" panose="020B0900000000000000" pitchFamily="50" charset="-128"/>
                <a:ea typeface="HGP創英角ｺﾞｼｯｸUB" panose="020B0900000000000000" pitchFamily="50" charset="-128"/>
              </a:rPr>
              <a:t>、</a:t>
            </a:r>
            <a:r>
              <a:rPr lang="ja-JP" altLang="en-US" sz="1600" dirty="0" smtClean="0">
                <a:latin typeface="HGP創英角ｺﾞｼｯｸUB" panose="020B0900000000000000" pitchFamily="50" charset="-128"/>
                <a:ea typeface="HGP創英角ｺﾞｼｯｸUB" panose="020B0900000000000000" pitchFamily="50" charset="-128"/>
              </a:rPr>
              <a:t>赤</a:t>
            </a:r>
            <a:r>
              <a:rPr lang="ja-JP" altLang="en-US" sz="1600" dirty="0">
                <a:latin typeface="HGP創英角ｺﾞｼｯｸUB" panose="020B0900000000000000" pitchFamily="50" charset="-128"/>
                <a:ea typeface="HGP創英角ｺﾞｼｯｸUB" panose="020B0900000000000000" pitchFamily="50" charset="-128"/>
              </a:rPr>
              <a:t>、</a:t>
            </a:r>
            <a:r>
              <a:rPr lang="ja-JP" altLang="en-US" sz="1600" dirty="0" smtClean="0">
                <a:latin typeface="HGP創英角ｺﾞｼｯｸUB" panose="020B0900000000000000" pitchFamily="50" charset="-128"/>
                <a:ea typeface="HGP創英角ｺﾞｼｯｸUB" panose="020B0900000000000000" pitchFamily="50" charset="-128"/>
              </a:rPr>
              <a:t>紺</a:t>
            </a:r>
            <a:r>
              <a:rPr lang="ja-JP" altLang="en-US" sz="1600" dirty="0">
                <a:latin typeface="HGP創英角ｺﾞｼｯｸUB" panose="020B0900000000000000" pitchFamily="50" charset="-128"/>
                <a:ea typeface="HGP創英角ｺﾞｼｯｸUB" panose="020B0900000000000000" pitchFamily="50" charset="-128"/>
              </a:rPr>
              <a:t>、</a:t>
            </a:r>
            <a:r>
              <a:rPr lang="en-US" altLang="ja-JP" sz="1600" dirty="0" smtClean="0">
                <a:latin typeface="HGP創英角ｺﾞｼｯｸUB" panose="020B0900000000000000" pitchFamily="50" charset="-128"/>
                <a:ea typeface="HGP創英角ｺﾞｼｯｸUB" panose="020B0900000000000000" pitchFamily="50" charset="-128"/>
              </a:rPr>
              <a:t> </a:t>
            </a:r>
          </a:p>
          <a:p>
            <a:pPr marL="0" lvl="2"/>
            <a:r>
              <a:rPr lang="ja-JP" altLang="en-US" sz="1600" dirty="0">
                <a:latin typeface="HGP創英角ｺﾞｼｯｸUB" panose="020B0900000000000000" pitchFamily="50" charset="-128"/>
                <a:ea typeface="HGP創英角ｺﾞｼｯｸUB" panose="020B0900000000000000" pitchFamily="50" charset="-128"/>
              </a:rPr>
              <a:t>　</a:t>
            </a:r>
            <a:r>
              <a:rPr lang="ja-JP" altLang="en-US" sz="1600" dirty="0" smtClean="0">
                <a:latin typeface="HGP創英角ｺﾞｼｯｸUB" panose="020B0900000000000000" pitchFamily="50" charset="-128"/>
                <a:ea typeface="HGP創英角ｺﾞｼｯｸUB" panose="020B0900000000000000" pitchFamily="50" charset="-128"/>
              </a:rPr>
              <a:t>パープル</a:t>
            </a:r>
            <a:r>
              <a:rPr lang="ja-JP" altLang="en-US" sz="1600" dirty="0">
                <a:latin typeface="HGP創英角ｺﾞｼｯｸUB" panose="020B0900000000000000" pitchFamily="50" charset="-128"/>
                <a:ea typeface="HGP創英角ｺﾞｼｯｸUB" panose="020B0900000000000000" pitchFamily="50" charset="-128"/>
              </a:rPr>
              <a:t>、</a:t>
            </a:r>
            <a:r>
              <a:rPr lang="ja-JP" altLang="en-US" sz="1600" dirty="0" smtClean="0">
                <a:latin typeface="HGP創英角ｺﾞｼｯｸUB" panose="020B0900000000000000" pitchFamily="50" charset="-128"/>
                <a:ea typeface="HGP創英角ｺﾞｼｯｸUB" panose="020B0900000000000000" pitchFamily="50" charset="-128"/>
              </a:rPr>
              <a:t>ワイン</a:t>
            </a:r>
            <a:r>
              <a:rPr lang="ja-JP" altLang="en-US" sz="1600" dirty="0">
                <a:latin typeface="HGP創英角ｺﾞｼｯｸUB" panose="020B0900000000000000" pitchFamily="50" charset="-128"/>
                <a:ea typeface="HGP創英角ｺﾞｼｯｸUB" panose="020B0900000000000000" pitchFamily="50" charset="-128"/>
              </a:rPr>
              <a:t>、</a:t>
            </a:r>
            <a:r>
              <a:rPr lang="ja-JP" altLang="en-US" sz="1600" dirty="0" smtClean="0">
                <a:latin typeface="HGP創英角ｺﾞｼｯｸUB" panose="020B0900000000000000" pitchFamily="50" charset="-128"/>
                <a:ea typeface="HGP創英角ｺﾞｼｯｸUB" panose="020B0900000000000000" pitchFamily="50" charset="-128"/>
              </a:rPr>
              <a:t>緑</a:t>
            </a:r>
            <a:r>
              <a:rPr lang="en-US" altLang="ja-JP" sz="1600" dirty="0">
                <a:latin typeface="HGP創英角ｺﾞｼｯｸUB" panose="020B0900000000000000" pitchFamily="50" charset="-128"/>
                <a:ea typeface="HGP創英角ｺﾞｼｯｸUB" panose="020B0900000000000000" pitchFamily="50" charset="-128"/>
              </a:rPr>
              <a:t>}</a:t>
            </a:r>
            <a:endParaRPr lang="en-US" altLang="ja-JP" sz="16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57" name="タイトル 8">
            <a:extLst>
              <a:ext uri="{FF2B5EF4-FFF2-40B4-BE49-F238E27FC236}">
                <a16:creationId xmlns:a16="http://schemas.microsoft.com/office/drawing/2014/main" xmlns="" id="{998F78A4-4DD6-4DA2-8F61-A43E7831E730}"/>
              </a:ext>
            </a:extLst>
          </p:cNvPr>
          <p:cNvSpPr txBox="1">
            <a:spLocks/>
          </p:cNvSpPr>
          <p:nvPr/>
        </p:nvSpPr>
        <p:spPr>
          <a:xfrm>
            <a:off x="1266678" y="3582817"/>
            <a:ext cx="3881386" cy="584775"/>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marL="0" lvl="2"/>
            <a:r>
              <a:rPr lang="ja-JP" altLang="en-US" sz="1600" dirty="0">
                <a:solidFill>
                  <a:srgbClr val="0000FF"/>
                </a:solidFill>
                <a:latin typeface="HGP創英角ｺﾞｼｯｸUB" panose="020B0900000000000000" pitchFamily="50" charset="-128"/>
                <a:ea typeface="HGP創英角ｺﾞｼｯｸUB" panose="020B0900000000000000" pitchFamily="50" charset="-128"/>
              </a:rPr>
              <a:t>ある値 </a:t>
            </a:r>
            <a:r>
              <a:rPr lang="en-US" altLang="ja-JP" sz="1600" dirty="0">
                <a:solidFill>
                  <a:srgbClr val="0000FF"/>
                </a:solidFill>
                <a:latin typeface="HGP創英角ｺﾞｼｯｸUB" panose="020B0900000000000000" pitchFamily="50" charset="-128"/>
                <a:ea typeface="HGP創英角ｺﾞｼｯｸUB" panose="020B0900000000000000" pitchFamily="50" charset="-128"/>
              </a:rPr>
              <a:t>(</a:t>
            </a:r>
            <a:r>
              <a:rPr lang="ja-JP" altLang="en-US" sz="1600" dirty="0">
                <a:solidFill>
                  <a:srgbClr val="0000FF"/>
                </a:solidFill>
                <a:latin typeface="HGP創英角ｺﾞｼｯｸUB" panose="020B0900000000000000" pitchFamily="50" charset="-128"/>
                <a:ea typeface="HGP創英角ｺﾞｼｯｸUB" panose="020B0900000000000000" pitchFamily="50" charset="-128"/>
              </a:rPr>
              <a:t>シルバー</a:t>
            </a:r>
            <a:r>
              <a:rPr lang="en-US" altLang="ja-JP" sz="1600" dirty="0">
                <a:solidFill>
                  <a:srgbClr val="0000FF"/>
                </a:solidFill>
                <a:latin typeface="HGP創英角ｺﾞｼｯｸUB" panose="020B0900000000000000" pitchFamily="50" charset="-128"/>
                <a:ea typeface="HGP創英角ｺﾞｼｯｸUB" panose="020B0900000000000000" pitchFamily="50" charset="-128"/>
              </a:rPr>
              <a:t>) </a:t>
            </a:r>
            <a:r>
              <a:rPr lang="ja-JP" altLang="en-US" sz="1600" dirty="0">
                <a:solidFill>
                  <a:srgbClr val="0000FF"/>
                </a:solidFill>
                <a:latin typeface="HGP創英角ｺﾞｼｯｸUB" panose="020B0900000000000000" pitchFamily="50" charset="-128"/>
                <a:ea typeface="HGP創英角ｺﾞｼｯｸUB" panose="020B0900000000000000" pitchFamily="50" charset="-128"/>
              </a:rPr>
              <a:t>には全てのダミー変数に</a:t>
            </a:r>
            <a:br>
              <a:rPr lang="ja-JP" altLang="en-US" sz="1600" dirty="0">
                <a:solidFill>
                  <a:srgbClr val="0000FF"/>
                </a:solidFill>
                <a:latin typeface="HGP創英角ｺﾞｼｯｸUB" panose="020B0900000000000000" pitchFamily="50" charset="-128"/>
                <a:ea typeface="HGP創英角ｺﾞｼｯｸUB" panose="020B0900000000000000" pitchFamily="50" charset="-128"/>
              </a:rPr>
            </a:br>
            <a:r>
              <a:rPr lang="en-US" altLang="ja-JP" sz="1600" dirty="0">
                <a:solidFill>
                  <a:srgbClr val="0000FF"/>
                </a:solidFill>
                <a:latin typeface="HGP創英角ｺﾞｼｯｸUB" panose="020B0900000000000000" pitchFamily="50" charset="-128"/>
                <a:ea typeface="HGP創英角ｺﾞｼｯｸUB" panose="020B0900000000000000" pitchFamily="50" charset="-128"/>
              </a:rPr>
              <a:t>0 </a:t>
            </a:r>
            <a:r>
              <a:rPr lang="ja-JP" altLang="en-US" sz="1600" dirty="0">
                <a:solidFill>
                  <a:srgbClr val="0000FF"/>
                </a:solidFill>
                <a:latin typeface="HGP創英角ｺﾞｼｯｸUB" panose="020B0900000000000000" pitchFamily="50" charset="-128"/>
                <a:ea typeface="HGP創英角ｺﾞｼｯｸUB" panose="020B0900000000000000" pitchFamily="50" charset="-128"/>
              </a:rPr>
              <a:t>を割り当て、残りはどれか一つが </a:t>
            </a:r>
            <a:r>
              <a:rPr lang="en-US" altLang="ja-JP" sz="1600" dirty="0">
                <a:solidFill>
                  <a:srgbClr val="0000FF"/>
                </a:solidFill>
                <a:latin typeface="HGP創英角ｺﾞｼｯｸUB" panose="020B0900000000000000" pitchFamily="50" charset="-128"/>
                <a:ea typeface="HGP創英角ｺﾞｼｯｸUB" panose="020B0900000000000000" pitchFamily="50" charset="-128"/>
              </a:rPr>
              <a:t>1</a:t>
            </a:r>
          </a:p>
        </p:txBody>
      </p:sp>
      <mc:AlternateContent xmlns:mc="http://schemas.openxmlformats.org/markup-compatibility/2006" xmlns:a14="http://schemas.microsoft.com/office/drawing/2010/main">
        <mc:Choice Requires="a14">
          <p:sp>
            <p:nvSpPr>
              <p:cNvPr id="58" name="タイトル 8">
                <a:extLst>
                  <a:ext uri="{FF2B5EF4-FFF2-40B4-BE49-F238E27FC236}">
                    <a16:creationId xmlns:a16="http://schemas.microsoft.com/office/drawing/2014/main" xmlns="" id="{1D52DF48-F8E2-470F-BAAA-C46577692899}"/>
                  </a:ext>
                </a:extLst>
              </p:cNvPr>
              <p:cNvSpPr txBox="1">
                <a:spLocks/>
              </p:cNvSpPr>
              <p:nvPr/>
            </p:nvSpPr>
            <p:spPr>
              <a:xfrm>
                <a:off x="1266677" y="4145048"/>
                <a:ext cx="4241427" cy="33855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marL="0" lvl="2"/>
                <a14:m>
                  <m:oMathPara xmlns:m="http://schemas.openxmlformats.org/officeDocument/2006/math">
                    <m:oMathParaPr>
                      <m:jc m:val="centerGroup"/>
                    </m:oMathParaPr>
                    <m:oMath xmlns:m="http://schemas.openxmlformats.org/officeDocument/2006/math">
                      <m:r>
                        <a:rPr lang="en-US" altLang="ja-JP" sz="1600" i="1">
                          <a:latin typeface="Cambria Math"/>
                        </a:rPr>
                        <m:t>𝑦</m:t>
                      </m:r>
                      <m:r>
                        <a:rPr lang="en-US" altLang="ja-JP" sz="1600" i="1">
                          <a:latin typeface="Cambria Math"/>
                        </a:rPr>
                        <m:t>=</m:t>
                      </m:r>
                      <m:r>
                        <a:rPr lang="en-US" altLang="ja-JP" sz="1600" i="1">
                          <a:latin typeface="Cambria Math"/>
                        </a:rPr>
                        <m:t>𝑎</m:t>
                      </m:r>
                      <m:r>
                        <a:rPr lang="en-US" altLang="ja-JP" sz="1600" i="1">
                          <a:latin typeface="Cambria Math"/>
                        </a:rPr>
                        <m:t>+</m:t>
                      </m:r>
                      <m:sSub>
                        <m:sSubPr>
                          <m:ctrlPr>
                            <a:rPr lang="en-US" altLang="ja-JP" sz="1600" i="1">
                              <a:latin typeface="Cambria Math"/>
                            </a:rPr>
                          </m:ctrlPr>
                        </m:sSubPr>
                        <m:e>
                          <m:r>
                            <a:rPr lang="en-US" altLang="ja-JP" sz="1600" i="1">
                              <a:latin typeface="Cambria Math"/>
                            </a:rPr>
                            <m:t>𝑏</m:t>
                          </m:r>
                        </m:e>
                        <m:sub>
                          <m:r>
                            <a:rPr lang="en-US" altLang="ja-JP" sz="1600" i="1">
                              <a:latin typeface="Cambria Math"/>
                            </a:rPr>
                            <m:t>1</m:t>
                          </m:r>
                        </m:sub>
                      </m:sSub>
                      <m:sSub>
                        <m:sSubPr>
                          <m:ctrlPr>
                            <a:rPr lang="en-US" altLang="ja-JP" sz="1600" i="1">
                              <a:latin typeface="Cambria Math"/>
                            </a:rPr>
                          </m:ctrlPr>
                        </m:sSubPr>
                        <m:e>
                          <m:r>
                            <a:rPr lang="en-US" altLang="ja-JP" sz="1600" i="1">
                              <a:latin typeface="Cambria Math"/>
                            </a:rPr>
                            <m:t>𝑥</m:t>
                          </m:r>
                        </m:e>
                        <m:sub>
                          <m:r>
                            <a:rPr lang="en-US" altLang="ja-JP" sz="1600" i="1">
                              <a:latin typeface="Cambria Math"/>
                            </a:rPr>
                            <m:t>1</m:t>
                          </m:r>
                        </m:sub>
                      </m:sSub>
                      <m:r>
                        <a:rPr lang="en-US" altLang="ja-JP" sz="1600" i="1">
                          <a:latin typeface="Cambria Math"/>
                        </a:rPr>
                        <m:t>+</m:t>
                      </m:r>
                      <m:sSub>
                        <m:sSubPr>
                          <m:ctrlPr>
                            <a:rPr lang="en-US" altLang="ja-JP" sz="1600" i="1" smtClean="0">
                              <a:solidFill>
                                <a:srgbClr val="0000FF"/>
                              </a:solidFill>
                              <a:latin typeface="Cambria Math"/>
                            </a:rPr>
                          </m:ctrlPr>
                        </m:sSubPr>
                        <m:e>
                          <m:r>
                            <a:rPr lang="en-US" altLang="ja-JP" sz="1600" i="1">
                              <a:solidFill>
                                <a:srgbClr val="0000FF"/>
                              </a:solidFill>
                              <a:latin typeface="Cambria Math"/>
                            </a:rPr>
                            <m:t>𝑏</m:t>
                          </m:r>
                        </m:e>
                        <m:sub>
                          <m:r>
                            <a:rPr lang="en-US" altLang="ja-JP" sz="1600" i="1">
                              <a:solidFill>
                                <a:srgbClr val="0000FF"/>
                              </a:solidFill>
                              <a:latin typeface="Cambria Math"/>
                            </a:rPr>
                            <m:t>41</m:t>
                          </m:r>
                        </m:sub>
                      </m:sSub>
                      <m:sSub>
                        <m:sSubPr>
                          <m:ctrlPr>
                            <a:rPr lang="en-US" altLang="ja-JP" sz="1600" i="1">
                              <a:latin typeface="Cambria Math"/>
                            </a:rPr>
                          </m:ctrlPr>
                        </m:sSubPr>
                        <m:e>
                          <m:r>
                            <a:rPr lang="en-US" altLang="ja-JP" sz="1600" i="1">
                              <a:latin typeface="Cambria Math"/>
                            </a:rPr>
                            <m:t>𝑥</m:t>
                          </m:r>
                        </m:e>
                        <m:sub>
                          <m:r>
                            <a:rPr lang="en-US" altLang="ja-JP" sz="1600" i="1">
                              <a:latin typeface="Cambria Math"/>
                            </a:rPr>
                            <m:t>41</m:t>
                          </m:r>
                        </m:sub>
                      </m:sSub>
                      <m:r>
                        <a:rPr lang="en-US" altLang="ja-JP" sz="1600" i="1">
                          <a:latin typeface="Cambria Math"/>
                        </a:rPr>
                        <m:t>+</m:t>
                      </m:r>
                      <m:sSub>
                        <m:sSubPr>
                          <m:ctrlPr>
                            <a:rPr lang="en-US" altLang="ja-JP" sz="1600" i="1" smtClean="0">
                              <a:solidFill>
                                <a:srgbClr val="0000FF"/>
                              </a:solidFill>
                              <a:latin typeface="Cambria Math"/>
                            </a:rPr>
                          </m:ctrlPr>
                        </m:sSubPr>
                        <m:e>
                          <m:r>
                            <a:rPr lang="en-US" altLang="ja-JP" sz="1600" i="1">
                              <a:solidFill>
                                <a:srgbClr val="0000FF"/>
                              </a:solidFill>
                              <a:latin typeface="Cambria Math"/>
                            </a:rPr>
                            <m:t>𝑏</m:t>
                          </m:r>
                        </m:e>
                        <m:sub>
                          <m:r>
                            <a:rPr lang="en-US" altLang="ja-JP" sz="1600" i="1">
                              <a:solidFill>
                                <a:srgbClr val="0000FF"/>
                              </a:solidFill>
                              <a:latin typeface="Cambria Math"/>
                            </a:rPr>
                            <m:t>42</m:t>
                          </m:r>
                        </m:sub>
                      </m:sSub>
                      <m:sSub>
                        <m:sSubPr>
                          <m:ctrlPr>
                            <a:rPr lang="en-US" altLang="ja-JP" sz="1600" i="1">
                              <a:latin typeface="Cambria Math"/>
                            </a:rPr>
                          </m:ctrlPr>
                        </m:sSubPr>
                        <m:e>
                          <m:r>
                            <a:rPr lang="en-US" altLang="ja-JP" sz="1600" i="1">
                              <a:latin typeface="Cambria Math"/>
                            </a:rPr>
                            <m:t>𝑥</m:t>
                          </m:r>
                        </m:e>
                        <m:sub>
                          <m:r>
                            <a:rPr lang="en-US" altLang="ja-JP" sz="1600" i="1">
                              <a:latin typeface="Cambria Math"/>
                            </a:rPr>
                            <m:t>42</m:t>
                          </m:r>
                        </m:sub>
                      </m:sSub>
                      <m:r>
                        <a:rPr lang="en-US" altLang="ja-JP" sz="1600" i="1">
                          <a:latin typeface="Cambria Math"/>
                        </a:rPr>
                        <m:t>+…+</m:t>
                      </m:r>
                      <m:sSub>
                        <m:sSubPr>
                          <m:ctrlPr>
                            <a:rPr lang="en-US" altLang="ja-JP" sz="1600" i="1" smtClean="0">
                              <a:solidFill>
                                <a:srgbClr val="0000FF"/>
                              </a:solidFill>
                              <a:latin typeface="Cambria Math"/>
                            </a:rPr>
                          </m:ctrlPr>
                        </m:sSubPr>
                        <m:e>
                          <m:r>
                            <a:rPr lang="en-US" altLang="ja-JP" sz="1600" i="1">
                              <a:solidFill>
                                <a:srgbClr val="0000FF"/>
                              </a:solidFill>
                              <a:latin typeface="Cambria Math"/>
                            </a:rPr>
                            <m:t>𝑏</m:t>
                          </m:r>
                        </m:e>
                        <m:sub>
                          <m:r>
                            <a:rPr lang="en-US" altLang="ja-JP" sz="1600" i="1">
                              <a:solidFill>
                                <a:srgbClr val="0000FF"/>
                              </a:solidFill>
                              <a:latin typeface="Cambria Math"/>
                            </a:rPr>
                            <m:t>48</m:t>
                          </m:r>
                        </m:sub>
                      </m:sSub>
                      <m:sSub>
                        <m:sSubPr>
                          <m:ctrlPr>
                            <a:rPr lang="en-US" altLang="ja-JP" sz="1600" i="1">
                              <a:latin typeface="Cambria Math"/>
                            </a:rPr>
                          </m:ctrlPr>
                        </m:sSubPr>
                        <m:e>
                          <m:r>
                            <a:rPr lang="en-US" altLang="ja-JP" sz="1600" i="1">
                              <a:latin typeface="Cambria Math"/>
                            </a:rPr>
                            <m:t>𝑥</m:t>
                          </m:r>
                        </m:e>
                        <m:sub>
                          <m:r>
                            <a:rPr lang="en-US" altLang="ja-JP" sz="1600" i="1">
                              <a:latin typeface="Cambria Math"/>
                            </a:rPr>
                            <m:t>48</m:t>
                          </m:r>
                        </m:sub>
                      </m:sSub>
                    </m:oMath>
                  </m:oMathPara>
                </a14:m>
                <a:endParaRPr lang="en-US" altLang="ja-JP" sz="16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mc:Choice>
        <mc:Fallback xmlns="">
          <p:sp>
            <p:nvSpPr>
              <p:cNvPr id="58" name="タイトル 8">
                <a:extLst>
                  <a:ext uri="{FF2B5EF4-FFF2-40B4-BE49-F238E27FC236}">
                    <a16:creationId xmlns:a16="http://schemas.microsoft.com/office/drawing/2014/main" xmlns="" xmlns:a14="http://schemas.microsoft.com/office/drawing/2010/main" id="{1D52DF48-F8E2-470F-BAAA-C46577692899}"/>
                  </a:ext>
                </a:extLst>
              </p:cNvPr>
              <p:cNvSpPr txBox="1">
                <a:spLocks noRot="1" noChangeAspect="1" noMove="1" noResize="1" noEditPoints="1" noAdjustHandles="1" noChangeArrowheads="1" noChangeShapeType="1" noTextEdit="1"/>
              </p:cNvSpPr>
              <p:nvPr/>
            </p:nvSpPr>
            <p:spPr>
              <a:xfrm>
                <a:off x="1266677" y="4145048"/>
                <a:ext cx="4241427" cy="338554"/>
              </a:xfrm>
              <a:prstGeom prst="rect">
                <a:avLst/>
              </a:prstGeom>
              <a:blipFill rotWithShape="1">
                <a:blip r:embed="rId3"/>
                <a:stretch>
                  <a:fillRect b="-727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graphicFrame>
            <p:nvGraphicFramePr>
              <p:cNvPr id="59" name="表 45">
                <a:extLst>
                  <a:ext uri="{FF2B5EF4-FFF2-40B4-BE49-F238E27FC236}">
                    <a16:creationId xmlns:a16="http://schemas.microsoft.com/office/drawing/2014/main" xmlns="" id="{CAA6728C-D542-43BE-8E3F-8A85310E571D}"/>
                  </a:ext>
                </a:extLst>
              </p:cNvPr>
              <p:cNvGraphicFramePr>
                <a:graphicFrameLocks noGrp="1"/>
              </p:cNvGraphicFramePr>
              <p:nvPr>
                <p:extLst>
                  <p:ext uri="{D42A27DB-BD31-4B8C-83A1-F6EECF244321}">
                    <p14:modId xmlns:p14="http://schemas.microsoft.com/office/powerpoint/2010/main" val="479694593"/>
                  </p:ext>
                </p:extLst>
              </p:nvPr>
            </p:nvGraphicFramePr>
            <p:xfrm>
              <a:off x="3259974" y="1612589"/>
              <a:ext cx="1224000" cy="759126"/>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xmlns="" val="1269038279"/>
                        </a:ext>
                      </a:extLst>
                    </a:gridCol>
                    <a:gridCol w="612000">
                      <a:extLst>
                        <a:ext uri="{9D8B030D-6E8A-4147-A177-3AD203B41FA5}">
                          <a16:colId xmlns:a16="http://schemas.microsoft.com/office/drawing/2014/main" xmlns="" val="2016824454"/>
                        </a:ext>
                      </a:extLst>
                    </a:gridCol>
                  </a:tblGrid>
                  <a:tr h="263204">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rPr>
                            <a:t>ナビ</a:t>
                          </a:r>
                          <a:endParaRPr kumimoji="1" lang="ja-JP" altLang="en-US" sz="1200" dirty="0">
                            <a:solidFill>
                              <a:schemeClr val="tx1"/>
                            </a:solidFill>
                          </a:endParaRPr>
                        </a:p>
                      </a:txBody>
                      <a:tcPr marL="0" marR="0" marT="36000" marB="36000" anchor="ctr">
                        <a:lnR w="19050" cap="flat" cmpd="sng" algn="ctr">
                          <a:solidFill>
                            <a:srgbClr val="0000FF"/>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F2F2FF"/>
                        </a:solidFill>
                      </a:tcPr>
                    </a:tc>
                    <a:tc>
                      <a:txBody>
                        <a:bodyPr/>
                        <a:lstStyle/>
                        <a:p>
                          <a:pPr algn="ctr"/>
                          <a14:m>
                            <m:oMathPara xmlns:m="http://schemas.openxmlformats.org/officeDocument/2006/math">
                              <m:oMathParaPr>
                                <m:jc m:val="centerGroup"/>
                              </m:oMathParaPr>
                              <m:oMath xmlns:m="http://schemas.openxmlformats.org/officeDocument/2006/math">
                                <m:sSub>
                                  <m:sSubPr>
                                    <m:ctrlPr>
                                      <a:rPr kumimoji="1" lang="en-US" altLang="ja-JP" sz="1400" b="0" i="1" smtClean="0">
                                        <a:solidFill>
                                          <a:schemeClr val="tx1"/>
                                        </a:solidFill>
                                        <a:latin typeface="Cambria Math"/>
                                        <a:ea typeface="+mn-ea"/>
                                      </a:rPr>
                                    </m:ctrlPr>
                                  </m:sSubPr>
                                  <m:e>
                                    <m:r>
                                      <a:rPr kumimoji="1" lang="en-US" altLang="ja-JP" sz="1400" b="0" i="1" smtClean="0">
                                        <a:solidFill>
                                          <a:schemeClr val="tx1"/>
                                        </a:solidFill>
                                        <a:latin typeface="Cambria Math"/>
                                        <a:ea typeface="+mn-ea"/>
                                      </a:rPr>
                                      <m:t>𝑥</m:t>
                                    </m:r>
                                  </m:e>
                                  <m:sub>
                                    <m:r>
                                      <a:rPr kumimoji="1" lang="en-US" altLang="ja-JP" sz="1400" b="0" i="1" smtClean="0">
                                        <a:solidFill>
                                          <a:schemeClr val="tx1"/>
                                        </a:solidFill>
                                        <a:latin typeface="Cambria Math"/>
                                        <a:ea typeface="+mn-ea"/>
                                      </a:rPr>
                                      <m:t>3</m:t>
                                    </m:r>
                                  </m:sub>
                                </m:sSub>
                              </m:oMath>
                            </m:oMathPara>
                          </a14:m>
                          <a:endParaRPr kumimoji="1" lang="ja-JP" altLang="en-US" sz="1400" dirty="0">
                            <a:solidFill>
                              <a:schemeClr val="tx1"/>
                            </a:solidFill>
                          </a:endParaRPr>
                        </a:p>
                      </a:txBody>
                      <a:tcPr marL="0" marR="0" marT="36000" marB="36000" anchor="ctr">
                        <a:lnL w="19050" cap="flat" cmpd="sng" algn="ctr">
                          <a:solidFill>
                            <a:srgbClr val="0000FF"/>
                          </a:solidFill>
                          <a:prstDash val="solid"/>
                          <a:round/>
                          <a:headEnd type="none" w="med" len="med"/>
                          <a:tailEnd type="none" w="med" len="med"/>
                        </a:lnL>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730182077"/>
                      </a:ext>
                    </a:extLst>
                  </a:tr>
                  <a:tr h="236883">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rPr>
                            <a:t>無</a:t>
                          </a:r>
                          <a:endParaRPr kumimoji="1" lang="ja-JP" altLang="en-US" sz="1200" dirty="0">
                            <a:solidFill>
                              <a:schemeClr val="tx1"/>
                            </a:solidFill>
                          </a:endParaRPr>
                        </a:p>
                      </a:txBody>
                      <a:tcPr marL="0" marR="0" marT="0" marB="0" anchor="ctr">
                        <a:lnR w="19050" cap="flat" cmpd="sng" algn="ctr">
                          <a:solidFill>
                            <a:srgbClr val="0000FF"/>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rgbClr val="F2F2FF"/>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dirty="0">
                            <a:solidFill>
                              <a:schemeClr val="tx1"/>
                            </a:solidFill>
                          </a:endParaRPr>
                        </a:p>
                      </a:txBody>
                      <a:tcPr marL="0" marR="0" marT="0" marB="0" anchor="ctr">
                        <a:lnL w="19050" cap="flat" cmpd="sng" algn="ctr">
                          <a:solidFill>
                            <a:srgbClr val="0000FF"/>
                          </a:solidFill>
                          <a:prstDash val="solid"/>
                          <a:round/>
                          <a:headEnd type="none" w="med" len="med"/>
                          <a:tailEnd type="none" w="med" len="med"/>
                        </a:lnL>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xmlns="" val="353180808"/>
                      </a:ext>
                    </a:extLst>
                  </a:tr>
                  <a:tr h="236883">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rPr>
                            <a:t>有</a:t>
                          </a:r>
                          <a:endParaRPr kumimoji="1" lang="ja-JP" altLang="en-US" sz="1200" dirty="0">
                            <a:solidFill>
                              <a:schemeClr val="tx1"/>
                            </a:solidFill>
                          </a:endParaRPr>
                        </a:p>
                      </a:txBody>
                      <a:tcPr marL="0" marR="0" marT="0" marB="36000" anchor="ctr">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solidFill>
                          <a:srgbClr val="F2F2FF"/>
                        </a:solidFill>
                      </a:tcPr>
                    </a:tc>
                    <a:tc>
                      <a:txBody>
                        <a:bodyPr/>
                        <a:lstStyle/>
                        <a:p>
                          <a:pPr algn="ctr"/>
                          <a:r>
                            <a:rPr kumimoji="1" lang="en-US" altLang="ja-JP" sz="1200" b="0" dirty="0">
                              <a:solidFill>
                                <a:srgbClr val="FF0000"/>
                              </a:solidFill>
                              <a:latin typeface="HGP創英角ｺﾞｼｯｸUB" panose="020B0900000000000000" pitchFamily="50" charset="-128"/>
                              <a:ea typeface="HGP創英角ｺﾞｼｯｸUB" panose="020B0900000000000000" pitchFamily="50" charset="-128"/>
                            </a:rPr>
                            <a:t>1</a:t>
                          </a:r>
                          <a:endParaRPr kumimoji="1" lang="ja-JP" altLang="en-US" sz="1200" dirty="0">
                            <a:solidFill>
                              <a:srgbClr val="FF0000"/>
                            </a:solidFill>
                          </a:endParaRPr>
                        </a:p>
                      </a:txBody>
                      <a:tcPr marL="0" marR="0" marT="0" marB="36000" anchor="ctr">
                        <a:lnL w="19050" cap="flat" cmpd="sng" algn="ctr">
                          <a:solidFill>
                            <a:srgbClr val="0000FF"/>
                          </a:solidFill>
                          <a:prstDash val="solid"/>
                          <a:round/>
                          <a:headEnd type="none" w="med" len="med"/>
                          <a:tailEnd type="none" w="med" len="med"/>
                        </a:lnL>
                        <a:lnT w="6350" cap="flat" cmpd="sng" algn="ctr">
                          <a:solidFill>
                            <a:schemeClr val="tx1"/>
                          </a:solidFill>
                          <a:prstDash val="dot"/>
                          <a:round/>
                          <a:headEnd type="none" w="med" len="med"/>
                          <a:tailEnd type="none" w="med" len="med"/>
                        </a:lnT>
                        <a:solidFill>
                          <a:schemeClr val="bg1"/>
                        </a:solidFill>
                      </a:tcPr>
                    </a:tc>
                    <a:extLst>
                      <a:ext uri="{0D108BD9-81ED-4DB2-BD59-A6C34878D82A}">
                        <a16:rowId xmlns:a16="http://schemas.microsoft.com/office/drawing/2014/main" xmlns="" val="2586811325"/>
                      </a:ext>
                    </a:extLst>
                  </a:tr>
                </a:tbl>
              </a:graphicData>
            </a:graphic>
          </p:graphicFrame>
        </mc:Choice>
        <mc:Fallback xmlns="">
          <p:graphicFrame>
            <p:nvGraphicFramePr>
              <p:cNvPr id="59" name="表 45">
                <a:extLst>
                  <a:ext uri="{FF2B5EF4-FFF2-40B4-BE49-F238E27FC236}">
                    <a16:creationId xmlns:a16="http://schemas.microsoft.com/office/drawing/2014/main" xmlns="" xmlns:a14="http://schemas.microsoft.com/office/drawing/2010/main" id="{CAA6728C-D542-43BE-8E3F-8A85310E571D}"/>
                  </a:ext>
                </a:extLst>
              </p:cNvPr>
              <p:cNvGraphicFramePr>
                <a:graphicFrameLocks noGrp="1"/>
              </p:cNvGraphicFramePr>
              <p:nvPr>
                <p:extLst>
                  <p:ext uri="{D42A27DB-BD31-4B8C-83A1-F6EECF244321}">
                    <p14:modId xmlns:p14="http://schemas.microsoft.com/office/powerpoint/2010/main" val="479694593"/>
                  </p:ext>
                </p:extLst>
              </p:nvPr>
            </p:nvGraphicFramePr>
            <p:xfrm>
              <a:off x="3259974" y="1612589"/>
              <a:ext cx="1224000" cy="759126"/>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xmlns="" xmlns:a14="http://schemas.microsoft.com/office/drawing/2010/main" val="1269038279"/>
                        </a:ext>
                      </a:extLst>
                    </a:gridCol>
                    <a:gridCol w="612000">
                      <a:extLst>
                        <a:ext uri="{9D8B030D-6E8A-4147-A177-3AD203B41FA5}">
                          <a16:colId xmlns:a16="http://schemas.microsoft.com/office/drawing/2014/main" xmlns="" xmlns:a14="http://schemas.microsoft.com/office/drawing/2010/main" val="2016824454"/>
                        </a:ext>
                      </a:extLst>
                    </a:gridCol>
                  </a:tblGrid>
                  <a:tr h="285360">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rPr>
                            <a:t>ナビ</a:t>
                          </a:r>
                          <a:endParaRPr kumimoji="1" lang="ja-JP" altLang="en-US" sz="1200" dirty="0">
                            <a:solidFill>
                              <a:schemeClr val="tx1"/>
                            </a:solidFill>
                          </a:endParaRPr>
                        </a:p>
                      </a:txBody>
                      <a:tcPr marL="0" marR="0" marT="36000" marB="36000" anchor="ctr">
                        <a:lnR w="19050" cap="flat" cmpd="sng" algn="ctr">
                          <a:solidFill>
                            <a:srgbClr val="0000FF"/>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F2F2FF"/>
                        </a:solidFill>
                      </a:tcPr>
                    </a:tc>
                    <a:tc>
                      <a:txBody>
                        <a:bodyPr/>
                        <a:lstStyle/>
                        <a:p>
                          <a:endParaRPr lang="ja-JP"/>
                        </a:p>
                      </a:txBody>
                      <a:tcPr marL="0" marR="0" marT="36000" marB="36000" anchor="ctr">
                        <a:lnL w="19050" cap="flat" cmpd="sng" algn="ctr">
                          <a:solidFill>
                            <a:srgbClr val="0000FF"/>
                          </a:solidFill>
                          <a:prstDash val="solid"/>
                          <a:round/>
                          <a:headEnd type="none" w="med" len="med"/>
                          <a:tailEnd type="none" w="med" len="med"/>
                        </a:lnL>
                        <a:lnB w="19050" cap="flat" cmpd="sng" algn="ctr">
                          <a:solidFill>
                            <a:schemeClr val="tx1"/>
                          </a:solidFill>
                          <a:prstDash val="solid"/>
                          <a:round/>
                          <a:headEnd type="none" w="med" len="med"/>
                          <a:tailEnd type="none" w="med" len="med"/>
                        </a:lnB>
                        <a:blipFill rotWithShape="1">
                          <a:blip r:embed="rId4"/>
                          <a:stretch>
                            <a:fillRect l="-102000" t="-2128" b="-178723"/>
                          </a:stretch>
                        </a:blipFill>
                      </a:tcPr>
                    </a:tc>
                    <a:extLst>
                      <a:ext uri="{0D108BD9-81ED-4DB2-BD59-A6C34878D82A}">
                        <a16:rowId xmlns:a16="http://schemas.microsoft.com/office/drawing/2014/main" xmlns="" xmlns:a14="http://schemas.microsoft.com/office/drawing/2010/main" val="3730182077"/>
                      </a:ext>
                    </a:extLst>
                  </a:tr>
                  <a:tr h="236883">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rPr>
                            <a:t>無</a:t>
                          </a:r>
                          <a:endParaRPr kumimoji="1" lang="ja-JP" altLang="en-US" sz="1200" dirty="0">
                            <a:solidFill>
                              <a:schemeClr val="tx1"/>
                            </a:solidFill>
                          </a:endParaRPr>
                        </a:p>
                      </a:txBody>
                      <a:tcPr marL="0" marR="0" marT="0" marB="0" anchor="ctr">
                        <a:lnR w="19050" cap="flat" cmpd="sng" algn="ctr">
                          <a:solidFill>
                            <a:srgbClr val="0000FF"/>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rgbClr val="F2F2FF"/>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dirty="0">
                            <a:solidFill>
                              <a:schemeClr val="tx1"/>
                            </a:solidFill>
                          </a:endParaRPr>
                        </a:p>
                      </a:txBody>
                      <a:tcPr marL="0" marR="0" marT="0" marB="0" anchor="ctr">
                        <a:lnL w="19050" cap="flat" cmpd="sng" algn="ctr">
                          <a:solidFill>
                            <a:srgbClr val="0000FF"/>
                          </a:solidFill>
                          <a:prstDash val="solid"/>
                          <a:round/>
                          <a:headEnd type="none" w="med" len="med"/>
                          <a:tailEnd type="none" w="med" len="med"/>
                        </a:lnL>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xmlns="" xmlns:a14="http://schemas.microsoft.com/office/drawing/2010/main" val="353180808"/>
                      </a:ext>
                    </a:extLst>
                  </a:tr>
                  <a:tr h="236883">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rPr>
                            <a:t>有</a:t>
                          </a:r>
                          <a:endParaRPr kumimoji="1" lang="ja-JP" altLang="en-US" sz="1200" dirty="0">
                            <a:solidFill>
                              <a:schemeClr val="tx1"/>
                            </a:solidFill>
                          </a:endParaRPr>
                        </a:p>
                      </a:txBody>
                      <a:tcPr marL="0" marR="0" marT="0" marB="36000" anchor="ctr">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solidFill>
                          <a:srgbClr val="F2F2FF"/>
                        </a:solidFill>
                      </a:tcPr>
                    </a:tc>
                    <a:tc>
                      <a:txBody>
                        <a:bodyPr/>
                        <a:lstStyle/>
                        <a:p>
                          <a:pPr algn="ctr"/>
                          <a:r>
                            <a:rPr kumimoji="1" lang="en-US" altLang="ja-JP" sz="1200" b="0" dirty="0">
                              <a:solidFill>
                                <a:srgbClr val="FF0000"/>
                              </a:solidFill>
                              <a:latin typeface="HGP創英角ｺﾞｼｯｸUB" panose="020B0900000000000000" pitchFamily="50" charset="-128"/>
                              <a:ea typeface="HGP創英角ｺﾞｼｯｸUB" panose="020B0900000000000000" pitchFamily="50" charset="-128"/>
                            </a:rPr>
                            <a:t>1</a:t>
                          </a:r>
                          <a:endParaRPr kumimoji="1" lang="ja-JP" altLang="en-US" sz="1200" dirty="0">
                            <a:solidFill>
                              <a:srgbClr val="FF0000"/>
                            </a:solidFill>
                          </a:endParaRPr>
                        </a:p>
                      </a:txBody>
                      <a:tcPr marL="0" marR="0" marT="0" marB="36000" anchor="ctr">
                        <a:lnL w="19050" cap="flat" cmpd="sng" algn="ctr">
                          <a:solidFill>
                            <a:srgbClr val="0000FF"/>
                          </a:solidFill>
                          <a:prstDash val="solid"/>
                          <a:round/>
                          <a:headEnd type="none" w="med" len="med"/>
                          <a:tailEnd type="none" w="med" len="med"/>
                        </a:lnL>
                        <a:lnT w="6350" cap="flat" cmpd="sng" algn="ctr">
                          <a:solidFill>
                            <a:schemeClr val="tx1"/>
                          </a:solidFill>
                          <a:prstDash val="dot"/>
                          <a:round/>
                          <a:headEnd type="none" w="med" len="med"/>
                          <a:tailEnd type="none" w="med" len="med"/>
                        </a:lnT>
                        <a:solidFill>
                          <a:schemeClr val="bg1"/>
                        </a:solidFill>
                      </a:tcPr>
                    </a:tc>
                    <a:extLst>
                      <a:ext uri="{0D108BD9-81ED-4DB2-BD59-A6C34878D82A}">
                        <a16:rowId xmlns:a16="http://schemas.microsoft.com/office/drawing/2014/main" xmlns="" xmlns:a14="http://schemas.microsoft.com/office/drawing/2010/main" val="2586811325"/>
                      </a:ext>
                    </a:extLst>
                  </a:tr>
                </a:tbl>
              </a:graphicData>
            </a:graphic>
          </p:graphicFrame>
        </mc:Fallback>
      </mc:AlternateContent>
      <p:sp>
        <p:nvSpPr>
          <p:cNvPr id="61" name="タイトル 8">
            <a:extLst>
              <a:ext uri="{FF2B5EF4-FFF2-40B4-BE49-F238E27FC236}">
                <a16:creationId xmlns:a16="http://schemas.microsoft.com/office/drawing/2014/main" xmlns="" id="{1FABB1BB-75DC-4CC5-B5D5-1FBFD86D137F}"/>
              </a:ext>
            </a:extLst>
          </p:cNvPr>
          <p:cNvSpPr txBox="1">
            <a:spLocks/>
          </p:cNvSpPr>
          <p:nvPr/>
        </p:nvSpPr>
        <p:spPr>
          <a:xfrm>
            <a:off x="1266678" y="1678609"/>
            <a:ext cx="767934" cy="33855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marL="0" lvl="2"/>
            <a:r>
              <a:rPr lang="ja-JP" altLang="en-US" sz="1600" dirty="0" smtClean="0">
                <a:latin typeface="HGP創英角ｺﾞｼｯｸUB" panose="020B0900000000000000" pitchFamily="50" charset="-128"/>
                <a:ea typeface="HGP創英角ｺﾞｼｯｸUB" panose="020B0900000000000000" pitchFamily="50" charset="-128"/>
              </a:rPr>
              <a:t>ナビ</a:t>
            </a:r>
            <a:r>
              <a:rPr lang="ja-JP" altLang="en-US" sz="1600" dirty="0" smtClean="0">
                <a:solidFill>
                  <a:srgbClr val="0000FF"/>
                </a:solidFill>
                <a:latin typeface="HGP創英角ｺﾞｼｯｸUB" panose="020B0900000000000000" pitchFamily="50" charset="-128"/>
                <a:ea typeface="HGP創英角ｺﾞｼｯｸUB" panose="020B0900000000000000" pitchFamily="50" charset="-128"/>
              </a:rPr>
              <a:t>｜</a:t>
            </a:r>
            <a:endParaRPr lang="en-US" altLang="ja-JP" sz="16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62" name="タイトル 8">
            <a:extLst>
              <a:ext uri="{FF2B5EF4-FFF2-40B4-BE49-F238E27FC236}">
                <a16:creationId xmlns:a16="http://schemas.microsoft.com/office/drawing/2014/main" xmlns="" id="{ED8CEC40-4E86-4822-9848-EE0FDF66ACCA}"/>
              </a:ext>
            </a:extLst>
          </p:cNvPr>
          <p:cNvSpPr txBox="1">
            <a:spLocks/>
          </p:cNvSpPr>
          <p:nvPr/>
        </p:nvSpPr>
        <p:spPr>
          <a:xfrm>
            <a:off x="1794607" y="1678609"/>
            <a:ext cx="966513" cy="33855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marL="0" lvl="2"/>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無</a:t>
            </a:r>
            <a:r>
              <a:rPr lang="en-US" altLang="ja-JP" sz="1600" dirty="0">
                <a:latin typeface="HGP創英角ｺﾞｼｯｸUB" panose="020B0900000000000000" pitchFamily="50" charset="-128"/>
                <a:ea typeface="HGP創英角ｺﾞｼｯｸUB" panose="020B0900000000000000" pitchFamily="50" charset="-128"/>
              </a:rPr>
              <a:t>, </a:t>
            </a:r>
            <a:r>
              <a:rPr lang="ja-JP" altLang="en-US" sz="1600" dirty="0">
                <a:latin typeface="HGP創英角ｺﾞｼｯｸUB" panose="020B0900000000000000" pitchFamily="50" charset="-128"/>
                <a:ea typeface="HGP創英角ｺﾞｼｯｸUB" panose="020B0900000000000000" pitchFamily="50" charset="-128"/>
              </a:rPr>
              <a:t>有</a:t>
            </a:r>
            <a:r>
              <a:rPr lang="en-US" altLang="ja-JP" sz="1600" dirty="0">
                <a:latin typeface="HGP創英角ｺﾞｼｯｸUB" panose="020B0900000000000000" pitchFamily="50" charset="-128"/>
                <a:ea typeface="HGP創英角ｺﾞｼｯｸUB" panose="020B0900000000000000" pitchFamily="50" charset="-128"/>
              </a:rPr>
              <a:t>}</a:t>
            </a:r>
          </a:p>
        </p:txBody>
      </p:sp>
      <mc:AlternateContent xmlns:mc="http://schemas.openxmlformats.org/markup-compatibility/2006" xmlns:a14="http://schemas.microsoft.com/office/drawing/2010/main">
        <mc:Choice Requires="a14">
          <p:sp>
            <p:nvSpPr>
              <p:cNvPr id="64" name="タイトル 8">
                <a:extLst>
                  <a:ext uri="{FF2B5EF4-FFF2-40B4-BE49-F238E27FC236}">
                    <a16:creationId xmlns:a16="http://schemas.microsoft.com/office/drawing/2014/main" xmlns="" id="{6D39C5D9-8F13-4551-92D5-E1BFD63E1F52}"/>
                  </a:ext>
                </a:extLst>
              </p:cNvPr>
              <p:cNvSpPr txBox="1">
                <a:spLocks/>
              </p:cNvSpPr>
              <p:nvPr/>
            </p:nvSpPr>
            <p:spPr>
              <a:xfrm>
                <a:off x="1266677" y="2042940"/>
                <a:ext cx="2009179" cy="33855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marL="0" lvl="2"/>
                <a14:m>
                  <m:oMathPara xmlns:m="http://schemas.openxmlformats.org/officeDocument/2006/math">
                    <m:oMathParaPr>
                      <m:jc m:val="left"/>
                    </m:oMathParaPr>
                    <m:oMath xmlns:m="http://schemas.openxmlformats.org/officeDocument/2006/math">
                      <m:r>
                        <a:rPr lang="en-US" altLang="ja-JP" sz="1600" i="1">
                          <a:latin typeface="Cambria Math"/>
                        </a:rPr>
                        <m:t>𝑦</m:t>
                      </m:r>
                      <m:r>
                        <a:rPr lang="en-US" altLang="ja-JP" sz="1600" i="1">
                          <a:latin typeface="Cambria Math"/>
                        </a:rPr>
                        <m:t>=</m:t>
                      </m:r>
                      <m:r>
                        <a:rPr lang="en-US" altLang="ja-JP" sz="1600" i="1">
                          <a:latin typeface="Cambria Math"/>
                        </a:rPr>
                        <m:t>𝑎</m:t>
                      </m:r>
                      <m:r>
                        <a:rPr lang="en-US" altLang="ja-JP" sz="1600" i="1">
                          <a:latin typeface="Cambria Math"/>
                        </a:rPr>
                        <m:t>+</m:t>
                      </m:r>
                      <m:sSub>
                        <m:sSubPr>
                          <m:ctrlPr>
                            <a:rPr lang="en-US" altLang="ja-JP" sz="1600" i="1">
                              <a:latin typeface="Cambria Math"/>
                            </a:rPr>
                          </m:ctrlPr>
                        </m:sSubPr>
                        <m:e>
                          <m:r>
                            <a:rPr lang="en-US" altLang="ja-JP" sz="1600" i="1">
                              <a:latin typeface="Cambria Math"/>
                            </a:rPr>
                            <m:t>𝑏</m:t>
                          </m:r>
                        </m:e>
                        <m:sub>
                          <m:r>
                            <a:rPr lang="en-US" altLang="ja-JP" sz="1600" i="1">
                              <a:latin typeface="Cambria Math"/>
                            </a:rPr>
                            <m:t>1</m:t>
                          </m:r>
                        </m:sub>
                      </m:sSub>
                      <m:sSub>
                        <m:sSubPr>
                          <m:ctrlPr>
                            <a:rPr lang="en-US" altLang="ja-JP" sz="1600" i="1">
                              <a:latin typeface="Cambria Math"/>
                            </a:rPr>
                          </m:ctrlPr>
                        </m:sSubPr>
                        <m:e>
                          <m:r>
                            <a:rPr lang="en-US" altLang="ja-JP" sz="1600" i="1">
                              <a:latin typeface="Cambria Math"/>
                            </a:rPr>
                            <m:t>𝑥</m:t>
                          </m:r>
                        </m:e>
                        <m:sub>
                          <m:r>
                            <a:rPr lang="en-US" altLang="ja-JP" sz="1600" i="1">
                              <a:latin typeface="Cambria Math"/>
                            </a:rPr>
                            <m:t>1</m:t>
                          </m:r>
                        </m:sub>
                      </m:sSub>
                      <m:r>
                        <a:rPr lang="en-US" altLang="ja-JP" sz="1600" i="1">
                          <a:latin typeface="Cambria Math"/>
                        </a:rPr>
                        <m:t>+</m:t>
                      </m:r>
                      <m:sSub>
                        <m:sSubPr>
                          <m:ctrlPr>
                            <a:rPr lang="en-US" altLang="ja-JP" sz="1600" i="1">
                              <a:solidFill>
                                <a:srgbClr val="FF0000"/>
                              </a:solidFill>
                              <a:latin typeface="Cambria Math"/>
                            </a:rPr>
                          </m:ctrlPr>
                        </m:sSubPr>
                        <m:e>
                          <m:r>
                            <a:rPr lang="en-US" altLang="ja-JP" sz="1600" i="1">
                              <a:solidFill>
                                <a:srgbClr val="FF0000"/>
                              </a:solidFill>
                              <a:latin typeface="Cambria Math"/>
                            </a:rPr>
                            <m:t>𝑏</m:t>
                          </m:r>
                        </m:e>
                        <m:sub>
                          <m:r>
                            <a:rPr lang="en-US" altLang="ja-JP" sz="1600" i="1">
                              <a:solidFill>
                                <a:srgbClr val="FF0000"/>
                              </a:solidFill>
                              <a:latin typeface="Cambria Math"/>
                            </a:rPr>
                            <m:t>3</m:t>
                          </m:r>
                        </m:sub>
                      </m:sSub>
                      <m:sSub>
                        <m:sSubPr>
                          <m:ctrlPr>
                            <a:rPr lang="en-US" altLang="ja-JP" sz="1600" i="1">
                              <a:latin typeface="Cambria Math"/>
                            </a:rPr>
                          </m:ctrlPr>
                        </m:sSubPr>
                        <m:e>
                          <m:r>
                            <a:rPr lang="en-US" altLang="ja-JP" sz="1600" i="1">
                              <a:latin typeface="Cambria Math"/>
                            </a:rPr>
                            <m:t>𝑥</m:t>
                          </m:r>
                        </m:e>
                        <m:sub>
                          <m:r>
                            <a:rPr lang="en-US" altLang="ja-JP" sz="1600" i="1">
                              <a:latin typeface="Cambria Math" panose="02040503050406030204" pitchFamily="18" charset="0"/>
                            </a:rPr>
                            <m:t>3</m:t>
                          </m:r>
                        </m:sub>
                      </m:sSub>
                    </m:oMath>
                  </m:oMathPara>
                </a14:m>
                <a:endParaRPr lang="en-US" altLang="ja-JP" sz="16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mc:Choice>
        <mc:Fallback xmlns="">
          <p:sp>
            <p:nvSpPr>
              <p:cNvPr id="64" name="タイトル 8">
                <a:extLst>
                  <a:ext uri="{FF2B5EF4-FFF2-40B4-BE49-F238E27FC236}">
                    <a16:creationId xmlns:a16="http://schemas.microsoft.com/office/drawing/2014/main" xmlns="" xmlns:a14="http://schemas.microsoft.com/office/drawing/2010/main" id="{6D39C5D9-8F13-4551-92D5-E1BFD63E1F52}"/>
                  </a:ext>
                </a:extLst>
              </p:cNvPr>
              <p:cNvSpPr txBox="1">
                <a:spLocks noRot="1" noChangeAspect="1" noMove="1" noResize="1" noEditPoints="1" noAdjustHandles="1" noChangeArrowheads="1" noChangeShapeType="1" noTextEdit="1"/>
              </p:cNvSpPr>
              <p:nvPr/>
            </p:nvSpPr>
            <p:spPr>
              <a:xfrm>
                <a:off x="1266677" y="2042940"/>
                <a:ext cx="2009179" cy="338554"/>
              </a:xfrm>
              <a:prstGeom prst="rect">
                <a:avLst/>
              </a:prstGeom>
              <a:blipFill rotWithShape="1">
                <a:blip r:embed="rId5"/>
                <a:stretch>
                  <a:fillRect b="-5357"/>
                </a:stretch>
              </a:blipFill>
            </p:spPr>
            <p:txBody>
              <a:bodyPr/>
              <a:lstStyle/>
              <a:p>
                <a:r>
                  <a:rPr lang="ja-JP" altLang="en-US">
                    <a:noFill/>
                  </a:rPr>
                  <a:t> </a:t>
                </a:r>
              </a:p>
            </p:txBody>
          </p:sp>
        </mc:Fallback>
      </mc:AlternateContent>
      <p:sp>
        <p:nvSpPr>
          <p:cNvPr id="66" name="正方形/長方形 65">
            <a:extLst>
              <a:ext uri="{FF2B5EF4-FFF2-40B4-BE49-F238E27FC236}">
                <a16:creationId xmlns:a16="http://schemas.microsoft.com/office/drawing/2014/main" xmlns="" id="{80E7B51E-7FF2-4B79-B3D2-75A0B3D38883}"/>
              </a:ext>
            </a:extLst>
          </p:cNvPr>
          <p:cNvSpPr>
            <a:spLocks noChangeAspect="1"/>
          </p:cNvSpPr>
          <p:nvPr/>
        </p:nvSpPr>
        <p:spPr>
          <a:xfrm>
            <a:off x="5415642" y="1804187"/>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67" name="タイトル 8">
            <a:extLst>
              <a:ext uri="{FF2B5EF4-FFF2-40B4-BE49-F238E27FC236}">
                <a16:creationId xmlns:a16="http://schemas.microsoft.com/office/drawing/2014/main" xmlns="" id="{EC86C366-07A8-4565-B881-DD2AB4C87926}"/>
              </a:ext>
            </a:extLst>
          </p:cNvPr>
          <p:cNvSpPr txBox="1">
            <a:spLocks/>
          </p:cNvSpPr>
          <p:nvPr/>
        </p:nvSpPr>
        <p:spPr>
          <a:xfrm>
            <a:off x="5515086" y="1678385"/>
            <a:ext cx="967470" cy="33855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marL="0" lvl="2"/>
            <a:r>
              <a:rPr lang="ja-JP" altLang="en-US" sz="1600" dirty="0">
                <a:latin typeface="HGP創英角ｺﾞｼｯｸUB" panose="020B0900000000000000" pitchFamily="50" charset="-128"/>
                <a:ea typeface="HGP創英角ｺﾞｼｯｸUB" panose="020B0900000000000000" pitchFamily="50" charset="-128"/>
              </a:rPr>
              <a:t>ナビ</a:t>
            </a:r>
            <a:r>
              <a:rPr lang="ja-JP" altLang="en-US" sz="1600" dirty="0" smtClean="0">
                <a:latin typeface="HGP創英角ｺﾞｼｯｸUB" panose="020B0900000000000000" pitchFamily="50" charset="-128"/>
                <a:ea typeface="HGP創英角ｺﾞｼｯｸUB" panose="020B0900000000000000" pitchFamily="50" charset="-128"/>
              </a:rPr>
              <a:t>無</a:t>
            </a:r>
            <a:r>
              <a:rPr lang="ja-JP" altLang="en-US" sz="1600" dirty="0" smtClean="0">
                <a:solidFill>
                  <a:srgbClr val="0000FF"/>
                </a:solidFill>
                <a:latin typeface="HGP創英角ｺﾞｼｯｸUB" panose="020B0900000000000000" pitchFamily="50" charset="-128"/>
                <a:ea typeface="HGP創英角ｺﾞｼｯｸUB" panose="020B0900000000000000" pitchFamily="50" charset="-128"/>
              </a:rPr>
              <a:t>｜</a:t>
            </a:r>
            <a:endParaRPr lang="en-US" altLang="ja-JP" sz="16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mc:AlternateContent xmlns:mc="http://schemas.openxmlformats.org/markup-compatibility/2006" xmlns:a14="http://schemas.microsoft.com/office/drawing/2010/main">
        <mc:Choice Requires="a14">
          <p:sp>
            <p:nvSpPr>
              <p:cNvPr id="68" name="タイトル 8">
                <a:extLst>
                  <a:ext uri="{FF2B5EF4-FFF2-40B4-BE49-F238E27FC236}">
                    <a16:creationId xmlns:a16="http://schemas.microsoft.com/office/drawing/2014/main" xmlns="" id="{284A4364-0050-495F-8F26-69E8E978B1AE}"/>
                  </a:ext>
                </a:extLst>
              </p:cNvPr>
              <p:cNvSpPr txBox="1">
                <a:spLocks/>
              </p:cNvSpPr>
              <p:nvPr/>
            </p:nvSpPr>
            <p:spPr>
              <a:xfrm>
                <a:off x="6320157" y="1659335"/>
                <a:ext cx="1586753" cy="33855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marL="0" lvl="2"/>
                <a14:m>
                  <m:oMathPara xmlns:m="http://schemas.openxmlformats.org/officeDocument/2006/math">
                    <m:oMathParaPr>
                      <m:jc m:val="left"/>
                    </m:oMathParaPr>
                    <m:oMath xmlns:m="http://schemas.openxmlformats.org/officeDocument/2006/math">
                      <m:r>
                        <a:rPr lang="en-US" altLang="ja-JP" sz="1600" i="1">
                          <a:latin typeface="Cambria Math"/>
                        </a:rPr>
                        <m:t>𝑦</m:t>
                      </m:r>
                      <m:r>
                        <a:rPr lang="en-US" altLang="ja-JP" sz="1600" i="1">
                          <a:latin typeface="Cambria Math"/>
                        </a:rPr>
                        <m:t>=</m:t>
                      </m:r>
                      <m:r>
                        <a:rPr lang="en-US" altLang="ja-JP" sz="1600" i="1">
                          <a:latin typeface="Cambria Math"/>
                        </a:rPr>
                        <m:t>𝑎</m:t>
                      </m:r>
                      <m:r>
                        <a:rPr lang="en-US" altLang="ja-JP" sz="1600" i="1">
                          <a:latin typeface="Cambria Math"/>
                        </a:rPr>
                        <m:t>+</m:t>
                      </m:r>
                      <m:sSub>
                        <m:sSubPr>
                          <m:ctrlPr>
                            <a:rPr lang="en-US" altLang="ja-JP" sz="1600" i="1">
                              <a:latin typeface="Cambria Math"/>
                            </a:rPr>
                          </m:ctrlPr>
                        </m:sSubPr>
                        <m:e>
                          <m:r>
                            <a:rPr lang="en-US" altLang="ja-JP" sz="1600" i="1">
                              <a:latin typeface="Cambria Math"/>
                            </a:rPr>
                            <m:t>𝑏</m:t>
                          </m:r>
                        </m:e>
                        <m:sub>
                          <m:r>
                            <a:rPr lang="en-US" altLang="ja-JP" sz="1600" i="1">
                              <a:latin typeface="Cambria Math"/>
                            </a:rPr>
                            <m:t>1</m:t>
                          </m:r>
                        </m:sub>
                      </m:sSub>
                      <m:sSub>
                        <m:sSubPr>
                          <m:ctrlPr>
                            <a:rPr lang="en-US" altLang="ja-JP" sz="1600" i="1">
                              <a:latin typeface="Cambria Math"/>
                            </a:rPr>
                          </m:ctrlPr>
                        </m:sSubPr>
                        <m:e>
                          <m:r>
                            <a:rPr lang="en-US" altLang="ja-JP" sz="1600" i="1">
                              <a:latin typeface="Cambria Math"/>
                            </a:rPr>
                            <m:t>𝑥</m:t>
                          </m:r>
                        </m:e>
                        <m:sub>
                          <m:r>
                            <a:rPr lang="en-US" altLang="ja-JP" sz="1600" i="1">
                              <a:latin typeface="Cambria Math"/>
                            </a:rPr>
                            <m:t>1</m:t>
                          </m:r>
                        </m:sub>
                      </m:sSub>
                    </m:oMath>
                  </m:oMathPara>
                </a14:m>
                <a:endParaRPr lang="en-US" altLang="ja-JP" sz="1600" dirty="0">
                  <a:latin typeface="HGP創英角ｺﾞｼｯｸUB" panose="020B0900000000000000" pitchFamily="50" charset="-128"/>
                  <a:ea typeface="HGP創英角ｺﾞｼｯｸUB" panose="020B0900000000000000" pitchFamily="50" charset="-128"/>
                </a:endParaRPr>
              </a:p>
            </p:txBody>
          </p:sp>
        </mc:Choice>
        <mc:Fallback xmlns="">
          <p:sp>
            <p:nvSpPr>
              <p:cNvPr id="68" name="タイトル 8">
                <a:extLst>
                  <a:ext uri="{FF2B5EF4-FFF2-40B4-BE49-F238E27FC236}">
                    <a16:creationId xmlns:a16="http://schemas.microsoft.com/office/drawing/2014/main" xmlns="" xmlns:a14="http://schemas.microsoft.com/office/drawing/2010/main" id="{284A4364-0050-495F-8F26-69E8E978B1AE}"/>
                  </a:ext>
                </a:extLst>
              </p:cNvPr>
              <p:cNvSpPr txBox="1">
                <a:spLocks noRot="1" noChangeAspect="1" noMove="1" noResize="1" noEditPoints="1" noAdjustHandles="1" noChangeArrowheads="1" noChangeShapeType="1" noTextEdit="1"/>
              </p:cNvSpPr>
              <p:nvPr/>
            </p:nvSpPr>
            <p:spPr>
              <a:xfrm>
                <a:off x="6320157" y="1659335"/>
                <a:ext cx="1586753" cy="338554"/>
              </a:xfrm>
              <a:prstGeom prst="rect">
                <a:avLst/>
              </a:prstGeom>
              <a:blipFill rotWithShape="1">
                <a:blip r:embed="rId6"/>
                <a:stretch>
                  <a:fillRect b="-5357"/>
                </a:stretch>
              </a:blipFill>
            </p:spPr>
            <p:txBody>
              <a:bodyPr/>
              <a:lstStyle/>
              <a:p>
                <a:r>
                  <a:rPr lang="ja-JP" altLang="en-US">
                    <a:noFill/>
                  </a:rPr>
                  <a:t> </a:t>
                </a:r>
              </a:p>
            </p:txBody>
          </p:sp>
        </mc:Fallback>
      </mc:AlternateContent>
      <p:sp>
        <p:nvSpPr>
          <p:cNvPr id="69" name="正方形/長方形 68">
            <a:extLst>
              <a:ext uri="{FF2B5EF4-FFF2-40B4-BE49-F238E27FC236}">
                <a16:creationId xmlns:a16="http://schemas.microsoft.com/office/drawing/2014/main" xmlns="" id="{89933D26-75B1-4C11-BFD0-3F4F52940F4C}"/>
              </a:ext>
            </a:extLst>
          </p:cNvPr>
          <p:cNvSpPr>
            <a:spLocks noChangeAspect="1"/>
          </p:cNvSpPr>
          <p:nvPr/>
        </p:nvSpPr>
        <p:spPr>
          <a:xfrm>
            <a:off x="5415642" y="2172689"/>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70" name="タイトル 8">
            <a:extLst>
              <a:ext uri="{FF2B5EF4-FFF2-40B4-BE49-F238E27FC236}">
                <a16:creationId xmlns:a16="http://schemas.microsoft.com/office/drawing/2014/main" xmlns="" id="{C8B9E72E-FFE0-4D58-BD17-FEBDA3901575}"/>
              </a:ext>
            </a:extLst>
          </p:cNvPr>
          <p:cNvSpPr txBox="1">
            <a:spLocks/>
          </p:cNvSpPr>
          <p:nvPr/>
        </p:nvSpPr>
        <p:spPr>
          <a:xfrm>
            <a:off x="5515086" y="2046887"/>
            <a:ext cx="967470" cy="33855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marL="0" lvl="2"/>
            <a:r>
              <a:rPr lang="ja-JP" altLang="en-US" sz="1600" dirty="0">
                <a:latin typeface="HGP創英角ｺﾞｼｯｸUB" panose="020B0900000000000000" pitchFamily="50" charset="-128"/>
                <a:ea typeface="HGP創英角ｺﾞｼｯｸUB" panose="020B0900000000000000" pitchFamily="50" charset="-128"/>
              </a:rPr>
              <a:t>ナビ</a:t>
            </a:r>
            <a:r>
              <a:rPr lang="ja-JP" altLang="en-US" sz="1600" dirty="0" smtClean="0">
                <a:latin typeface="HGP創英角ｺﾞｼｯｸUB" panose="020B0900000000000000" pitchFamily="50" charset="-128"/>
                <a:ea typeface="HGP創英角ｺﾞｼｯｸUB" panose="020B0900000000000000" pitchFamily="50" charset="-128"/>
              </a:rPr>
              <a:t>有</a:t>
            </a:r>
            <a:r>
              <a:rPr lang="ja-JP" altLang="en-US" sz="1600" dirty="0" smtClean="0">
                <a:solidFill>
                  <a:srgbClr val="0000FF"/>
                </a:solidFill>
                <a:latin typeface="HGP創英角ｺﾞｼｯｸUB" panose="020B0900000000000000" pitchFamily="50" charset="-128"/>
                <a:ea typeface="HGP創英角ｺﾞｼｯｸUB" panose="020B0900000000000000" pitchFamily="50" charset="-128"/>
              </a:rPr>
              <a:t>｜</a:t>
            </a:r>
            <a:endParaRPr lang="en-US" altLang="ja-JP" sz="16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mc:AlternateContent xmlns:mc="http://schemas.openxmlformats.org/markup-compatibility/2006" xmlns:a14="http://schemas.microsoft.com/office/drawing/2010/main">
        <mc:Choice Requires="a14">
          <p:sp>
            <p:nvSpPr>
              <p:cNvPr id="71" name="タイトル 8">
                <a:extLst>
                  <a:ext uri="{FF2B5EF4-FFF2-40B4-BE49-F238E27FC236}">
                    <a16:creationId xmlns:a16="http://schemas.microsoft.com/office/drawing/2014/main" xmlns="" id="{B13D89A8-D404-44C2-99A6-39718CAF3584}"/>
                  </a:ext>
                </a:extLst>
              </p:cNvPr>
              <p:cNvSpPr txBox="1">
                <a:spLocks/>
              </p:cNvSpPr>
              <p:nvPr/>
            </p:nvSpPr>
            <p:spPr>
              <a:xfrm>
                <a:off x="6320157" y="2027837"/>
                <a:ext cx="1802681" cy="33855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marL="0" lvl="2"/>
                <a14:m>
                  <m:oMathPara xmlns:m="http://schemas.openxmlformats.org/officeDocument/2006/math">
                    <m:oMathParaPr>
                      <m:jc m:val="left"/>
                    </m:oMathParaPr>
                    <m:oMath xmlns:m="http://schemas.openxmlformats.org/officeDocument/2006/math">
                      <m:r>
                        <a:rPr lang="en-US" altLang="ja-JP" sz="1600" i="1">
                          <a:latin typeface="Cambria Math"/>
                        </a:rPr>
                        <m:t>𝑦</m:t>
                      </m:r>
                      <m:r>
                        <a:rPr lang="en-US" altLang="ja-JP" sz="1600" i="1">
                          <a:latin typeface="Cambria Math"/>
                        </a:rPr>
                        <m:t>=</m:t>
                      </m:r>
                      <m:r>
                        <a:rPr lang="en-US" altLang="ja-JP" sz="1600" i="1">
                          <a:latin typeface="Cambria Math"/>
                        </a:rPr>
                        <m:t>𝑎</m:t>
                      </m:r>
                      <m:r>
                        <a:rPr lang="en-US" altLang="ja-JP" sz="1600" i="1">
                          <a:latin typeface="Cambria Math"/>
                        </a:rPr>
                        <m:t>+</m:t>
                      </m:r>
                      <m:sSub>
                        <m:sSubPr>
                          <m:ctrlPr>
                            <a:rPr lang="en-US" altLang="ja-JP" sz="1600" i="1">
                              <a:latin typeface="Cambria Math"/>
                            </a:rPr>
                          </m:ctrlPr>
                        </m:sSubPr>
                        <m:e>
                          <m:r>
                            <a:rPr lang="en-US" altLang="ja-JP" sz="1600" i="1">
                              <a:latin typeface="Cambria Math"/>
                            </a:rPr>
                            <m:t>𝑏</m:t>
                          </m:r>
                        </m:e>
                        <m:sub>
                          <m:r>
                            <a:rPr lang="en-US" altLang="ja-JP" sz="1600" i="1">
                              <a:latin typeface="Cambria Math"/>
                            </a:rPr>
                            <m:t>1</m:t>
                          </m:r>
                        </m:sub>
                      </m:sSub>
                      <m:sSub>
                        <m:sSubPr>
                          <m:ctrlPr>
                            <a:rPr lang="en-US" altLang="ja-JP" sz="1600" i="1">
                              <a:latin typeface="Cambria Math"/>
                            </a:rPr>
                          </m:ctrlPr>
                        </m:sSubPr>
                        <m:e>
                          <m:r>
                            <a:rPr lang="en-US" altLang="ja-JP" sz="1600" i="1">
                              <a:latin typeface="Cambria Math"/>
                            </a:rPr>
                            <m:t>𝑥</m:t>
                          </m:r>
                        </m:e>
                        <m:sub>
                          <m:r>
                            <a:rPr lang="en-US" altLang="ja-JP" sz="1600" i="1">
                              <a:latin typeface="Cambria Math"/>
                            </a:rPr>
                            <m:t>1</m:t>
                          </m:r>
                        </m:sub>
                      </m:sSub>
                      <m:r>
                        <a:rPr lang="en-US" altLang="ja-JP" sz="1600" i="1">
                          <a:latin typeface="Cambria Math"/>
                        </a:rPr>
                        <m:t>+</m:t>
                      </m:r>
                      <m:sSub>
                        <m:sSubPr>
                          <m:ctrlPr>
                            <a:rPr lang="en-US" altLang="ja-JP" sz="1600" i="1">
                              <a:solidFill>
                                <a:srgbClr val="FF0000"/>
                              </a:solidFill>
                              <a:latin typeface="Cambria Math"/>
                            </a:rPr>
                          </m:ctrlPr>
                        </m:sSubPr>
                        <m:e>
                          <m:r>
                            <a:rPr lang="en-US" altLang="ja-JP" sz="1600" i="1">
                              <a:solidFill>
                                <a:srgbClr val="FF0000"/>
                              </a:solidFill>
                              <a:latin typeface="Cambria Math"/>
                            </a:rPr>
                            <m:t>𝑏</m:t>
                          </m:r>
                        </m:e>
                        <m:sub>
                          <m:r>
                            <a:rPr lang="en-US" altLang="ja-JP" sz="1600" i="1">
                              <a:solidFill>
                                <a:srgbClr val="FF0000"/>
                              </a:solidFill>
                              <a:latin typeface="Cambria Math"/>
                            </a:rPr>
                            <m:t>3</m:t>
                          </m:r>
                        </m:sub>
                      </m:sSub>
                    </m:oMath>
                  </m:oMathPara>
                </a14:m>
                <a:endParaRPr lang="en-US" altLang="ja-JP" sz="1600" dirty="0">
                  <a:latin typeface="HGP創英角ｺﾞｼｯｸUB" panose="020B0900000000000000" pitchFamily="50" charset="-128"/>
                  <a:ea typeface="HGP創英角ｺﾞｼｯｸUB" panose="020B0900000000000000" pitchFamily="50" charset="-128"/>
                </a:endParaRPr>
              </a:p>
            </p:txBody>
          </p:sp>
        </mc:Choice>
        <mc:Fallback xmlns="">
          <p:sp>
            <p:nvSpPr>
              <p:cNvPr id="71" name="タイトル 8">
                <a:extLst>
                  <a:ext uri="{FF2B5EF4-FFF2-40B4-BE49-F238E27FC236}">
                    <a16:creationId xmlns:a16="http://schemas.microsoft.com/office/drawing/2014/main" xmlns="" xmlns:a14="http://schemas.microsoft.com/office/drawing/2010/main" id="{B13D89A8-D404-44C2-99A6-39718CAF3584}"/>
                  </a:ext>
                </a:extLst>
              </p:cNvPr>
              <p:cNvSpPr txBox="1">
                <a:spLocks noRot="1" noChangeAspect="1" noMove="1" noResize="1" noEditPoints="1" noAdjustHandles="1" noChangeArrowheads="1" noChangeShapeType="1" noTextEdit="1"/>
              </p:cNvSpPr>
              <p:nvPr/>
            </p:nvSpPr>
            <p:spPr>
              <a:xfrm>
                <a:off x="6320157" y="2027837"/>
                <a:ext cx="1802681" cy="338554"/>
              </a:xfrm>
              <a:prstGeom prst="rect">
                <a:avLst/>
              </a:prstGeom>
              <a:blipFill rotWithShape="1">
                <a:blip r:embed="rId7"/>
                <a:stretch>
                  <a:fillRect b="-7273"/>
                </a:stretch>
              </a:blipFill>
            </p:spPr>
            <p:txBody>
              <a:bodyPr/>
              <a:lstStyle/>
              <a:p>
                <a:r>
                  <a:rPr lang="ja-JP" altLang="en-US">
                    <a:noFill/>
                  </a:rPr>
                  <a:t> </a:t>
                </a:r>
              </a:p>
            </p:txBody>
          </p:sp>
        </mc:Fallback>
      </mc:AlternateContent>
      <p:grpSp>
        <p:nvGrpSpPr>
          <p:cNvPr id="72" name="グループ化 71">
            <a:extLst>
              <a:ext uri="{FF2B5EF4-FFF2-40B4-BE49-F238E27FC236}">
                <a16:creationId xmlns:a16="http://schemas.microsoft.com/office/drawing/2014/main" xmlns="" id="{8385BF7C-2903-4841-89F9-5CB9EF80F9DF}"/>
              </a:ext>
            </a:extLst>
          </p:cNvPr>
          <p:cNvGrpSpPr/>
          <p:nvPr/>
        </p:nvGrpSpPr>
        <p:grpSpPr>
          <a:xfrm>
            <a:off x="5879542" y="2328591"/>
            <a:ext cx="2666776" cy="721814"/>
            <a:chOff x="3994696" y="4256710"/>
            <a:chExt cx="2666776" cy="721814"/>
          </a:xfrm>
        </p:grpSpPr>
        <p:sp>
          <p:nvSpPr>
            <p:cNvPr id="73" name="角丸四角形 66">
              <a:extLst>
                <a:ext uri="{FF2B5EF4-FFF2-40B4-BE49-F238E27FC236}">
                  <a16:creationId xmlns:a16="http://schemas.microsoft.com/office/drawing/2014/main" xmlns="" id="{9E0142DD-AAE0-4848-85C8-BD22A42CAA9F}"/>
                </a:ext>
              </a:extLst>
            </p:cNvPr>
            <p:cNvSpPr/>
            <p:nvPr/>
          </p:nvSpPr>
          <p:spPr>
            <a:xfrm rot="16200000">
              <a:off x="5064692" y="3381744"/>
              <a:ext cx="526784" cy="2666776"/>
            </a:xfrm>
            <a:prstGeom prst="roundRect">
              <a:avLst>
                <a:gd name="adj" fmla="val 0"/>
              </a:avLst>
            </a:prstGeom>
            <a:gradFill flip="none" rotWithShape="1">
              <a:gsLst>
                <a:gs pos="86000">
                  <a:schemeClr val="accent5">
                    <a:lumMod val="40000"/>
                    <a:lumOff val="60000"/>
                  </a:schemeClr>
                </a:gs>
                <a:gs pos="0">
                  <a:schemeClr val="accent5">
                    <a:lumMod val="40000"/>
                    <a:lumOff val="60000"/>
                    <a:alpha val="26000"/>
                  </a:schemeClr>
                </a:gs>
              </a:gsLst>
              <a:lin ang="108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effectLst/>
                <a:latin typeface="HGP創英角ｺﾞｼｯｸUB" panose="020B0900000000000000" pitchFamily="50" charset="-128"/>
                <a:ea typeface="HGP創英角ｺﾞｼｯｸUB" panose="020B0900000000000000" pitchFamily="50" charset="-128"/>
              </a:endParaRPr>
            </a:p>
          </p:txBody>
        </p:sp>
        <p:sp>
          <p:nvSpPr>
            <p:cNvPr id="74" name="二等辺三角形 73">
              <a:extLst>
                <a:ext uri="{FF2B5EF4-FFF2-40B4-BE49-F238E27FC236}">
                  <a16:creationId xmlns:a16="http://schemas.microsoft.com/office/drawing/2014/main" xmlns="" id="{9E4D605B-1FF3-4C9A-B722-02F9764E5374}"/>
                </a:ext>
              </a:extLst>
            </p:cNvPr>
            <p:cNvSpPr/>
            <p:nvPr/>
          </p:nvSpPr>
          <p:spPr>
            <a:xfrm flipH="1">
              <a:off x="5854604" y="4256710"/>
              <a:ext cx="206806" cy="195029"/>
            </a:xfrm>
            <a:prstGeom prst="triangle">
              <a:avLst/>
            </a:prstGeom>
            <a:solidFill>
              <a:schemeClr val="accent5">
                <a:lumMod val="20000"/>
                <a:lumOff val="80000"/>
                <a:alpha val="52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75" name="タイトル 8">
              <a:extLst>
                <a:ext uri="{FF2B5EF4-FFF2-40B4-BE49-F238E27FC236}">
                  <a16:creationId xmlns:a16="http://schemas.microsoft.com/office/drawing/2014/main" xmlns="" id="{D6A47D4A-0C22-43E8-BAF0-205C86B68081}"/>
                </a:ext>
              </a:extLst>
            </p:cNvPr>
            <p:cNvSpPr txBox="1">
              <a:spLocks/>
            </p:cNvSpPr>
            <p:nvPr/>
          </p:nvSpPr>
          <p:spPr>
            <a:xfrm>
              <a:off x="4072772" y="4522323"/>
              <a:ext cx="2510624" cy="369332"/>
            </a:xfrm>
            <a:prstGeom prst="rect">
              <a:avLst/>
            </a:prstGeom>
            <a:noFill/>
          </p:spPr>
          <p:txBody>
            <a:bodyPr wrap="non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dirty="0"/>
                <a:t>切片にバイアスがかかる</a:t>
              </a:r>
            </a:p>
          </p:txBody>
        </p:sp>
      </p:grpSp>
      <mc:AlternateContent xmlns:mc="http://schemas.openxmlformats.org/markup-compatibility/2006" xmlns:a14="http://schemas.microsoft.com/office/drawing/2010/main">
        <mc:Choice Requires="a14">
          <p:graphicFrame>
            <p:nvGraphicFramePr>
              <p:cNvPr id="76" name="表 91">
                <a:extLst>
                  <a:ext uri="{FF2B5EF4-FFF2-40B4-BE49-F238E27FC236}">
                    <a16:creationId xmlns:a16="http://schemas.microsoft.com/office/drawing/2014/main" xmlns="" id="{5EEF1890-4452-4C7B-8BF9-BC406536B8D4}"/>
                  </a:ext>
                </a:extLst>
              </p:cNvPr>
              <p:cNvGraphicFramePr>
                <a:graphicFrameLocks noGrp="1"/>
              </p:cNvGraphicFramePr>
              <p:nvPr>
                <p:extLst>
                  <p:ext uri="{D42A27DB-BD31-4B8C-83A1-F6EECF244321}">
                    <p14:modId xmlns:p14="http://schemas.microsoft.com/office/powerpoint/2010/main" val="215928991"/>
                  </p:ext>
                </p:extLst>
              </p:nvPr>
            </p:nvGraphicFramePr>
            <p:xfrm>
              <a:off x="5522318" y="3302870"/>
              <a:ext cx="3024000" cy="1786656"/>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xmlns="" val="2951151343"/>
                        </a:ext>
                      </a:extLst>
                    </a:gridCol>
                    <a:gridCol w="540000">
                      <a:extLst>
                        <a:ext uri="{9D8B030D-6E8A-4147-A177-3AD203B41FA5}">
                          <a16:colId xmlns:a16="http://schemas.microsoft.com/office/drawing/2014/main" xmlns="" val="4120388937"/>
                        </a:ext>
                      </a:extLst>
                    </a:gridCol>
                    <a:gridCol w="540000">
                      <a:extLst>
                        <a:ext uri="{9D8B030D-6E8A-4147-A177-3AD203B41FA5}">
                          <a16:colId xmlns:a16="http://schemas.microsoft.com/office/drawing/2014/main" xmlns="" val="2932564173"/>
                        </a:ext>
                      </a:extLst>
                    </a:gridCol>
                    <a:gridCol w="540000">
                      <a:extLst>
                        <a:ext uri="{9D8B030D-6E8A-4147-A177-3AD203B41FA5}">
                          <a16:colId xmlns:a16="http://schemas.microsoft.com/office/drawing/2014/main" xmlns="" val="3972799937"/>
                        </a:ext>
                      </a:extLst>
                    </a:gridCol>
                    <a:gridCol w="540000">
                      <a:extLst>
                        <a:ext uri="{9D8B030D-6E8A-4147-A177-3AD203B41FA5}">
                          <a16:colId xmlns:a16="http://schemas.microsoft.com/office/drawing/2014/main" xmlns="" val="726754908"/>
                        </a:ext>
                      </a:extLst>
                    </a:gridCol>
                  </a:tblGrid>
                  <a:tr h="316032">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rPr>
                            <a:t>色</a:t>
                          </a:r>
                        </a:p>
                      </a:txBody>
                      <a:tcPr marL="95320" marR="95320" marT="72000" marB="39717" anchor="ctr">
                        <a:lnL w="12700" cmpd="sng">
                          <a:noFill/>
                        </a:lnL>
                        <a:lnR w="19050" cap="flat" cmpd="sng" algn="ctr">
                          <a:solidFill>
                            <a:srgbClr val="0000FF"/>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14:m>
                            <m:oMathPara xmlns:m="http://schemas.openxmlformats.org/officeDocument/2006/math">
                              <m:oMathParaPr>
                                <m:jc m:val="centerGroup"/>
                              </m:oMathParaPr>
                              <m:oMath xmlns:m="http://schemas.openxmlformats.org/officeDocument/2006/math">
                                <m:sSub>
                                  <m:sSubPr>
                                    <m:ctrlPr>
                                      <a:rPr kumimoji="1" lang="en-US" altLang="ja-JP" sz="1400" b="0" i="1" smtClean="0">
                                        <a:solidFill>
                                          <a:schemeClr val="tx1"/>
                                        </a:solidFill>
                                        <a:latin typeface="Cambria Math"/>
                                      </a:rPr>
                                    </m:ctrlPr>
                                  </m:sSubPr>
                                  <m:e>
                                    <m:r>
                                      <a:rPr kumimoji="1" lang="en-US" altLang="ja-JP" sz="1400" b="0" i="1" smtClean="0">
                                        <a:solidFill>
                                          <a:schemeClr val="tx1"/>
                                        </a:solidFill>
                                        <a:latin typeface="Cambria Math"/>
                                      </a:rPr>
                                      <m:t>𝑥</m:t>
                                    </m:r>
                                  </m:e>
                                  <m:sub>
                                    <m:r>
                                      <a:rPr kumimoji="1" lang="en-US" altLang="ja-JP" sz="1400" b="0" i="1" smtClean="0">
                                        <a:solidFill>
                                          <a:schemeClr val="tx1"/>
                                        </a:solidFill>
                                        <a:latin typeface="Cambria Math"/>
                                      </a:rPr>
                                      <m:t>41</m:t>
                                    </m:r>
                                  </m:sub>
                                </m:sSub>
                              </m:oMath>
                            </m:oMathPara>
                          </a14:m>
                          <a:endParaRPr kumimoji="1" lang="ja-JP" altLang="en-US" sz="1400" b="0" dirty="0">
                            <a:solidFill>
                              <a:schemeClr val="tx1"/>
                            </a:solidFill>
                          </a:endParaRPr>
                        </a:p>
                      </a:txBody>
                      <a:tcPr marL="0" marR="0" marT="0" marB="0" anchor="ctr">
                        <a:lnL w="19050" cap="flat" cmpd="sng" algn="ctr">
                          <a:solidFill>
                            <a:srgbClr val="0000FF"/>
                          </a:solidFill>
                          <a:prstDash val="solid"/>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14:m>
                            <m:oMathPara xmlns:m="http://schemas.openxmlformats.org/officeDocument/2006/math">
                              <m:oMathParaPr>
                                <m:jc m:val="centerGroup"/>
                              </m:oMathParaPr>
                              <m:oMath xmlns:m="http://schemas.openxmlformats.org/officeDocument/2006/math">
                                <m:sSub>
                                  <m:sSubPr>
                                    <m:ctrlPr>
                                      <a:rPr kumimoji="1" lang="en-US" altLang="ja-JP" sz="1400" b="0" i="1" smtClean="0">
                                        <a:solidFill>
                                          <a:schemeClr val="tx1"/>
                                        </a:solidFill>
                                        <a:latin typeface="Cambria Math"/>
                                      </a:rPr>
                                    </m:ctrlPr>
                                  </m:sSubPr>
                                  <m:e>
                                    <m:r>
                                      <a:rPr kumimoji="1" lang="en-US" altLang="ja-JP" sz="1400" b="0" i="1" smtClean="0">
                                        <a:solidFill>
                                          <a:schemeClr val="tx1"/>
                                        </a:solidFill>
                                        <a:latin typeface="Cambria Math"/>
                                      </a:rPr>
                                      <m:t>𝑥</m:t>
                                    </m:r>
                                  </m:e>
                                  <m:sub>
                                    <m:r>
                                      <a:rPr kumimoji="1" lang="en-US" altLang="ja-JP" sz="1400" b="0" i="1" smtClean="0">
                                        <a:solidFill>
                                          <a:schemeClr val="tx1"/>
                                        </a:solidFill>
                                        <a:latin typeface="Cambria Math"/>
                                      </a:rPr>
                                      <m:t>42</m:t>
                                    </m:r>
                                  </m:sub>
                                </m:sSub>
                              </m:oMath>
                            </m:oMathPara>
                          </a14:m>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endParaRPr>
                        </a:p>
                      </a:txBody>
                      <a:tcPr marL="0" marR="0" marT="0" marB="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363"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0" marR="0" marT="0" marB="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14:m>
                            <m:oMathPara xmlns:m="http://schemas.openxmlformats.org/officeDocument/2006/math">
                              <m:oMathParaPr>
                                <m:jc m:val="centerGroup"/>
                              </m:oMathParaPr>
                              <m:oMath xmlns:m="http://schemas.openxmlformats.org/officeDocument/2006/math">
                                <m:sSub>
                                  <m:sSubPr>
                                    <m:ctrlPr>
                                      <a:rPr kumimoji="1" lang="en-US" altLang="ja-JP" sz="1400" b="0" i="1" dirty="0" smtClean="0">
                                        <a:solidFill>
                                          <a:schemeClr val="tx1"/>
                                        </a:solidFill>
                                        <a:latin typeface="Cambria Math"/>
                                      </a:rPr>
                                    </m:ctrlPr>
                                  </m:sSubPr>
                                  <m:e>
                                    <m:r>
                                      <a:rPr kumimoji="1" lang="en-US" altLang="ja-JP" sz="1400" b="0" i="1" dirty="0" smtClean="0">
                                        <a:solidFill>
                                          <a:schemeClr val="tx1"/>
                                        </a:solidFill>
                                        <a:latin typeface="Cambria Math"/>
                                      </a:rPr>
                                      <m:t>𝑥</m:t>
                                    </m:r>
                                  </m:e>
                                  <m:sub>
                                    <m:r>
                                      <a:rPr kumimoji="1" lang="en-US" altLang="ja-JP" sz="1400" b="0" i="1" dirty="0" smtClean="0">
                                        <a:solidFill>
                                          <a:schemeClr val="tx1"/>
                                        </a:solidFill>
                                        <a:latin typeface="Cambria Math"/>
                                      </a:rPr>
                                      <m:t>48</m:t>
                                    </m:r>
                                  </m:sub>
                                </m:sSub>
                              </m:oMath>
                            </m:oMathPara>
                          </a14:m>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0" marR="0" marT="0" marB="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07236509"/>
                      </a:ext>
                    </a:extLst>
                  </a:tr>
                  <a:tr h="289645">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rPr>
                            <a:t>シルバー</a:t>
                          </a:r>
                        </a:p>
                      </a:txBody>
                      <a:tcPr marL="95320" marR="95320" marT="36000" marB="36000" anchor="ctr">
                        <a:lnR w="19050" cap="flat" cmpd="sng" algn="ctr">
                          <a:solidFill>
                            <a:srgbClr val="0000FF"/>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rgbClr val="F2F2FF"/>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L w="19050" cap="flat" cmpd="sng" algn="ctr">
                          <a:solidFill>
                            <a:srgbClr val="0000FF"/>
                          </a:solidFill>
                          <a:prstDash val="solid"/>
                          <a:round/>
                          <a:headEnd type="none" w="med" len="med"/>
                          <a:tailEnd type="none" w="med" len="med"/>
                        </a:lnL>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marL="0" marR="0" indent="0" algn="ctr" defTabSz="914363"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xmlns="" val="2193016737"/>
                      </a:ext>
                    </a:extLst>
                  </a:tr>
                  <a:tr h="289645">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rPr>
                            <a:t>黒</a:t>
                          </a:r>
                        </a:p>
                      </a:txBody>
                      <a:tcPr marL="95320" marR="95320" marT="36000" marB="36000" anchor="ctr">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2F2FF"/>
                        </a:solidFill>
                      </a:tcPr>
                    </a:tc>
                    <a:tc>
                      <a:txBody>
                        <a:bodyPr/>
                        <a:lstStyle/>
                        <a:p>
                          <a:pPr algn="ctr"/>
                          <a:r>
                            <a:rPr kumimoji="1" lang="en-US" altLang="ja-JP" sz="1200" b="0" dirty="0">
                              <a:solidFill>
                                <a:srgbClr val="FF0000"/>
                              </a:solidFill>
                              <a:latin typeface="HGP創英角ｺﾞｼｯｸUB" panose="020B0900000000000000" pitchFamily="50" charset="-128"/>
                              <a:ea typeface="HGP創英角ｺﾞｼｯｸUB" panose="020B0900000000000000" pitchFamily="50" charset="-128"/>
                            </a:rPr>
                            <a:t>1</a:t>
                          </a:r>
                          <a:endParaRPr kumimoji="1" lang="ja-JP" altLang="en-US" sz="1200" b="0" dirty="0">
                            <a:solidFill>
                              <a:srgbClr val="FF0000"/>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L w="19050" cap="flat" cmpd="sng" algn="ctr">
                          <a:solidFill>
                            <a:srgbClr val="0000FF"/>
                          </a:solidFill>
                          <a:prstDash val="solid"/>
                          <a:round/>
                          <a:headEnd type="none" w="med" len="med"/>
                          <a:tailEnd type="none" w="med" len="med"/>
                        </a:lnL>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xmlns="" val="2279786997"/>
                      </a:ext>
                    </a:extLst>
                  </a:tr>
                  <a:tr h="289645">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rPr>
                            <a:t>白</a:t>
                          </a:r>
                        </a:p>
                      </a:txBody>
                      <a:tcPr marL="95320" marR="95320" marT="36000" marB="36000" anchor="ctr">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2F2FF"/>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L w="19050" cap="flat" cmpd="sng" algn="ctr">
                          <a:solidFill>
                            <a:srgbClr val="0000FF"/>
                          </a:solidFill>
                          <a:prstDash val="solid"/>
                          <a:round/>
                          <a:headEnd type="none" w="med" len="med"/>
                          <a:tailEnd type="none" w="med" len="med"/>
                        </a:lnL>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rgbClr val="FF0000"/>
                              </a:solidFill>
                              <a:latin typeface="HGP創英角ｺﾞｼｯｸUB" panose="020B0900000000000000" pitchFamily="50" charset="-128"/>
                              <a:ea typeface="HGP創英角ｺﾞｼｯｸUB" panose="020B0900000000000000" pitchFamily="50" charset="-128"/>
                            </a:rPr>
                            <a:t>1</a:t>
                          </a:r>
                          <a:endParaRPr kumimoji="1" lang="ja-JP" altLang="en-US" sz="1200" b="0" dirty="0">
                            <a:solidFill>
                              <a:srgbClr val="FF0000"/>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xmlns="" val="34630510"/>
                      </a:ext>
                    </a:extLst>
                  </a:tr>
                  <a:tr h="289645">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6000" marB="36000" anchor="ctr">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2F2FF"/>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L w="19050" cap="flat" cmpd="sng" algn="ctr">
                          <a:solidFill>
                            <a:srgbClr val="0000FF"/>
                          </a:solidFill>
                          <a:prstDash val="solid"/>
                          <a:round/>
                          <a:headEnd type="none" w="med" len="med"/>
                          <a:tailEnd type="none" w="med" len="med"/>
                        </a:lnL>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xmlns="" val="2620095490"/>
                      </a:ext>
                    </a:extLst>
                  </a:tr>
                  <a:tr h="312044">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rPr>
                            <a:t>緑</a:t>
                          </a:r>
                        </a:p>
                      </a:txBody>
                      <a:tcPr marL="95320" marR="95320" marT="36000" marB="72000" anchor="ctr">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solidFill>
                          <a:srgbClr val="F2F2FF"/>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L w="19050" cap="flat" cmpd="sng" algn="ctr">
                          <a:solidFill>
                            <a:srgbClr val="0000FF"/>
                          </a:solidFill>
                          <a:prstDash val="solid"/>
                          <a:round/>
                          <a:headEnd type="none" w="med" len="med"/>
                          <a:tailEnd type="none" w="med" len="med"/>
                        </a:lnL>
                        <a:lnT w="6350" cap="flat" cmpd="sng" algn="ctr">
                          <a:solidFill>
                            <a:schemeClr val="tx1"/>
                          </a:solidFill>
                          <a:prstDash val="dot"/>
                          <a:round/>
                          <a:headEnd type="none" w="med" len="med"/>
                          <a:tailEnd type="none" w="med" len="med"/>
                        </a:lnT>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solidFill>
                          <a:schemeClr val="bg1"/>
                        </a:solidFill>
                      </a:tcPr>
                    </a:tc>
                    <a:tc>
                      <a:txBody>
                        <a:bodyPr/>
                        <a:lstStyle/>
                        <a:p>
                          <a:pPr algn="ctr"/>
                          <a:r>
                            <a:rPr kumimoji="1" lang="en-US" altLang="ja-JP" sz="1200" b="0" dirty="0">
                              <a:solidFill>
                                <a:srgbClr val="FF0000"/>
                              </a:solidFill>
                              <a:latin typeface="HGP創英角ｺﾞｼｯｸUB" panose="020B0900000000000000" pitchFamily="50" charset="-128"/>
                              <a:ea typeface="HGP創英角ｺﾞｼｯｸUB" panose="020B0900000000000000" pitchFamily="50" charset="-128"/>
                            </a:rPr>
                            <a:t>1</a:t>
                          </a:r>
                          <a:endParaRPr kumimoji="1" lang="ja-JP" altLang="en-US" sz="1200" b="0" dirty="0">
                            <a:solidFill>
                              <a:srgbClr val="FF0000"/>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solidFill>
                          <a:schemeClr val="bg1"/>
                        </a:solidFill>
                      </a:tcPr>
                    </a:tc>
                    <a:extLst>
                      <a:ext uri="{0D108BD9-81ED-4DB2-BD59-A6C34878D82A}">
                        <a16:rowId xmlns:a16="http://schemas.microsoft.com/office/drawing/2014/main" xmlns="" val="2220406456"/>
                      </a:ext>
                    </a:extLst>
                  </a:tr>
                </a:tbl>
              </a:graphicData>
            </a:graphic>
          </p:graphicFrame>
        </mc:Choice>
        <mc:Fallback xmlns="">
          <p:graphicFrame>
            <p:nvGraphicFramePr>
              <p:cNvPr id="76" name="表 91">
                <a:extLst>
                  <a:ext uri="{FF2B5EF4-FFF2-40B4-BE49-F238E27FC236}">
                    <a16:creationId xmlns:a16="http://schemas.microsoft.com/office/drawing/2014/main" xmlns="" xmlns:a14="http://schemas.microsoft.com/office/drawing/2010/main" id="{5EEF1890-4452-4C7B-8BF9-BC406536B8D4}"/>
                  </a:ext>
                </a:extLst>
              </p:cNvPr>
              <p:cNvGraphicFramePr>
                <a:graphicFrameLocks noGrp="1"/>
              </p:cNvGraphicFramePr>
              <p:nvPr>
                <p:extLst>
                  <p:ext uri="{D42A27DB-BD31-4B8C-83A1-F6EECF244321}">
                    <p14:modId xmlns:p14="http://schemas.microsoft.com/office/powerpoint/2010/main" val="215928991"/>
                  </p:ext>
                </p:extLst>
              </p:nvPr>
            </p:nvGraphicFramePr>
            <p:xfrm>
              <a:off x="5522318" y="3302870"/>
              <a:ext cx="3024000" cy="1786656"/>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xmlns="" xmlns:a14="http://schemas.microsoft.com/office/drawing/2010/main" val="2951151343"/>
                        </a:ext>
                      </a:extLst>
                    </a:gridCol>
                    <a:gridCol w="540000">
                      <a:extLst>
                        <a:ext uri="{9D8B030D-6E8A-4147-A177-3AD203B41FA5}">
                          <a16:colId xmlns:a16="http://schemas.microsoft.com/office/drawing/2014/main" xmlns="" xmlns:a14="http://schemas.microsoft.com/office/drawing/2010/main" val="4120388937"/>
                        </a:ext>
                      </a:extLst>
                    </a:gridCol>
                    <a:gridCol w="540000">
                      <a:extLst>
                        <a:ext uri="{9D8B030D-6E8A-4147-A177-3AD203B41FA5}">
                          <a16:colId xmlns:a16="http://schemas.microsoft.com/office/drawing/2014/main" xmlns="" xmlns:a14="http://schemas.microsoft.com/office/drawing/2010/main" val="2932564173"/>
                        </a:ext>
                      </a:extLst>
                    </a:gridCol>
                    <a:gridCol w="540000">
                      <a:extLst>
                        <a:ext uri="{9D8B030D-6E8A-4147-A177-3AD203B41FA5}">
                          <a16:colId xmlns:a16="http://schemas.microsoft.com/office/drawing/2014/main" xmlns="" xmlns:a14="http://schemas.microsoft.com/office/drawing/2010/main" val="3972799937"/>
                        </a:ext>
                      </a:extLst>
                    </a:gridCol>
                    <a:gridCol w="540000">
                      <a:extLst>
                        <a:ext uri="{9D8B030D-6E8A-4147-A177-3AD203B41FA5}">
                          <a16:colId xmlns:a16="http://schemas.microsoft.com/office/drawing/2014/main" xmlns="" xmlns:a14="http://schemas.microsoft.com/office/drawing/2010/main" val="726754908"/>
                        </a:ext>
                      </a:extLst>
                    </a:gridCol>
                  </a:tblGrid>
                  <a:tr h="316032">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rPr>
                            <a:t>色</a:t>
                          </a:r>
                        </a:p>
                      </a:txBody>
                      <a:tcPr marL="95320" marR="95320" marT="72000" marB="39717" anchor="ctr">
                        <a:lnL w="12700" cmpd="sng">
                          <a:noFill/>
                        </a:lnL>
                        <a:lnR w="19050" cap="flat" cmpd="sng" algn="ctr">
                          <a:solidFill>
                            <a:srgbClr val="0000FF"/>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endParaRPr lang="ja-JP"/>
                        </a:p>
                      </a:txBody>
                      <a:tcPr marL="0" marR="0" marT="0" marB="0" anchor="ctr">
                        <a:lnL w="19050" cap="flat" cmpd="sng" algn="ctr">
                          <a:solidFill>
                            <a:srgbClr val="0000FF"/>
                          </a:solidFill>
                          <a:prstDash val="solid"/>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1">
                          <a:blip r:embed="rId8"/>
                          <a:stretch>
                            <a:fillRect l="-162500" t="-1923" r="-302273" b="-475000"/>
                          </a:stretch>
                        </a:blipFill>
                      </a:tcPr>
                    </a:tc>
                    <a:tc>
                      <a:txBody>
                        <a:bodyPr/>
                        <a:lstStyle/>
                        <a:p>
                          <a:endParaRPr lang="ja-JP"/>
                        </a:p>
                      </a:txBody>
                      <a:tcPr marL="0" marR="0" marT="0" marB="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1">
                          <a:blip r:embed="rId8"/>
                          <a:stretch>
                            <a:fillRect l="-259551" t="-1923" r="-198876" b="-475000"/>
                          </a:stretch>
                        </a:blipFill>
                      </a:tcPr>
                    </a:tc>
                    <a:tc>
                      <a:txBody>
                        <a:bodyPr/>
                        <a:lstStyle/>
                        <a:p>
                          <a:pPr marL="0" marR="0" indent="0" algn="ctr" defTabSz="914363"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0" marR="0" marT="0" marB="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ja-JP"/>
                        </a:p>
                      </a:txBody>
                      <a:tcPr marL="0" marR="0" marT="0" marB="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1">
                          <a:blip r:embed="rId8"/>
                          <a:stretch>
                            <a:fillRect l="-458427" t="-1923" b="-475000"/>
                          </a:stretch>
                        </a:blipFill>
                      </a:tcPr>
                    </a:tc>
                    <a:extLst>
                      <a:ext uri="{0D108BD9-81ED-4DB2-BD59-A6C34878D82A}">
                        <a16:rowId xmlns:a16="http://schemas.microsoft.com/office/drawing/2014/main" xmlns="" xmlns:a14="http://schemas.microsoft.com/office/drawing/2010/main" val="707236509"/>
                      </a:ext>
                    </a:extLst>
                  </a:tr>
                  <a:tr h="289645">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rPr>
                            <a:t>シルバー</a:t>
                          </a:r>
                        </a:p>
                      </a:txBody>
                      <a:tcPr marL="95320" marR="95320" marT="36000" marB="36000" anchor="ctr">
                        <a:lnR w="19050" cap="flat" cmpd="sng" algn="ctr">
                          <a:solidFill>
                            <a:srgbClr val="0000FF"/>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rgbClr val="F2F2FF"/>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L w="19050" cap="flat" cmpd="sng" algn="ctr">
                          <a:solidFill>
                            <a:srgbClr val="0000FF"/>
                          </a:solidFill>
                          <a:prstDash val="solid"/>
                          <a:round/>
                          <a:headEnd type="none" w="med" len="med"/>
                          <a:tailEnd type="none" w="med" len="med"/>
                        </a:lnL>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marL="0" marR="0" indent="0" algn="ctr" defTabSz="914363"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xmlns="" xmlns:a14="http://schemas.microsoft.com/office/drawing/2010/main" val="2193016737"/>
                      </a:ext>
                    </a:extLst>
                  </a:tr>
                  <a:tr h="289645">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rPr>
                            <a:t>黒</a:t>
                          </a:r>
                        </a:p>
                      </a:txBody>
                      <a:tcPr marL="95320" marR="95320" marT="36000" marB="36000" anchor="ctr">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2F2FF"/>
                        </a:solidFill>
                      </a:tcPr>
                    </a:tc>
                    <a:tc>
                      <a:txBody>
                        <a:bodyPr/>
                        <a:lstStyle/>
                        <a:p>
                          <a:pPr algn="ctr"/>
                          <a:r>
                            <a:rPr kumimoji="1" lang="en-US" altLang="ja-JP" sz="1200" b="0" dirty="0">
                              <a:solidFill>
                                <a:srgbClr val="FF0000"/>
                              </a:solidFill>
                              <a:latin typeface="HGP創英角ｺﾞｼｯｸUB" panose="020B0900000000000000" pitchFamily="50" charset="-128"/>
                              <a:ea typeface="HGP創英角ｺﾞｼｯｸUB" panose="020B0900000000000000" pitchFamily="50" charset="-128"/>
                            </a:rPr>
                            <a:t>1</a:t>
                          </a:r>
                          <a:endParaRPr kumimoji="1" lang="ja-JP" altLang="en-US" sz="1200" b="0" dirty="0">
                            <a:solidFill>
                              <a:srgbClr val="FF0000"/>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L w="19050" cap="flat" cmpd="sng" algn="ctr">
                          <a:solidFill>
                            <a:srgbClr val="0000FF"/>
                          </a:solidFill>
                          <a:prstDash val="solid"/>
                          <a:round/>
                          <a:headEnd type="none" w="med" len="med"/>
                          <a:tailEnd type="none" w="med" len="med"/>
                        </a:lnL>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xmlns="" xmlns:a14="http://schemas.microsoft.com/office/drawing/2010/main" val="2279786997"/>
                      </a:ext>
                    </a:extLst>
                  </a:tr>
                  <a:tr h="289645">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rPr>
                            <a:t>白</a:t>
                          </a:r>
                        </a:p>
                      </a:txBody>
                      <a:tcPr marL="95320" marR="95320" marT="36000" marB="36000" anchor="ctr">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2F2FF"/>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L w="19050" cap="flat" cmpd="sng" algn="ctr">
                          <a:solidFill>
                            <a:srgbClr val="0000FF"/>
                          </a:solidFill>
                          <a:prstDash val="solid"/>
                          <a:round/>
                          <a:headEnd type="none" w="med" len="med"/>
                          <a:tailEnd type="none" w="med" len="med"/>
                        </a:lnL>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rgbClr val="FF0000"/>
                              </a:solidFill>
                              <a:latin typeface="HGP創英角ｺﾞｼｯｸUB" panose="020B0900000000000000" pitchFamily="50" charset="-128"/>
                              <a:ea typeface="HGP創英角ｺﾞｼｯｸUB" panose="020B0900000000000000" pitchFamily="50" charset="-128"/>
                            </a:rPr>
                            <a:t>1</a:t>
                          </a:r>
                          <a:endParaRPr kumimoji="1" lang="ja-JP" altLang="en-US" sz="1200" b="0" dirty="0">
                            <a:solidFill>
                              <a:srgbClr val="FF0000"/>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xmlns="" xmlns:a14="http://schemas.microsoft.com/office/drawing/2010/main" val="34630510"/>
                      </a:ext>
                    </a:extLst>
                  </a:tr>
                  <a:tr h="289645">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6000" marB="36000" anchor="ctr">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2F2FF"/>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L w="19050" cap="flat" cmpd="sng" algn="ctr">
                          <a:solidFill>
                            <a:srgbClr val="0000FF"/>
                          </a:solidFill>
                          <a:prstDash val="solid"/>
                          <a:round/>
                          <a:headEnd type="none" w="med" len="med"/>
                          <a:tailEnd type="none" w="med" len="med"/>
                        </a:lnL>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xmlns="" xmlns:a14="http://schemas.microsoft.com/office/drawing/2010/main" val="2620095490"/>
                      </a:ext>
                    </a:extLst>
                  </a:tr>
                  <a:tr h="312044">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rPr>
                            <a:t>緑</a:t>
                          </a:r>
                        </a:p>
                      </a:txBody>
                      <a:tcPr marL="95320" marR="95320" marT="36000" marB="72000" anchor="ctr">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solidFill>
                          <a:srgbClr val="F2F2FF"/>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L w="19050" cap="flat" cmpd="sng" algn="ctr">
                          <a:solidFill>
                            <a:srgbClr val="0000FF"/>
                          </a:solidFill>
                          <a:prstDash val="solid"/>
                          <a:round/>
                          <a:headEnd type="none" w="med" len="med"/>
                          <a:tailEnd type="none" w="med" len="med"/>
                        </a:lnL>
                        <a:lnT w="6350" cap="flat" cmpd="sng" algn="ctr">
                          <a:solidFill>
                            <a:schemeClr val="tx1"/>
                          </a:solidFill>
                          <a:prstDash val="dot"/>
                          <a:round/>
                          <a:headEnd type="none" w="med" len="med"/>
                          <a:tailEnd type="none" w="med" len="med"/>
                        </a:lnT>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0</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solidFill>
                          <a:schemeClr val="bg1"/>
                        </a:solidFill>
                      </a:tcPr>
                    </a:tc>
                    <a:tc>
                      <a:txBody>
                        <a:bodyPr/>
                        <a:lstStyle/>
                        <a:p>
                          <a:pPr algn="ctr"/>
                          <a:r>
                            <a:rPr kumimoji="1" lang="en-US" altLang="ja-JP" sz="1200" b="0" dirty="0">
                              <a:solidFill>
                                <a:srgbClr val="FF0000"/>
                              </a:solidFill>
                              <a:latin typeface="HGP創英角ｺﾞｼｯｸUB" panose="020B0900000000000000" pitchFamily="50" charset="-128"/>
                              <a:ea typeface="HGP創英角ｺﾞｼｯｸUB" panose="020B0900000000000000" pitchFamily="50" charset="-128"/>
                            </a:rPr>
                            <a:t>1</a:t>
                          </a:r>
                          <a:endParaRPr kumimoji="1" lang="ja-JP" altLang="en-US" sz="1200" b="0" dirty="0">
                            <a:solidFill>
                              <a:srgbClr val="FF0000"/>
                            </a:solidFill>
                            <a:latin typeface="HGP創英角ｺﾞｼｯｸUB" panose="020B0900000000000000" pitchFamily="50" charset="-128"/>
                            <a:ea typeface="HGP創英角ｺﾞｼｯｸUB" panose="020B0900000000000000" pitchFamily="50" charset="-128"/>
                          </a:endParaRPr>
                        </a:p>
                      </a:txBody>
                      <a:tcPr marL="95320" marR="95320" marT="39717" marB="39717" anchor="ctr">
                        <a:lnT w="6350" cap="flat" cmpd="sng" algn="ctr">
                          <a:solidFill>
                            <a:schemeClr val="tx1"/>
                          </a:solidFill>
                          <a:prstDash val="dot"/>
                          <a:round/>
                          <a:headEnd type="none" w="med" len="med"/>
                          <a:tailEnd type="none" w="med" len="med"/>
                        </a:lnT>
                        <a:solidFill>
                          <a:schemeClr val="bg1"/>
                        </a:solidFill>
                      </a:tcPr>
                    </a:tc>
                    <a:extLst>
                      <a:ext uri="{0D108BD9-81ED-4DB2-BD59-A6C34878D82A}">
                        <a16:rowId xmlns:a16="http://schemas.microsoft.com/office/drawing/2014/main" xmlns="" xmlns:a14="http://schemas.microsoft.com/office/drawing/2010/main" val="2220406456"/>
                      </a:ext>
                    </a:extLst>
                  </a:tr>
                </a:tbl>
              </a:graphicData>
            </a:graphic>
          </p:graphicFrame>
        </mc:Fallback>
      </mc:AlternateContent>
      <p:sp>
        <p:nvSpPr>
          <p:cNvPr id="77"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ダミー変数</a:t>
            </a:r>
          </a:p>
        </p:txBody>
      </p:sp>
      <p:sp>
        <p:nvSpPr>
          <p:cNvPr id="38" name="下矢印 37"/>
          <p:cNvSpPr/>
          <p:nvPr/>
        </p:nvSpPr>
        <p:spPr>
          <a:xfrm rot="16200000">
            <a:off x="4702908" y="1790650"/>
            <a:ext cx="474115" cy="465151"/>
          </a:xfrm>
          <a:prstGeom prst="downArrow">
            <a:avLst/>
          </a:prstGeom>
          <a:gradFill>
            <a:gsLst>
              <a:gs pos="21000">
                <a:schemeClr val="accent5">
                  <a:lumMod val="40000"/>
                  <a:lumOff val="60000"/>
                </a:schemeClr>
              </a:gs>
              <a:gs pos="0">
                <a:srgbClr val="D3DEF1"/>
              </a:gs>
            </a:gsLst>
            <a:lin ang="5400000" scaled="1"/>
          </a:gra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70C0"/>
              </a:solidFill>
              <a:effectLst/>
              <a:uLnTx/>
              <a:uFillTx/>
              <a:latin typeface="HGP創英角ｺﾞｼｯｸUB" panose="020B0900000000000000" pitchFamily="50" charset="-128"/>
              <a:ea typeface="HGP創英角ｺﾞｼｯｸUB" panose="020B0900000000000000" pitchFamily="50" charset="-128"/>
            </a:endParaRPr>
          </a:p>
        </p:txBody>
      </p:sp>
      <p:sp>
        <p:nvSpPr>
          <p:cNvPr id="36" name="正方形/長方形 35">
            <a:extLst>
              <a:ext uri="{FF2B5EF4-FFF2-40B4-BE49-F238E27FC236}">
                <a16:creationId xmlns:a16="http://schemas.microsoft.com/office/drawing/2014/main" xmlns="" id="{256FAC20-80A6-481F-AB05-251315C03082}"/>
              </a:ext>
            </a:extLst>
          </p:cNvPr>
          <p:cNvSpPr>
            <a:spLocks noChangeAspect="1"/>
          </p:cNvSpPr>
          <p:nvPr/>
        </p:nvSpPr>
        <p:spPr>
          <a:xfrm>
            <a:off x="1133574" y="1804411"/>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37" name="正方形/長方形 36">
            <a:extLst>
              <a:ext uri="{FF2B5EF4-FFF2-40B4-BE49-F238E27FC236}">
                <a16:creationId xmlns:a16="http://schemas.microsoft.com/office/drawing/2014/main" xmlns="" id="{B7CEE7B3-8C2F-4E68-978A-05222B9FB961}"/>
              </a:ext>
            </a:extLst>
          </p:cNvPr>
          <p:cNvSpPr>
            <a:spLocks noChangeAspect="1"/>
          </p:cNvSpPr>
          <p:nvPr/>
        </p:nvSpPr>
        <p:spPr>
          <a:xfrm>
            <a:off x="1133574" y="2168742"/>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Tree>
    <p:extLst>
      <p:ext uri="{BB962C8B-B14F-4D97-AF65-F5344CB8AC3E}">
        <p14:creationId xmlns:p14="http://schemas.microsoft.com/office/powerpoint/2010/main" val="2259827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円/楕円 38"/>
          <p:cNvSpPr/>
          <p:nvPr/>
        </p:nvSpPr>
        <p:spPr>
          <a:xfrm>
            <a:off x="5419991" y="1257816"/>
            <a:ext cx="432048" cy="392138"/>
          </a:xfrm>
          <a:prstGeom prst="ellipse">
            <a:avLst/>
          </a:prstGeom>
          <a:solidFill>
            <a:schemeClr val="accent5">
              <a:lumMod val="20000"/>
              <a:lumOff val="8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85" name="円/楕円 9">
            <a:extLst>
              <a:ext uri="{FF2B5EF4-FFF2-40B4-BE49-F238E27FC236}">
                <a16:creationId xmlns:a16="http://schemas.microsoft.com/office/drawing/2014/main" xmlns="" id="{ED857C5A-F2D5-47D7-B908-3CBEC57C4A74}"/>
              </a:ext>
            </a:extLst>
          </p:cNvPr>
          <p:cNvSpPr/>
          <p:nvPr/>
        </p:nvSpPr>
        <p:spPr>
          <a:xfrm>
            <a:off x="6397891" y="1257816"/>
            <a:ext cx="432048" cy="392138"/>
          </a:xfrm>
          <a:prstGeom prst="ellipse">
            <a:avLst/>
          </a:prstGeom>
          <a:solidFill>
            <a:schemeClr val="accent5">
              <a:lumMod val="20000"/>
              <a:lumOff val="8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86" name="円/楕円 9">
            <a:extLst>
              <a:ext uri="{FF2B5EF4-FFF2-40B4-BE49-F238E27FC236}">
                <a16:creationId xmlns:a16="http://schemas.microsoft.com/office/drawing/2014/main" xmlns="" id="{A0816134-D7C1-465F-8380-CBE2F5F0A33A}"/>
              </a:ext>
            </a:extLst>
          </p:cNvPr>
          <p:cNvSpPr/>
          <p:nvPr/>
        </p:nvSpPr>
        <p:spPr>
          <a:xfrm>
            <a:off x="7798066" y="1257816"/>
            <a:ext cx="432048" cy="392138"/>
          </a:xfrm>
          <a:prstGeom prst="ellipse">
            <a:avLst/>
          </a:prstGeom>
          <a:solidFill>
            <a:schemeClr val="accent5">
              <a:lumMod val="20000"/>
              <a:lumOff val="8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mc:AlternateContent xmlns:mc="http://schemas.openxmlformats.org/markup-compatibility/2006" xmlns:a14="http://schemas.microsoft.com/office/drawing/2010/main">
        <mc:Choice Requires="a14">
          <p:sp>
            <p:nvSpPr>
              <p:cNvPr id="36" name="コンテンツ プレースホルダー 1"/>
              <p:cNvSpPr txBox="1">
                <a:spLocks/>
              </p:cNvSpPr>
              <p:nvPr/>
            </p:nvSpPr>
            <p:spPr>
              <a:xfrm>
                <a:off x="813436" y="1283471"/>
                <a:ext cx="3775481" cy="3228320"/>
              </a:xfrm>
              <a:prstGeom prst="rect">
                <a:avLst/>
              </a:prstGeom>
            </p:spPr>
            <p:txBody>
              <a:bodyPr wrap="square">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1" indent="0">
                  <a:lnSpc>
                    <a:spcPct val="120000"/>
                  </a:lnSpc>
                  <a:buFont typeface="Arial" panose="020B0604020202020204" pitchFamily="34" charset="0"/>
                  <a:buNone/>
                  <a:tabLst>
                    <a:tab pos="1438275" algn="l"/>
                    <a:tab pos="2514600" algn="r"/>
                  </a:tabLst>
                </a:pPr>
                <a:r>
                  <a:rPr lang="en-US" altLang="ja-JP" sz="1400" dirty="0" smtClean="0">
                    <a:latin typeface="HGP創英角ｺﾞｼｯｸUB" panose="020B0900000000000000" pitchFamily="50" charset="-128"/>
                    <a:ea typeface="HGP創英角ｺﾞｼｯｸUB" panose="020B0900000000000000" pitchFamily="50" charset="-128"/>
                  </a:rPr>
                  <a:t>Intercept </a:t>
                </a:r>
                <a14:m>
                  <m:oMath xmlns:m="http://schemas.openxmlformats.org/officeDocument/2006/math">
                    <m:r>
                      <a:rPr lang="en-US" altLang="ja-JP" sz="1400" smtClean="0">
                        <a:solidFill>
                          <a:srgbClr val="0000FF"/>
                        </a:solidFill>
                        <a:latin typeface="Cambria Math"/>
                      </a:rPr>
                      <m:t>(</m:t>
                    </m:r>
                    <m:r>
                      <a:rPr lang="en-US" altLang="ja-JP" sz="1400" i="1" smtClean="0">
                        <a:solidFill>
                          <a:srgbClr val="0000FF"/>
                        </a:solidFill>
                        <a:latin typeface="Cambria Math"/>
                      </a:rPr>
                      <m:t>𝑎</m:t>
                    </m:r>
                    <m:r>
                      <a:rPr lang="en-US" altLang="ja-JP" sz="1400" i="1" smtClean="0">
                        <a:solidFill>
                          <a:srgbClr val="0000FF"/>
                        </a:solidFill>
                        <a:latin typeface="Cambria Math"/>
                      </a:rPr>
                      <m:t>)</m:t>
                    </m:r>
                  </m:oMath>
                </a14:m>
                <a:r>
                  <a:rPr lang="en-US" altLang="ja-JP" sz="1400" dirty="0">
                    <a:solidFill>
                      <a:srgbClr val="0000FF"/>
                    </a:solidFill>
                    <a:latin typeface="HGP創英角ｺﾞｼｯｸUB" panose="020B0900000000000000" pitchFamily="50" charset="-128"/>
                    <a:ea typeface="HGP創英角ｺﾞｼｯｸUB" panose="020B0900000000000000" pitchFamily="50" charset="-128"/>
                  </a:rPr>
                  <a:t> </a:t>
                </a:r>
                <a:r>
                  <a:rPr lang="en-US" altLang="ja-JP" sz="1400" dirty="0" smtClean="0">
                    <a:latin typeface="HGP創英角ｺﾞｼｯｸUB" panose="020B0900000000000000" pitchFamily="50" charset="-128"/>
                    <a:ea typeface="HGP創英角ｺﾞｼｯｸUB" panose="020B0900000000000000" pitchFamily="50" charset="-128"/>
                  </a:rPr>
                  <a:t>	157.4469</a:t>
                </a:r>
                <a:endParaRPr lang="en-US" altLang="ja-JP" sz="1400" dirty="0">
                  <a:latin typeface="HGP創英角ｺﾞｼｯｸUB" panose="020B0900000000000000" pitchFamily="50" charset="-128"/>
                  <a:ea typeface="HGP創英角ｺﾞｼｯｸUB" panose="020B0900000000000000" pitchFamily="50" charset="-128"/>
                </a:endParaRPr>
              </a:p>
              <a:p>
                <a:pPr marL="0" lvl="1" indent="0">
                  <a:lnSpc>
                    <a:spcPct val="120000"/>
                  </a:lnSpc>
                  <a:buFont typeface="Arial" panose="020B0604020202020204" pitchFamily="34" charset="0"/>
                  <a:buNone/>
                  <a:tabLst>
                    <a:tab pos="1438275" algn="l"/>
                    <a:tab pos="2514600" algn="r"/>
                  </a:tabLst>
                </a:pPr>
                <a:r>
                  <a:rPr lang="en-US" altLang="ja-JP" sz="1400" dirty="0" err="1">
                    <a:latin typeface="HGP創英角ｺﾞｼｯｸUB" panose="020B0900000000000000" pitchFamily="50" charset="-128"/>
                    <a:ea typeface="HGP創英角ｺﾞｼｯｸUB" panose="020B0900000000000000" pitchFamily="50" charset="-128"/>
                  </a:rPr>
                  <a:t>Kyori</a:t>
                </a:r>
                <a:r>
                  <a:rPr lang="en-US" altLang="ja-JP" sz="1400" dirty="0">
                    <a:latin typeface="HGP創英角ｺﾞｼｯｸUB" panose="020B0900000000000000" pitchFamily="50" charset="-128"/>
                    <a:ea typeface="HGP創英角ｺﾞｼｯｸUB" panose="020B0900000000000000" pitchFamily="50" charset="-128"/>
                  </a:rPr>
                  <a:t> </a:t>
                </a:r>
                <a14:m>
                  <m:oMath xmlns:m="http://schemas.openxmlformats.org/officeDocument/2006/math">
                    <m:r>
                      <a:rPr lang="en-US" altLang="ja-JP" sz="1400" smtClean="0">
                        <a:solidFill>
                          <a:srgbClr val="0000FF"/>
                        </a:solidFill>
                        <a:latin typeface="Cambria Math"/>
                      </a:rPr>
                      <m:t>(</m:t>
                    </m:r>
                    <m:sSub>
                      <m:sSubPr>
                        <m:ctrlPr>
                          <a:rPr lang="en-US" altLang="ja-JP" sz="1400" i="1" smtClean="0">
                            <a:solidFill>
                              <a:srgbClr val="0000FF"/>
                            </a:solidFill>
                            <a:latin typeface="Cambria Math"/>
                          </a:rPr>
                        </m:ctrlPr>
                      </m:sSubPr>
                      <m:e>
                        <m:r>
                          <a:rPr lang="en-US" altLang="ja-JP" sz="1400" i="1" smtClean="0">
                            <a:solidFill>
                              <a:srgbClr val="0000FF"/>
                            </a:solidFill>
                            <a:latin typeface="Cambria Math"/>
                          </a:rPr>
                          <m:t>𝑏</m:t>
                        </m:r>
                      </m:e>
                      <m:sub>
                        <m:r>
                          <a:rPr lang="en-US" altLang="ja-JP" sz="1400" i="1" smtClean="0">
                            <a:solidFill>
                              <a:srgbClr val="0000FF"/>
                            </a:solidFill>
                            <a:latin typeface="Cambria Math"/>
                          </a:rPr>
                          <m:t>1</m:t>
                        </m:r>
                      </m:sub>
                    </m:sSub>
                    <m:r>
                      <a:rPr lang="en-US" altLang="ja-JP" sz="1400" smtClean="0">
                        <a:solidFill>
                          <a:srgbClr val="0000FF"/>
                        </a:solidFill>
                        <a:latin typeface="Cambria Math"/>
                      </a:rPr>
                      <m:t>)</m:t>
                    </m:r>
                  </m:oMath>
                </a14:m>
                <a:r>
                  <a:rPr lang="en-US" altLang="ja-JP" sz="1400" dirty="0">
                    <a:latin typeface="HGP創英角ｺﾞｼｯｸUB" panose="020B0900000000000000" pitchFamily="50" charset="-128"/>
                    <a:ea typeface="HGP創英角ｺﾞｼｯｸUB" panose="020B0900000000000000" pitchFamily="50" charset="-128"/>
                  </a:rPr>
                  <a:t>	-5.1295</a:t>
                </a:r>
              </a:p>
              <a:p>
                <a:pPr marL="0" lvl="1" indent="0">
                  <a:lnSpc>
                    <a:spcPct val="120000"/>
                  </a:lnSpc>
                  <a:buFont typeface="Arial" panose="020B0604020202020204" pitchFamily="34" charset="0"/>
                  <a:buNone/>
                  <a:tabLst>
                    <a:tab pos="1438275" algn="l"/>
                    <a:tab pos="2514600" algn="r"/>
                  </a:tabLst>
                </a:pPr>
                <a:r>
                  <a:rPr lang="ja-JP" altLang="en-US" sz="1400" dirty="0">
                    <a:latin typeface="HGP創英角ｺﾞｼｯｸUB" panose="020B0900000000000000" pitchFamily="50" charset="-128"/>
                    <a:ea typeface="HGP創英角ｺﾞｼｯｸUB" panose="020B0900000000000000" pitchFamily="50" charset="-128"/>
                  </a:rPr>
                  <a:t>黒</a:t>
                </a:r>
                <a:r>
                  <a:rPr lang="en-US" altLang="ja-JP" sz="1400" dirty="0">
                    <a:latin typeface="HGP創英角ｺﾞｼｯｸUB" panose="020B0900000000000000" pitchFamily="50" charset="-128"/>
                    <a:ea typeface="HGP創英角ｺﾞｼｯｸUB" panose="020B0900000000000000" pitchFamily="50" charset="-128"/>
                  </a:rPr>
                  <a:t> </a:t>
                </a:r>
                <a14:m>
                  <m:oMath xmlns:m="http://schemas.openxmlformats.org/officeDocument/2006/math">
                    <m:r>
                      <a:rPr lang="en-US" altLang="ja-JP" sz="1400" smtClean="0">
                        <a:solidFill>
                          <a:srgbClr val="0000FF"/>
                        </a:solidFill>
                        <a:latin typeface="Cambria Math"/>
                      </a:rPr>
                      <m:t>(</m:t>
                    </m:r>
                    <m:sSub>
                      <m:sSubPr>
                        <m:ctrlPr>
                          <a:rPr lang="en-US" altLang="ja-JP" sz="1400" i="1" smtClean="0">
                            <a:solidFill>
                              <a:srgbClr val="0000FF"/>
                            </a:solidFill>
                            <a:latin typeface="Cambria Math"/>
                          </a:rPr>
                        </m:ctrlPr>
                      </m:sSubPr>
                      <m:e>
                        <m:r>
                          <a:rPr lang="en-US" altLang="ja-JP" sz="1400" i="1">
                            <a:solidFill>
                              <a:srgbClr val="0000FF"/>
                            </a:solidFill>
                            <a:latin typeface="Cambria Math"/>
                          </a:rPr>
                          <m:t>𝑏</m:t>
                        </m:r>
                      </m:e>
                      <m:sub>
                        <m:r>
                          <a:rPr lang="en-US" altLang="ja-JP" sz="1400" i="1">
                            <a:solidFill>
                              <a:srgbClr val="0000FF"/>
                            </a:solidFill>
                            <a:latin typeface="Cambria Math"/>
                          </a:rPr>
                          <m:t>4</m:t>
                        </m:r>
                        <m:r>
                          <a:rPr lang="en-US" altLang="ja-JP" sz="1400" i="1" smtClean="0">
                            <a:solidFill>
                              <a:srgbClr val="0000FF"/>
                            </a:solidFill>
                            <a:latin typeface="Cambria Math"/>
                          </a:rPr>
                          <m:t>1</m:t>
                        </m:r>
                      </m:sub>
                    </m:sSub>
                    <m:r>
                      <a:rPr lang="en-US" altLang="ja-JP" sz="1400" smtClean="0">
                        <a:solidFill>
                          <a:srgbClr val="0000FF"/>
                        </a:solidFill>
                        <a:latin typeface="Cambria Math"/>
                      </a:rPr>
                      <m:t>)</m:t>
                    </m:r>
                  </m:oMath>
                </a14:m>
                <a:r>
                  <a:rPr lang="en-US" altLang="ja-JP" sz="1400" dirty="0">
                    <a:latin typeface="HGP創英角ｺﾞｼｯｸUB" panose="020B0900000000000000" pitchFamily="50" charset="-128"/>
                    <a:ea typeface="HGP創英角ｺﾞｼｯｸUB" panose="020B0900000000000000" pitchFamily="50" charset="-128"/>
                  </a:rPr>
                  <a:t>	18.3255</a:t>
                </a:r>
              </a:p>
              <a:p>
                <a:pPr marL="0" lvl="1" indent="0">
                  <a:lnSpc>
                    <a:spcPct val="120000"/>
                  </a:lnSpc>
                  <a:buFont typeface="Arial" panose="020B0604020202020204" pitchFamily="34" charset="0"/>
                  <a:buNone/>
                  <a:tabLst>
                    <a:tab pos="1438275" algn="l"/>
                    <a:tab pos="2514600" algn="r"/>
                  </a:tabLst>
                </a:pPr>
                <a:r>
                  <a:rPr lang="ja-JP" altLang="en-US" sz="1400" dirty="0">
                    <a:latin typeface="HGP創英角ｺﾞｼｯｸUB" panose="020B0900000000000000" pitchFamily="50" charset="-128"/>
                    <a:ea typeface="HGP創英角ｺﾞｼｯｸUB" panose="020B0900000000000000" pitchFamily="50" charset="-128"/>
                  </a:rPr>
                  <a:t>白</a:t>
                </a:r>
                <a:r>
                  <a:rPr lang="en-US" altLang="ja-JP" sz="1400" dirty="0">
                    <a:latin typeface="HGP創英角ｺﾞｼｯｸUB" panose="020B0900000000000000" pitchFamily="50" charset="-128"/>
                    <a:ea typeface="HGP創英角ｺﾞｼｯｸUB" panose="020B0900000000000000" pitchFamily="50" charset="-128"/>
                  </a:rPr>
                  <a:t> </a:t>
                </a:r>
                <a14:m>
                  <m:oMath xmlns:m="http://schemas.openxmlformats.org/officeDocument/2006/math">
                    <m:r>
                      <a:rPr lang="en-US" altLang="ja-JP" sz="1400" smtClean="0">
                        <a:solidFill>
                          <a:srgbClr val="0000FF"/>
                        </a:solidFill>
                        <a:latin typeface="Cambria Math"/>
                      </a:rPr>
                      <m:t>(</m:t>
                    </m:r>
                    <m:sSub>
                      <m:sSubPr>
                        <m:ctrlPr>
                          <a:rPr lang="en-US" altLang="ja-JP" sz="1400" i="1" smtClean="0">
                            <a:solidFill>
                              <a:srgbClr val="0000FF"/>
                            </a:solidFill>
                            <a:latin typeface="Cambria Math"/>
                          </a:rPr>
                        </m:ctrlPr>
                      </m:sSubPr>
                      <m:e>
                        <m:r>
                          <a:rPr lang="en-US" altLang="ja-JP" sz="1400" i="1">
                            <a:solidFill>
                              <a:srgbClr val="0000FF"/>
                            </a:solidFill>
                            <a:latin typeface="Cambria Math"/>
                          </a:rPr>
                          <m:t>𝑏</m:t>
                        </m:r>
                      </m:e>
                      <m:sub>
                        <m:r>
                          <a:rPr lang="en-US" altLang="ja-JP" sz="1400" i="1">
                            <a:solidFill>
                              <a:srgbClr val="0000FF"/>
                            </a:solidFill>
                            <a:latin typeface="Cambria Math"/>
                          </a:rPr>
                          <m:t>4</m:t>
                        </m:r>
                        <m:r>
                          <a:rPr lang="en-US" altLang="ja-JP" sz="1400" i="1" smtClean="0">
                            <a:solidFill>
                              <a:srgbClr val="0000FF"/>
                            </a:solidFill>
                            <a:latin typeface="Cambria Math"/>
                          </a:rPr>
                          <m:t>2</m:t>
                        </m:r>
                      </m:sub>
                    </m:sSub>
                    <m:r>
                      <a:rPr lang="en-US" altLang="ja-JP" sz="1400" smtClean="0">
                        <a:solidFill>
                          <a:srgbClr val="0000FF"/>
                        </a:solidFill>
                        <a:latin typeface="Cambria Math"/>
                      </a:rPr>
                      <m:t>)</m:t>
                    </m:r>
                  </m:oMath>
                </a14:m>
                <a:r>
                  <a:rPr lang="en-US" altLang="ja-JP" sz="1400" dirty="0">
                    <a:solidFill>
                      <a:srgbClr val="0000FF"/>
                    </a:solidFill>
                    <a:latin typeface="HGP創英角ｺﾞｼｯｸUB" panose="020B0900000000000000" pitchFamily="50" charset="-128"/>
                    <a:ea typeface="HGP創英角ｺﾞｼｯｸUB" panose="020B0900000000000000" pitchFamily="50" charset="-128"/>
                  </a:rPr>
                  <a:t> </a:t>
                </a:r>
                <a:r>
                  <a:rPr lang="en-US" altLang="ja-JP" sz="1400" dirty="0">
                    <a:latin typeface="HGP創英角ｺﾞｼｯｸUB" panose="020B0900000000000000" pitchFamily="50" charset="-128"/>
                    <a:ea typeface="HGP創英角ｺﾞｼｯｸUB" panose="020B0900000000000000" pitchFamily="50" charset="-128"/>
                  </a:rPr>
                  <a:t>	18.7039</a:t>
                </a:r>
              </a:p>
              <a:p>
                <a:pPr marL="0" lvl="1" indent="0">
                  <a:lnSpc>
                    <a:spcPct val="120000"/>
                  </a:lnSpc>
                  <a:buFont typeface="Arial" panose="020B0604020202020204" pitchFamily="34" charset="0"/>
                  <a:buNone/>
                  <a:tabLst>
                    <a:tab pos="1438275" algn="l"/>
                    <a:tab pos="2514600" algn="r"/>
                  </a:tabLst>
                </a:pPr>
                <a:r>
                  <a:rPr lang="ja-JP" altLang="en-US" sz="1400" dirty="0">
                    <a:latin typeface="HGP創英角ｺﾞｼｯｸUB" panose="020B0900000000000000" pitchFamily="50" charset="-128"/>
                    <a:ea typeface="HGP創英角ｺﾞｼｯｸUB" panose="020B0900000000000000" pitchFamily="50" charset="-128"/>
                  </a:rPr>
                  <a:t>青</a:t>
                </a:r>
                <a:r>
                  <a:rPr lang="en-US" altLang="ja-JP" sz="1400" dirty="0">
                    <a:latin typeface="HGP創英角ｺﾞｼｯｸUB" panose="020B0900000000000000" pitchFamily="50" charset="-128"/>
                    <a:ea typeface="HGP創英角ｺﾞｼｯｸUB" panose="020B0900000000000000" pitchFamily="50" charset="-128"/>
                  </a:rPr>
                  <a:t> </a:t>
                </a:r>
                <a14:m>
                  <m:oMath xmlns:m="http://schemas.openxmlformats.org/officeDocument/2006/math">
                    <m:r>
                      <a:rPr lang="en-US" altLang="ja-JP" sz="1400" smtClean="0">
                        <a:solidFill>
                          <a:srgbClr val="0000FF"/>
                        </a:solidFill>
                        <a:latin typeface="Cambria Math"/>
                      </a:rPr>
                      <m:t>(</m:t>
                    </m:r>
                    <m:sSub>
                      <m:sSubPr>
                        <m:ctrlPr>
                          <a:rPr lang="en-US" altLang="ja-JP" sz="1400" i="1" smtClean="0">
                            <a:solidFill>
                              <a:srgbClr val="0000FF"/>
                            </a:solidFill>
                            <a:latin typeface="Cambria Math"/>
                          </a:rPr>
                        </m:ctrlPr>
                      </m:sSubPr>
                      <m:e>
                        <m:r>
                          <a:rPr lang="en-US" altLang="ja-JP" sz="1400" i="1">
                            <a:solidFill>
                              <a:srgbClr val="0000FF"/>
                            </a:solidFill>
                            <a:latin typeface="Cambria Math"/>
                          </a:rPr>
                          <m:t>𝑏</m:t>
                        </m:r>
                      </m:e>
                      <m:sub>
                        <m:r>
                          <a:rPr lang="en-US" altLang="ja-JP" sz="1400" i="1">
                            <a:solidFill>
                              <a:srgbClr val="0000FF"/>
                            </a:solidFill>
                            <a:latin typeface="Cambria Math"/>
                          </a:rPr>
                          <m:t>4</m:t>
                        </m:r>
                        <m:r>
                          <a:rPr lang="en-US" altLang="ja-JP" sz="1400" i="1" smtClean="0">
                            <a:solidFill>
                              <a:srgbClr val="0000FF"/>
                            </a:solidFill>
                            <a:latin typeface="Cambria Math"/>
                          </a:rPr>
                          <m:t>3</m:t>
                        </m:r>
                      </m:sub>
                    </m:sSub>
                    <m:r>
                      <a:rPr lang="en-US" altLang="ja-JP" sz="1400" smtClean="0">
                        <a:solidFill>
                          <a:srgbClr val="0000FF"/>
                        </a:solidFill>
                        <a:latin typeface="Cambria Math"/>
                      </a:rPr>
                      <m:t>)</m:t>
                    </m:r>
                  </m:oMath>
                </a14:m>
                <a:r>
                  <a:rPr lang="en-US" altLang="ja-JP" sz="1400" dirty="0">
                    <a:solidFill>
                      <a:srgbClr val="0000FF"/>
                    </a:solidFill>
                    <a:latin typeface="HGP創英角ｺﾞｼｯｸUB" panose="020B0900000000000000" pitchFamily="50" charset="-128"/>
                    <a:ea typeface="HGP創英角ｺﾞｼｯｸUB" panose="020B0900000000000000" pitchFamily="50" charset="-128"/>
                  </a:rPr>
                  <a:t> </a:t>
                </a:r>
                <a:r>
                  <a:rPr lang="en-US" altLang="ja-JP" sz="1400" dirty="0">
                    <a:latin typeface="HGP創英角ｺﾞｼｯｸUB" panose="020B0900000000000000" pitchFamily="50" charset="-128"/>
                    <a:ea typeface="HGP創英角ｺﾞｼｯｸUB" panose="020B0900000000000000" pitchFamily="50" charset="-128"/>
                  </a:rPr>
                  <a:t>	-0.9033</a:t>
                </a:r>
              </a:p>
              <a:p>
                <a:pPr marL="0" lvl="1" indent="0">
                  <a:lnSpc>
                    <a:spcPct val="120000"/>
                  </a:lnSpc>
                  <a:buFont typeface="Arial" panose="020B0604020202020204" pitchFamily="34" charset="0"/>
                  <a:buNone/>
                  <a:tabLst>
                    <a:tab pos="1438275" algn="l"/>
                    <a:tab pos="2514600" algn="r"/>
                  </a:tabLst>
                </a:pPr>
                <a:r>
                  <a:rPr lang="ja-JP" altLang="en-US" sz="1400" dirty="0">
                    <a:latin typeface="HGP創英角ｺﾞｼｯｸUB" panose="020B0900000000000000" pitchFamily="50" charset="-128"/>
                    <a:ea typeface="HGP創英角ｺﾞｼｯｸUB" panose="020B0900000000000000" pitchFamily="50" charset="-128"/>
                  </a:rPr>
                  <a:t>赤</a:t>
                </a:r>
                <a:r>
                  <a:rPr lang="en-US" altLang="ja-JP" sz="1400" dirty="0">
                    <a:latin typeface="HGP創英角ｺﾞｼｯｸUB" panose="020B0900000000000000" pitchFamily="50" charset="-128"/>
                    <a:ea typeface="HGP創英角ｺﾞｼｯｸUB" panose="020B0900000000000000" pitchFamily="50" charset="-128"/>
                  </a:rPr>
                  <a:t> </a:t>
                </a:r>
                <a14:m>
                  <m:oMath xmlns:m="http://schemas.openxmlformats.org/officeDocument/2006/math">
                    <m:r>
                      <a:rPr lang="en-US" altLang="ja-JP" sz="1400" smtClean="0">
                        <a:solidFill>
                          <a:srgbClr val="0000FF"/>
                        </a:solidFill>
                        <a:latin typeface="Cambria Math"/>
                      </a:rPr>
                      <m:t>(</m:t>
                    </m:r>
                    <m:sSub>
                      <m:sSubPr>
                        <m:ctrlPr>
                          <a:rPr lang="en-US" altLang="ja-JP" sz="1400" i="1" smtClean="0">
                            <a:solidFill>
                              <a:srgbClr val="0000FF"/>
                            </a:solidFill>
                            <a:latin typeface="Cambria Math"/>
                          </a:rPr>
                        </m:ctrlPr>
                      </m:sSubPr>
                      <m:e>
                        <m:r>
                          <a:rPr lang="en-US" altLang="ja-JP" sz="1400" i="1">
                            <a:solidFill>
                              <a:srgbClr val="0000FF"/>
                            </a:solidFill>
                            <a:latin typeface="Cambria Math"/>
                          </a:rPr>
                          <m:t>𝑏</m:t>
                        </m:r>
                      </m:e>
                      <m:sub>
                        <m:r>
                          <a:rPr lang="en-US" altLang="ja-JP" sz="1400" i="1">
                            <a:solidFill>
                              <a:srgbClr val="0000FF"/>
                            </a:solidFill>
                            <a:latin typeface="Cambria Math"/>
                          </a:rPr>
                          <m:t>4</m:t>
                        </m:r>
                        <m:r>
                          <a:rPr lang="en-US" altLang="ja-JP" sz="1400" i="1" smtClean="0">
                            <a:solidFill>
                              <a:srgbClr val="0000FF"/>
                            </a:solidFill>
                            <a:latin typeface="Cambria Math"/>
                          </a:rPr>
                          <m:t>4</m:t>
                        </m:r>
                      </m:sub>
                    </m:sSub>
                    <m:r>
                      <a:rPr lang="en-US" altLang="ja-JP" sz="1400" smtClean="0">
                        <a:solidFill>
                          <a:srgbClr val="0000FF"/>
                        </a:solidFill>
                        <a:latin typeface="Cambria Math"/>
                      </a:rPr>
                      <m:t>)</m:t>
                    </m:r>
                  </m:oMath>
                </a14:m>
                <a:r>
                  <a:rPr lang="en-US" altLang="ja-JP" sz="1400" dirty="0">
                    <a:solidFill>
                      <a:srgbClr val="0000FF"/>
                    </a:solidFill>
                    <a:latin typeface="HGP創英角ｺﾞｼｯｸUB" panose="020B0900000000000000" pitchFamily="50" charset="-128"/>
                    <a:ea typeface="HGP創英角ｺﾞｼｯｸUB" panose="020B0900000000000000" pitchFamily="50" charset="-128"/>
                  </a:rPr>
                  <a:t> </a:t>
                </a:r>
                <a:r>
                  <a:rPr lang="en-US" altLang="ja-JP" sz="1400" dirty="0">
                    <a:latin typeface="HGP創英角ｺﾞｼｯｸUB" panose="020B0900000000000000" pitchFamily="50" charset="-128"/>
                    <a:ea typeface="HGP創英角ｺﾞｼｯｸUB" panose="020B0900000000000000" pitchFamily="50" charset="-128"/>
                  </a:rPr>
                  <a:t>	-6.4031</a:t>
                </a:r>
              </a:p>
              <a:p>
                <a:pPr marL="0" lvl="1" indent="0">
                  <a:lnSpc>
                    <a:spcPct val="120000"/>
                  </a:lnSpc>
                  <a:buFont typeface="Arial" panose="020B0604020202020204" pitchFamily="34" charset="0"/>
                  <a:buNone/>
                  <a:tabLst>
                    <a:tab pos="1438275" algn="l"/>
                    <a:tab pos="2514600" algn="r"/>
                  </a:tabLst>
                </a:pPr>
                <a:r>
                  <a:rPr lang="ja-JP" altLang="en-US" sz="1400" dirty="0">
                    <a:latin typeface="HGP創英角ｺﾞｼｯｸUB" panose="020B0900000000000000" pitchFamily="50" charset="-128"/>
                    <a:ea typeface="HGP創英角ｺﾞｼｯｸUB" panose="020B0900000000000000" pitchFamily="50" charset="-128"/>
                  </a:rPr>
                  <a:t>紺</a:t>
                </a:r>
                <a:r>
                  <a:rPr lang="en-US" altLang="ja-JP" sz="1400" dirty="0">
                    <a:latin typeface="HGP創英角ｺﾞｼｯｸUB" panose="020B0900000000000000" pitchFamily="50" charset="-128"/>
                    <a:ea typeface="HGP創英角ｺﾞｼｯｸUB" panose="020B0900000000000000" pitchFamily="50" charset="-128"/>
                  </a:rPr>
                  <a:t> </a:t>
                </a:r>
                <a14:m>
                  <m:oMath xmlns:m="http://schemas.openxmlformats.org/officeDocument/2006/math">
                    <m:r>
                      <a:rPr lang="en-US" altLang="ja-JP" sz="1400" smtClean="0">
                        <a:solidFill>
                          <a:srgbClr val="0000FF"/>
                        </a:solidFill>
                        <a:latin typeface="Cambria Math"/>
                      </a:rPr>
                      <m:t>(</m:t>
                    </m:r>
                    <m:sSub>
                      <m:sSubPr>
                        <m:ctrlPr>
                          <a:rPr lang="en-US" altLang="ja-JP" sz="1400" i="1" smtClean="0">
                            <a:solidFill>
                              <a:srgbClr val="0000FF"/>
                            </a:solidFill>
                            <a:latin typeface="Cambria Math"/>
                          </a:rPr>
                        </m:ctrlPr>
                      </m:sSubPr>
                      <m:e>
                        <m:r>
                          <a:rPr lang="en-US" altLang="ja-JP" sz="1400" i="1">
                            <a:solidFill>
                              <a:srgbClr val="0000FF"/>
                            </a:solidFill>
                            <a:latin typeface="Cambria Math"/>
                          </a:rPr>
                          <m:t>𝑏</m:t>
                        </m:r>
                      </m:e>
                      <m:sub>
                        <m:r>
                          <a:rPr lang="en-US" altLang="ja-JP" sz="1400" i="1">
                            <a:solidFill>
                              <a:srgbClr val="0000FF"/>
                            </a:solidFill>
                            <a:latin typeface="Cambria Math"/>
                          </a:rPr>
                          <m:t>4</m:t>
                        </m:r>
                        <m:r>
                          <a:rPr lang="en-US" altLang="ja-JP" sz="1400" i="1" smtClean="0">
                            <a:solidFill>
                              <a:srgbClr val="0000FF"/>
                            </a:solidFill>
                            <a:latin typeface="Cambria Math"/>
                          </a:rPr>
                          <m:t>5</m:t>
                        </m:r>
                      </m:sub>
                    </m:sSub>
                    <m:r>
                      <a:rPr lang="en-US" altLang="ja-JP" sz="1400" smtClean="0">
                        <a:solidFill>
                          <a:srgbClr val="0000FF"/>
                        </a:solidFill>
                        <a:latin typeface="Cambria Math"/>
                      </a:rPr>
                      <m:t>)</m:t>
                    </m:r>
                  </m:oMath>
                </a14:m>
                <a:r>
                  <a:rPr lang="en-US" altLang="ja-JP" sz="1400" dirty="0">
                    <a:solidFill>
                      <a:srgbClr val="0000FF"/>
                    </a:solidFill>
                    <a:latin typeface="HGP創英角ｺﾞｼｯｸUB" panose="020B0900000000000000" pitchFamily="50" charset="-128"/>
                    <a:ea typeface="HGP創英角ｺﾞｼｯｸUB" panose="020B0900000000000000" pitchFamily="50" charset="-128"/>
                  </a:rPr>
                  <a:t> </a:t>
                </a:r>
                <a:r>
                  <a:rPr lang="en-US" altLang="ja-JP" sz="1400" dirty="0">
                    <a:latin typeface="HGP創英角ｺﾞｼｯｸUB" panose="020B0900000000000000" pitchFamily="50" charset="-128"/>
                    <a:ea typeface="HGP創英角ｺﾞｼｯｸUB" panose="020B0900000000000000" pitchFamily="50" charset="-128"/>
                  </a:rPr>
                  <a:t>	0.3521</a:t>
                </a:r>
              </a:p>
              <a:p>
                <a:pPr marL="0" lvl="1" indent="0">
                  <a:lnSpc>
                    <a:spcPct val="120000"/>
                  </a:lnSpc>
                  <a:buFont typeface="Arial" panose="020B0604020202020204" pitchFamily="34" charset="0"/>
                  <a:buNone/>
                  <a:tabLst>
                    <a:tab pos="1438275" algn="l"/>
                    <a:tab pos="2514600" algn="r"/>
                  </a:tabLst>
                </a:pPr>
                <a:r>
                  <a:rPr lang="ja-JP" altLang="en-US" sz="1400" dirty="0">
                    <a:latin typeface="HGP創英角ｺﾞｼｯｸUB" panose="020B0900000000000000" pitchFamily="50" charset="-128"/>
                    <a:ea typeface="HGP創英角ｺﾞｼｯｸUB" panose="020B0900000000000000" pitchFamily="50" charset="-128"/>
                  </a:rPr>
                  <a:t>パープル </a:t>
                </a:r>
                <a14:m>
                  <m:oMath xmlns:m="http://schemas.openxmlformats.org/officeDocument/2006/math">
                    <m:r>
                      <a:rPr lang="en-US" altLang="ja-JP" sz="1400" smtClean="0">
                        <a:solidFill>
                          <a:srgbClr val="0000FF"/>
                        </a:solidFill>
                        <a:latin typeface="Cambria Math"/>
                      </a:rPr>
                      <m:t>(</m:t>
                    </m:r>
                    <m:sSub>
                      <m:sSubPr>
                        <m:ctrlPr>
                          <a:rPr lang="en-US" altLang="ja-JP" sz="1400" i="1" smtClean="0">
                            <a:solidFill>
                              <a:srgbClr val="0000FF"/>
                            </a:solidFill>
                            <a:latin typeface="Cambria Math"/>
                          </a:rPr>
                        </m:ctrlPr>
                      </m:sSubPr>
                      <m:e>
                        <m:r>
                          <a:rPr lang="en-US" altLang="ja-JP" sz="1400" i="1">
                            <a:solidFill>
                              <a:srgbClr val="0000FF"/>
                            </a:solidFill>
                            <a:latin typeface="Cambria Math"/>
                          </a:rPr>
                          <m:t>𝑏</m:t>
                        </m:r>
                      </m:e>
                      <m:sub>
                        <m:r>
                          <a:rPr lang="en-US" altLang="ja-JP" sz="1400" i="1">
                            <a:solidFill>
                              <a:srgbClr val="0000FF"/>
                            </a:solidFill>
                            <a:latin typeface="Cambria Math"/>
                          </a:rPr>
                          <m:t>4</m:t>
                        </m:r>
                        <m:r>
                          <a:rPr lang="en-US" altLang="ja-JP" sz="1400" i="1" smtClean="0">
                            <a:solidFill>
                              <a:srgbClr val="0000FF"/>
                            </a:solidFill>
                            <a:latin typeface="Cambria Math"/>
                          </a:rPr>
                          <m:t>6</m:t>
                        </m:r>
                      </m:sub>
                    </m:sSub>
                    <m:r>
                      <a:rPr lang="en-US" altLang="ja-JP" sz="1400" smtClean="0">
                        <a:solidFill>
                          <a:srgbClr val="0000FF"/>
                        </a:solidFill>
                        <a:latin typeface="Cambria Math"/>
                      </a:rPr>
                      <m:t>)</m:t>
                    </m:r>
                  </m:oMath>
                </a14:m>
                <a:r>
                  <a:rPr lang="en-US" altLang="ja-JP" sz="1400" dirty="0">
                    <a:latin typeface="HGP創英角ｺﾞｼｯｸUB" panose="020B0900000000000000" pitchFamily="50" charset="-128"/>
                    <a:ea typeface="HGP創英角ｺﾞｼｯｸUB" panose="020B0900000000000000" pitchFamily="50" charset="-128"/>
                  </a:rPr>
                  <a:t>	13.8386</a:t>
                </a:r>
              </a:p>
              <a:p>
                <a:pPr marL="0" lvl="1" indent="0">
                  <a:lnSpc>
                    <a:spcPct val="120000"/>
                  </a:lnSpc>
                  <a:buFont typeface="Arial" panose="020B0604020202020204" pitchFamily="34" charset="0"/>
                  <a:buNone/>
                  <a:tabLst>
                    <a:tab pos="1438275" algn="l"/>
                    <a:tab pos="2514600" algn="r"/>
                  </a:tabLst>
                </a:pPr>
                <a:r>
                  <a:rPr lang="ja-JP" altLang="en-US" sz="1400" dirty="0">
                    <a:latin typeface="HGP創英角ｺﾞｼｯｸUB" panose="020B0900000000000000" pitchFamily="50" charset="-128"/>
                    <a:ea typeface="HGP創英角ｺﾞｼｯｸUB" panose="020B0900000000000000" pitchFamily="50" charset="-128"/>
                  </a:rPr>
                  <a:t>ワイン </a:t>
                </a:r>
                <a14:m>
                  <m:oMath xmlns:m="http://schemas.openxmlformats.org/officeDocument/2006/math">
                    <m:r>
                      <a:rPr lang="en-US" altLang="ja-JP" sz="1400" smtClean="0">
                        <a:solidFill>
                          <a:srgbClr val="0000FF"/>
                        </a:solidFill>
                        <a:latin typeface="Cambria Math"/>
                      </a:rPr>
                      <m:t>(</m:t>
                    </m:r>
                    <m:sSub>
                      <m:sSubPr>
                        <m:ctrlPr>
                          <a:rPr lang="en-US" altLang="ja-JP" sz="1400" i="1" smtClean="0">
                            <a:solidFill>
                              <a:srgbClr val="0000FF"/>
                            </a:solidFill>
                            <a:latin typeface="Cambria Math"/>
                          </a:rPr>
                        </m:ctrlPr>
                      </m:sSubPr>
                      <m:e>
                        <m:r>
                          <a:rPr lang="en-US" altLang="ja-JP" sz="1400" i="1">
                            <a:solidFill>
                              <a:srgbClr val="0000FF"/>
                            </a:solidFill>
                            <a:latin typeface="Cambria Math"/>
                          </a:rPr>
                          <m:t>𝑏</m:t>
                        </m:r>
                      </m:e>
                      <m:sub>
                        <m:r>
                          <a:rPr lang="en-US" altLang="ja-JP" sz="1400" i="1">
                            <a:solidFill>
                              <a:srgbClr val="0000FF"/>
                            </a:solidFill>
                            <a:latin typeface="Cambria Math"/>
                          </a:rPr>
                          <m:t>4</m:t>
                        </m:r>
                        <m:r>
                          <a:rPr lang="en-US" altLang="ja-JP" sz="1400" i="1" smtClean="0">
                            <a:solidFill>
                              <a:srgbClr val="0000FF"/>
                            </a:solidFill>
                            <a:latin typeface="Cambria Math"/>
                          </a:rPr>
                          <m:t>7</m:t>
                        </m:r>
                      </m:sub>
                    </m:sSub>
                    <m:r>
                      <a:rPr lang="en-US" altLang="ja-JP" sz="1400" smtClean="0">
                        <a:solidFill>
                          <a:srgbClr val="0000FF"/>
                        </a:solidFill>
                        <a:latin typeface="Cambria Math"/>
                      </a:rPr>
                      <m:t>)</m:t>
                    </m:r>
                  </m:oMath>
                </a14:m>
                <a:r>
                  <a:rPr lang="en-US" altLang="ja-JP" sz="1400" dirty="0">
                    <a:solidFill>
                      <a:srgbClr val="0000FF"/>
                    </a:solidFill>
                    <a:latin typeface="HGP創英角ｺﾞｼｯｸUB" panose="020B0900000000000000" pitchFamily="50" charset="-128"/>
                    <a:ea typeface="HGP創英角ｺﾞｼｯｸUB" panose="020B0900000000000000" pitchFamily="50" charset="-128"/>
                  </a:rPr>
                  <a:t> </a:t>
                </a:r>
                <a:r>
                  <a:rPr lang="en-US" altLang="ja-JP" sz="1400" dirty="0">
                    <a:latin typeface="HGP創英角ｺﾞｼｯｸUB" panose="020B0900000000000000" pitchFamily="50" charset="-128"/>
                    <a:ea typeface="HGP創英角ｺﾞｼｯｸUB" panose="020B0900000000000000" pitchFamily="50" charset="-128"/>
                  </a:rPr>
                  <a:t>	17.1738</a:t>
                </a:r>
              </a:p>
              <a:p>
                <a:pPr marL="0" lvl="1" indent="0">
                  <a:lnSpc>
                    <a:spcPct val="120000"/>
                  </a:lnSpc>
                  <a:buFont typeface="Arial" panose="020B0604020202020204" pitchFamily="34" charset="0"/>
                  <a:buNone/>
                  <a:tabLst>
                    <a:tab pos="1438275" algn="l"/>
                    <a:tab pos="2514600" algn="r"/>
                  </a:tabLst>
                </a:pPr>
                <a:r>
                  <a:rPr lang="ja-JP" altLang="en-US" sz="1400" dirty="0">
                    <a:latin typeface="HGP創英角ｺﾞｼｯｸUB" panose="020B0900000000000000" pitchFamily="50" charset="-128"/>
                    <a:ea typeface="HGP創英角ｺﾞｼｯｸUB" panose="020B0900000000000000" pitchFamily="50" charset="-128"/>
                  </a:rPr>
                  <a:t>緑</a:t>
                </a:r>
                <a:r>
                  <a:rPr lang="en-US" altLang="ja-JP" sz="1400" dirty="0">
                    <a:latin typeface="HGP創英角ｺﾞｼｯｸUB" panose="020B0900000000000000" pitchFamily="50" charset="-128"/>
                    <a:ea typeface="HGP創英角ｺﾞｼｯｸUB" panose="020B0900000000000000" pitchFamily="50" charset="-128"/>
                  </a:rPr>
                  <a:t> </a:t>
                </a:r>
                <a14:m>
                  <m:oMath xmlns:m="http://schemas.openxmlformats.org/officeDocument/2006/math">
                    <m:r>
                      <a:rPr lang="en-US" altLang="ja-JP" sz="1400" smtClean="0">
                        <a:solidFill>
                          <a:srgbClr val="0000FF"/>
                        </a:solidFill>
                        <a:latin typeface="Cambria Math"/>
                      </a:rPr>
                      <m:t>(</m:t>
                    </m:r>
                    <m:sSub>
                      <m:sSubPr>
                        <m:ctrlPr>
                          <a:rPr lang="en-US" altLang="ja-JP" sz="1400" i="1" smtClean="0">
                            <a:solidFill>
                              <a:srgbClr val="0000FF"/>
                            </a:solidFill>
                            <a:latin typeface="Cambria Math"/>
                          </a:rPr>
                        </m:ctrlPr>
                      </m:sSubPr>
                      <m:e>
                        <m:r>
                          <a:rPr lang="en-US" altLang="ja-JP" sz="1400" i="1">
                            <a:solidFill>
                              <a:srgbClr val="0000FF"/>
                            </a:solidFill>
                            <a:latin typeface="Cambria Math"/>
                          </a:rPr>
                          <m:t>𝑏</m:t>
                        </m:r>
                      </m:e>
                      <m:sub>
                        <m:r>
                          <a:rPr lang="en-US" altLang="ja-JP" sz="1400" i="1">
                            <a:solidFill>
                              <a:srgbClr val="0000FF"/>
                            </a:solidFill>
                            <a:latin typeface="Cambria Math"/>
                          </a:rPr>
                          <m:t>4</m:t>
                        </m:r>
                        <m:r>
                          <a:rPr lang="en-US" altLang="ja-JP" sz="1400" i="1" smtClean="0">
                            <a:solidFill>
                              <a:srgbClr val="0000FF"/>
                            </a:solidFill>
                            <a:latin typeface="Cambria Math"/>
                          </a:rPr>
                          <m:t>8</m:t>
                        </m:r>
                      </m:sub>
                    </m:sSub>
                    <m:r>
                      <a:rPr lang="en-US" altLang="ja-JP" sz="1400" smtClean="0">
                        <a:solidFill>
                          <a:srgbClr val="0000FF"/>
                        </a:solidFill>
                        <a:latin typeface="Cambria Math"/>
                      </a:rPr>
                      <m:t>)</m:t>
                    </m:r>
                  </m:oMath>
                </a14:m>
                <a:r>
                  <a:rPr lang="en-US" altLang="ja-JP" sz="1400" dirty="0">
                    <a:latin typeface="HGP創英角ｺﾞｼｯｸUB" panose="020B0900000000000000" pitchFamily="50" charset="-128"/>
                    <a:ea typeface="HGP創英角ｺﾞｼｯｸUB" panose="020B0900000000000000" pitchFamily="50" charset="-128"/>
                  </a:rPr>
                  <a:t>	-0.8025</a:t>
                </a:r>
              </a:p>
            </p:txBody>
          </p:sp>
        </mc:Choice>
        <mc:Fallback xmlns="">
          <p:sp>
            <p:nvSpPr>
              <p:cNvPr id="36" name="コンテンツ プレースホルダー 1"/>
              <p:cNvSpPr txBox="1">
                <a:spLocks noRot="1" noChangeAspect="1" noMove="1" noResize="1" noEditPoints="1" noAdjustHandles="1" noChangeArrowheads="1" noChangeShapeType="1" noTextEdit="1"/>
              </p:cNvSpPr>
              <p:nvPr/>
            </p:nvSpPr>
            <p:spPr>
              <a:xfrm>
                <a:off x="813436" y="1283471"/>
                <a:ext cx="3775481" cy="3228320"/>
              </a:xfrm>
              <a:prstGeom prst="rect">
                <a:avLst/>
              </a:prstGeom>
              <a:blipFill rotWithShape="1">
                <a:blip r:embed="rId3"/>
                <a:stretch>
                  <a:fillRect l="-323" b="-756"/>
                </a:stretch>
              </a:blipFill>
            </p:spPr>
            <p:txBody>
              <a:bodyPr/>
              <a:lstStyle/>
              <a:p>
                <a:r>
                  <a:rPr lang="ja-JP" altLang="en-US">
                    <a:noFill/>
                  </a:rPr>
                  <a:t> </a:t>
                </a:r>
              </a:p>
            </p:txBody>
          </p:sp>
        </mc:Fallback>
      </mc:AlternateContent>
      <p:pic>
        <p:nvPicPr>
          <p:cNvPr id="37" name="Picture 4" descr="C:\Users\yoshino\Google ドライブ\figure\unnamed-chunk-6.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500" t="10112" r="4525" b="6990"/>
          <a:stretch/>
        </p:blipFill>
        <p:spPr bwMode="auto">
          <a:xfrm>
            <a:off x="4716923" y="2234561"/>
            <a:ext cx="3507916" cy="2663546"/>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38" name="正方形/長方形 37"/>
              <p:cNvSpPr/>
              <p:nvPr/>
            </p:nvSpPr>
            <p:spPr>
              <a:xfrm>
                <a:off x="3438922" y="1230832"/>
                <a:ext cx="5400600"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altLang="ja-JP" i="1" smtClean="0">
                          <a:latin typeface="Cambria Math"/>
                        </a:rPr>
                        <m:t>𝑦</m:t>
                      </m:r>
                      <m:r>
                        <a:rPr lang="en-US" altLang="ja-JP" i="1" smtClean="0">
                          <a:latin typeface="Cambria Math"/>
                        </a:rPr>
                        <m:t>=</m:t>
                      </m:r>
                      <m:r>
                        <a:rPr lang="en-US" altLang="ja-JP" i="1" smtClean="0">
                          <a:solidFill>
                            <a:srgbClr val="0000FF"/>
                          </a:solidFill>
                          <a:latin typeface="Cambria Math"/>
                        </a:rPr>
                        <m:t>𝑎</m:t>
                      </m:r>
                      <m:r>
                        <a:rPr lang="en-US" altLang="ja-JP" i="1" smtClean="0">
                          <a:latin typeface="Cambria Math"/>
                        </a:rPr>
                        <m:t>+</m:t>
                      </m:r>
                      <m:sSub>
                        <m:sSubPr>
                          <m:ctrlPr>
                            <a:rPr lang="en-US" altLang="ja-JP" i="1" smtClean="0">
                              <a:solidFill>
                                <a:srgbClr val="0000FF"/>
                              </a:solidFill>
                              <a:latin typeface="Cambria Math"/>
                            </a:rPr>
                          </m:ctrlPr>
                        </m:sSubPr>
                        <m:e>
                          <m:r>
                            <a:rPr lang="en-US" altLang="ja-JP" i="1">
                              <a:solidFill>
                                <a:srgbClr val="0000FF"/>
                              </a:solidFill>
                              <a:latin typeface="Cambria Math"/>
                            </a:rPr>
                            <m:t>𝑏</m:t>
                          </m:r>
                        </m:e>
                        <m:sub>
                          <m:r>
                            <a:rPr lang="en-US" altLang="ja-JP" i="1">
                              <a:solidFill>
                                <a:srgbClr val="0000FF"/>
                              </a:solidFill>
                              <a:latin typeface="Cambria Math"/>
                            </a:rPr>
                            <m:t>1</m:t>
                          </m:r>
                        </m:sub>
                      </m:sSub>
                      <m:sSub>
                        <m:sSubPr>
                          <m:ctrlPr>
                            <a:rPr lang="en-US" altLang="ja-JP" i="1">
                              <a:latin typeface="Cambria Math"/>
                            </a:rPr>
                          </m:ctrlPr>
                        </m:sSubPr>
                        <m:e>
                          <m:r>
                            <a:rPr lang="en-US" altLang="ja-JP" i="1">
                              <a:latin typeface="Cambria Math"/>
                            </a:rPr>
                            <m:t>𝑥</m:t>
                          </m:r>
                        </m:e>
                        <m:sub>
                          <m:r>
                            <a:rPr lang="en-US" altLang="ja-JP" i="1">
                              <a:latin typeface="Cambria Math"/>
                            </a:rPr>
                            <m:t>1</m:t>
                          </m:r>
                        </m:sub>
                      </m:sSub>
                      <m:r>
                        <a:rPr lang="en-US" altLang="ja-JP" i="1">
                          <a:latin typeface="Cambria Math"/>
                        </a:rPr>
                        <m:t>+</m:t>
                      </m:r>
                      <m:sSub>
                        <m:sSubPr>
                          <m:ctrlPr>
                            <a:rPr lang="en-US" altLang="ja-JP" i="1" smtClean="0">
                              <a:solidFill>
                                <a:srgbClr val="0000FF"/>
                              </a:solidFill>
                              <a:latin typeface="Cambria Math"/>
                            </a:rPr>
                          </m:ctrlPr>
                        </m:sSubPr>
                        <m:e>
                          <m:r>
                            <a:rPr lang="en-US" altLang="ja-JP" i="1">
                              <a:solidFill>
                                <a:srgbClr val="0000FF"/>
                              </a:solidFill>
                              <a:latin typeface="Cambria Math"/>
                            </a:rPr>
                            <m:t>𝑏</m:t>
                          </m:r>
                        </m:e>
                        <m:sub>
                          <m:r>
                            <a:rPr lang="en-US" altLang="ja-JP" i="1">
                              <a:solidFill>
                                <a:srgbClr val="0000FF"/>
                              </a:solidFill>
                              <a:latin typeface="Cambria Math"/>
                            </a:rPr>
                            <m:t>41</m:t>
                          </m:r>
                        </m:sub>
                      </m:sSub>
                      <m:sSub>
                        <m:sSubPr>
                          <m:ctrlPr>
                            <a:rPr lang="en-US" altLang="ja-JP" i="1">
                              <a:latin typeface="Cambria Math"/>
                            </a:rPr>
                          </m:ctrlPr>
                        </m:sSubPr>
                        <m:e>
                          <m:r>
                            <a:rPr lang="en-US" altLang="ja-JP" b="0" i="1" smtClean="0">
                              <a:latin typeface="Cambria Math" panose="02040503050406030204" pitchFamily="18" charset="0"/>
                            </a:rPr>
                            <m:t> </m:t>
                          </m:r>
                          <m:r>
                            <a:rPr lang="en-US" altLang="ja-JP" i="1">
                              <a:latin typeface="Cambria Math"/>
                            </a:rPr>
                            <m:t>𝑥</m:t>
                          </m:r>
                        </m:e>
                        <m:sub>
                          <m:r>
                            <a:rPr lang="en-US" altLang="ja-JP" i="1">
                              <a:latin typeface="Cambria Math"/>
                            </a:rPr>
                            <m:t>41</m:t>
                          </m:r>
                        </m:sub>
                      </m:sSub>
                      <m:r>
                        <a:rPr lang="en-US" altLang="ja-JP" i="1">
                          <a:latin typeface="Cambria Math"/>
                        </a:rPr>
                        <m:t>+</m:t>
                      </m:r>
                      <m:sSub>
                        <m:sSubPr>
                          <m:ctrlPr>
                            <a:rPr lang="en-US" altLang="ja-JP" i="1" smtClean="0">
                              <a:solidFill>
                                <a:srgbClr val="0000FF"/>
                              </a:solidFill>
                              <a:latin typeface="Cambria Math"/>
                            </a:rPr>
                          </m:ctrlPr>
                        </m:sSubPr>
                        <m:e>
                          <m:r>
                            <a:rPr lang="en-US" altLang="ja-JP" i="1">
                              <a:solidFill>
                                <a:srgbClr val="0000FF"/>
                              </a:solidFill>
                              <a:latin typeface="Cambria Math"/>
                            </a:rPr>
                            <m:t>𝑏</m:t>
                          </m:r>
                        </m:e>
                        <m:sub>
                          <m:r>
                            <a:rPr lang="en-US" altLang="ja-JP" i="1">
                              <a:solidFill>
                                <a:srgbClr val="0000FF"/>
                              </a:solidFill>
                              <a:latin typeface="Cambria Math"/>
                            </a:rPr>
                            <m:t>42</m:t>
                          </m:r>
                        </m:sub>
                      </m:sSub>
                      <m:sSub>
                        <m:sSubPr>
                          <m:ctrlPr>
                            <a:rPr lang="en-US" altLang="ja-JP" i="1">
                              <a:latin typeface="Cambria Math"/>
                            </a:rPr>
                          </m:ctrlPr>
                        </m:sSubPr>
                        <m:e>
                          <m:r>
                            <a:rPr lang="en-US" altLang="ja-JP" b="0" i="1" smtClean="0">
                              <a:latin typeface="Cambria Math" panose="02040503050406030204" pitchFamily="18" charset="0"/>
                            </a:rPr>
                            <m:t> </m:t>
                          </m:r>
                          <m:r>
                            <a:rPr lang="en-US" altLang="ja-JP" i="1">
                              <a:latin typeface="Cambria Math"/>
                            </a:rPr>
                            <m:t>𝑥</m:t>
                          </m:r>
                        </m:e>
                        <m:sub>
                          <m:r>
                            <a:rPr lang="en-US" altLang="ja-JP" i="1">
                              <a:latin typeface="Cambria Math"/>
                            </a:rPr>
                            <m:t>42</m:t>
                          </m:r>
                        </m:sub>
                      </m:sSub>
                      <m:r>
                        <a:rPr lang="en-US" altLang="ja-JP" i="1">
                          <a:latin typeface="Cambria Math"/>
                        </a:rPr>
                        <m:t>+</m:t>
                      </m:r>
                      <m:r>
                        <a:rPr lang="en-US" altLang="ja-JP" b="0" i="1" smtClean="0">
                          <a:latin typeface="Cambria Math"/>
                        </a:rPr>
                        <m:t>…+</m:t>
                      </m:r>
                      <m:sSub>
                        <m:sSubPr>
                          <m:ctrlPr>
                            <a:rPr lang="en-US" altLang="ja-JP" i="1" smtClean="0">
                              <a:solidFill>
                                <a:srgbClr val="0000FF"/>
                              </a:solidFill>
                              <a:latin typeface="Cambria Math"/>
                            </a:rPr>
                          </m:ctrlPr>
                        </m:sSubPr>
                        <m:e>
                          <m:r>
                            <a:rPr lang="en-US" altLang="ja-JP" i="1">
                              <a:solidFill>
                                <a:srgbClr val="0000FF"/>
                              </a:solidFill>
                              <a:latin typeface="Cambria Math"/>
                            </a:rPr>
                            <m:t>𝑏</m:t>
                          </m:r>
                        </m:e>
                        <m:sub>
                          <m:r>
                            <a:rPr lang="en-US" altLang="ja-JP" i="1">
                              <a:solidFill>
                                <a:srgbClr val="0000FF"/>
                              </a:solidFill>
                              <a:latin typeface="Cambria Math"/>
                            </a:rPr>
                            <m:t>4</m:t>
                          </m:r>
                          <m:r>
                            <a:rPr lang="en-US" altLang="ja-JP" b="0" i="1" smtClean="0">
                              <a:solidFill>
                                <a:srgbClr val="0000FF"/>
                              </a:solidFill>
                              <a:latin typeface="Cambria Math"/>
                            </a:rPr>
                            <m:t>8</m:t>
                          </m:r>
                          <m:r>
                            <a:rPr lang="en-US" altLang="ja-JP" b="0" i="1" smtClean="0">
                              <a:solidFill>
                                <a:srgbClr val="0000FF"/>
                              </a:solidFill>
                              <a:latin typeface="Cambria Math" panose="02040503050406030204" pitchFamily="18" charset="0"/>
                            </a:rPr>
                            <m:t>  </m:t>
                          </m:r>
                        </m:sub>
                      </m:sSub>
                      <m:sSub>
                        <m:sSubPr>
                          <m:ctrlPr>
                            <a:rPr lang="en-US" altLang="ja-JP" i="1">
                              <a:latin typeface="Cambria Math"/>
                            </a:rPr>
                          </m:ctrlPr>
                        </m:sSubPr>
                        <m:e>
                          <m:r>
                            <a:rPr lang="en-US" altLang="ja-JP" i="1">
                              <a:latin typeface="Cambria Math"/>
                            </a:rPr>
                            <m:t>𝑥</m:t>
                          </m:r>
                        </m:e>
                        <m:sub>
                          <m:r>
                            <a:rPr lang="en-US" altLang="ja-JP" i="1">
                              <a:latin typeface="Cambria Math"/>
                            </a:rPr>
                            <m:t>4</m:t>
                          </m:r>
                          <m:r>
                            <a:rPr lang="en-US" altLang="ja-JP" b="0" i="1" smtClean="0">
                              <a:latin typeface="Cambria Math"/>
                            </a:rPr>
                            <m:t>8</m:t>
                          </m:r>
                        </m:sub>
                      </m:sSub>
                    </m:oMath>
                  </m:oMathPara>
                </a14:m>
                <a:endParaRPr lang="ja-JP" altLang="en-US" dirty="0">
                  <a:latin typeface="HGP創英角ｺﾞｼｯｸUB" panose="020B0900000000000000" pitchFamily="50" charset="-128"/>
                  <a:ea typeface="HGP創英角ｺﾞｼｯｸUB" panose="020B0900000000000000" pitchFamily="50" charset="-128"/>
                </a:endParaRPr>
              </a:p>
            </p:txBody>
          </p:sp>
        </mc:Choice>
        <mc:Fallback xmlns="">
          <p:sp>
            <p:nvSpPr>
              <p:cNvPr id="38" name="正方形/長方形 37"/>
              <p:cNvSpPr>
                <a:spLocks noRot="1" noChangeAspect="1" noMove="1" noResize="1" noEditPoints="1" noAdjustHandles="1" noChangeArrowheads="1" noChangeShapeType="1" noTextEdit="1"/>
              </p:cNvSpPr>
              <p:nvPr/>
            </p:nvSpPr>
            <p:spPr>
              <a:xfrm>
                <a:off x="3438922" y="1230832"/>
                <a:ext cx="5400600" cy="369332"/>
              </a:xfrm>
              <a:prstGeom prst="rect">
                <a:avLst/>
              </a:prstGeom>
              <a:blipFill rotWithShape="1">
                <a:blip r:embed="rId5"/>
                <a:stretch>
                  <a:fillRect b="-10000"/>
                </a:stretch>
              </a:blipFill>
            </p:spPr>
            <p:txBody>
              <a:bodyPr/>
              <a:lstStyle/>
              <a:p>
                <a:r>
                  <a:rPr lang="ja-JP" altLang="en-US">
                    <a:noFill/>
                  </a:rPr>
                  <a:t> </a:t>
                </a:r>
              </a:p>
            </p:txBody>
          </p:sp>
        </mc:Fallback>
      </mc:AlternateContent>
      <p:sp>
        <p:nvSpPr>
          <p:cNvPr id="40" name="右中かっこ 39"/>
          <p:cNvSpPr/>
          <p:nvPr/>
        </p:nvSpPr>
        <p:spPr>
          <a:xfrm>
            <a:off x="3123994" y="1947863"/>
            <a:ext cx="178529" cy="2402007"/>
          </a:xfrm>
          <a:prstGeom prst="rightBrace">
            <a:avLst>
              <a:gd name="adj1" fmla="val 50586"/>
              <a:gd name="adj2" fmla="val 2091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HGP創英角ｺﾞｼｯｸUB" panose="020B0900000000000000" pitchFamily="50" charset="-128"/>
              <a:ea typeface="HGP創英角ｺﾞｼｯｸUB" panose="020B0900000000000000" pitchFamily="50" charset="-128"/>
            </a:endParaRPr>
          </a:p>
        </p:txBody>
      </p:sp>
      <p:sp>
        <p:nvSpPr>
          <p:cNvPr id="41" name="テキスト ボックス 40"/>
          <p:cNvSpPr txBox="1"/>
          <p:nvPr/>
        </p:nvSpPr>
        <p:spPr>
          <a:xfrm>
            <a:off x="5846723" y="4799032"/>
            <a:ext cx="1172116" cy="276999"/>
          </a:xfrm>
          <a:prstGeom prst="rect">
            <a:avLst/>
          </a:prstGeom>
          <a:noFill/>
        </p:spPr>
        <p:txBody>
          <a:bodyPr wrap="none" rtlCol="0">
            <a:spAutoFit/>
          </a:bodyPr>
          <a:lstStyle/>
          <a:p>
            <a:r>
              <a:rPr kumimoji="1" lang="ja-JP" altLang="en-US" sz="1200" dirty="0">
                <a:latin typeface="HGP創英角ｺﾞｼｯｸUB" panose="020B0900000000000000" pitchFamily="50" charset="-128"/>
                <a:ea typeface="HGP創英角ｺﾞｼｯｸUB" panose="020B0900000000000000" pitchFamily="50" charset="-128"/>
              </a:rPr>
              <a:t>走行距離 </a:t>
            </a:r>
            <a:r>
              <a:rPr kumimoji="1" lang="en-US" altLang="ja-JP" sz="1200" dirty="0" err="1">
                <a:latin typeface="HGP創英角ｺﾞｼｯｸUB" panose="020B0900000000000000" pitchFamily="50" charset="-128"/>
                <a:ea typeface="HGP創英角ｺﾞｼｯｸUB" panose="020B0900000000000000" pitchFamily="50" charset="-128"/>
              </a:rPr>
              <a:t>kyori</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42" name="テキスト ボックス 41"/>
          <p:cNvSpPr txBox="1"/>
          <p:nvPr/>
        </p:nvSpPr>
        <p:spPr>
          <a:xfrm rot="16200000">
            <a:off x="4176410" y="3475460"/>
            <a:ext cx="881973" cy="276999"/>
          </a:xfrm>
          <a:prstGeom prst="rect">
            <a:avLst/>
          </a:prstGeom>
          <a:noFill/>
        </p:spPr>
        <p:txBody>
          <a:bodyPr wrap="none" rtlCol="0">
            <a:spAutoFit/>
          </a:bodyPr>
          <a:lstStyle/>
          <a:p>
            <a:r>
              <a:rPr kumimoji="1" lang="ja-JP" altLang="en-US" sz="1200" dirty="0">
                <a:latin typeface="HGP創英角ｺﾞｼｯｸUB" panose="020B0900000000000000" pitchFamily="50" charset="-128"/>
                <a:ea typeface="HGP創英角ｺﾞｼｯｸUB" panose="020B0900000000000000" pitchFamily="50" charset="-128"/>
              </a:rPr>
              <a:t>価格 </a:t>
            </a:r>
            <a:r>
              <a:rPr kumimoji="1" lang="en-US" altLang="ja-JP" sz="1200" dirty="0">
                <a:latin typeface="HGP創英角ｺﾞｼｯｸUB" panose="020B0900000000000000" pitchFamily="50" charset="-128"/>
                <a:ea typeface="HGP創英角ｺﾞｼｯｸUB" panose="020B0900000000000000" pitchFamily="50" charset="-128"/>
              </a:rPr>
              <a:t>price</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43" name="正方形/長方形 42"/>
          <p:cNvSpPr/>
          <p:nvPr/>
        </p:nvSpPr>
        <p:spPr>
          <a:xfrm>
            <a:off x="3275856" y="2164500"/>
            <a:ext cx="1063112" cy="646331"/>
          </a:xfrm>
          <a:prstGeom prst="rect">
            <a:avLst/>
          </a:prstGeom>
        </p:spPr>
        <p:txBody>
          <a:bodyPr wrap="none">
            <a:spAutoFit/>
          </a:bodyPr>
          <a:lstStyle/>
          <a:p>
            <a:r>
              <a:rPr lang="ja-JP" altLang="en-US" sz="1200" dirty="0">
                <a:latin typeface="HGP創英角ｺﾞｼｯｸUB" panose="020B0900000000000000" pitchFamily="50" charset="-128"/>
                <a:ea typeface="HGP創英角ｺﾞｼｯｸUB" panose="020B0900000000000000" pitchFamily="50" charset="-128"/>
              </a:rPr>
              <a:t>基準とした</a:t>
            </a:r>
            <a:endParaRPr lang="en-US" altLang="ja-JP" sz="1200" dirty="0">
              <a:latin typeface="HGP創英角ｺﾞｼｯｸUB" panose="020B0900000000000000" pitchFamily="50" charset="-128"/>
              <a:ea typeface="HGP創英角ｺﾞｼｯｸUB" panose="020B0900000000000000" pitchFamily="50" charset="-128"/>
            </a:endParaRPr>
          </a:p>
          <a:p>
            <a:r>
              <a:rPr lang="ja-JP" altLang="en-US" sz="1200" dirty="0">
                <a:latin typeface="HGP創英角ｺﾞｼｯｸUB" panose="020B0900000000000000" pitchFamily="50" charset="-128"/>
                <a:ea typeface="HGP創英角ｺﾞｼｯｸUB" panose="020B0900000000000000" pitchFamily="50" charset="-128"/>
              </a:rPr>
              <a:t>「シルバー」</a:t>
            </a:r>
            <a:endParaRPr lang="en-US" altLang="ja-JP" sz="1200" dirty="0">
              <a:latin typeface="HGP創英角ｺﾞｼｯｸUB" panose="020B0900000000000000" pitchFamily="50" charset="-128"/>
              <a:ea typeface="HGP創英角ｺﾞｼｯｸUB" panose="020B0900000000000000" pitchFamily="50" charset="-128"/>
            </a:endParaRPr>
          </a:p>
          <a:p>
            <a:r>
              <a:rPr lang="ja-JP" altLang="en-US" sz="1200" dirty="0">
                <a:latin typeface="HGP創英角ｺﾞｼｯｸUB" panose="020B0900000000000000" pitchFamily="50" charset="-128"/>
                <a:ea typeface="HGP創英角ｺﾞｼｯｸUB" panose="020B0900000000000000" pitchFamily="50" charset="-128"/>
              </a:rPr>
              <a:t>からの価格差</a:t>
            </a:r>
          </a:p>
        </p:txBody>
      </p:sp>
      <p:sp>
        <p:nvSpPr>
          <p:cNvPr id="78" name="タイトル 8">
            <a:extLst>
              <a:ext uri="{FF2B5EF4-FFF2-40B4-BE49-F238E27FC236}">
                <a16:creationId xmlns:a16="http://schemas.microsoft.com/office/drawing/2014/main" xmlns="" id="{8F72FAC0-2DE5-4A36-BCA3-C272CDC7AE60}"/>
              </a:ext>
            </a:extLst>
          </p:cNvPr>
          <p:cNvSpPr txBox="1">
            <a:spLocks/>
          </p:cNvSpPr>
          <p:nvPr/>
        </p:nvSpPr>
        <p:spPr>
          <a:xfrm>
            <a:off x="810344" y="762737"/>
            <a:ext cx="7939109" cy="47666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車体の色で回帰してみる</a:t>
            </a:r>
          </a:p>
        </p:txBody>
      </p:sp>
      <p:sp>
        <p:nvSpPr>
          <p:cNvPr id="79" name="正方形/長方形 78">
            <a:extLst>
              <a:ext uri="{FF2B5EF4-FFF2-40B4-BE49-F238E27FC236}">
                <a16:creationId xmlns:a16="http://schemas.microsoft.com/office/drawing/2014/main" xmlns="" id="{AE05445D-CD59-4934-BCA8-30C56BAFE072}"/>
              </a:ext>
            </a:extLst>
          </p:cNvPr>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
        <p:nvSpPr>
          <p:cNvPr id="81" name="角丸四角形 66">
            <a:extLst>
              <a:ext uri="{FF2B5EF4-FFF2-40B4-BE49-F238E27FC236}">
                <a16:creationId xmlns:a16="http://schemas.microsoft.com/office/drawing/2014/main" xmlns="" id="{ED2F6D06-19B4-4E2F-8A76-FA0EA5B9647D}"/>
              </a:ext>
            </a:extLst>
          </p:cNvPr>
          <p:cNvSpPr/>
          <p:nvPr/>
        </p:nvSpPr>
        <p:spPr>
          <a:xfrm rot="16200000">
            <a:off x="2186926" y="3370366"/>
            <a:ext cx="737332" cy="3312000"/>
          </a:xfrm>
          <a:prstGeom prst="roundRect">
            <a:avLst>
              <a:gd name="adj" fmla="val 0"/>
            </a:avLst>
          </a:prstGeom>
          <a:gradFill flip="none" rotWithShape="1">
            <a:gsLst>
              <a:gs pos="86000">
                <a:schemeClr val="accent5">
                  <a:lumMod val="40000"/>
                  <a:lumOff val="60000"/>
                </a:schemeClr>
              </a:gs>
              <a:gs pos="0">
                <a:schemeClr val="accent5">
                  <a:lumMod val="40000"/>
                  <a:lumOff val="60000"/>
                  <a:alpha val="26000"/>
                </a:schemeClr>
              </a:gs>
            </a:gsLst>
            <a:lin ang="108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effectLst/>
              <a:latin typeface="HGP創英角ｺﾞｼｯｸUB" panose="020B0900000000000000" pitchFamily="50" charset="-128"/>
              <a:ea typeface="HGP創英角ｺﾞｼｯｸUB" panose="020B0900000000000000" pitchFamily="50" charset="-128"/>
            </a:endParaRPr>
          </a:p>
        </p:txBody>
      </p:sp>
      <p:sp>
        <p:nvSpPr>
          <p:cNvPr id="82" name="二等辺三角形 81">
            <a:extLst>
              <a:ext uri="{FF2B5EF4-FFF2-40B4-BE49-F238E27FC236}">
                <a16:creationId xmlns:a16="http://schemas.microsoft.com/office/drawing/2014/main" xmlns="" id="{27541E4B-06F3-4C65-9BDD-BCB759AE9D7E}"/>
              </a:ext>
            </a:extLst>
          </p:cNvPr>
          <p:cNvSpPr/>
          <p:nvPr/>
        </p:nvSpPr>
        <p:spPr>
          <a:xfrm flipH="1">
            <a:off x="2618245" y="4427868"/>
            <a:ext cx="206806" cy="229832"/>
          </a:xfrm>
          <a:prstGeom prst="triangle">
            <a:avLst/>
          </a:prstGeom>
          <a:solidFill>
            <a:schemeClr val="accent5">
              <a:lumMod val="40000"/>
              <a:lumOff val="60000"/>
              <a:alpha val="26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bg1"/>
              </a:solidFill>
              <a:effectLst/>
              <a:latin typeface="Arial" panose="020B0604020202020204" pitchFamily="34" charset="0"/>
            </a:endParaRPr>
          </a:p>
        </p:txBody>
      </p:sp>
      <p:sp>
        <p:nvSpPr>
          <p:cNvPr id="83" name="タイトル 8">
            <a:extLst>
              <a:ext uri="{FF2B5EF4-FFF2-40B4-BE49-F238E27FC236}">
                <a16:creationId xmlns:a16="http://schemas.microsoft.com/office/drawing/2014/main" xmlns="" id="{3819BF2A-A8D9-4784-93BB-662F2F234489}"/>
              </a:ext>
            </a:extLst>
          </p:cNvPr>
          <p:cNvSpPr txBox="1">
            <a:spLocks/>
          </p:cNvSpPr>
          <p:nvPr/>
        </p:nvSpPr>
        <p:spPr>
          <a:xfrm>
            <a:off x="1011122" y="4786734"/>
            <a:ext cx="3164018" cy="492443"/>
          </a:xfrm>
          <a:prstGeom prst="rect">
            <a:avLst/>
          </a:prstGeom>
          <a:noFill/>
        </p:spPr>
        <p:txBody>
          <a:bodyPr wrap="square" lIns="0" tIns="0" rIns="0" bIns="0"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1600" dirty="0"/>
              <a:t>ただし色によっては台数が少なく</a:t>
            </a:r>
          </a:p>
          <a:p>
            <a:r>
              <a:rPr lang="ja-JP" altLang="en-US" sz="1600" dirty="0"/>
              <a:t>信頼度が</a:t>
            </a:r>
            <a:r>
              <a:rPr lang="ja-JP" altLang="en-US" sz="1600" dirty="0" smtClean="0"/>
              <a:t>低い </a:t>
            </a:r>
            <a:r>
              <a:rPr lang="en-US" altLang="ja-JP" sz="1600" dirty="0" smtClean="0"/>
              <a:t>(</a:t>
            </a:r>
            <a:r>
              <a:rPr lang="ja-JP" altLang="en-US" sz="1600" dirty="0" smtClean="0"/>
              <a:t>赤、青</a:t>
            </a:r>
            <a:r>
              <a:rPr lang="ja-JP" altLang="en-US" sz="1600" dirty="0"/>
              <a:t>、</a:t>
            </a:r>
            <a:r>
              <a:rPr lang="ja-JP" altLang="en-US" sz="1600" dirty="0" smtClean="0"/>
              <a:t>紺</a:t>
            </a:r>
            <a:r>
              <a:rPr lang="ja-JP" altLang="en-US" sz="1600" dirty="0"/>
              <a:t>、</a:t>
            </a:r>
            <a:r>
              <a:rPr lang="ja-JP" altLang="en-US" sz="1600" dirty="0" smtClean="0"/>
              <a:t>緑</a:t>
            </a:r>
            <a:r>
              <a:rPr lang="ja-JP" altLang="en-US" sz="1600" dirty="0"/>
              <a:t>など</a:t>
            </a:r>
            <a:r>
              <a:rPr lang="en-US" altLang="ja-JP" sz="1600" dirty="0"/>
              <a:t>)</a:t>
            </a:r>
          </a:p>
        </p:txBody>
      </p:sp>
      <p:sp>
        <p:nvSpPr>
          <p:cNvPr id="84" name="タイトル 8">
            <a:extLst>
              <a:ext uri="{FF2B5EF4-FFF2-40B4-BE49-F238E27FC236}">
                <a16:creationId xmlns:a16="http://schemas.microsoft.com/office/drawing/2014/main" xmlns="" id="{03B4994F-598D-4487-A447-7A6F2E874BBB}"/>
              </a:ext>
            </a:extLst>
          </p:cNvPr>
          <p:cNvSpPr txBox="1">
            <a:spLocks/>
          </p:cNvSpPr>
          <p:nvPr/>
        </p:nvSpPr>
        <p:spPr>
          <a:xfrm>
            <a:off x="4572566" y="1600012"/>
            <a:ext cx="2694072" cy="380553"/>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8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いずれかが </a:t>
            </a:r>
            <a:r>
              <a:rPr lang="en-US" altLang="ja-JP" sz="18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1 </a:t>
            </a:r>
            <a:r>
              <a:rPr lang="ja-JP" altLang="en-US" sz="18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であとは </a:t>
            </a:r>
            <a:r>
              <a:rPr lang="en-US" altLang="ja-JP" sz="18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0</a:t>
            </a:r>
          </a:p>
        </p:txBody>
      </p:sp>
      <p:sp>
        <p:nvSpPr>
          <p:cNvPr id="87"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ダミー変数</a:t>
            </a:r>
          </a:p>
        </p:txBody>
      </p:sp>
      <p:sp>
        <p:nvSpPr>
          <p:cNvPr id="2" name="正方形/長方形 1"/>
          <p:cNvSpPr/>
          <p:nvPr/>
        </p:nvSpPr>
        <p:spPr>
          <a:xfrm>
            <a:off x="4469372" y="2209427"/>
            <a:ext cx="3774516" cy="2880097"/>
          </a:xfrm>
          <a:prstGeom prst="rect">
            <a:avLst/>
          </a:pr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Tree>
    <p:extLst>
      <p:ext uri="{BB962C8B-B14F-4D97-AF65-F5344CB8AC3E}">
        <p14:creationId xmlns:p14="http://schemas.microsoft.com/office/powerpoint/2010/main" val="3528642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コンテンツ プレースホルダー 8"/>
              <p:cNvGraphicFramePr>
                <a:graphicFrameLocks/>
              </p:cNvGraphicFramePr>
              <p:nvPr>
                <p:extLst>
                  <p:ext uri="{D42A27DB-BD31-4B8C-83A1-F6EECF244321}">
                    <p14:modId xmlns:p14="http://schemas.microsoft.com/office/powerpoint/2010/main" val="3187637664"/>
                  </p:ext>
                </p:extLst>
              </p:nvPr>
            </p:nvGraphicFramePr>
            <p:xfrm>
              <a:off x="900112" y="818878"/>
              <a:ext cx="7343775" cy="4276800"/>
            </p:xfrm>
            <a:graphic>
              <a:graphicData uri="http://schemas.openxmlformats.org/drawingml/2006/table">
                <a:tbl>
                  <a:tblPr firstRow="1" bandRow="1">
                    <a:tableStyleId>{5940675A-B579-460E-94D1-54222C63F5DA}</a:tableStyleId>
                  </a:tblPr>
                  <a:tblGrid>
                    <a:gridCol w="1813779">
                      <a:extLst>
                        <a:ext uri="{9D8B030D-6E8A-4147-A177-3AD203B41FA5}">
                          <a16:colId xmlns:a16="http://schemas.microsoft.com/office/drawing/2014/main" xmlns="" val="20000"/>
                        </a:ext>
                      </a:extLst>
                    </a:gridCol>
                    <a:gridCol w="1382499">
                      <a:extLst>
                        <a:ext uri="{9D8B030D-6E8A-4147-A177-3AD203B41FA5}">
                          <a16:colId xmlns:a16="http://schemas.microsoft.com/office/drawing/2014/main" xmlns="" val="20001"/>
                        </a:ext>
                      </a:extLst>
                    </a:gridCol>
                    <a:gridCol w="1382499">
                      <a:extLst>
                        <a:ext uri="{9D8B030D-6E8A-4147-A177-3AD203B41FA5}">
                          <a16:colId xmlns:a16="http://schemas.microsoft.com/office/drawing/2014/main" xmlns="" val="20002"/>
                        </a:ext>
                      </a:extLst>
                    </a:gridCol>
                    <a:gridCol w="1382499">
                      <a:extLst>
                        <a:ext uri="{9D8B030D-6E8A-4147-A177-3AD203B41FA5}">
                          <a16:colId xmlns:a16="http://schemas.microsoft.com/office/drawing/2014/main" xmlns="" val="20003"/>
                        </a:ext>
                      </a:extLst>
                    </a:gridCol>
                    <a:gridCol w="1382499">
                      <a:extLst>
                        <a:ext uri="{9D8B030D-6E8A-4147-A177-3AD203B41FA5}">
                          <a16:colId xmlns:a16="http://schemas.microsoft.com/office/drawing/2014/main" xmlns="" val="20004"/>
                        </a:ext>
                      </a:extLst>
                    </a:gridCol>
                  </a:tblGrid>
                  <a:tr h="158400">
                    <a:tc>
                      <a:txBody>
                        <a:bodyPr/>
                        <a:lstStyle/>
                        <a:p>
                          <a:pPr algn="ctr" fontAlgn="ct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noFill/>
                          <a:prstDash val="dot"/>
                          <a:round/>
                          <a:headEnd type="none" w="med" len="med"/>
                          <a:tailEnd type="none" w="med" len="med"/>
                        </a:lnT>
                        <a:lnB w="12700" cap="flat" cmpd="sng" algn="ctr">
                          <a:solidFill>
                            <a:srgbClr val="0000FF"/>
                          </a:solidFill>
                          <a:prstDash val="solid"/>
                          <a:round/>
                          <a:headEnd type="none" w="med" len="med"/>
                          <a:tailEnd type="none" w="med" len="med"/>
                        </a:lnB>
                        <a:solidFill>
                          <a:srgbClr val="F2F2FF"/>
                        </a:solidFill>
                      </a:tcPr>
                    </a:tc>
                    <a:tc>
                      <a:txBody>
                        <a:bodyPr/>
                        <a:lstStyle/>
                        <a:p>
                          <a:pPr algn="ctr" fontAlgn="ctr"/>
                          <a:r>
                            <a:rPr lang="ja-JP" altLang="en-US" sz="900" b="0" i="0" u="none" strike="noStrike" dirty="0">
                              <a:solidFill>
                                <a:schemeClr val="accent5"/>
                              </a:solidFill>
                              <a:effectLst/>
                              <a:latin typeface="HGP創英角ｺﾞｼｯｸUB" panose="020B0900000000000000" pitchFamily="50" charset="-128"/>
                              <a:ea typeface="HGP創英角ｺﾞｼｯｸUB" panose="020B0900000000000000" pitchFamily="50" charset="-128"/>
                            </a:rPr>
                            <a:t>推定値</a:t>
                          </a:r>
                          <a:endParaRPr lang="en-US" altLang="ja-JP" sz="900" b="0" i="0" u="none" strike="noStrike" dirty="0">
                            <a:solidFill>
                              <a:schemeClr val="accent5"/>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dot"/>
                          <a:round/>
                          <a:headEnd type="none" w="med" len="med"/>
                          <a:tailEnd type="none" w="med" len="med"/>
                        </a:lnT>
                        <a:lnB w="12700" cap="flat" cmpd="sng" algn="ctr">
                          <a:solidFill>
                            <a:srgbClr val="0000FF"/>
                          </a:solidFill>
                          <a:prstDash val="solid"/>
                          <a:round/>
                          <a:headEnd type="none" w="med" len="med"/>
                          <a:tailEnd type="none" w="med" len="med"/>
                        </a:lnB>
                        <a:solidFill>
                          <a:srgbClr val="F2F2FF"/>
                        </a:solidFill>
                      </a:tcPr>
                    </a:tc>
                    <a:tc>
                      <a:txBody>
                        <a:bodyPr/>
                        <a:lstStyle/>
                        <a:p>
                          <a:pPr algn="ctr" fontAlgn="ctr"/>
                          <a:r>
                            <a:rPr lang="ja-JP" altLang="en-US" sz="900" b="0" i="0" u="none" strike="noStrike" dirty="0">
                              <a:solidFill>
                                <a:schemeClr val="accent5"/>
                              </a:solidFill>
                              <a:effectLst/>
                              <a:latin typeface="HGP創英角ｺﾞｼｯｸUB" panose="020B0900000000000000" pitchFamily="50" charset="-128"/>
                              <a:ea typeface="HGP創英角ｺﾞｼｯｸUB" panose="020B0900000000000000" pitchFamily="50" charset="-128"/>
                            </a:rPr>
                            <a:t>標準誤差</a:t>
                          </a:r>
                          <a:endParaRPr lang="en-US" altLang="ja-JP" sz="900" b="0" i="0" u="none" strike="noStrike" dirty="0">
                            <a:solidFill>
                              <a:schemeClr val="accent5"/>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dot"/>
                          <a:round/>
                          <a:headEnd type="none" w="med" len="med"/>
                          <a:tailEnd type="none" w="med" len="med"/>
                        </a:lnT>
                        <a:lnB w="12700" cap="flat" cmpd="sng" algn="ctr">
                          <a:solidFill>
                            <a:srgbClr val="0000FF"/>
                          </a:solidFill>
                          <a:prstDash val="solid"/>
                          <a:round/>
                          <a:headEnd type="none" w="med" len="med"/>
                          <a:tailEnd type="none" w="med" len="med"/>
                        </a:lnB>
                        <a:solidFill>
                          <a:srgbClr val="F2F2FF"/>
                        </a:solidFill>
                      </a:tcPr>
                    </a:tc>
                    <a:tc>
                      <a:txBody>
                        <a:bodyPr/>
                        <a:lstStyle/>
                        <a:p>
                          <a:pPr algn="ctr" fontAlgn="ctr"/>
                          <a14:m>
                            <m:oMath xmlns:m="http://schemas.openxmlformats.org/officeDocument/2006/math">
                              <m:r>
                                <a:rPr lang="en-US" altLang="ja-JP" sz="900" b="0" i="1" u="none" strike="noStrike" smtClean="0">
                                  <a:solidFill>
                                    <a:schemeClr val="accent5"/>
                                  </a:solidFill>
                                  <a:effectLst/>
                                  <a:latin typeface="Cambria Math"/>
                                  <a:ea typeface="+mn-ea"/>
                                </a:rPr>
                                <m:t>𝑡</m:t>
                              </m:r>
                            </m:oMath>
                          </a14:m>
                          <a:r>
                            <a:rPr lang="en-US" altLang="ja-JP" sz="900" b="0" i="0" u="none" strike="noStrike" dirty="0">
                              <a:solidFill>
                                <a:schemeClr val="accent5"/>
                              </a:solidFill>
                              <a:effectLst/>
                              <a:latin typeface="HGP創英角ｺﾞｼｯｸUB" panose="020B0900000000000000" pitchFamily="50" charset="-128"/>
                              <a:ea typeface="HGP創英角ｺﾞｼｯｸUB" panose="020B0900000000000000" pitchFamily="50" charset="-128"/>
                            </a:rPr>
                            <a:t> </a:t>
                          </a:r>
                          <a:r>
                            <a:rPr lang="ja-JP" altLang="en-US" sz="900" b="0" i="0" u="none" strike="noStrike" dirty="0">
                              <a:solidFill>
                                <a:schemeClr val="accent5"/>
                              </a:solidFill>
                              <a:effectLst/>
                              <a:latin typeface="HGP創英角ｺﾞｼｯｸUB" panose="020B0900000000000000" pitchFamily="50" charset="-128"/>
                              <a:ea typeface="HGP創英角ｺﾞｼｯｸUB" panose="020B0900000000000000" pitchFamily="50" charset="-128"/>
                            </a:rPr>
                            <a:t>値</a:t>
                          </a:r>
                          <a:endParaRPr lang="en-US" altLang="ja-JP" sz="900" b="0" i="0" u="none" strike="noStrike" dirty="0">
                            <a:solidFill>
                              <a:schemeClr val="accent5"/>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dot"/>
                          <a:round/>
                          <a:headEnd type="none" w="med" len="med"/>
                          <a:tailEnd type="none" w="med" len="med"/>
                        </a:lnT>
                        <a:lnB w="12700" cap="flat" cmpd="sng" algn="ctr">
                          <a:solidFill>
                            <a:srgbClr val="0000FF"/>
                          </a:solidFill>
                          <a:prstDash val="solid"/>
                          <a:round/>
                          <a:headEnd type="none" w="med" len="med"/>
                          <a:tailEnd type="none" w="med" len="med"/>
                        </a:lnB>
                        <a:solidFill>
                          <a:srgbClr val="F2F2FF"/>
                        </a:solidFill>
                      </a:tcPr>
                    </a:tc>
                    <a:tc>
                      <a:txBody>
                        <a:bodyPr/>
                        <a:lstStyle/>
                        <a:p>
                          <a:pPr algn="ctr" fontAlgn="ctr"/>
                          <a14:m>
                            <m:oMath xmlns:m="http://schemas.openxmlformats.org/officeDocument/2006/math">
                              <m:r>
                                <a:rPr lang="en-US" sz="900" b="0" i="1" u="none" strike="noStrike" smtClean="0">
                                  <a:solidFill>
                                    <a:schemeClr val="accent5"/>
                                  </a:solidFill>
                                  <a:effectLst/>
                                  <a:latin typeface="Cambria Math"/>
                                  <a:ea typeface="+mn-ea"/>
                                </a:rPr>
                                <m:t>𝑝</m:t>
                              </m:r>
                            </m:oMath>
                          </a14:m>
                          <a:r>
                            <a:rPr lang="en-US" sz="900" b="0" i="0" u="none" strike="noStrike" dirty="0">
                              <a:solidFill>
                                <a:schemeClr val="accent5"/>
                              </a:solidFill>
                              <a:effectLst/>
                              <a:latin typeface="HGP創英角ｺﾞｼｯｸUB" panose="020B0900000000000000" pitchFamily="50" charset="-128"/>
                              <a:ea typeface="HGP創英角ｺﾞｼｯｸUB" panose="020B0900000000000000" pitchFamily="50" charset="-128"/>
                            </a:rPr>
                            <a:t> </a:t>
                          </a:r>
                          <a:r>
                            <a:rPr lang="ja-JP" altLang="en-US" sz="900" b="0" i="0" u="none" strike="noStrike" dirty="0">
                              <a:solidFill>
                                <a:schemeClr val="accent5"/>
                              </a:solidFill>
                              <a:effectLst/>
                              <a:latin typeface="HGP創英角ｺﾞｼｯｸUB" panose="020B0900000000000000" pitchFamily="50" charset="-128"/>
                              <a:ea typeface="HGP創英角ｺﾞｼｯｸUB" panose="020B0900000000000000" pitchFamily="50" charset="-128"/>
                            </a:rPr>
                            <a:t>値</a:t>
                          </a:r>
                          <a:endParaRPr lang="en-US" sz="900" b="0" i="0" u="none" strike="noStrike" dirty="0">
                            <a:solidFill>
                              <a:schemeClr val="accent5"/>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noFill/>
                          <a:prstDash val="dot"/>
                          <a:round/>
                          <a:headEnd type="none" w="med" len="med"/>
                          <a:tailEnd type="none" w="med" len="med"/>
                        </a:lnT>
                        <a:lnB w="12700" cap="flat" cmpd="sng" algn="ctr">
                          <a:solidFill>
                            <a:srgbClr val="0000FF"/>
                          </a:solidFill>
                          <a:prstDash val="solid"/>
                          <a:round/>
                          <a:headEnd type="none" w="med" len="med"/>
                          <a:tailEnd type="none" w="med" len="med"/>
                        </a:lnB>
                        <a:solidFill>
                          <a:srgbClr val="F2F2FF"/>
                        </a:solidFill>
                      </a:tcPr>
                    </a:tc>
                    <a:extLst>
                      <a:ext uri="{0D108BD9-81ED-4DB2-BD59-A6C34878D82A}">
                        <a16:rowId xmlns:a16="http://schemas.microsoft.com/office/drawing/2014/main" xmlns="" val="10000"/>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Intercept(</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切片</a:t>
                          </a:r>
                          <a:r>
                            <a:rPr lang="en-US" altLang="ja-JP" sz="900" b="0" u="none" strike="noStrike" dirty="0">
                              <a:effectLst/>
                              <a:latin typeface="HGP創英角ｺﾞｼｯｸUB" panose="020B0900000000000000" pitchFamily="50" charset="-128"/>
                              <a:ea typeface="HGP創英角ｺﾞｼｯｸUB" panose="020B0900000000000000" pitchFamily="50" charset="-128"/>
                            </a:rPr>
                            <a:t>)</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12700" cap="flat" cmpd="sng" algn="ctr">
                          <a:solidFill>
                            <a:srgbClr val="0000FF"/>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145.7957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FF"/>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2.1715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FF"/>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67.14</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FF"/>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&lt; 2e-16</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12700" cap="flat" cmpd="sng" algn="ctr">
                          <a:solidFill>
                            <a:srgbClr val="0000FF"/>
                          </a:solidFill>
                          <a:prstDash val="solid"/>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01"/>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nenshiki22</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5.8859</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0.8461</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6.96</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6.40E</a:t>
                          </a:r>
                          <a:r>
                            <a:rPr lang="en-US" sz="900" b="0" u="none" strike="noStrike" dirty="0">
                              <a:effectLst/>
                              <a:latin typeface="HGP創英角ｺﾞｼｯｸUB" panose="020B0900000000000000" pitchFamily="50" charset="-128"/>
                              <a:ea typeface="HGP創英角ｺﾞｼｯｸUB" panose="020B0900000000000000" pitchFamily="50" charset="-128"/>
                            </a:rPr>
                            <a:t>-12</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02"/>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nenshiki23</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18.0248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1.1256</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16.01</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&lt; 2e-16</a:t>
                          </a:r>
                          <a:endParaRPr 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03"/>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nenshiki24</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36.7806</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1.5557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23.64</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&lt; 2e-16</a:t>
                          </a:r>
                          <a:endParaRPr 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04"/>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kyori</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-5.3287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0.2861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-18.63</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&lt; 2e-16</a:t>
                          </a:r>
                          <a:endParaRPr 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05"/>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kizu</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きれい</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5.8874</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1.111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5.3</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1.40E-07</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06"/>
                      </a:ext>
                    </a:extLst>
                  </a:tr>
                  <a:tr h="158400">
                    <a:tc>
                      <a:txBody>
                        <a:bodyPr/>
                        <a:lstStyle/>
                        <a:p>
                          <a:pPr algn="ctr" fontAlgn="ctr"/>
                          <a:r>
                            <a:rPr lang="en-US" altLang="ja-JP" sz="900" b="0" u="none" strike="noStrike" dirty="0" err="1">
                              <a:effectLst/>
                              <a:latin typeface="HGP創英角ｺﾞｼｯｸUB" panose="020B0900000000000000" pitchFamily="50" charset="-128"/>
                              <a:ea typeface="HGP創英角ｺﾞｼｯｸUB" panose="020B0900000000000000" pitchFamily="50" charset="-128"/>
                            </a:rPr>
                            <a:t>kizu</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すごくきれい</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13.4597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1.115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12.07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&lt; 2e-16</a:t>
                          </a:r>
                          <a:endParaRPr 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07"/>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kizu</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修復歴あり</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-9.8257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1.247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-7.88</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8.80E-15</a:t>
                          </a:r>
                          <a:endParaRPr 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08"/>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gradeG</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2.022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1.0719</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1.89</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0.05953</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09"/>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gradeL</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-7.5986</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1.1084</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-6.86</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1.30E-11</a:t>
                          </a:r>
                          <a:endParaRPr 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10"/>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selectionnon</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-9.1865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1.4322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-6.41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2.20E-10</a:t>
                          </a:r>
                          <a:endParaRPr 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11"/>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selectionTS</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1.2891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1.5134</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0.85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0.39455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12"/>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selectionTSG</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21.2552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3.9547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5.37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9.60E-08</a:t>
                          </a:r>
                          <a:endParaRPr 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13"/>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shaken</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0.1749</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0.0466</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3.75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0.00019</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14"/>
                      </a:ext>
                    </a:extLst>
                  </a:tr>
                  <a:tr h="158400">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color</a:t>
                          </a:r>
                          <a:r>
                            <a:rPr lang="ja-JP" altLang="en-US" sz="900" b="0" u="none" strike="noStrike">
                              <a:effectLst/>
                              <a:latin typeface="HGP創英角ｺﾞｼｯｸUB" panose="020B0900000000000000" pitchFamily="50" charset="-128"/>
                              <a:ea typeface="HGP創英角ｺﾞｼｯｸUB" panose="020B0900000000000000" pitchFamily="50" charset="-128"/>
                            </a:rPr>
                            <a:t>パープル</a:t>
                          </a:r>
                          <a:endParaRPr lang="ja-JP" alt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-1.935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2.7408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-0.71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0.48036</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15"/>
                      </a:ext>
                    </a:extLst>
                  </a:tr>
                  <a:tr h="158400">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color</a:t>
                          </a:r>
                          <a:r>
                            <a:rPr lang="ja-JP" altLang="en-US" sz="900" b="0" u="none" strike="noStrike">
                              <a:effectLst/>
                              <a:latin typeface="HGP創英角ｺﾞｼｯｸUB" panose="020B0900000000000000" pitchFamily="50" charset="-128"/>
                              <a:ea typeface="HGP創英角ｺﾞｼｯｸUB" panose="020B0900000000000000" pitchFamily="50" charset="-128"/>
                            </a:rPr>
                            <a:t>ワイン</a:t>
                          </a:r>
                          <a:endParaRPr lang="ja-JP" alt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4.4577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3.1501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1.42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0.15737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16"/>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color</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黒</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10.7112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0.9668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11.08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&lt; </a:t>
                          </a:r>
                          <a:r>
                            <a:rPr lang="en-US" sz="900" b="0" u="none" strike="noStrike" dirty="0" err="1">
                              <a:effectLst/>
                              <a:latin typeface="HGP創英角ｺﾞｼｯｸUB" panose="020B0900000000000000" pitchFamily="50" charset="-128"/>
                              <a:ea typeface="HGP創英角ｺﾞｼｯｸUB" panose="020B0900000000000000" pitchFamily="50" charset="-128"/>
                            </a:rPr>
                            <a:t>2e</a:t>
                          </a:r>
                          <a:r>
                            <a:rPr lang="en-US" sz="900" b="0" u="none" strike="noStrike" dirty="0">
                              <a:effectLst/>
                              <a:latin typeface="HGP創英角ｺﾞｼｯｸUB" panose="020B0900000000000000" pitchFamily="50" charset="-128"/>
                              <a:ea typeface="HGP創英角ｺﾞｼｯｸUB" panose="020B0900000000000000" pitchFamily="50" charset="-128"/>
                            </a:rPr>
                            <a:t>-16</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17"/>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color</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紺</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-1.8801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2.8826</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-0.65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0.51441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18"/>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color</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青</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-0.7098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1.3655</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-0.52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0.60332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19"/>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color</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赤</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1.4964</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2.178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0.69</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0.4922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20"/>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color</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白</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9.7579</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0.8493</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11.49</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&lt; </a:t>
                          </a:r>
                          <a:r>
                            <a:rPr lang="en-US" sz="900" b="0" u="none" strike="noStrike" dirty="0" err="1">
                              <a:effectLst/>
                              <a:latin typeface="HGP創英角ｺﾞｼｯｸUB" panose="020B0900000000000000" pitchFamily="50" charset="-128"/>
                              <a:ea typeface="HGP創英角ｺﾞｼｯｸUB" panose="020B0900000000000000" pitchFamily="50" charset="-128"/>
                            </a:rPr>
                            <a:t>2e</a:t>
                          </a:r>
                          <a:r>
                            <a:rPr lang="en-US" sz="900" b="0" u="none" strike="noStrike" dirty="0">
                              <a:effectLst/>
                              <a:latin typeface="HGP創英角ｺﾞｼｯｸUB" panose="020B0900000000000000" pitchFamily="50" charset="-128"/>
                              <a:ea typeface="HGP創英角ｺﾞｼｯｸUB" panose="020B0900000000000000" pitchFamily="50" charset="-128"/>
                            </a:rPr>
                            <a:t>-16</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21"/>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color</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緑</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3.4953</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4.6082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0.76</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0.44834</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22"/>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NV</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2.995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0.6889</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4.35</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1.50E</a:t>
                          </a:r>
                          <a:r>
                            <a:rPr lang="en-US" sz="900" b="0" u="none" strike="noStrike" dirty="0">
                              <a:effectLst/>
                              <a:latin typeface="HGP創英角ｺﾞｼｯｸUB" panose="020B0900000000000000" pitchFamily="50" charset="-128"/>
                              <a:ea typeface="HGP創英角ｺﾞｼｯｸUB" panose="020B0900000000000000" pitchFamily="50" charset="-128"/>
                            </a:rPr>
                            <a:t>-05</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23"/>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SR</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12.6954</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1.8678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6.8</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1.90E</a:t>
                          </a:r>
                          <a:r>
                            <a:rPr lang="en-US" sz="900" b="0" u="none" strike="noStrike" dirty="0">
                              <a:effectLst/>
                              <a:latin typeface="HGP創英角ｺﾞｼｯｸUB" panose="020B0900000000000000" pitchFamily="50" charset="-128"/>
                              <a:ea typeface="HGP創英角ｺﾞｼｯｸUB" panose="020B0900000000000000" pitchFamily="50" charset="-128"/>
                            </a:rPr>
                            <a:t>-11</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24"/>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kawa</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15.9355</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1.8632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8.55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&lt; </a:t>
                          </a:r>
                          <a:r>
                            <a:rPr lang="en-US" sz="900" b="0" u="none" strike="noStrike" dirty="0" err="1">
                              <a:effectLst/>
                              <a:latin typeface="HGP創英角ｺﾞｼｯｸUB" panose="020B0900000000000000" pitchFamily="50" charset="-128"/>
                              <a:ea typeface="HGP創英角ｺﾞｼｯｸUB" panose="020B0900000000000000" pitchFamily="50" charset="-128"/>
                            </a:rPr>
                            <a:t>2e</a:t>
                          </a:r>
                          <a:r>
                            <a:rPr lang="en-US" sz="900" b="0" u="none" strike="noStrike" dirty="0">
                              <a:effectLst/>
                              <a:latin typeface="HGP創英角ｺﾞｼｯｸUB" panose="020B0900000000000000" pitchFamily="50" charset="-128"/>
                              <a:ea typeface="HGP創英角ｺﾞｼｯｸUB" panose="020B0900000000000000" pitchFamily="50" charset="-128"/>
                            </a:rPr>
                            <a:t>-16</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val="10025"/>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I(</a:t>
                          </a:r>
                          <a:r>
                            <a:rPr lang="en-US" sz="900" b="0" u="none" strike="noStrike" dirty="0" err="1">
                              <a:effectLst/>
                              <a:latin typeface="HGP創英角ｺﾞｼｯｸUB" panose="020B0900000000000000" pitchFamily="50" charset="-128"/>
                              <a:ea typeface="HGP創英角ｺﾞｼｯｸUB" panose="020B0900000000000000" pitchFamily="50" charset="-128"/>
                            </a:rPr>
                            <a:t>kyori^2</a:t>
                          </a:r>
                          <a:r>
                            <a:rPr lang="en-US" sz="900" b="0" u="none" strike="noStrike" dirty="0">
                              <a:effectLst/>
                              <a:latin typeface="HGP創英角ｺﾞｼｯｸUB" panose="020B0900000000000000" pitchFamily="50" charset="-128"/>
                              <a:ea typeface="HGP創英角ｺﾞｼｯｸUB" panose="020B0900000000000000" pitchFamily="50" charset="-128"/>
                            </a:rPr>
                            <a:t>)</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no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0.1408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no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0.0178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no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7.91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noFill/>
                          <a:prstDash val="dot"/>
                          <a:round/>
                          <a:headEnd type="none" w="med" len="med"/>
                          <a:tailEnd type="none" w="med" len="med"/>
                        </a:lnB>
                      </a:tcPr>
                    </a:tc>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6.90E</a:t>
                          </a:r>
                          <a:r>
                            <a:rPr lang="en-US" sz="900" b="0" u="none" strike="noStrike" dirty="0">
                              <a:effectLst/>
                              <a:latin typeface="HGP創英角ｺﾞｼｯｸUB" panose="020B0900000000000000" pitchFamily="50" charset="-128"/>
                              <a:ea typeface="HGP創英角ｺﾞｼｯｸUB" panose="020B0900000000000000" pitchFamily="50" charset="-128"/>
                            </a:rPr>
                            <a:t>-15</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noFill/>
                          <a:prstDash val="dot"/>
                          <a:round/>
                          <a:headEnd type="none" w="med" len="med"/>
                          <a:tailEnd type="none" w="med" len="med"/>
                        </a:lnB>
                      </a:tcPr>
                    </a:tc>
                    <a:extLst>
                      <a:ext uri="{0D108BD9-81ED-4DB2-BD59-A6C34878D82A}">
                        <a16:rowId xmlns:a16="http://schemas.microsoft.com/office/drawing/2014/main" xmlns="" val="10026"/>
                      </a:ext>
                    </a:extLst>
                  </a:tr>
                </a:tbl>
              </a:graphicData>
            </a:graphic>
          </p:graphicFrame>
        </mc:Choice>
        <mc:Fallback xmlns="">
          <p:graphicFrame>
            <p:nvGraphicFramePr>
              <p:cNvPr id="2" name="コンテンツ プレースホルダー 8"/>
              <p:cNvGraphicFramePr>
                <a:graphicFrameLocks/>
              </p:cNvGraphicFramePr>
              <p:nvPr>
                <p:extLst>
                  <p:ext uri="{D42A27DB-BD31-4B8C-83A1-F6EECF244321}">
                    <p14:modId xmlns:p14="http://schemas.microsoft.com/office/powerpoint/2010/main" val="3187637664"/>
                  </p:ext>
                </p:extLst>
              </p:nvPr>
            </p:nvGraphicFramePr>
            <p:xfrm>
              <a:off x="900112" y="818878"/>
              <a:ext cx="7343775" cy="4276800"/>
            </p:xfrm>
            <a:graphic>
              <a:graphicData uri="http://schemas.openxmlformats.org/drawingml/2006/table">
                <a:tbl>
                  <a:tblPr firstRow="1" bandRow="1">
                    <a:tableStyleId>{5940675A-B579-460E-94D1-54222C63F5DA}</a:tableStyleId>
                  </a:tblPr>
                  <a:tblGrid>
                    <a:gridCol w="1813779">
                      <a:extLst>
                        <a:ext uri="{9D8B030D-6E8A-4147-A177-3AD203B41FA5}">
                          <a16:colId xmlns:a16="http://schemas.microsoft.com/office/drawing/2014/main" xmlns="" xmlns:a14="http://schemas.microsoft.com/office/drawing/2010/main" val="20000"/>
                        </a:ext>
                      </a:extLst>
                    </a:gridCol>
                    <a:gridCol w="1382499">
                      <a:extLst>
                        <a:ext uri="{9D8B030D-6E8A-4147-A177-3AD203B41FA5}">
                          <a16:colId xmlns:a16="http://schemas.microsoft.com/office/drawing/2014/main" xmlns="" xmlns:a14="http://schemas.microsoft.com/office/drawing/2010/main" val="20001"/>
                        </a:ext>
                      </a:extLst>
                    </a:gridCol>
                    <a:gridCol w="1382499">
                      <a:extLst>
                        <a:ext uri="{9D8B030D-6E8A-4147-A177-3AD203B41FA5}">
                          <a16:colId xmlns:a16="http://schemas.microsoft.com/office/drawing/2014/main" xmlns="" xmlns:a14="http://schemas.microsoft.com/office/drawing/2010/main" val="20002"/>
                        </a:ext>
                      </a:extLst>
                    </a:gridCol>
                    <a:gridCol w="1382499">
                      <a:extLst>
                        <a:ext uri="{9D8B030D-6E8A-4147-A177-3AD203B41FA5}">
                          <a16:colId xmlns:a16="http://schemas.microsoft.com/office/drawing/2014/main" xmlns="" xmlns:a14="http://schemas.microsoft.com/office/drawing/2010/main" val="20003"/>
                        </a:ext>
                      </a:extLst>
                    </a:gridCol>
                    <a:gridCol w="1382499">
                      <a:extLst>
                        <a:ext uri="{9D8B030D-6E8A-4147-A177-3AD203B41FA5}">
                          <a16:colId xmlns:a16="http://schemas.microsoft.com/office/drawing/2014/main" xmlns="" xmlns:a14="http://schemas.microsoft.com/office/drawing/2010/main" val="20004"/>
                        </a:ext>
                      </a:extLst>
                    </a:gridCol>
                  </a:tblGrid>
                  <a:tr h="158400">
                    <a:tc>
                      <a:txBody>
                        <a:bodyPr/>
                        <a:lstStyle/>
                        <a:p>
                          <a:pPr algn="ctr" fontAlgn="ct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noFill/>
                          <a:prstDash val="dot"/>
                          <a:round/>
                          <a:headEnd type="none" w="med" len="med"/>
                          <a:tailEnd type="none" w="med" len="med"/>
                        </a:lnT>
                        <a:lnB w="12700" cap="flat" cmpd="sng" algn="ctr">
                          <a:solidFill>
                            <a:srgbClr val="0000FF"/>
                          </a:solidFill>
                          <a:prstDash val="solid"/>
                          <a:round/>
                          <a:headEnd type="none" w="med" len="med"/>
                          <a:tailEnd type="none" w="med" len="med"/>
                        </a:lnB>
                        <a:solidFill>
                          <a:srgbClr val="F2F2FF"/>
                        </a:solidFill>
                      </a:tcPr>
                    </a:tc>
                    <a:tc>
                      <a:txBody>
                        <a:bodyPr/>
                        <a:lstStyle/>
                        <a:p>
                          <a:pPr algn="ctr" fontAlgn="ctr"/>
                          <a:r>
                            <a:rPr lang="ja-JP" altLang="en-US" sz="900" b="0" i="0" u="none" strike="noStrike" dirty="0">
                              <a:solidFill>
                                <a:schemeClr val="accent5"/>
                              </a:solidFill>
                              <a:effectLst/>
                              <a:latin typeface="HGP創英角ｺﾞｼｯｸUB" panose="020B0900000000000000" pitchFamily="50" charset="-128"/>
                              <a:ea typeface="HGP創英角ｺﾞｼｯｸUB" panose="020B0900000000000000" pitchFamily="50" charset="-128"/>
                            </a:rPr>
                            <a:t>推定値</a:t>
                          </a:r>
                          <a:endParaRPr lang="en-US" altLang="ja-JP" sz="900" b="0" i="0" u="none" strike="noStrike" dirty="0">
                            <a:solidFill>
                              <a:schemeClr val="accent5"/>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dot"/>
                          <a:round/>
                          <a:headEnd type="none" w="med" len="med"/>
                          <a:tailEnd type="none" w="med" len="med"/>
                        </a:lnT>
                        <a:lnB w="12700" cap="flat" cmpd="sng" algn="ctr">
                          <a:solidFill>
                            <a:srgbClr val="0000FF"/>
                          </a:solidFill>
                          <a:prstDash val="solid"/>
                          <a:round/>
                          <a:headEnd type="none" w="med" len="med"/>
                          <a:tailEnd type="none" w="med" len="med"/>
                        </a:lnB>
                        <a:solidFill>
                          <a:srgbClr val="F2F2FF"/>
                        </a:solidFill>
                      </a:tcPr>
                    </a:tc>
                    <a:tc>
                      <a:txBody>
                        <a:bodyPr/>
                        <a:lstStyle/>
                        <a:p>
                          <a:pPr algn="ctr" fontAlgn="ctr"/>
                          <a:r>
                            <a:rPr lang="ja-JP" altLang="en-US" sz="900" b="0" i="0" u="none" strike="noStrike" dirty="0">
                              <a:solidFill>
                                <a:schemeClr val="accent5"/>
                              </a:solidFill>
                              <a:effectLst/>
                              <a:latin typeface="HGP創英角ｺﾞｼｯｸUB" panose="020B0900000000000000" pitchFamily="50" charset="-128"/>
                              <a:ea typeface="HGP創英角ｺﾞｼｯｸUB" panose="020B0900000000000000" pitchFamily="50" charset="-128"/>
                            </a:rPr>
                            <a:t>標準誤差</a:t>
                          </a:r>
                          <a:endParaRPr lang="en-US" altLang="ja-JP" sz="900" b="0" i="0" u="none" strike="noStrike" dirty="0">
                            <a:solidFill>
                              <a:schemeClr val="accent5"/>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dot"/>
                          <a:round/>
                          <a:headEnd type="none" w="med" len="med"/>
                          <a:tailEnd type="none" w="med" len="med"/>
                        </a:lnT>
                        <a:lnB w="12700" cap="flat" cmpd="sng" algn="ctr">
                          <a:solidFill>
                            <a:srgbClr val="0000FF"/>
                          </a:solidFill>
                          <a:prstDash val="solid"/>
                          <a:round/>
                          <a:headEnd type="none" w="med" len="med"/>
                          <a:tailEnd type="none" w="med" len="med"/>
                        </a:lnB>
                        <a:solidFill>
                          <a:srgbClr val="F2F2FF"/>
                        </a:solidFill>
                      </a:tcPr>
                    </a:tc>
                    <a:tc>
                      <a:txBody>
                        <a:bodyPr/>
                        <a:lstStyle/>
                        <a:p>
                          <a:endParaRPr lang="ja-JP"/>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dot"/>
                          <a:round/>
                          <a:headEnd type="none" w="med" len="med"/>
                          <a:tailEnd type="none" w="med" len="med"/>
                        </a:lnT>
                        <a:lnB w="12700" cap="flat" cmpd="sng" algn="ctr">
                          <a:solidFill>
                            <a:srgbClr val="0000FF"/>
                          </a:solidFill>
                          <a:prstDash val="solid"/>
                          <a:round/>
                          <a:headEnd type="none" w="med" len="med"/>
                          <a:tailEnd type="none" w="med" len="med"/>
                        </a:lnB>
                        <a:blipFill rotWithShape="1">
                          <a:blip r:embed="rId3"/>
                          <a:stretch>
                            <a:fillRect l="-332743" t="-15385" r="-100885" b="-2638462"/>
                          </a:stretch>
                        </a:blipFill>
                      </a:tcPr>
                    </a:tc>
                    <a:tc>
                      <a:txBody>
                        <a:bodyPr/>
                        <a:lstStyle/>
                        <a:p>
                          <a:endParaRPr lang="ja-JP"/>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noFill/>
                          <a:prstDash val="dot"/>
                          <a:round/>
                          <a:headEnd type="none" w="med" len="med"/>
                          <a:tailEnd type="none" w="med" len="med"/>
                        </a:lnT>
                        <a:lnB w="12700" cap="flat" cmpd="sng" algn="ctr">
                          <a:solidFill>
                            <a:srgbClr val="0000FF"/>
                          </a:solidFill>
                          <a:prstDash val="solid"/>
                          <a:round/>
                          <a:headEnd type="none" w="med" len="med"/>
                          <a:tailEnd type="none" w="med" len="med"/>
                        </a:lnB>
                        <a:blipFill rotWithShape="1">
                          <a:blip r:embed="rId3"/>
                          <a:stretch>
                            <a:fillRect l="-430837" t="-15385" r="-441" b="-2638462"/>
                          </a:stretch>
                        </a:blipFill>
                      </a:tcPr>
                    </a:tc>
                    <a:extLst>
                      <a:ext uri="{0D108BD9-81ED-4DB2-BD59-A6C34878D82A}">
                        <a16:rowId xmlns:a16="http://schemas.microsoft.com/office/drawing/2014/main" xmlns="" xmlns:a14="http://schemas.microsoft.com/office/drawing/2010/main" val="10000"/>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Intercept(</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切片</a:t>
                          </a:r>
                          <a:r>
                            <a:rPr lang="en-US" altLang="ja-JP" sz="900" b="0" u="none" strike="noStrike" dirty="0">
                              <a:effectLst/>
                              <a:latin typeface="HGP創英角ｺﾞｼｯｸUB" panose="020B0900000000000000" pitchFamily="50" charset="-128"/>
                              <a:ea typeface="HGP創英角ｺﾞｼｯｸUB" panose="020B0900000000000000" pitchFamily="50" charset="-128"/>
                            </a:rPr>
                            <a:t>)</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12700" cap="flat" cmpd="sng" algn="ctr">
                          <a:solidFill>
                            <a:srgbClr val="0000FF"/>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145.7957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FF"/>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2.1715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FF"/>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67.14</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FF"/>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&lt; 2e-16</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12700" cap="flat" cmpd="sng" algn="ctr">
                          <a:solidFill>
                            <a:srgbClr val="0000FF"/>
                          </a:solidFill>
                          <a:prstDash val="solid"/>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01"/>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nenshiki22</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5.8859</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0.8461</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6.96</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6.40E</a:t>
                          </a:r>
                          <a:r>
                            <a:rPr lang="en-US" sz="900" b="0" u="none" strike="noStrike" dirty="0">
                              <a:effectLst/>
                              <a:latin typeface="HGP創英角ｺﾞｼｯｸUB" panose="020B0900000000000000" pitchFamily="50" charset="-128"/>
                              <a:ea typeface="HGP創英角ｺﾞｼｯｸUB" panose="020B0900000000000000" pitchFamily="50" charset="-128"/>
                            </a:rPr>
                            <a:t>-12</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02"/>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nenshiki23</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18.0248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1.1256</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16.01</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&lt; 2e-16</a:t>
                          </a:r>
                          <a:endParaRPr 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03"/>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nenshiki24</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36.7806</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1.5557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23.64</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&lt; 2e-16</a:t>
                          </a:r>
                          <a:endParaRPr 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04"/>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kyori</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-5.3287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0.2861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-18.63</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&lt; 2e-16</a:t>
                          </a:r>
                          <a:endParaRPr 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05"/>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kizu</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きれい</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5.8874</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1.111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5.3</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1.40E-07</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06"/>
                      </a:ext>
                    </a:extLst>
                  </a:tr>
                  <a:tr h="158400">
                    <a:tc>
                      <a:txBody>
                        <a:bodyPr/>
                        <a:lstStyle/>
                        <a:p>
                          <a:pPr algn="ctr" fontAlgn="ctr"/>
                          <a:r>
                            <a:rPr lang="en-US" altLang="ja-JP" sz="900" b="0" u="none" strike="noStrike" dirty="0" err="1">
                              <a:effectLst/>
                              <a:latin typeface="HGP創英角ｺﾞｼｯｸUB" panose="020B0900000000000000" pitchFamily="50" charset="-128"/>
                              <a:ea typeface="HGP創英角ｺﾞｼｯｸUB" panose="020B0900000000000000" pitchFamily="50" charset="-128"/>
                            </a:rPr>
                            <a:t>kizu</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すごくきれい</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13.4597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1.115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12.07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&lt; 2e-16</a:t>
                          </a:r>
                          <a:endParaRPr 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07"/>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kizu</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修復歴あり</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-9.8257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1.247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-7.88</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8.80E-15</a:t>
                          </a:r>
                          <a:endParaRPr 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08"/>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gradeG</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2.022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1.0719</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1.89</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0.05953</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09"/>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gradeL</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-7.5986</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1.1084</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-6.86</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1.30E-11</a:t>
                          </a:r>
                          <a:endParaRPr 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10"/>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selectionnon</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-9.1865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1.4322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-6.41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2.20E-10</a:t>
                          </a:r>
                          <a:endParaRPr 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11"/>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selectionTS</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1.2891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1.5134</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0.85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0.39455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12"/>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selectionTSG</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21.2552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3.9547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5.37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9.60E-08</a:t>
                          </a:r>
                          <a:endParaRPr 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13"/>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shaken</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0.1749</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0.0466</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3.75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0.00019</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14"/>
                      </a:ext>
                    </a:extLst>
                  </a:tr>
                  <a:tr h="158400">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color</a:t>
                          </a:r>
                          <a:r>
                            <a:rPr lang="ja-JP" altLang="en-US" sz="900" b="0" u="none" strike="noStrike">
                              <a:effectLst/>
                              <a:latin typeface="HGP創英角ｺﾞｼｯｸUB" panose="020B0900000000000000" pitchFamily="50" charset="-128"/>
                              <a:ea typeface="HGP創英角ｺﾞｼｯｸUB" panose="020B0900000000000000" pitchFamily="50" charset="-128"/>
                            </a:rPr>
                            <a:t>パープル</a:t>
                          </a:r>
                          <a:endParaRPr lang="ja-JP" alt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-1.935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2.7408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-0.71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0.48036</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15"/>
                      </a:ext>
                    </a:extLst>
                  </a:tr>
                  <a:tr h="158400">
                    <a:tc>
                      <a:txBody>
                        <a:bodyPr/>
                        <a:lstStyle/>
                        <a:p>
                          <a:pPr algn="ctr" fontAlgn="ctr"/>
                          <a:r>
                            <a:rPr lang="en-US" sz="900" b="0" u="none" strike="noStrike">
                              <a:effectLst/>
                              <a:latin typeface="HGP創英角ｺﾞｼｯｸUB" panose="020B0900000000000000" pitchFamily="50" charset="-128"/>
                              <a:ea typeface="HGP創英角ｺﾞｼｯｸUB" panose="020B0900000000000000" pitchFamily="50" charset="-128"/>
                            </a:rPr>
                            <a:t>color</a:t>
                          </a:r>
                          <a:r>
                            <a:rPr lang="ja-JP" altLang="en-US" sz="900" b="0" u="none" strike="noStrike">
                              <a:effectLst/>
                              <a:latin typeface="HGP創英角ｺﾞｼｯｸUB" panose="020B0900000000000000" pitchFamily="50" charset="-128"/>
                              <a:ea typeface="HGP創英角ｺﾞｼｯｸUB" panose="020B0900000000000000" pitchFamily="50" charset="-128"/>
                            </a:rPr>
                            <a:t>ワイン</a:t>
                          </a:r>
                          <a:endParaRPr lang="ja-JP" altLang="en-US"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4.4577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3.1501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1.42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0.15737</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16"/>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color</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黒</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10.7112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0.9668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11.08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&lt; </a:t>
                          </a:r>
                          <a:r>
                            <a:rPr lang="en-US" sz="900" b="0" u="none" strike="noStrike" dirty="0" err="1">
                              <a:effectLst/>
                              <a:latin typeface="HGP創英角ｺﾞｼｯｸUB" panose="020B0900000000000000" pitchFamily="50" charset="-128"/>
                              <a:ea typeface="HGP創英角ｺﾞｼｯｸUB" panose="020B0900000000000000" pitchFamily="50" charset="-128"/>
                            </a:rPr>
                            <a:t>2e</a:t>
                          </a:r>
                          <a:r>
                            <a:rPr lang="en-US" sz="900" b="0" u="none" strike="noStrike" dirty="0">
                              <a:effectLst/>
                              <a:latin typeface="HGP創英角ｺﾞｼｯｸUB" panose="020B0900000000000000" pitchFamily="50" charset="-128"/>
                              <a:ea typeface="HGP創英角ｺﾞｼｯｸUB" panose="020B0900000000000000" pitchFamily="50" charset="-128"/>
                            </a:rPr>
                            <a:t>-16</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17"/>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color</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紺</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-1.8801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2.8826</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-0.65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0.51441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18"/>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color</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青</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-0.7098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1.3655</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-0.52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0.60332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19"/>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color</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赤</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1.4964</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2.178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0.69</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0.4922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20"/>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color</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白</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9.7579</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0.8493</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11.49</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&lt; </a:t>
                          </a:r>
                          <a:r>
                            <a:rPr lang="en-US" sz="900" b="0" u="none" strike="noStrike" dirty="0" err="1">
                              <a:effectLst/>
                              <a:latin typeface="HGP創英角ｺﾞｼｯｸUB" panose="020B0900000000000000" pitchFamily="50" charset="-128"/>
                              <a:ea typeface="HGP創英角ｺﾞｼｯｸUB" panose="020B0900000000000000" pitchFamily="50" charset="-128"/>
                            </a:rPr>
                            <a:t>2e</a:t>
                          </a:r>
                          <a:r>
                            <a:rPr lang="en-US" sz="900" b="0" u="none" strike="noStrike" dirty="0">
                              <a:effectLst/>
                              <a:latin typeface="HGP創英角ｺﾞｼｯｸUB" panose="020B0900000000000000" pitchFamily="50" charset="-128"/>
                              <a:ea typeface="HGP創英角ｺﾞｼｯｸUB" panose="020B0900000000000000" pitchFamily="50" charset="-128"/>
                            </a:rPr>
                            <a:t>-16</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21"/>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color</a:t>
                          </a:r>
                          <a:r>
                            <a:rPr lang="ja-JP" altLang="en-US" sz="900" b="0" u="none" strike="noStrike" dirty="0">
                              <a:effectLst/>
                              <a:latin typeface="HGP創英角ｺﾞｼｯｸUB" panose="020B0900000000000000" pitchFamily="50" charset="-128"/>
                              <a:ea typeface="HGP創英角ｺﾞｼｯｸUB" panose="020B0900000000000000" pitchFamily="50" charset="-128"/>
                            </a:rPr>
                            <a:t>緑</a:t>
                          </a:r>
                          <a:endParaRPr lang="ja-JP" alt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3.4953</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4.6082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0.76</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0.44834</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22"/>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NV</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2.995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0.6889</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4.35</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1.50E</a:t>
                          </a:r>
                          <a:r>
                            <a:rPr lang="en-US" sz="900" b="0" u="none" strike="noStrike" dirty="0">
                              <a:effectLst/>
                              <a:latin typeface="HGP創英角ｺﾞｼｯｸUB" panose="020B0900000000000000" pitchFamily="50" charset="-128"/>
                              <a:ea typeface="HGP創英角ｺﾞｼｯｸUB" panose="020B0900000000000000" pitchFamily="50" charset="-128"/>
                            </a:rPr>
                            <a:t>-05</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23"/>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SR</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12.6954</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1.8678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6.8</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1.90E</a:t>
                          </a:r>
                          <a:r>
                            <a:rPr lang="en-US" sz="900" b="0" u="none" strike="noStrike" dirty="0">
                              <a:effectLst/>
                              <a:latin typeface="HGP創英角ｺﾞｼｯｸUB" panose="020B0900000000000000" pitchFamily="50" charset="-128"/>
                              <a:ea typeface="HGP創英角ｺﾞｼｯｸUB" panose="020B0900000000000000" pitchFamily="50" charset="-128"/>
                            </a:rPr>
                            <a:t>-11</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24"/>
                      </a:ext>
                    </a:extLst>
                  </a:tr>
                  <a:tr h="158400">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kawa</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a:effectLst/>
                              <a:latin typeface="HGP創英角ｺﾞｼｯｸUB" panose="020B0900000000000000" pitchFamily="50" charset="-128"/>
                              <a:ea typeface="HGP創英角ｺﾞｼｯｸUB" panose="020B0900000000000000" pitchFamily="50" charset="-128"/>
                            </a:rPr>
                            <a:t>15.9355</a:t>
                          </a:r>
                          <a:endParaRPr lang="en-US" altLang="ja-JP" sz="900" b="0" i="0" u="none" strike="noStrike">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1.8632</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8.55</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&lt; </a:t>
                          </a:r>
                          <a:r>
                            <a:rPr lang="en-US" sz="900" b="0" u="none" strike="noStrike" dirty="0" err="1">
                              <a:effectLst/>
                              <a:latin typeface="HGP創英角ｺﾞｼｯｸUB" panose="020B0900000000000000" pitchFamily="50" charset="-128"/>
                              <a:ea typeface="HGP創英角ｺﾞｼｯｸUB" panose="020B0900000000000000" pitchFamily="50" charset="-128"/>
                            </a:rPr>
                            <a:t>2e</a:t>
                          </a:r>
                          <a:r>
                            <a:rPr lang="en-US" sz="900" b="0" u="none" strike="noStrike" dirty="0">
                              <a:effectLst/>
                              <a:latin typeface="HGP創英角ｺﾞｼｯｸUB" panose="020B0900000000000000" pitchFamily="50" charset="-128"/>
                              <a:ea typeface="HGP創英角ｺﾞｼｯｸUB" panose="020B0900000000000000" pitchFamily="50" charset="-128"/>
                            </a:rPr>
                            <a:t>-16</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25"/>
                      </a:ext>
                    </a:extLst>
                  </a:tr>
                  <a:tr h="158400">
                    <a:tc>
                      <a:txBody>
                        <a:bodyPr/>
                        <a:lstStyle/>
                        <a:p>
                          <a:pPr algn="ctr" fontAlgn="ctr"/>
                          <a:r>
                            <a:rPr lang="en-US" sz="900" b="0" u="none" strike="noStrike" dirty="0">
                              <a:effectLst/>
                              <a:latin typeface="HGP創英角ｺﾞｼｯｸUB" panose="020B0900000000000000" pitchFamily="50" charset="-128"/>
                              <a:ea typeface="HGP創英角ｺﾞｼｯｸUB" panose="020B0900000000000000" pitchFamily="50" charset="-128"/>
                            </a:rPr>
                            <a:t>I(</a:t>
                          </a:r>
                          <a:r>
                            <a:rPr lang="en-US" sz="900" b="0" u="none" strike="noStrike" dirty="0" err="1">
                              <a:effectLst/>
                              <a:latin typeface="HGP創英角ｺﾞｼｯｸUB" panose="020B0900000000000000" pitchFamily="50" charset="-128"/>
                              <a:ea typeface="HGP創英角ｺﾞｼｯｸUB" panose="020B0900000000000000" pitchFamily="50" charset="-128"/>
                            </a:rPr>
                            <a:t>kyori^2</a:t>
                          </a:r>
                          <a:r>
                            <a:rPr lang="en-US" sz="900" b="0" u="none" strike="noStrike" dirty="0">
                              <a:effectLst/>
                              <a:latin typeface="HGP創英角ｺﾞｼｯｸUB" panose="020B0900000000000000" pitchFamily="50" charset="-128"/>
                              <a:ea typeface="HGP創英角ｺﾞｼｯｸUB" panose="020B0900000000000000" pitchFamily="50" charset="-128"/>
                            </a:rPr>
                            <a:t>)</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6350" cap="flat" cmpd="sng" algn="ctr">
                          <a:noFill/>
                          <a:prstDash val="dot"/>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no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0.1408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no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0.0178</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noFill/>
                          <a:prstDash val="dot"/>
                          <a:round/>
                          <a:headEnd type="none" w="med" len="med"/>
                          <a:tailEnd type="none" w="med" len="med"/>
                        </a:lnB>
                      </a:tcPr>
                    </a:tc>
                    <a:tc>
                      <a:txBody>
                        <a:bodyPr/>
                        <a:lstStyle/>
                        <a:p>
                          <a:pPr algn="ctr" fontAlgn="ctr"/>
                          <a:r>
                            <a:rPr lang="en-US" altLang="ja-JP" sz="900" b="0" u="none" strike="noStrike" dirty="0">
                              <a:effectLst/>
                              <a:latin typeface="HGP創英角ｺﾞｼｯｸUB" panose="020B0900000000000000" pitchFamily="50" charset="-128"/>
                              <a:ea typeface="HGP創英角ｺﾞｼｯｸUB" panose="020B0900000000000000" pitchFamily="50" charset="-128"/>
                            </a:rPr>
                            <a:t>7.91</a:t>
                          </a:r>
                          <a:endParaRPr lang="en-US" altLang="ja-JP"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noFill/>
                          <a:prstDash val="dot"/>
                          <a:round/>
                          <a:headEnd type="none" w="med" len="med"/>
                          <a:tailEnd type="none" w="med" len="med"/>
                        </a:lnB>
                      </a:tcPr>
                    </a:tc>
                    <a:tc>
                      <a:txBody>
                        <a:bodyPr/>
                        <a:lstStyle/>
                        <a:p>
                          <a:pPr algn="ctr" fontAlgn="ctr"/>
                          <a:r>
                            <a:rPr lang="en-US" sz="900" b="0" u="none" strike="noStrike" dirty="0" err="1">
                              <a:effectLst/>
                              <a:latin typeface="HGP創英角ｺﾞｼｯｸUB" panose="020B0900000000000000" pitchFamily="50" charset="-128"/>
                              <a:ea typeface="HGP創英角ｺﾞｼｯｸUB" panose="020B0900000000000000" pitchFamily="50" charset="-128"/>
                            </a:rPr>
                            <a:t>6.90E</a:t>
                          </a:r>
                          <a:r>
                            <a:rPr lang="en-US" sz="900" b="0" u="none" strike="noStrike" dirty="0">
                              <a:effectLst/>
                              <a:latin typeface="HGP創英角ｺﾞｼｯｸUB" panose="020B0900000000000000" pitchFamily="50" charset="-128"/>
                              <a:ea typeface="HGP創英角ｺﾞｼｯｸUB" panose="020B0900000000000000" pitchFamily="50" charset="-128"/>
                            </a:rPr>
                            <a:t>-15</a:t>
                          </a:r>
                          <a:endParaRPr lang="en-US" sz="900" b="0" i="0" u="none" strike="noStrike" dirty="0">
                            <a:solidFill>
                              <a:srgbClr val="000000"/>
                            </a:solidFill>
                            <a:effectLst/>
                            <a:latin typeface="HGP創英角ｺﾞｼｯｸUB" panose="020B0900000000000000" pitchFamily="50" charset="-128"/>
                            <a:ea typeface="HGP創英角ｺﾞｼｯｸUB" panose="020B0900000000000000" pitchFamily="50" charset="-128"/>
                          </a:endParaRPr>
                        </a:p>
                      </a:txBody>
                      <a:tcPr marL="9525" marR="9525" marT="9525" marB="0" anchor="ctr">
                        <a:lnL w="12700" cap="flat" cmpd="sng" algn="ctr">
                          <a:noFill/>
                          <a:prstDash val="solid"/>
                          <a:round/>
                          <a:headEnd type="none" w="med" len="med"/>
                          <a:tailEnd type="none" w="med" len="med"/>
                        </a:lnL>
                        <a:lnR w="6350"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noFill/>
                          <a:prstDash val="dot"/>
                          <a:round/>
                          <a:headEnd type="none" w="med" len="med"/>
                          <a:tailEnd type="none" w="med" len="med"/>
                        </a:lnB>
                      </a:tcPr>
                    </a:tc>
                    <a:extLst>
                      <a:ext uri="{0D108BD9-81ED-4DB2-BD59-A6C34878D82A}">
                        <a16:rowId xmlns:a16="http://schemas.microsoft.com/office/drawing/2014/main" xmlns="" xmlns:a14="http://schemas.microsoft.com/office/drawing/2010/main" val="10026"/>
                      </a:ext>
                    </a:extLst>
                  </a:tr>
                </a:tbl>
              </a:graphicData>
            </a:graphic>
          </p:graphicFrame>
        </mc:Fallback>
      </mc:AlternateContent>
      <p:grpSp>
        <p:nvGrpSpPr>
          <p:cNvPr id="3" name="グループ化 2"/>
          <p:cNvGrpSpPr/>
          <p:nvPr/>
        </p:nvGrpSpPr>
        <p:grpSpPr>
          <a:xfrm>
            <a:off x="3995936" y="5068399"/>
            <a:ext cx="4104456" cy="508494"/>
            <a:chOff x="3995936" y="5068399"/>
            <a:chExt cx="4104456" cy="508494"/>
          </a:xfrm>
        </p:grpSpPr>
        <p:sp>
          <p:nvSpPr>
            <p:cNvPr id="4" name="角丸四角形 66">
              <a:extLst>
                <a:ext uri="{FF2B5EF4-FFF2-40B4-BE49-F238E27FC236}">
                  <a16:creationId xmlns:a16="http://schemas.microsoft.com/office/drawing/2014/main" xmlns="" id="{1371D513-2195-403A-80C1-BB0BBEBD4F68}"/>
                </a:ext>
              </a:extLst>
            </p:cNvPr>
            <p:cNvSpPr/>
            <p:nvPr/>
          </p:nvSpPr>
          <p:spPr>
            <a:xfrm rot="16200000">
              <a:off x="5868298" y="3344799"/>
              <a:ext cx="359732" cy="4104456"/>
            </a:xfrm>
            <a:prstGeom prst="roundRect">
              <a:avLst>
                <a:gd name="adj" fmla="val 0"/>
              </a:avLst>
            </a:prstGeom>
            <a:gradFill flip="none" rotWithShape="1">
              <a:gsLst>
                <a:gs pos="86000">
                  <a:schemeClr val="accent5">
                    <a:lumMod val="40000"/>
                    <a:lumOff val="60000"/>
                  </a:schemeClr>
                </a:gs>
                <a:gs pos="0">
                  <a:schemeClr val="accent5">
                    <a:lumMod val="40000"/>
                    <a:lumOff val="60000"/>
                    <a:alpha val="26000"/>
                  </a:schemeClr>
                </a:gs>
              </a:gsLst>
              <a:lin ang="108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effectLst/>
                <a:latin typeface="HGP創英角ｺﾞｼｯｸUB" panose="020B0900000000000000" pitchFamily="50" charset="-128"/>
                <a:ea typeface="HGP創英角ｺﾞｼｯｸUB" panose="020B0900000000000000" pitchFamily="50" charset="-128"/>
              </a:endParaRPr>
            </a:p>
          </p:txBody>
        </p:sp>
        <p:sp>
          <p:nvSpPr>
            <p:cNvPr id="5" name="二等辺三角形 4">
              <a:extLst>
                <a:ext uri="{FF2B5EF4-FFF2-40B4-BE49-F238E27FC236}">
                  <a16:creationId xmlns:a16="http://schemas.microsoft.com/office/drawing/2014/main" xmlns="" id="{17F1224E-CF75-4220-B111-BA7CBC86F9C0}"/>
                </a:ext>
              </a:extLst>
            </p:cNvPr>
            <p:cNvSpPr/>
            <p:nvPr/>
          </p:nvSpPr>
          <p:spPr>
            <a:xfrm flipH="1">
              <a:off x="7500025" y="5068399"/>
              <a:ext cx="128813" cy="148762"/>
            </a:xfrm>
            <a:prstGeom prst="triangle">
              <a:avLst/>
            </a:prstGeom>
            <a:solidFill>
              <a:schemeClr val="accent5">
                <a:lumMod val="40000"/>
                <a:lumOff val="60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bg1"/>
                </a:solidFill>
                <a:effectLst/>
                <a:latin typeface="Arial" panose="020B0604020202020204" pitchFamily="34" charset="0"/>
              </a:endParaRPr>
            </a:p>
          </p:txBody>
        </p:sp>
        <p:sp>
          <p:nvSpPr>
            <p:cNvPr id="6" name="タイトル 8">
              <a:extLst>
                <a:ext uri="{FF2B5EF4-FFF2-40B4-BE49-F238E27FC236}">
                  <a16:creationId xmlns:a16="http://schemas.microsoft.com/office/drawing/2014/main" xmlns="" id="{9BEBB412-F1FF-47FA-8601-B732FA7E2BE8}"/>
                </a:ext>
              </a:extLst>
            </p:cNvPr>
            <p:cNvSpPr txBox="1">
              <a:spLocks/>
            </p:cNvSpPr>
            <p:nvPr/>
          </p:nvSpPr>
          <p:spPr>
            <a:xfrm>
              <a:off x="4067944" y="5286808"/>
              <a:ext cx="3960440" cy="215444"/>
            </a:xfrm>
            <a:prstGeom prst="rect">
              <a:avLst/>
            </a:prstGeom>
            <a:noFill/>
          </p:spPr>
          <p:txBody>
            <a:bodyPr wrap="square" lIns="0" tIns="0" rIns="0" bIns="0"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1400" dirty="0"/>
                <a:t>母回帰係数が</a:t>
              </a:r>
              <a:r>
                <a:rPr lang="en-US" altLang="ja-JP" sz="1400" dirty="0"/>
                <a:t>0</a:t>
              </a:r>
              <a:r>
                <a:rPr lang="ja-JP" altLang="en-US" sz="1400" dirty="0"/>
                <a:t>であるという帰無仮説のもとでの</a:t>
              </a:r>
              <a:r>
                <a:rPr lang="en-US" altLang="ja-JP" sz="1400" dirty="0"/>
                <a:t>P</a:t>
              </a:r>
              <a:r>
                <a:rPr lang="ja-JP" altLang="en-US" sz="1400" dirty="0"/>
                <a:t>値</a:t>
              </a:r>
            </a:p>
          </p:txBody>
        </p:sp>
      </p:grpSp>
      <p:sp>
        <p:nvSpPr>
          <p:cNvPr id="10"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回帰係数の推定値の信頼度</a:t>
            </a:r>
          </a:p>
        </p:txBody>
      </p:sp>
      <p:grpSp>
        <p:nvGrpSpPr>
          <p:cNvPr id="7" name="グループ化 6"/>
          <p:cNvGrpSpPr/>
          <p:nvPr/>
        </p:nvGrpSpPr>
        <p:grpSpPr>
          <a:xfrm>
            <a:off x="2195736" y="5068398"/>
            <a:ext cx="1512168" cy="508495"/>
            <a:chOff x="2195736" y="5068398"/>
            <a:chExt cx="1512168" cy="508495"/>
          </a:xfrm>
        </p:grpSpPr>
        <p:sp>
          <p:nvSpPr>
            <p:cNvPr id="11" name="角丸四角形 66">
              <a:extLst>
                <a:ext uri="{FF2B5EF4-FFF2-40B4-BE49-F238E27FC236}">
                  <a16:creationId xmlns:a16="http://schemas.microsoft.com/office/drawing/2014/main" xmlns="" id="{1371D513-2195-403A-80C1-BB0BBEBD4F68}"/>
                </a:ext>
              </a:extLst>
            </p:cNvPr>
            <p:cNvSpPr/>
            <p:nvPr/>
          </p:nvSpPr>
          <p:spPr>
            <a:xfrm rot="16200000">
              <a:off x="2771954" y="4640943"/>
              <a:ext cx="359732" cy="1512168"/>
            </a:xfrm>
            <a:prstGeom prst="roundRect">
              <a:avLst>
                <a:gd name="adj" fmla="val 0"/>
              </a:avLst>
            </a:prstGeom>
            <a:gradFill flip="none" rotWithShape="1">
              <a:gsLst>
                <a:gs pos="86000">
                  <a:schemeClr val="accent5">
                    <a:lumMod val="40000"/>
                    <a:lumOff val="60000"/>
                  </a:schemeClr>
                </a:gs>
                <a:gs pos="0">
                  <a:schemeClr val="accent5">
                    <a:lumMod val="40000"/>
                    <a:lumOff val="60000"/>
                    <a:alpha val="26000"/>
                  </a:schemeClr>
                </a:gs>
              </a:gsLst>
              <a:lin ang="108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effectLst/>
                <a:latin typeface="HGP創英角ｺﾞｼｯｸUB" panose="020B0900000000000000" pitchFamily="50" charset="-128"/>
                <a:ea typeface="HGP創英角ｺﾞｼｯｸUB" panose="020B0900000000000000" pitchFamily="50" charset="-128"/>
              </a:endParaRPr>
            </a:p>
          </p:txBody>
        </p:sp>
        <p:sp>
          <p:nvSpPr>
            <p:cNvPr id="12" name="二等辺三角形 11">
              <a:extLst>
                <a:ext uri="{FF2B5EF4-FFF2-40B4-BE49-F238E27FC236}">
                  <a16:creationId xmlns:a16="http://schemas.microsoft.com/office/drawing/2014/main" xmlns="" id="{17F1224E-CF75-4220-B111-BA7CBC86F9C0}"/>
                </a:ext>
              </a:extLst>
            </p:cNvPr>
            <p:cNvSpPr/>
            <p:nvPr/>
          </p:nvSpPr>
          <p:spPr>
            <a:xfrm flipH="1">
              <a:off x="3355115" y="5068398"/>
              <a:ext cx="128813" cy="148763"/>
            </a:xfrm>
            <a:prstGeom prst="triangle">
              <a:avLst/>
            </a:prstGeom>
            <a:solidFill>
              <a:schemeClr val="accent5">
                <a:lumMod val="40000"/>
                <a:lumOff val="60000"/>
                <a:alpha val="3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bg1"/>
                </a:solidFill>
                <a:effectLst/>
                <a:latin typeface="Arial" panose="020B0604020202020204" pitchFamily="34" charset="0"/>
              </a:endParaRPr>
            </a:p>
          </p:txBody>
        </p:sp>
        <p:sp>
          <p:nvSpPr>
            <p:cNvPr id="13" name="タイトル 8">
              <a:extLst>
                <a:ext uri="{FF2B5EF4-FFF2-40B4-BE49-F238E27FC236}">
                  <a16:creationId xmlns:a16="http://schemas.microsoft.com/office/drawing/2014/main" xmlns="" id="{9BEBB412-F1FF-47FA-8601-B732FA7E2BE8}"/>
                </a:ext>
              </a:extLst>
            </p:cNvPr>
            <p:cNvSpPr txBox="1">
              <a:spLocks/>
            </p:cNvSpPr>
            <p:nvPr/>
          </p:nvSpPr>
          <p:spPr>
            <a:xfrm>
              <a:off x="2321726" y="5286808"/>
              <a:ext cx="1258064" cy="215444"/>
            </a:xfrm>
            <a:prstGeom prst="rect">
              <a:avLst/>
            </a:prstGeom>
            <a:noFill/>
          </p:spPr>
          <p:txBody>
            <a:bodyPr wrap="square" lIns="0" tIns="0" rIns="0" bIns="0"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1400" dirty="0"/>
                <a:t>最もありそうな値</a:t>
              </a:r>
            </a:p>
          </p:txBody>
        </p:sp>
      </p:grpSp>
    </p:spTree>
    <p:extLst>
      <p:ext uri="{BB962C8B-B14F-4D97-AF65-F5344CB8AC3E}">
        <p14:creationId xmlns:p14="http://schemas.microsoft.com/office/powerpoint/2010/main" val="2576634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8">
            <a:extLst>
              <a:ext uri="{FF2B5EF4-FFF2-40B4-BE49-F238E27FC236}">
                <a16:creationId xmlns:a16="http://schemas.microsoft.com/office/drawing/2014/main" xmlns="" id="{D4791E95-29ED-40DE-8FCF-EA533990AD66}"/>
              </a:ext>
            </a:extLst>
          </p:cNvPr>
          <p:cNvSpPr txBox="1">
            <a:spLocks/>
          </p:cNvSpPr>
          <p:nvPr/>
        </p:nvSpPr>
        <p:spPr>
          <a:xfrm>
            <a:off x="1025377" y="1234820"/>
            <a:ext cx="6858987" cy="904863"/>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走行</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距離 </a:t>
            </a:r>
            <a:r>
              <a:rPr lang="en-US" altLang="ja-JP"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量的変数</a:t>
            </a:r>
            <a:r>
              <a:rPr lang="en-US" altLang="ja-JP"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 </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や</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車</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体色 </a:t>
            </a:r>
            <a:r>
              <a:rPr lang="en-US" altLang="ja-JP"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質的変数</a:t>
            </a:r>
            <a:r>
              <a:rPr lang="en-US" altLang="ja-JP"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 </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を</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つかって</a:t>
            </a:r>
            <a:b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br>
            <a:r>
              <a:rPr lang="ja-JP" altLang="en-US"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その車が売れるかどうか </a:t>
            </a:r>
            <a:r>
              <a:rPr lang="en-US" altLang="ja-JP"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質的変数</a:t>
            </a:r>
            <a:r>
              <a:rPr lang="en-US" altLang="ja-JP"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a:t>
            </a:r>
            <a:r>
              <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rPr>
              <a:t> </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を説明する</a:t>
            </a:r>
          </a:p>
        </p:txBody>
      </p:sp>
      <p:sp>
        <p:nvSpPr>
          <p:cNvPr id="4" name="タイトル 8">
            <a:extLst>
              <a:ext uri="{FF2B5EF4-FFF2-40B4-BE49-F238E27FC236}">
                <a16:creationId xmlns:a16="http://schemas.microsoft.com/office/drawing/2014/main" xmlns="" id="{FC2D4ABF-EA67-424C-B235-35EA5ADD33D1}"/>
              </a:ext>
            </a:extLst>
          </p:cNvPr>
          <p:cNvSpPr txBox="1">
            <a:spLocks/>
          </p:cNvSpPr>
          <p:nvPr/>
        </p:nvSpPr>
        <p:spPr>
          <a:xfrm>
            <a:off x="810343" y="762737"/>
            <a:ext cx="8226153" cy="47666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ロジスティック回帰｜質的</a:t>
            </a:r>
            <a:r>
              <a:rPr lang="ja-JP" altLang="en-US" sz="24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変数 </a:t>
            </a:r>
            <a:r>
              <a:rPr lang="en-US" altLang="ja-JP" sz="24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4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名義尺度</a:t>
            </a:r>
            <a:r>
              <a:rPr lang="en-US" altLang="ja-JP" sz="24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 </a:t>
            </a:r>
            <a:r>
              <a:rPr lang="ja-JP" altLang="en-US" sz="24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を</a:t>
            </a: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説明する</a:t>
            </a:r>
            <a:r>
              <a:rPr lang="ja-JP" altLang="en-US" sz="24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モデル</a:t>
            </a:r>
          </a:p>
        </p:txBody>
      </p:sp>
      <p:sp>
        <p:nvSpPr>
          <p:cNvPr id="5" name="正方形/長方形 4">
            <a:extLst>
              <a:ext uri="{FF2B5EF4-FFF2-40B4-BE49-F238E27FC236}">
                <a16:creationId xmlns:a16="http://schemas.microsoft.com/office/drawing/2014/main" xmlns="" id="{25314E60-DB39-419F-AB1D-AC0A4B6DFB52}"/>
              </a:ext>
            </a:extLst>
          </p:cNvPr>
          <p:cNvSpPr>
            <a:spLocks noChangeAspect="1"/>
          </p:cNvSpPr>
          <p:nvPr/>
        </p:nvSpPr>
        <p:spPr>
          <a:xfrm>
            <a:off x="892274" y="3805818"/>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6" name="タイトル 8">
            <a:extLst>
              <a:ext uri="{FF2B5EF4-FFF2-40B4-BE49-F238E27FC236}">
                <a16:creationId xmlns:a16="http://schemas.microsoft.com/office/drawing/2014/main" xmlns="" id="{6F3DAD3B-0520-45BD-930E-FF101CDD4FF3}"/>
              </a:ext>
            </a:extLst>
          </p:cNvPr>
          <p:cNvSpPr txBox="1">
            <a:spLocks/>
          </p:cNvSpPr>
          <p:nvPr/>
        </p:nvSpPr>
        <p:spPr>
          <a:xfrm>
            <a:off x="1025377" y="3617587"/>
            <a:ext cx="7939109" cy="498598"/>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より正しくは売れる「確率</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 </a:t>
            </a:r>
            <a:r>
              <a:rPr lang="en-US" altLang="ja-JP"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a:t>
            </a:r>
            <a:r>
              <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rPr>
              <a:t>0, 1]</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の値</a:t>
            </a:r>
            <a:r>
              <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rPr>
              <a:t>)</a:t>
            </a:r>
          </a:p>
        </p:txBody>
      </p:sp>
      <p:sp>
        <p:nvSpPr>
          <p:cNvPr id="7" name="タイトル 8">
            <a:extLst>
              <a:ext uri="{FF2B5EF4-FFF2-40B4-BE49-F238E27FC236}">
                <a16:creationId xmlns:a16="http://schemas.microsoft.com/office/drawing/2014/main" xmlns="" id="{7E623C54-7436-4DA6-8E93-1B73BFDA7FF2}"/>
              </a:ext>
            </a:extLst>
          </p:cNvPr>
          <p:cNvSpPr txBox="1">
            <a:spLocks/>
          </p:cNvSpPr>
          <p:nvPr/>
        </p:nvSpPr>
        <p:spPr>
          <a:xfrm>
            <a:off x="1025377" y="4043037"/>
            <a:ext cx="7939109" cy="85093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医療では、治療の結果死ぬか死なないか、治るか治らないか、</a:t>
            </a:r>
            <a:endPar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など</a:t>
            </a:r>
            <a:r>
              <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rPr>
              <a:t>2</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値の結果を回帰させることも多い。</a:t>
            </a:r>
          </a:p>
        </p:txBody>
      </p:sp>
      <p:sp>
        <p:nvSpPr>
          <p:cNvPr id="8" name="正方形/長方形 7">
            <a:extLst>
              <a:ext uri="{FF2B5EF4-FFF2-40B4-BE49-F238E27FC236}">
                <a16:creationId xmlns:a16="http://schemas.microsoft.com/office/drawing/2014/main" xmlns="" id="{6B265448-B884-46EC-9FBD-D0FFB5367C07}"/>
              </a:ext>
            </a:extLst>
          </p:cNvPr>
          <p:cNvSpPr>
            <a:spLocks noChangeAspect="1"/>
          </p:cNvSpPr>
          <p:nvPr/>
        </p:nvSpPr>
        <p:spPr>
          <a:xfrm>
            <a:off x="892274" y="4222344"/>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9" name="二等辺三角形 8">
            <a:extLst>
              <a:ext uri="{FF2B5EF4-FFF2-40B4-BE49-F238E27FC236}">
                <a16:creationId xmlns:a16="http://schemas.microsoft.com/office/drawing/2014/main" xmlns="" id="{ED3BD997-C9E7-4F98-8AA7-9A7AB73EF323}"/>
              </a:ext>
            </a:extLst>
          </p:cNvPr>
          <p:cNvSpPr/>
          <p:nvPr/>
        </p:nvSpPr>
        <p:spPr>
          <a:xfrm flipH="1">
            <a:off x="4552200" y="2030521"/>
            <a:ext cx="278915" cy="360000"/>
          </a:xfrm>
          <a:prstGeom prst="triangle">
            <a:avLst>
              <a:gd name="adj" fmla="val 50459"/>
            </a:avLst>
          </a:prstGeom>
          <a:solidFill>
            <a:schemeClr val="accent5">
              <a:lumMod val="40000"/>
              <a:lumOff val="60000"/>
              <a:alpha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nvGrpSpPr>
          <p:cNvPr id="10" name="グループ化 9">
            <a:extLst>
              <a:ext uri="{FF2B5EF4-FFF2-40B4-BE49-F238E27FC236}">
                <a16:creationId xmlns:a16="http://schemas.microsoft.com/office/drawing/2014/main" xmlns="" id="{966506E5-5DDA-4685-9EF0-083FB92B9BAD}"/>
              </a:ext>
            </a:extLst>
          </p:cNvPr>
          <p:cNvGrpSpPr/>
          <p:nvPr/>
        </p:nvGrpSpPr>
        <p:grpSpPr>
          <a:xfrm>
            <a:off x="2827789" y="2389470"/>
            <a:ext cx="3488422" cy="991599"/>
            <a:chOff x="1615697" y="2272977"/>
            <a:chExt cx="3488422" cy="991599"/>
          </a:xfrm>
        </p:grpSpPr>
        <p:sp>
          <p:nvSpPr>
            <p:cNvPr id="11" name="角丸四角形 66">
              <a:extLst>
                <a:ext uri="{FF2B5EF4-FFF2-40B4-BE49-F238E27FC236}">
                  <a16:creationId xmlns:a16="http://schemas.microsoft.com/office/drawing/2014/main" xmlns="" id="{7C9F8F17-4404-44F1-89D6-C58DB185565D}"/>
                </a:ext>
              </a:extLst>
            </p:cNvPr>
            <p:cNvSpPr/>
            <p:nvPr/>
          </p:nvSpPr>
          <p:spPr>
            <a:xfrm rot="5400000">
              <a:off x="2864108" y="1024566"/>
              <a:ext cx="991599" cy="3488422"/>
            </a:xfrm>
            <a:prstGeom prst="roundRect">
              <a:avLst>
                <a:gd name="adj" fmla="val 0"/>
              </a:avLst>
            </a:prstGeom>
            <a:gradFill>
              <a:gsLst>
                <a:gs pos="86000">
                  <a:schemeClr val="accent5">
                    <a:lumMod val="40000"/>
                    <a:lumOff val="60000"/>
                  </a:schemeClr>
                </a:gs>
                <a:gs pos="0">
                  <a:schemeClr val="accent5">
                    <a:lumMod val="40000"/>
                    <a:lumOff val="60000"/>
                    <a:alpha val="26000"/>
                  </a:schemeClr>
                </a:gs>
              </a:gsLst>
              <a:lin ang="210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rgbClr val="000000"/>
                </a:solidFill>
                <a:latin typeface="HGP創英角ｺﾞｼｯｸUB" panose="020B0900000000000000" pitchFamily="50" charset="-128"/>
                <a:ea typeface="HGP創英角ｺﾞｼｯｸUB" panose="020B0900000000000000" pitchFamily="50" charset="-128"/>
              </a:endParaRPr>
            </a:p>
          </p:txBody>
        </p:sp>
        <p:sp>
          <p:nvSpPr>
            <p:cNvPr id="12" name="タイトル 8">
              <a:extLst>
                <a:ext uri="{FF2B5EF4-FFF2-40B4-BE49-F238E27FC236}">
                  <a16:creationId xmlns:a16="http://schemas.microsoft.com/office/drawing/2014/main" xmlns="" id="{A259928A-B821-4EF4-AA30-B97E0359CD6B}"/>
                </a:ext>
              </a:extLst>
            </p:cNvPr>
            <p:cNvSpPr txBox="1">
              <a:spLocks/>
            </p:cNvSpPr>
            <p:nvPr/>
          </p:nvSpPr>
          <p:spPr>
            <a:xfrm>
              <a:off x="1699331" y="2342058"/>
              <a:ext cx="3387466" cy="830997"/>
            </a:xfrm>
            <a:prstGeom prst="rect">
              <a:avLst/>
            </a:prstGeom>
            <a:noFill/>
          </p:spPr>
          <p:txBody>
            <a:bodyPr wrap="non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2400" dirty="0">
                  <a:solidFill>
                    <a:srgbClr val="0000FF"/>
                  </a:solidFill>
                </a:rPr>
                <a:t>被説明</a:t>
              </a:r>
              <a:r>
                <a:rPr lang="ja-JP" altLang="en-US" sz="2400" dirty="0" smtClean="0">
                  <a:solidFill>
                    <a:srgbClr val="0000FF"/>
                  </a:solidFill>
                </a:rPr>
                <a:t>変数 </a:t>
              </a:r>
              <a:r>
                <a:rPr lang="en-US" altLang="ja-JP" sz="2400" dirty="0" smtClean="0">
                  <a:solidFill>
                    <a:srgbClr val="0000FF"/>
                  </a:solidFill>
                </a:rPr>
                <a:t>(</a:t>
              </a:r>
              <a:r>
                <a:rPr lang="ja-JP" altLang="en-US" sz="2400" dirty="0" smtClean="0">
                  <a:solidFill>
                    <a:srgbClr val="0000FF"/>
                  </a:solidFill>
                </a:rPr>
                <a:t>従属変数</a:t>
              </a:r>
              <a:r>
                <a:rPr lang="en-US" altLang="ja-JP" sz="2400" dirty="0" smtClean="0">
                  <a:solidFill>
                    <a:srgbClr val="0000FF"/>
                  </a:solidFill>
                </a:rPr>
                <a:t>)</a:t>
              </a:r>
              <a:endParaRPr lang="en-US" altLang="ja-JP" sz="2400" dirty="0">
                <a:solidFill>
                  <a:srgbClr val="0000FF"/>
                </a:solidFill>
              </a:endParaRPr>
            </a:p>
            <a:p>
              <a:r>
                <a:rPr lang="ja-JP" altLang="en-US" sz="2400" dirty="0">
                  <a:solidFill>
                    <a:srgbClr val="0000FF"/>
                  </a:solidFill>
                </a:rPr>
                <a:t>が</a:t>
              </a:r>
              <a:r>
                <a:rPr lang="ja-JP" altLang="en-US" sz="2400" dirty="0">
                  <a:solidFill>
                    <a:srgbClr val="FF0000"/>
                  </a:solidFill>
                </a:rPr>
                <a:t>質的</a:t>
              </a:r>
              <a:r>
                <a:rPr lang="ja-JP" altLang="en-US" sz="2400" dirty="0">
                  <a:solidFill>
                    <a:srgbClr val="0000FF"/>
                  </a:solidFill>
                </a:rPr>
                <a:t>変数</a:t>
              </a:r>
            </a:p>
          </p:txBody>
        </p:sp>
      </p:grpSp>
      <p:sp>
        <p:nvSpPr>
          <p:cNvPr id="13" name="正方形/長方形 12">
            <a:extLst>
              <a:ext uri="{FF2B5EF4-FFF2-40B4-BE49-F238E27FC236}">
                <a16:creationId xmlns:a16="http://schemas.microsoft.com/office/drawing/2014/main" xmlns="" id="{4021F7E9-A51E-4640-8569-E9DE027050DD}"/>
              </a:ext>
            </a:extLst>
          </p:cNvPr>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
        <p:nvSpPr>
          <p:cNvPr id="14"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ロジスティック回帰</a:t>
            </a:r>
          </a:p>
        </p:txBody>
      </p:sp>
      <p:sp>
        <p:nvSpPr>
          <p:cNvPr id="15" name="正方形/長方形 14">
            <a:extLst>
              <a:ext uri="{FF2B5EF4-FFF2-40B4-BE49-F238E27FC236}">
                <a16:creationId xmlns:a16="http://schemas.microsoft.com/office/drawing/2014/main" xmlns="" id="{B948F3D6-98C1-4C51-A80D-6CFF2C20B161}"/>
              </a:ext>
            </a:extLst>
          </p:cNvPr>
          <p:cNvSpPr>
            <a:spLocks noChangeAspect="1"/>
          </p:cNvSpPr>
          <p:nvPr/>
        </p:nvSpPr>
        <p:spPr>
          <a:xfrm>
            <a:off x="892274" y="1406874"/>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Tree>
    <p:extLst>
      <p:ext uri="{BB962C8B-B14F-4D97-AF65-F5344CB8AC3E}">
        <p14:creationId xmlns:p14="http://schemas.microsoft.com/office/powerpoint/2010/main" val="3986310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コンテンツ プレースホルダー 1">
                <a:extLst>
                  <a:ext uri="{FF2B5EF4-FFF2-40B4-BE49-F238E27FC236}">
                    <a16:creationId xmlns:a16="http://schemas.microsoft.com/office/drawing/2014/main" xmlns="" id="{8EBBDB76-6358-4A68-AE8B-5F7966BB6069}"/>
                  </a:ext>
                </a:extLst>
              </p:cNvPr>
              <p:cNvSpPr txBox="1">
                <a:spLocks/>
              </p:cNvSpPr>
              <p:nvPr/>
            </p:nvSpPr>
            <p:spPr>
              <a:xfrm>
                <a:off x="1294443" y="1595264"/>
                <a:ext cx="2424648" cy="455509"/>
              </a:xfrm>
              <a:prstGeom prst="rect">
                <a:avLst/>
              </a:prstGeom>
            </p:spPr>
            <p:txBody>
              <a:bodyPr wrap="square">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lvl="2" indent="0">
                  <a:buClr>
                    <a:schemeClr val="bg1"/>
                  </a:buClr>
                </a:pPr>
                <a14:m>
                  <m:oMath xmlns:m="http://schemas.openxmlformats.org/officeDocument/2006/math">
                    <m:r>
                      <a:rPr lang="en-US" altLang="ja-JP" sz="1800" i="1" smtClean="0">
                        <a:latin typeface="Cambria Math" panose="02040503050406030204" pitchFamily="18" charset="0"/>
                      </a:rPr>
                      <m:t>𝜎</m:t>
                    </m:r>
                    <m:d>
                      <m:dPr>
                        <m:ctrlPr>
                          <a:rPr lang="en-US" altLang="ja-JP" sz="1800" i="1" smtClean="0">
                            <a:latin typeface="Cambria Math"/>
                          </a:rPr>
                        </m:ctrlPr>
                      </m:dPr>
                      <m:e>
                        <m:r>
                          <a:rPr lang="en-US" altLang="ja-JP" sz="1800" i="1" smtClean="0">
                            <a:latin typeface="Cambria Math" panose="02040503050406030204" pitchFamily="18" charset="0"/>
                          </a:rPr>
                          <m:t>𝑥</m:t>
                        </m:r>
                      </m:e>
                    </m:d>
                    <m:r>
                      <a:rPr lang="en-US" altLang="ja-JP" sz="1800" i="1" smtClean="0">
                        <a:latin typeface="Cambria Math" panose="02040503050406030204" pitchFamily="18" charset="0"/>
                      </a:rPr>
                      <m:t>=</m:t>
                    </m:r>
                    <m:f>
                      <m:fPr>
                        <m:ctrlPr>
                          <a:rPr lang="en-US" altLang="ja-JP" sz="1800" i="1" smtClean="0">
                            <a:latin typeface="Cambria Math"/>
                          </a:rPr>
                        </m:ctrlPr>
                      </m:fPr>
                      <m:num>
                        <m:r>
                          <a:rPr lang="en-US" altLang="ja-JP" sz="1800" i="1" smtClean="0">
                            <a:latin typeface="Cambria Math" panose="02040503050406030204" pitchFamily="18" charset="0"/>
                          </a:rPr>
                          <m:t>1</m:t>
                        </m:r>
                      </m:num>
                      <m:den>
                        <m:r>
                          <a:rPr lang="en-US" altLang="ja-JP" sz="1800" i="1" smtClean="0">
                            <a:latin typeface="Cambria Math" panose="02040503050406030204" pitchFamily="18" charset="0"/>
                          </a:rPr>
                          <m:t>1+</m:t>
                        </m:r>
                        <m:sSup>
                          <m:sSupPr>
                            <m:ctrlPr>
                              <a:rPr lang="en-US" altLang="ja-JP" sz="1800" i="1" smtClean="0">
                                <a:latin typeface="Cambria Math"/>
                              </a:rPr>
                            </m:ctrlPr>
                          </m:sSupPr>
                          <m:e>
                            <m:r>
                              <a:rPr lang="en-US" altLang="ja-JP" sz="1800" i="1" smtClean="0">
                                <a:latin typeface="Cambria Math" panose="02040503050406030204" pitchFamily="18" charset="0"/>
                              </a:rPr>
                              <m:t>𝑒</m:t>
                            </m:r>
                          </m:e>
                          <m:sup>
                            <m:r>
                              <a:rPr lang="en-US" altLang="ja-JP" sz="1800" i="1" smtClean="0">
                                <a:latin typeface="Cambria Math" panose="02040503050406030204" pitchFamily="18" charset="0"/>
                              </a:rPr>
                              <m:t>−</m:t>
                            </m:r>
                            <m:r>
                              <a:rPr lang="en-US" altLang="ja-JP" sz="1800" i="1" smtClean="0">
                                <a:latin typeface="Cambria Math" panose="02040503050406030204" pitchFamily="18" charset="0"/>
                              </a:rPr>
                              <m:t>𝑥</m:t>
                            </m:r>
                          </m:sup>
                        </m:sSup>
                      </m:den>
                    </m:f>
                  </m:oMath>
                </a14:m>
                <a:endParaRPr lang="ja-JP" altLang="en-US" sz="1800" dirty="0">
                  <a:latin typeface="HGP創英角ｺﾞｼｯｸUB" panose="020B0900000000000000" pitchFamily="50" charset="-128"/>
                  <a:ea typeface="HGP創英角ｺﾞｼｯｸUB" panose="020B0900000000000000" pitchFamily="50" charset="-128"/>
                </a:endParaRPr>
              </a:p>
            </p:txBody>
          </p:sp>
        </mc:Choice>
        <mc:Fallback xmlns="">
          <p:sp>
            <p:nvSpPr>
              <p:cNvPr id="2" name="コンテンツ プレースホルダー 1">
                <a:extLst>
                  <a:ext uri="{FF2B5EF4-FFF2-40B4-BE49-F238E27FC236}">
                    <a16:creationId xmlns="" xmlns:a16="http://schemas.microsoft.com/office/drawing/2014/main" xmlns:a14="http://schemas.microsoft.com/office/drawing/2010/main" id="{8EBBDB76-6358-4A68-AE8B-5F7966BB6069}"/>
                  </a:ext>
                </a:extLst>
              </p:cNvPr>
              <p:cNvSpPr txBox="1">
                <a:spLocks noRot="1" noChangeAspect="1" noMove="1" noResize="1" noEditPoints="1" noAdjustHandles="1" noChangeArrowheads="1" noChangeShapeType="1" noTextEdit="1"/>
              </p:cNvSpPr>
              <p:nvPr/>
            </p:nvSpPr>
            <p:spPr>
              <a:xfrm>
                <a:off x="1294443" y="1595264"/>
                <a:ext cx="2424648" cy="455509"/>
              </a:xfrm>
              <a:prstGeom prst="rect">
                <a:avLst/>
              </a:prstGeom>
              <a:blipFill rotWithShape="1">
                <a:blip r:embed="rId3"/>
                <a:stretch>
                  <a:fillRect l="-1508" b="-4054"/>
                </a:stretch>
              </a:blipFill>
            </p:spPr>
            <p:txBody>
              <a:bodyPr/>
              <a:lstStyle/>
              <a:p>
                <a:r>
                  <a:rPr lang="ja-JP" altLang="en-US">
                    <a:noFill/>
                  </a:rPr>
                  <a:t> </a:t>
                </a:r>
              </a:p>
            </p:txBody>
          </p:sp>
        </mc:Fallback>
      </mc:AlternateContent>
      <p:pic>
        <p:nvPicPr>
          <p:cNvPr id="3" name="Picture 2" descr="https://upload.wikimedia.org/wikipedia/commons/a/ac/Logistic-curv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1959" y="1375390"/>
            <a:ext cx="3870960" cy="2903220"/>
          </a:xfrm>
          <a:prstGeom prst="rect">
            <a:avLst/>
          </a:prstGeom>
          <a:noFill/>
          <a:ln w="3175">
            <a:solidFill>
              <a:schemeClr val="tx1"/>
            </a:solidFill>
          </a:ln>
          <a:extLst>
            <a:ext uri="{909E8E84-426E-40DD-AFC4-6F175D3DCCD1}">
              <a14:hiddenFill xmlns:a14="http://schemas.microsoft.com/office/drawing/2010/main">
                <a:solidFill>
                  <a:srgbClr val="FFFFFF"/>
                </a:solidFill>
              </a14:hiddenFill>
            </a:ext>
          </a:extLst>
        </p:spPr>
      </p:pic>
      <p:sp>
        <p:nvSpPr>
          <p:cNvPr id="5" name="タイトル 8">
            <a:extLst>
              <a:ext uri="{FF2B5EF4-FFF2-40B4-BE49-F238E27FC236}">
                <a16:creationId xmlns:a16="http://schemas.microsoft.com/office/drawing/2014/main" xmlns="" id="{8CFBB4FF-00BE-484C-BC3A-B89DA7E77B51}"/>
              </a:ext>
            </a:extLst>
          </p:cNvPr>
          <p:cNvSpPr txBox="1">
            <a:spLocks/>
          </p:cNvSpPr>
          <p:nvPr/>
        </p:nvSpPr>
        <p:spPr>
          <a:xfrm>
            <a:off x="797223" y="763165"/>
            <a:ext cx="8226151" cy="47666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シグモイド関数を用いて確率に変換する</a:t>
            </a:r>
          </a:p>
        </p:txBody>
      </p:sp>
      <p:sp>
        <p:nvSpPr>
          <p:cNvPr id="6" name="正方形/長方形 5">
            <a:extLst>
              <a:ext uri="{FF2B5EF4-FFF2-40B4-BE49-F238E27FC236}">
                <a16:creationId xmlns:a16="http://schemas.microsoft.com/office/drawing/2014/main" xmlns="" id="{B948F3D6-98C1-4C51-A80D-6CFF2C20B161}"/>
              </a:ext>
            </a:extLst>
          </p:cNvPr>
          <p:cNvSpPr>
            <a:spLocks noChangeAspect="1"/>
          </p:cNvSpPr>
          <p:nvPr/>
        </p:nvSpPr>
        <p:spPr>
          <a:xfrm>
            <a:off x="892274" y="1406874"/>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7" name="タイトル 8">
            <a:extLst>
              <a:ext uri="{FF2B5EF4-FFF2-40B4-BE49-F238E27FC236}">
                <a16:creationId xmlns:a16="http://schemas.microsoft.com/office/drawing/2014/main" xmlns="" id="{251E44F5-1D72-421B-BD5E-52D019C26F4D}"/>
              </a:ext>
            </a:extLst>
          </p:cNvPr>
          <p:cNvSpPr txBox="1">
            <a:spLocks/>
          </p:cNvSpPr>
          <p:nvPr/>
        </p:nvSpPr>
        <p:spPr>
          <a:xfrm>
            <a:off x="1025376" y="1250924"/>
            <a:ext cx="8118624" cy="424732"/>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en-US" altLang="ja-JP" sz="1800" dirty="0">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1800" dirty="0" smtClean="0">
                <a:effectLst>
                  <a:glow rad="88900">
                    <a:schemeClr val="bg1"/>
                  </a:glow>
                </a:effectLst>
                <a:latin typeface="HGP創英角ｺﾞｼｯｸUB" panose="020B0900000000000000" pitchFamily="50" charset="-128"/>
                <a:ea typeface="HGP創英角ｺﾞｼｯｸUB" panose="020B0900000000000000" pitchFamily="50" charset="-128"/>
              </a:rPr>
              <a:t>標準</a:t>
            </a:r>
            <a:r>
              <a:rPr lang="en-US" altLang="ja-JP" sz="1800" dirty="0" smtClean="0">
                <a:effectLst>
                  <a:glow rad="88900">
                    <a:schemeClr val="bg1"/>
                  </a:glow>
                </a:effectLst>
                <a:latin typeface="HGP創英角ｺﾞｼｯｸUB" panose="020B0900000000000000" pitchFamily="50" charset="-128"/>
                <a:ea typeface="HGP創英角ｺﾞｼｯｸUB" panose="020B0900000000000000" pitchFamily="50" charset="-128"/>
              </a:rPr>
              <a:t>) </a:t>
            </a:r>
            <a:r>
              <a:rPr lang="ja-JP" altLang="en-US" sz="1800" dirty="0" smtClean="0">
                <a:effectLst>
                  <a:glow rad="88900">
                    <a:schemeClr val="bg1"/>
                  </a:glow>
                </a:effectLst>
                <a:latin typeface="HGP創英角ｺﾞｼｯｸUB" panose="020B0900000000000000" pitchFamily="50" charset="-128"/>
                <a:ea typeface="HGP創英角ｺﾞｼｯｸUB" panose="020B0900000000000000" pitchFamily="50" charset="-128"/>
              </a:rPr>
              <a:t>シグモイド</a:t>
            </a:r>
            <a:r>
              <a:rPr lang="ja-JP" altLang="en-US" sz="1800" dirty="0">
                <a:effectLst>
                  <a:glow rad="88900">
                    <a:schemeClr val="bg1"/>
                  </a:glow>
                </a:effectLst>
                <a:latin typeface="HGP創英角ｺﾞｼｯｸUB" panose="020B0900000000000000" pitchFamily="50" charset="-128"/>
                <a:ea typeface="HGP創英角ｺﾞｼｯｸUB" panose="020B0900000000000000" pitchFamily="50" charset="-128"/>
              </a:rPr>
              <a:t>関数</a:t>
            </a:r>
          </a:p>
        </p:txBody>
      </p:sp>
      <p:sp>
        <p:nvSpPr>
          <p:cNvPr id="8" name="正方形/長方形 7">
            <a:extLst>
              <a:ext uri="{FF2B5EF4-FFF2-40B4-BE49-F238E27FC236}">
                <a16:creationId xmlns:a16="http://schemas.microsoft.com/office/drawing/2014/main" xmlns="" id="{D7389D4A-FB17-41AC-8271-4F2426CD66DB}"/>
              </a:ext>
            </a:extLst>
          </p:cNvPr>
          <p:cNvSpPr>
            <a:spLocks noChangeAspect="1"/>
          </p:cNvSpPr>
          <p:nvPr/>
        </p:nvSpPr>
        <p:spPr>
          <a:xfrm>
            <a:off x="1184882" y="1767477"/>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tx1"/>
              </a:solidFill>
              <a:latin typeface="Arial" panose="020B0604020202020204" pitchFamily="34" charset="0"/>
            </a:endParaRPr>
          </a:p>
        </p:txBody>
      </p:sp>
      <p:sp>
        <p:nvSpPr>
          <p:cNvPr id="9" name="タイトル 8">
            <a:extLst>
              <a:ext uri="{FF2B5EF4-FFF2-40B4-BE49-F238E27FC236}">
                <a16:creationId xmlns:a16="http://schemas.microsoft.com/office/drawing/2014/main" xmlns="" id="{A6FE5ECF-2A7E-44BF-8BA7-1169F5F115F9}"/>
              </a:ext>
            </a:extLst>
          </p:cNvPr>
          <p:cNvSpPr txBox="1">
            <a:spLocks/>
          </p:cNvSpPr>
          <p:nvPr/>
        </p:nvSpPr>
        <p:spPr>
          <a:xfrm>
            <a:off x="1374626" y="2037074"/>
            <a:ext cx="2344465" cy="380553"/>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en-US" altLang="ja-JP" sz="1800" dirty="0">
                <a:effectLst>
                  <a:glow rad="88900">
                    <a:schemeClr val="bg1"/>
                  </a:glow>
                </a:effectLst>
                <a:latin typeface="HGP創英角ｺﾞｼｯｸUB" panose="020B0900000000000000" pitchFamily="50" charset="-128"/>
                <a:ea typeface="HGP創英角ｺﾞｼｯｸUB" panose="020B0900000000000000" pitchFamily="50" charset="-128"/>
              </a:rPr>
              <a:t>0 </a:t>
            </a:r>
            <a:r>
              <a:rPr lang="ja-JP" altLang="en-US" sz="1800" dirty="0">
                <a:effectLst>
                  <a:glow rad="88900">
                    <a:schemeClr val="bg1"/>
                  </a:glow>
                </a:effectLst>
                <a:latin typeface="HGP創英角ｺﾞｼｯｸUB" panose="020B0900000000000000" pitchFamily="50" charset="-128"/>
                <a:ea typeface="HGP創英角ｺﾞｼｯｸUB" panose="020B0900000000000000" pitchFamily="50" charset="-128"/>
              </a:rPr>
              <a:t>と </a:t>
            </a:r>
            <a:r>
              <a:rPr lang="en-US" altLang="ja-JP" sz="1800" dirty="0">
                <a:effectLst>
                  <a:glow rad="88900">
                    <a:schemeClr val="bg1"/>
                  </a:glow>
                </a:effectLst>
                <a:latin typeface="HGP創英角ｺﾞｼｯｸUB" panose="020B0900000000000000" pitchFamily="50" charset="-128"/>
                <a:ea typeface="HGP創英角ｺﾞｼｯｸUB" panose="020B0900000000000000" pitchFamily="50" charset="-128"/>
              </a:rPr>
              <a:t>1 </a:t>
            </a:r>
            <a:r>
              <a:rPr lang="ja-JP" altLang="en-US" sz="1800" dirty="0">
                <a:effectLst>
                  <a:glow rad="88900">
                    <a:schemeClr val="bg1"/>
                  </a:glow>
                </a:effectLst>
                <a:latin typeface="HGP創英角ｺﾞｼｯｸUB" panose="020B0900000000000000" pitchFamily="50" charset="-128"/>
                <a:ea typeface="HGP創英角ｺﾞｼｯｸUB" panose="020B0900000000000000" pitchFamily="50" charset="-128"/>
              </a:rPr>
              <a:t>の間の値をとる</a:t>
            </a:r>
          </a:p>
        </p:txBody>
      </p:sp>
      <p:sp>
        <p:nvSpPr>
          <p:cNvPr id="10" name="正方形/長方形 9">
            <a:extLst>
              <a:ext uri="{FF2B5EF4-FFF2-40B4-BE49-F238E27FC236}">
                <a16:creationId xmlns:a16="http://schemas.microsoft.com/office/drawing/2014/main" xmlns="" id="{2B5E7A0B-3EF8-4820-8BC1-B16AF8754CF3}"/>
              </a:ext>
            </a:extLst>
          </p:cNvPr>
          <p:cNvSpPr>
            <a:spLocks noChangeAspect="1"/>
          </p:cNvSpPr>
          <p:nvPr/>
        </p:nvSpPr>
        <p:spPr>
          <a:xfrm>
            <a:off x="1184882" y="2192927"/>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tx1"/>
              </a:solidFill>
              <a:latin typeface="Arial" panose="020B0604020202020204" pitchFamily="34" charset="0"/>
            </a:endParaRPr>
          </a:p>
        </p:txBody>
      </p:sp>
      <p:sp>
        <p:nvSpPr>
          <p:cNvPr id="12" name="タイトル 8">
            <a:extLst>
              <a:ext uri="{FF2B5EF4-FFF2-40B4-BE49-F238E27FC236}">
                <a16:creationId xmlns:a16="http://schemas.microsoft.com/office/drawing/2014/main" xmlns="" id="{AFDCC378-BC07-414C-A834-F1D7D16897E3}"/>
              </a:ext>
            </a:extLst>
          </p:cNvPr>
          <p:cNvSpPr txBox="1">
            <a:spLocks/>
          </p:cNvSpPr>
          <p:nvPr/>
        </p:nvSpPr>
        <p:spPr>
          <a:xfrm>
            <a:off x="1374626" y="2462524"/>
            <a:ext cx="3053358" cy="424732"/>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8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 </a:t>
            </a:r>
            <a:r>
              <a:rPr lang="ja-JP" altLang="en-US" sz="1800" dirty="0" smtClean="0">
                <a:effectLst>
                  <a:glow rad="88900">
                    <a:schemeClr val="bg1"/>
                  </a:glow>
                </a:effectLst>
                <a:latin typeface="HGP創英角ｺﾞｼｯｸUB" panose="020B0900000000000000" pitchFamily="50" charset="-128"/>
                <a:ea typeface="HGP創英角ｺﾞｼｯｸUB" panose="020B0900000000000000" pitchFamily="50" charset="-128"/>
              </a:rPr>
              <a:t>確率</a:t>
            </a:r>
            <a:r>
              <a:rPr lang="ja-JP" altLang="en-US" sz="1800" dirty="0">
                <a:effectLst>
                  <a:glow rad="88900">
                    <a:schemeClr val="bg1"/>
                  </a:glow>
                </a:effectLst>
                <a:latin typeface="HGP創英角ｺﾞｼｯｸUB" panose="020B0900000000000000" pitchFamily="50" charset="-128"/>
                <a:ea typeface="HGP創英角ｺﾞｼｯｸUB" panose="020B0900000000000000" pitchFamily="50" charset="-128"/>
              </a:rPr>
              <a:t>としてみることができる</a:t>
            </a:r>
          </a:p>
        </p:txBody>
      </p:sp>
      <p:sp>
        <p:nvSpPr>
          <p:cNvPr id="15" name="タイトル 8">
            <a:extLst>
              <a:ext uri="{FF2B5EF4-FFF2-40B4-BE49-F238E27FC236}">
                <a16:creationId xmlns:a16="http://schemas.microsoft.com/office/drawing/2014/main" xmlns="" id="{3D477F52-1DDA-4C10-AFBD-59E790555F54}"/>
              </a:ext>
            </a:extLst>
          </p:cNvPr>
          <p:cNvSpPr txBox="1">
            <a:spLocks/>
          </p:cNvSpPr>
          <p:nvPr/>
        </p:nvSpPr>
        <p:spPr>
          <a:xfrm>
            <a:off x="797223" y="3049165"/>
            <a:ext cx="8226151" cy="47666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ロジスティック回帰</a:t>
            </a:r>
          </a:p>
        </p:txBody>
      </p:sp>
      <p:sp>
        <p:nvSpPr>
          <p:cNvPr id="16" name="正方形/長方形 15">
            <a:extLst>
              <a:ext uri="{FF2B5EF4-FFF2-40B4-BE49-F238E27FC236}">
                <a16:creationId xmlns:a16="http://schemas.microsoft.com/office/drawing/2014/main" xmlns="" id="{35C21D64-22D9-4448-93D1-8D7B5BB74D52}"/>
              </a:ext>
            </a:extLst>
          </p:cNvPr>
          <p:cNvSpPr>
            <a:spLocks noChangeAspect="1"/>
          </p:cNvSpPr>
          <p:nvPr/>
        </p:nvSpPr>
        <p:spPr>
          <a:xfrm>
            <a:off x="892274" y="3692874"/>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25" name="正方形/長方形 24">
            <a:extLst>
              <a:ext uri="{FF2B5EF4-FFF2-40B4-BE49-F238E27FC236}">
                <a16:creationId xmlns:a16="http://schemas.microsoft.com/office/drawing/2014/main" xmlns="" id="{4021F7E9-A51E-4640-8569-E9DE027050DD}"/>
              </a:ext>
            </a:extLst>
          </p:cNvPr>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
        <p:nvSpPr>
          <p:cNvPr id="26" name="正方形/長方形 25">
            <a:extLst>
              <a:ext uri="{FF2B5EF4-FFF2-40B4-BE49-F238E27FC236}">
                <a16:creationId xmlns:a16="http://schemas.microsoft.com/office/drawing/2014/main" xmlns="" id="{4021F7E9-A51E-4640-8569-E9DE027050DD}"/>
              </a:ext>
            </a:extLst>
          </p:cNvPr>
          <p:cNvSpPr>
            <a:spLocks noChangeAspect="1"/>
          </p:cNvSpPr>
          <p:nvPr/>
        </p:nvSpPr>
        <p:spPr>
          <a:xfrm>
            <a:off x="611189" y="3221200"/>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mc:AlternateContent xmlns:mc="http://schemas.openxmlformats.org/markup-compatibility/2006" xmlns:a14="http://schemas.microsoft.com/office/drawing/2010/main">
        <mc:Choice Requires="a14">
          <p:sp>
            <p:nvSpPr>
              <p:cNvPr id="14" name="コンテンツ プレースホルダー 1">
                <a:extLst>
                  <a:ext uri="{FF2B5EF4-FFF2-40B4-BE49-F238E27FC236}">
                    <a16:creationId xmlns:a16="http://schemas.microsoft.com/office/drawing/2014/main" xmlns="" id="{7E601A52-FCF3-424A-B8DF-BA8C0CB74770}"/>
                  </a:ext>
                </a:extLst>
              </p:cNvPr>
              <p:cNvSpPr txBox="1">
                <a:spLocks/>
              </p:cNvSpPr>
              <p:nvPr/>
            </p:nvSpPr>
            <p:spPr>
              <a:xfrm>
                <a:off x="1001835" y="3568287"/>
                <a:ext cx="2053419" cy="341632"/>
              </a:xfrm>
              <a:prstGeom prst="rect">
                <a:avLst/>
              </a:prstGeom>
            </p:spPr>
            <p:txBody>
              <a:bodyPr wrap="square">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lvl="2" indent="0">
                  <a:buClr>
                    <a:schemeClr val="bg1"/>
                  </a:buClr>
                </a:pPr>
                <a14:m>
                  <m:oMath xmlns:m="http://schemas.openxmlformats.org/officeDocument/2006/math">
                    <m:r>
                      <a:rPr lang="en-US" altLang="ja-JP" sz="1800" i="1">
                        <a:latin typeface="Cambria Math"/>
                      </a:rPr>
                      <m:t>𝑦</m:t>
                    </m:r>
                    <m:r>
                      <a:rPr lang="en-US" altLang="ja-JP" sz="1800" i="1">
                        <a:latin typeface="Cambria Math"/>
                      </a:rPr>
                      <m:t>=</m:t>
                    </m:r>
                    <m:r>
                      <a:rPr lang="en-US" altLang="ja-JP" sz="1800" i="1">
                        <a:latin typeface="Cambria Math" panose="02040503050406030204" pitchFamily="18" charset="0"/>
                      </a:rPr>
                      <m:t>𝜎</m:t>
                    </m:r>
                    <m:d>
                      <m:dPr>
                        <m:ctrlPr>
                          <a:rPr lang="en-US" altLang="ja-JP" sz="1800" i="1">
                            <a:latin typeface="Cambria Math"/>
                          </a:rPr>
                        </m:ctrlPr>
                      </m:dPr>
                      <m:e>
                        <m:r>
                          <a:rPr lang="en-US" altLang="ja-JP" sz="1800" i="1">
                            <a:latin typeface="Cambria Math"/>
                          </a:rPr>
                          <m:t>𝑎</m:t>
                        </m:r>
                        <m:r>
                          <a:rPr lang="en-US" altLang="ja-JP" sz="1800" i="1">
                            <a:latin typeface="Cambria Math"/>
                          </a:rPr>
                          <m:t>+</m:t>
                        </m:r>
                        <m:sSub>
                          <m:sSubPr>
                            <m:ctrlPr>
                              <a:rPr lang="en-US" altLang="ja-JP" sz="1800" i="1">
                                <a:latin typeface="Cambria Math"/>
                              </a:rPr>
                            </m:ctrlPr>
                          </m:sSubPr>
                          <m:e>
                            <m:r>
                              <a:rPr lang="en-US" altLang="ja-JP" sz="1800" i="1">
                                <a:latin typeface="Cambria Math"/>
                              </a:rPr>
                              <m:t>𝑏</m:t>
                            </m:r>
                          </m:e>
                          <m:sub>
                            <m:r>
                              <a:rPr lang="en-US" altLang="ja-JP" sz="1800" i="1">
                                <a:latin typeface="Cambria Math"/>
                              </a:rPr>
                              <m:t>1</m:t>
                            </m:r>
                          </m:sub>
                        </m:sSub>
                        <m:sSub>
                          <m:sSubPr>
                            <m:ctrlPr>
                              <a:rPr lang="en-US" altLang="ja-JP" sz="1800" i="1">
                                <a:latin typeface="Cambria Math"/>
                              </a:rPr>
                            </m:ctrlPr>
                          </m:sSubPr>
                          <m:e>
                            <m:r>
                              <a:rPr lang="en-US" altLang="ja-JP" sz="1800" i="1">
                                <a:latin typeface="Cambria Math"/>
                              </a:rPr>
                              <m:t>𝑥</m:t>
                            </m:r>
                          </m:e>
                          <m:sub>
                            <m:r>
                              <a:rPr lang="en-US" altLang="ja-JP" sz="1800" i="1">
                                <a:latin typeface="Cambria Math"/>
                              </a:rPr>
                              <m:t>1</m:t>
                            </m:r>
                          </m:sub>
                        </m:sSub>
                      </m:e>
                    </m:d>
                  </m:oMath>
                </a14:m>
                <a:endParaRPr lang="ja-JP" altLang="en-US" sz="1800" dirty="0">
                  <a:latin typeface="HGP創英角ｺﾞｼｯｸUB" panose="020B0900000000000000" pitchFamily="50" charset="-128"/>
                  <a:ea typeface="HGP創英角ｺﾞｼｯｸUB" panose="020B0900000000000000" pitchFamily="50" charset="-128"/>
                </a:endParaRPr>
              </a:p>
            </p:txBody>
          </p:sp>
        </mc:Choice>
        <mc:Fallback xmlns="">
          <p:sp>
            <p:nvSpPr>
              <p:cNvPr id="14" name="コンテンツ プレースホルダー 1">
                <a:extLst>
                  <a:ext uri="{FF2B5EF4-FFF2-40B4-BE49-F238E27FC236}">
                    <a16:creationId xmlns:a16="http://schemas.microsoft.com/office/drawing/2014/main" xmlns="" xmlns:a14="http://schemas.microsoft.com/office/drawing/2010/main" id="{7E601A52-FCF3-424A-B8DF-BA8C0CB74770}"/>
                  </a:ext>
                </a:extLst>
              </p:cNvPr>
              <p:cNvSpPr txBox="1">
                <a:spLocks noRot="1" noChangeAspect="1" noMove="1" noResize="1" noEditPoints="1" noAdjustHandles="1" noChangeArrowheads="1" noChangeShapeType="1" noTextEdit="1"/>
              </p:cNvSpPr>
              <p:nvPr/>
            </p:nvSpPr>
            <p:spPr>
              <a:xfrm>
                <a:off x="1001835" y="3568287"/>
                <a:ext cx="2053419" cy="341632"/>
              </a:xfrm>
              <a:prstGeom prst="rect">
                <a:avLst/>
              </a:prstGeom>
              <a:blipFill rotWithShape="1">
                <a:blip r:embed="rId5"/>
                <a:stretch>
                  <a:fillRect l="-1780" t="-7143" b="-2500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9" name="タイトル 8">
                <a:extLst>
                  <a:ext uri="{FF2B5EF4-FFF2-40B4-BE49-F238E27FC236}">
                    <a16:creationId xmlns:a16="http://schemas.microsoft.com/office/drawing/2014/main" xmlns="" id="{06560FBE-363F-438B-A487-CCE1E0D86B27}"/>
                  </a:ext>
                </a:extLst>
              </p:cNvPr>
              <p:cNvSpPr txBox="1">
                <a:spLocks/>
              </p:cNvSpPr>
              <p:nvPr/>
            </p:nvSpPr>
            <p:spPr>
              <a:xfrm>
                <a:off x="1841169" y="3987296"/>
                <a:ext cx="2744115" cy="369332"/>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marL="0" lvl="2"/>
                <a:r>
                  <a:rPr lang="ja-JP" altLang="en-US" dirty="0">
                    <a:latin typeface="HGP創英角ｺﾞｼｯｸUB" panose="020B0900000000000000" pitchFamily="50" charset="-128"/>
                    <a:ea typeface="HGP創英角ｺﾞｼｯｸUB" panose="020B0900000000000000" pitchFamily="50" charset="-128"/>
                  </a:rPr>
                  <a:t>通常の回帰 </a:t>
                </a:r>
                <a14:m>
                  <m:oMath xmlns:m="http://schemas.openxmlformats.org/officeDocument/2006/math">
                    <m:r>
                      <a:rPr lang="en-US" altLang="ja-JP" i="1">
                        <a:latin typeface="Cambria Math"/>
                      </a:rPr>
                      <m:t>𝑦</m:t>
                    </m:r>
                    <m:r>
                      <a:rPr lang="en-US" altLang="ja-JP" i="1">
                        <a:latin typeface="Cambria Math"/>
                      </a:rPr>
                      <m:t>=</m:t>
                    </m:r>
                    <m:r>
                      <a:rPr lang="en-US" altLang="ja-JP" i="1">
                        <a:latin typeface="Cambria Math"/>
                      </a:rPr>
                      <m:t>𝑎</m:t>
                    </m:r>
                    <m:r>
                      <a:rPr lang="en-US" altLang="ja-JP" i="1">
                        <a:latin typeface="Cambria Math"/>
                      </a:rPr>
                      <m:t>+</m:t>
                    </m:r>
                    <m:sSub>
                      <m:sSubPr>
                        <m:ctrlPr>
                          <a:rPr lang="en-US" altLang="ja-JP" i="1">
                            <a:latin typeface="Cambria Math"/>
                          </a:rPr>
                        </m:ctrlPr>
                      </m:sSubPr>
                      <m:e>
                        <m:r>
                          <a:rPr lang="en-US" altLang="ja-JP" i="1">
                            <a:latin typeface="Cambria Math"/>
                          </a:rPr>
                          <m:t>𝑏</m:t>
                        </m:r>
                      </m:e>
                      <m:sub>
                        <m:r>
                          <a:rPr lang="en-US" altLang="ja-JP" i="1">
                            <a:latin typeface="Cambria Math"/>
                          </a:rPr>
                          <m:t>1</m:t>
                        </m:r>
                      </m:sub>
                    </m:sSub>
                    <m:sSub>
                      <m:sSubPr>
                        <m:ctrlPr>
                          <a:rPr lang="en-US" altLang="ja-JP" i="1">
                            <a:latin typeface="Cambria Math"/>
                          </a:rPr>
                        </m:ctrlPr>
                      </m:sSubPr>
                      <m:e>
                        <m:r>
                          <a:rPr lang="en-US" altLang="ja-JP" i="1">
                            <a:latin typeface="Cambria Math"/>
                          </a:rPr>
                          <m:t>𝑥</m:t>
                        </m:r>
                      </m:e>
                      <m:sub>
                        <m:r>
                          <a:rPr lang="en-US" altLang="ja-JP" i="1">
                            <a:latin typeface="Cambria Math"/>
                          </a:rPr>
                          <m:t>1</m:t>
                        </m:r>
                      </m:sub>
                    </m:sSub>
                  </m:oMath>
                </a14:m>
                <a:endParaRPr lang="en-US" altLang="ja-JP" dirty="0">
                  <a:latin typeface="HGP創英角ｺﾞｼｯｸUB" panose="020B0900000000000000" pitchFamily="50" charset="-128"/>
                  <a:ea typeface="HGP創英角ｺﾞｼｯｸUB" panose="020B0900000000000000" pitchFamily="50" charset="-128"/>
                </a:endParaRPr>
              </a:p>
            </p:txBody>
          </p:sp>
        </mc:Choice>
        <mc:Fallback xmlns="">
          <p:sp>
            <p:nvSpPr>
              <p:cNvPr id="19" name="タイトル 8">
                <a:extLst>
                  <a:ext uri="{FF2B5EF4-FFF2-40B4-BE49-F238E27FC236}">
                    <a16:creationId xmlns:a16="http://schemas.microsoft.com/office/drawing/2014/main" xmlns="" xmlns:a14="http://schemas.microsoft.com/office/drawing/2010/main" id="{06560FBE-363F-438B-A487-CCE1E0D86B27}"/>
                  </a:ext>
                </a:extLst>
              </p:cNvPr>
              <p:cNvSpPr txBox="1">
                <a:spLocks noRot="1" noChangeAspect="1" noMove="1" noResize="1" noEditPoints="1" noAdjustHandles="1" noChangeArrowheads="1" noChangeShapeType="1" noTextEdit="1"/>
              </p:cNvSpPr>
              <p:nvPr/>
            </p:nvSpPr>
            <p:spPr>
              <a:xfrm>
                <a:off x="1841169" y="3987296"/>
                <a:ext cx="2744115" cy="369332"/>
              </a:xfrm>
              <a:prstGeom prst="rect">
                <a:avLst/>
              </a:prstGeom>
              <a:blipFill rotWithShape="1">
                <a:blip r:embed="rId6"/>
                <a:stretch>
                  <a:fillRect l="-1778" t="-11475" b="-21311"/>
                </a:stretch>
              </a:blipFill>
            </p:spPr>
            <p:txBody>
              <a:bodyPr/>
              <a:lstStyle/>
              <a:p>
                <a:r>
                  <a:rPr lang="ja-JP" altLang="en-US">
                    <a:noFill/>
                  </a:rPr>
                  <a:t> </a:t>
                </a:r>
              </a:p>
            </p:txBody>
          </p:sp>
        </mc:Fallback>
      </mc:AlternateContent>
      <p:sp>
        <p:nvSpPr>
          <p:cNvPr id="20" name="正方形/長方形 19">
            <a:extLst>
              <a:ext uri="{FF2B5EF4-FFF2-40B4-BE49-F238E27FC236}">
                <a16:creationId xmlns:a16="http://schemas.microsoft.com/office/drawing/2014/main" xmlns="" id="{90388FC6-286A-4F32-89AB-8AC66F501605}"/>
              </a:ext>
            </a:extLst>
          </p:cNvPr>
          <p:cNvSpPr>
            <a:spLocks noChangeAspect="1"/>
          </p:cNvSpPr>
          <p:nvPr/>
        </p:nvSpPr>
        <p:spPr>
          <a:xfrm>
            <a:off x="1184882" y="4113766"/>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tx1"/>
              </a:solidFill>
              <a:latin typeface="Arial" panose="020B0604020202020204" pitchFamily="34" charset="0"/>
            </a:endParaRPr>
          </a:p>
        </p:txBody>
      </p:sp>
      <p:sp>
        <p:nvSpPr>
          <p:cNvPr id="21" name="タイトル 8">
            <a:extLst>
              <a:ext uri="{FF2B5EF4-FFF2-40B4-BE49-F238E27FC236}">
                <a16:creationId xmlns:a16="http://schemas.microsoft.com/office/drawing/2014/main" xmlns="" id="{C9D44CF3-AC36-47D3-9DFF-EE5C9ABC1856}"/>
              </a:ext>
            </a:extLst>
          </p:cNvPr>
          <p:cNvSpPr txBox="1">
            <a:spLocks/>
          </p:cNvSpPr>
          <p:nvPr/>
        </p:nvSpPr>
        <p:spPr>
          <a:xfrm>
            <a:off x="1001835" y="4383363"/>
            <a:ext cx="4565526" cy="380553"/>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800" dirty="0">
                <a:effectLst>
                  <a:glow rad="88900">
                    <a:schemeClr val="bg1"/>
                  </a:glow>
                </a:effectLst>
                <a:latin typeface="HGP創英角ｺﾞｼｯｸUB" panose="020B0900000000000000" pitchFamily="50" charset="-128"/>
                <a:ea typeface="HGP創英角ｺﾞｼｯｸUB" panose="020B0900000000000000" pitchFamily="50" charset="-128"/>
              </a:rPr>
              <a:t>対数オッズが通常の回帰モデルになっている</a:t>
            </a:r>
          </a:p>
        </p:txBody>
      </p:sp>
      <p:sp>
        <p:nvSpPr>
          <p:cNvPr id="22" name="正方形/長方形 21">
            <a:extLst>
              <a:ext uri="{FF2B5EF4-FFF2-40B4-BE49-F238E27FC236}">
                <a16:creationId xmlns:a16="http://schemas.microsoft.com/office/drawing/2014/main" xmlns="" id="{4D50C49A-C0A1-4AFE-B1FC-49FD9E5E9B38}"/>
              </a:ext>
            </a:extLst>
          </p:cNvPr>
          <p:cNvSpPr>
            <a:spLocks noChangeAspect="1"/>
          </p:cNvSpPr>
          <p:nvPr/>
        </p:nvSpPr>
        <p:spPr>
          <a:xfrm>
            <a:off x="892274" y="4539216"/>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tx1"/>
              </a:solidFill>
              <a:latin typeface="Arial" panose="020B0604020202020204" pitchFamily="34" charset="0"/>
            </a:endParaRPr>
          </a:p>
        </p:txBody>
      </p:sp>
      <p:sp>
        <p:nvSpPr>
          <p:cNvPr id="23" name="正方形/長方形 22">
            <a:extLst>
              <a:ext uri="{FF2B5EF4-FFF2-40B4-BE49-F238E27FC236}">
                <a16:creationId xmlns:a16="http://schemas.microsoft.com/office/drawing/2014/main" xmlns="" id="{5607F6B9-8411-4DB6-B44F-80C8CA2D1E0A}"/>
              </a:ext>
            </a:extLst>
          </p:cNvPr>
          <p:cNvSpPr>
            <a:spLocks noChangeAspect="1"/>
          </p:cNvSpPr>
          <p:nvPr/>
        </p:nvSpPr>
        <p:spPr>
          <a:xfrm>
            <a:off x="1184882" y="4964666"/>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tx1"/>
              </a:solidFill>
              <a:latin typeface="Arial" panose="020B0604020202020204" pitchFamily="34" charset="0"/>
            </a:endParaRPr>
          </a:p>
        </p:txBody>
      </p:sp>
      <mc:AlternateContent xmlns:mc="http://schemas.openxmlformats.org/markup-compatibility/2006" xmlns:a14="http://schemas.microsoft.com/office/drawing/2010/main">
        <mc:Choice Requires="a14">
          <p:sp>
            <p:nvSpPr>
              <p:cNvPr id="24" name="コンテンツ プレースホルダー 1">
                <a:extLst>
                  <a:ext uri="{FF2B5EF4-FFF2-40B4-BE49-F238E27FC236}">
                    <a16:creationId xmlns:a16="http://schemas.microsoft.com/office/drawing/2014/main" xmlns="" id="{60D20090-1307-4A21-8116-A4EFF3BC00ED}"/>
                  </a:ext>
                </a:extLst>
              </p:cNvPr>
              <p:cNvSpPr txBox="1">
                <a:spLocks/>
              </p:cNvSpPr>
              <p:nvPr/>
            </p:nvSpPr>
            <p:spPr>
              <a:xfrm>
                <a:off x="1294443" y="4816113"/>
                <a:ext cx="2261270" cy="463781"/>
              </a:xfrm>
              <a:prstGeom prst="rect">
                <a:avLst/>
              </a:prstGeom>
            </p:spPr>
            <p:txBody>
              <a:bodyPr wrap="square">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lvl="2" indent="0">
                  <a:buClr>
                    <a:schemeClr val="bg1"/>
                  </a:buClr>
                </a:pPr>
                <a14:m>
                  <m:oMath xmlns:m="http://schemas.openxmlformats.org/officeDocument/2006/math">
                    <m:r>
                      <m:rPr>
                        <m:sty m:val="p"/>
                      </m:rPr>
                      <a:rPr lang="en-US" altLang="ja-JP" sz="1800" i="1">
                        <a:latin typeface="Cambria Math" panose="02040503050406030204" pitchFamily="18" charset="0"/>
                      </a:rPr>
                      <m:t>log</m:t>
                    </m:r>
                    <m:f>
                      <m:fPr>
                        <m:ctrlPr>
                          <a:rPr lang="en-US" altLang="ja-JP" sz="1800" i="1">
                            <a:latin typeface="Cambria Math"/>
                          </a:rPr>
                        </m:ctrlPr>
                      </m:fPr>
                      <m:num>
                        <m:r>
                          <a:rPr lang="en-US" altLang="ja-JP" sz="1800" i="1">
                            <a:latin typeface="Cambria Math" panose="02040503050406030204" pitchFamily="18" charset="0"/>
                          </a:rPr>
                          <m:t>𝑦</m:t>
                        </m:r>
                      </m:num>
                      <m:den>
                        <m:r>
                          <a:rPr lang="en-US" altLang="ja-JP" sz="1800" i="1">
                            <a:latin typeface="Cambria Math" panose="02040503050406030204" pitchFamily="18" charset="0"/>
                          </a:rPr>
                          <m:t>1−</m:t>
                        </m:r>
                        <m:r>
                          <a:rPr lang="en-US" altLang="ja-JP" sz="1800" i="1">
                            <a:latin typeface="Cambria Math" panose="02040503050406030204" pitchFamily="18" charset="0"/>
                          </a:rPr>
                          <m:t>𝑦</m:t>
                        </m:r>
                      </m:den>
                    </m:f>
                    <m:r>
                      <a:rPr lang="en-US" altLang="ja-JP" sz="1800" i="1">
                        <a:latin typeface="Cambria Math" panose="02040503050406030204" pitchFamily="18" charset="0"/>
                      </a:rPr>
                      <m:t> </m:t>
                    </m:r>
                    <m:r>
                      <a:rPr lang="en-US" altLang="ja-JP" sz="1800" i="1">
                        <a:latin typeface="Cambria Math"/>
                      </a:rPr>
                      <m:t>=</m:t>
                    </m:r>
                    <m:r>
                      <a:rPr lang="en-US" altLang="ja-JP" sz="1800" i="1">
                        <a:latin typeface="Cambria Math"/>
                      </a:rPr>
                      <m:t>𝑎</m:t>
                    </m:r>
                    <m:r>
                      <a:rPr lang="en-US" altLang="ja-JP" sz="1800" i="1">
                        <a:latin typeface="Cambria Math"/>
                      </a:rPr>
                      <m:t>+</m:t>
                    </m:r>
                    <m:sSub>
                      <m:sSubPr>
                        <m:ctrlPr>
                          <a:rPr lang="en-US" altLang="ja-JP" sz="1800" i="1">
                            <a:latin typeface="Cambria Math"/>
                          </a:rPr>
                        </m:ctrlPr>
                      </m:sSubPr>
                      <m:e>
                        <m:r>
                          <a:rPr lang="en-US" altLang="ja-JP" sz="1800" i="1">
                            <a:latin typeface="Cambria Math"/>
                          </a:rPr>
                          <m:t>𝑏</m:t>
                        </m:r>
                      </m:e>
                      <m:sub>
                        <m:r>
                          <a:rPr lang="en-US" altLang="ja-JP" sz="1800" i="1">
                            <a:latin typeface="Cambria Math"/>
                          </a:rPr>
                          <m:t>1</m:t>
                        </m:r>
                      </m:sub>
                    </m:sSub>
                    <m:sSub>
                      <m:sSubPr>
                        <m:ctrlPr>
                          <a:rPr lang="en-US" altLang="ja-JP" sz="1800" i="1">
                            <a:latin typeface="Cambria Math"/>
                          </a:rPr>
                        </m:ctrlPr>
                      </m:sSubPr>
                      <m:e>
                        <m:r>
                          <a:rPr lang="en-US" altLang="ja-JP" sz="1800" i="1">
                            <a:latin typeface="Cambria Math"/>
                          </a:rPr>
                          <m:t>𝑥</m:t>
                        </m:r>
                      </m:e>
                      <m:sub>
                        <m:r>
                          <a:rPr lang="en-US" altLang="ja-JP" sz="1800" i="1">
                            <a:latin typeface="Cambria Math"/>
                          </a:rPr>
                          <m:t>1</m:t>
                        </m:r>
                      </m:sub>
                    </m:sSub>
                  </m:oMath>
                </a14:m>
                <a:endParaRPr lang="ja-JP" altLang="en-US" sz="1800" dirty="0">
                  <a:latin typeface="HGP創英角ｺﾞｼｯｸUB" panose="020B0900000000000000" pitchFamily="50" charset="-128"/>
                  <a:ea typeface="HGP創英角ｺﾞｼｯｸUB" panose="020B0900000000000000" pitchFamily="50" charset="-128"/>
                </a:endParaRPr>
              </a:p>
            </p:txBody>
          </p:sp>
        </mc:Choice>
        <mc:Fallback xmlns="">
          <p:sp>
            <p:nvSpPr>
              <p:cNvPr id="24" name="コンテンツ プレースホルダー 1">
                <a:extLst>
                  <a:ext uri="{FF2B5EF4-FFF2-40B4-BE49-F238E27FC236}">
                    <a16:creationId xmlns:a16="http://schemas.microsoft.com/office/drawing/2014/main" xmlns="" xmlns:a14="http://schemas.microsoft.com/office/drawing/2010/main" id="{60D20090-1307-4A21-8116-A4EFF3BC00ED}"/>
                  </a:ext>
                </a:extLst>
              </p:cNvPr>
              <p:cNvSpPr txBox="1">
                <a:spLocks noRot="1" noChangeAspect="1" noMove="1" noResize="1" noEditPoints="1" noAdjustHandles="1" noChangeArrowheads="1" noChangeShapeType="1" noTextEdit="1"/>
              </p:cNvSpPr>
              <p:nvPr/>
            </p:nvSpPr>
            <p:spPr>
              <a:xfrm>
                <a:off x="1294443" y="4816113"/>
                <a:ext cx="2261270" cy="463781"/>
              </a:xfrm>
              <a:prstGeom prst="rect">
                <a:avLst/>
              </a:prstGeom>
              <a:blipFill rotWithShape="1">
                <a:blip r:embed="rId7"/>
                <a:stretch>
                  <a:fillRect l="-1617" t="-1316" b="-1316"/>
                </a:stretch>
              </a:blipFill>
            </p:spPr>
            <p:txBody>
              <a:bodyPr/>
              <a:lstStyle/>
              <a:p>
                <a:r>
                  <a:rPr lang="ja-JP" altLang="en-US">
                    <a:noFill/>
                  </a:rPr>
                  <a:t> </a:t>
                </a:r>
              </a:p>
            </p:txBody>
          </p:sp>
        </mc:Fallback>
      </mc:AlternateContent>
      <p:grpSp>
        <p:nvGrpSpPr>
          <p:cNvPr id="27" name="グループ化 26"/>
          <p:cNvGrpSpPr/>
          <p:nvPr/>
        </p:nvGrpSpPr>
        <p:grpSpPr>
          <a:xfrm>
            <a:off x="1336973" y="3969358"/>
            <a:ext cx="656616" cy="387798"/>
            <a:chOff x="1043015" y="6295442"/>
            <a:chExt cx="656616" cy="387798"/>
          </a:xfrm>
        </p:grpSpPr>
        <p:sp>
          <p:nvSpPr>
            <p:cNvPr id="28" name="正方形/長方形 27">
              <a:extLst>
                <a:ext uri="{FF2B5EF4-FFF2-40B4-BE49-F238E27FC236}">
                  <a16:creationId xmlns:a16="http://schemas.microsoft.com/office/drawing/2014/main" xmlns="" id="{D994D2B3-E7C9-45C0-B88A-2281DC8F01A2}"/>
                </a:ext>
              </a:extLst>
            </p:cNvPr>
            <p:cNvSpPr>
              <a:spLocks/>
            </p:cNvSpPr>
            <p:nvPr/>
          </p:nvSpPr>
          <p:spPr>
            <a:xfrm>
              <a:off x="1102477" y="6362684"/>
              <a:ext cx="468000" cy="252000"/>
            </a:xfrm>
            <a:prstGeom prst="rect">
              <a:avLst/>
            </a:prstGeom>
            <a:solidFill>
              <a:srgbClr val="66ADE8"/>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29" name="タイトル 8">
              <a:extLst>
                <a:ext uri="{FF2B5EF4-FFF2-40B4-BE49-F238E27FC236}">
                  <a16:creationId xmlns:a16="http://schemas.microsoft.com/office/drawing/2014/main" xmlns="" id="{52AA80D4-368F-4511-9D93-E00A6F06185E}"/>
                </a:ext>
              </a:extLst>
            </p:cNvPr>
            <p:cNvSpPr txBox="1">
              <a:spLocks/>
            </p:cNvSpPr>
            <p:nvPr/>
          </p:nvSpPr>
          <p:spPr>
            <a:xfrm>
              <a:off x="1043015" y="6295442"/>
              <a:ext cx="656616" cy="387798"/>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600" dirty="0">
                  <a:solidFill>
                    <a:schemeClr val="bg1"/>
                  </a:solidFill>
                  <a:latin typeface="HGP創英角ｺﾞｼｯｸUB" panose="020B0900000000000000" pitchFamily="50" charset="-128"/>
                  <a:ea typeface="HGP創英角ｺﾞｼｯｸUB" panose="020B0900000000000000" pitchFamily="50" charset="-128"/>
                </a:rPr>
                <a:t>参考</a:t>
              </a:r>
              <a:endPar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endParaRPr>
            </a:p>
          </p:txBody>
        </p:sp>
      </p:grpSp>
      <p:sp>
        <p:nvSpPr>
          <p:cNvPr id="30"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ロジスティック回帰</a:t>
            </a:r>
          </a:p>
        </p:txBody>
      </p:sp>
    </p:spTree>
    <p:extLst>
      <p:ext uri="{BB962C8B-B14F-4D97-AF65-F5344CB8AC3E}">
        <p14:creationId xmlns:p14="http://schemas.microsoft.com/office/powerpoint/2010/main" val="351485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1269116" y="719594"/>
            <a:ext cx="6974771" cy="4514169"/>
          </a:xfrm>
          <a:prstGeom prst="rect">
            <a:avLst/>
          </a:prstGeom>
        </p:spPr>
        <p:txBody>
          <a:bodyPr anchor="t"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b="1"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b="1"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b="1"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b="1"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b="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イントロダクション</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データ特性、可視化</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ソフトウエア</a:t>
            </a:r>
          </a:p>
          <a:p>
            <a:pPr marL="0" indent="0" defTabSz="914400">
              <a:lnSpc>
                <a:spcPct val="120000"/>
              </a:lnSpc>
              <a:spcBef>
                <a:spcPct val="0"/>
              </a:spcBef>
              <a:buNone/>
            </a:pPr>
            <a:r>
              <a:rPr lang="en-US" altLang="ja-JP" sz="2800" b="0" dirty="0">
                <a:effectLst/>
                <a:latin typeface="HGP創英角ｺﾞｼｯｸUB" panose="020B0900000000000000" pitchFamily="50" charset="-128"/>
                <a:ea typeface="HGP創英角ｺﾞｼｯｸUB" panose="020B0900000000000000" pitchFamily="50" charset="-128"/>
                <a:cs typeface="+mj-cs"/>
              </a:rPr>
              <a:t>2</a:t>
            </a:r>
            <a:r>
              <a:rPr lang="ja-JP" altLang="en-US" sz="2800" b="0" dirty="0">
                <a:effectLst/>
                <a:latin typeface="HGP創英角ｺﾞｼｯｸUB" panose="020B0900000000000000" pitchFamily="50" charset="-128"/>
                <a:ea typeface="HGP創英角ｺﾞｼｯｸUB" panose="020B0900000000000000" pitchFamily="50" charset="-128"/>
                <a:cs typeface="+mj-cs"/>
              </a:rPr>
              <a:t>元分割表</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検定・推定</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相関と回帰</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因果推論とまとめ</a:t>
            </a:r>
          </a:p>
          <a:p>
            <a:pPr marL="342900" indent="-514350" defTabSz="914400">
              <a:lnSpc>
                <a:spcPct val="120000"/>
              </a:lnSpc>
              <a:spcBef>
                <a:spcPct val="0"/>
              </a:spcBef>
              <a:buFont typeface="+mj-lt"/>
              <a:buAutoNum type="arabicPeriod"/>
            </a:pPr>
            <a:endParaRPr lang="ja-JP" altLang="en-US" sz="2800" b="0" dirty="0">
              <a:effectLst/>
              <a:latin typeface="HGP創英角ｺﾞｼｯｸUB" panose="020B0900000000000000" pitchFamily="50" charset="-128"/>
              <a:ea typeface="HGP創英角ｺﾞｼｯｸUB" panose="020B0900000000000000" pitchFamily="50" charset="-128"/>
              <a:cs typeface="+mj-cs"/>
            </a:endParaRPr>
          </a:p>
        </p:txBody>
      </p:sp>
      <p:grpSp>
        <p:nvGrpSpPr>
          <p:cNvPr id="3" name="グループ化 2"/>
          <p:cNvGrpSpPr/>
          <p:nvPr/>
        </p:nvGrpSpPr>
        <p:grpSpPr>
          <a:xfrm>
            <a:off x="909117" y="841375"/>
            <a:ext cx="360000" cy="369226"/>
            <a:chOff x="1181342" y="1018613"/>
            <a:chExt cx="360000" cy="369226"/>
          </a:xfrm>
        </p:grpSpPr>
        <p:sp>
          <p:nvSpPr>
            <p:cNvPr id="4"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5"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1</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6" name="グループ化 5"/>
          <p:cNvGrpSpPr/>
          <p:nvPr/>
        </p:nvGrpSpPr>
        <p:grpSpPr>
          <a:xfrm>
            <a:off x="909117" y="1863519"/>
            <a:ext cx="360000" cy="369226"/>
            <a:chOff x="1181342" y="1018613"/>
            <a:chExt cx="360000" cy="369226"/>
          </a:xfrm>
        </p:grpSpPr>
        <p:sp>
          <p:nvSpPr>
            <p:cNvPr id="7"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8"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3</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9" name="グループ化 8"/>
          <p:cNvGrpSpPr/>
          <p:nvPr/>
        </p:nvGrpSpPr>
        <p:grpSpPr>
          <a:xfrm>
            <a:off x="909117" y="1352447"/>
            <a:ext cx="360000" cy="369226"/>
            <a:chOff x="1181342" y="1018613"/>
            <a:chExt cx="360000" cy="369226"/>
          </a:xfrm>
        </p:grpSpPr>
        <p:sp>
          <p:nvSpPr>
            <p:cNvPr id="10"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1"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2</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12" name="グループ化 11"/>
          <p:cNvGrpSpPr/>
          <p:nvPr/>
        </p:nvGrpSpPr>
        <p:grpSpPr>
          <a:xfrm>
            <a:off x="909117" y="2885664"/>
            <a:ext cx="360000" cy="369226"/>
            <a:chOff x="1181342" y="1018613"/>
            <a:chExt cx="360000" cy="369226"/>
          </a:xfrm>
        </p:grpSpPr>
        <p:sp>
          <p:nvSpPr>
            <p:cNvPr id="13"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4"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5</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15" name="グループ化 14"/>
          <p:cNvGrpSpPr/>
          <p:nvPr/>
        </p:nvGrpSpPr>
        <p:grpSpPr>
          <a:xfrm>
            <a:off x="909117" y="3907810"/>
            <a:ext cx="360000" cy="369226"/>
            <a:chOff x="1181342" y="1018613"/>
            <a:chExt cx="360000" cy="369226"/>
          </a:xfrm>
        </p:grpSpPr>
        <p:sp>
          <p:nvSpPr>
            <p:cNvPr id="16"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7"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7</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18" name="グループ化 17"/>
          <p:cNvGrpSpPr/>
          <p:nvPr/>
        </p:nvGrpSpPr>
        <p:grpSpPr>
          <a:xfrm>
            <a:off x="909117" y="3396737"/>
            <a:ext cx="360000" cy="369226"/>
            <a:chOff x="1181342" y="1018613"/>
            <a:chExt cx="360000" cy="369226"/>
          </a:xfrm>
        </p:grpSpPr>
        <p:sp>
          <p:nvSpPr>
            <p:cNvPr id="19"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20"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6</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21" name="グループ化 20"/>
          <p:cNvGrpSpPr/>
          <p:nvPr/>
        </p:nvGrpSpPr>
        <p:grpSpPr>
          <a:xfrm>
            <a:off x="909117" y="2374591"/>
            <a:ext cx="360000" cy="369226"/>
            <a:chOff x="1181342" y="1018613"/>
            <a:chExt cx="360000" cy="369226"/>
          </a:xfrm>
        </p:grpSpPr>
        <p:sp>
          <p:nvSpPr>
            <p:cNvPr id="22"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23"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4</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spTree>
    <p:extLst>
      <p:ext uri="{BB962C8B-B14F-4D97-AF65-F5344CB8AC3E}">
        <p14:creationId xmlns:p14="http://schemas.microsoft.com/office/powerpoint/2010/main" val="3117480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Picture 3" descr="C:\Users\yoshino\Desktop\figure\unnamed-chunk-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520" y="1577684"/>
            <a:ext cx="4494536" cy="3745447"/>
          </a:xfrm>
          <a:prstGeom prst="rect">
            <a:avLst/>
          </a:prstGeom>
          <a:noFill/>
          <a:extLst>
            <a:ext uri="{909E8E84-426E-40DD-AFC4-6F175D3DCCD1}">
              <a14:hiddenFill xmlns:a14="http://schemas.microsoft.com/office/drawing/2010/main">
                <a:solidFill>
                  <a:srgbClr val="FFFFFF"/>
                </a:solidFill>
              </a14:hiddenFill>
            </a:ext>
          </a:extLst>
        </p:spPr>
      </p:pic>
      <p:sp>
        <p:nvSpPr>
          <p:cNvPr id="52" name="下矢印 51"/>
          <p:cNvSpPr/>
          <p:nvPr/>
        </p:nvSpPr>
        <p:spPr>
          <a:xfrm>
            <a:off x="6608993" y="3821686"/>
            <a:ext cx="474115" cy="465151"/>
          </a:xfrm>
          <a:prstGeom prst="downArrow">
            <a:avLst/>
          </a:prstGeom>
          <a:gradFill>
            <a:gsLst>
              <a:gs pos="21000">
                <a:schemeClr val="accent5">
                  <a:lumMod val="40000"/>
                  <a:lumOff val="60000"/>
                </a:schemeClr>
              </a:gs>
              <a:gs pos="0">
                <a:srgbClr val="D3DEF1"/>
              </a:gs>
            </a:gsLst>
            <a:lin ang="5400000" scaled="1"/>
          </a:gra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70C0"/>
              </a:solidFill>
              <a:effectLst/>
              <a:uLnTx/>
              <a:uFillTx/>
              <a:latin typeface="HGP創英角ｺﾞｼｯｸUB" panose="020B0900000000000000" pitchFamily="50" charset="-128"/>
              <a:ea typeface="HGP創英角ｺﾞｼｯｸUB" panose="020B0900000000000000" pitchFamily="50" charset="-128"/>
            </a:endParaRPr>
          </a:p>
        </p:txBody>
      </p:sp>
      <p:sp>
        <p:nvSpPr>
          <p:cNvPr id="53" name="タイトル 8">
            <a:extLst>
              <a:ext uri="{FF2B5EF4-FFF2-40B4-BE49-F238E27FC236}">
                <a16:creationId xmlns:a16="http://schemas.microsoft.com/office/drawing/2014/main" xmlns="" id="{BF769002-31C6-4EFF-8DE7-B1C538E28E09}"/>
              </a:ext>
            </a:extLst>
          </p:cNvPr>
          <p:cNvSpPr txBox="1">
            <a:spLocks/>
          </p:cNvSpPr>
          <p:nvPr/>
        </p:nvSpPr>
        <p:spPr>
          <a:xfrm>
            <a:off x="4973845" y="1906569"/>
            <a:ext cx="1758396" cy="498598"/>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被説明変数</a:t>
            </a:r>
            <a:endPar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55" name="タイトル 8">
            <a:extLst>
              <a:ext uri="{FF2B5EF4-FFF2-40B4-BE49-F238E27FC236}">
                <a16:creationId xmlns:a16="http://schemas.microsoft.com/office/drawing/2014/main" xmlns="" id="{D8391924-E149-4BAB-B019-97F33A6865DB}"/>
              </a:ext>
            </a:extLst>
          </p:cNvPr>
          <p:cNvSpPr txBox="1">
            <a:spLocks/>
          </p:cNvSpPr>
          <p:nvPr/>
        </p:nvSpPr>
        <p:spPr>
          <a:xfrm>
            <a:off x="4973845" y="2318940"/>
            <a:ext cx="1584000" cy="498598"/>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gn="dist">
              <a:lnSpc>
                <a:spcPct val="120000"/>
              </a:lnSpc>
            </a:pP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説明変数</a:t>
            </a:r>
            <a:endPar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57" name="タイトル 8">
            <a:extLst>
              <a:ext uri="{FF2B5EF4-FFF2-40B4-BE49-F238E27FC236}">
                <a16:creationId xmlns:a16="http://schemas.microsoft.com/office/drawing/2014/main" xmlns="" id="{CC6641D2-B26A-4BC9-9830-6087D5E7F876}"/>
              </a:ext>
            </a:extLst>
          </p:cNvPr>
          <p:cNvSpPr txBox="1">
            <a:spLocks/>
          </p:cNvSpPr>
          <p:nvPr/>
        </p:nvSpPr>
        <p:spPr>
          <a:xfrm>
            <a:off x="5230330" y="2911761"/>
            <a:ext cx="3231440" cy="85093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gn="ctr">
              <a:lnSpc>
                <a:spcPct val="120000"/>
              </a:lnSpc>
            </a:pPr>
            <a:r>
              <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rPr>
              <a:t>price </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と </a:t>
            </a:r>
            <a:r>
              <a:rPr lang="en-US" altLang="ja-JP" sz="2200" dirty="0" err="1">
                <a:effectLst>
                  <a:glow rad="88900">
                    <a:schemeClr val="bg1"/>
                  </a:glow>
                </a:effectLst>
                <a:latin typeface="HGP創英角ｺﾞｼｯｸUB" panose="020B0900000000000000" pitchFamily="50" charset="-128"/>
                <a:ea typeface="HGP創英角ｺﾞｼｯｸUB" panose="020B0900000000000000" pitchFamily="50" charset="-128"/>
              </a:rPr>
              <a:t>kyori</a:t>
            </a:r>
            <a:r>
              <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rPr>
              <a:t> </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に</a:t>
            </a:r>
          </a:p>
          <a:p>
            <a:pPr algn="ct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直線的な関係を仮定する</a:t>
            </a:r>
          </a:p>
        </p:txBody>
      </p:sp>
      <p:sp>
        <p:nvSpPr>
          <p:cNvPr id="58" name="タイトル 8">
            <a:extLst>
              <a:ext uri="{FF2B5EF4-FFF2-40B4-BE49-F238E27FC236}">
                <a16:creationId xmlns:a16="http://schemas.microsoft.com/office/drawing/2014/main" xmlns="" id="{894D1DB3-C4B6-4C62-BFC4-EEE9A4AD90F3}"/>
              </a:ext>
            </a:extLst>
          </p:cNvPr>
          <p:cNvSpPr txBox="1">
            <a:spLocks/>
          </p:cNvSpPr>
          <p:nvPr/>
        </p:nvSpPr>
        <p:spPr>
          <a:xfrm>
            <a:off x="5230330" y="4302946"/>
            <a:ext cx="3231440" cy="85093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gn="ct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この分布のど真ん中に</a:t>
            </a:r>
          </a:p>
          <a:p>
            <a:pPr algn="ct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直線を引きたい</a:t>
            </a:r>
          </a:p>
        </p:txBody>
      </p:sp>
      <p:grpSp>
        <p:nvGrpSpPr>
          <p:cNvPr id="59" name="グループ化 58">
            <a:extLst>
              <a:ext uri="{FF2B5EF4-FFF2-40B4-BE49-F238E27FC236}">
                <a16:creationId xmlns:a16="http://schemas.microsoft.com/office/drawing/2014/main" xmlns="" id="{BA26791B-AE7A-428E-A8DB-3AF53C878D8C}"/>
              </a:ext>
            </a:extLst>
          </p:cNvPr>
          <p:cNvGrpSpPr/>
          <p:nvPr/>
        </p:nvGrpSpPr>
        <p:grpSpPr>
          <a:xfrm>
            <a:off x="611189" y="762737"/>
            <a:ext cx="8425306" cy="476669"/>
            <a:chOff x="611189" y="762737"/>
            <a:chExt cx="8425306" cy="476669"/>
          </a:xfrm>
        </p:grpSpPr>
        <p:sp>
          <p:nvSpPr>
            <p:cNvPr id="60" name="タイトル 8">
              <a:extLst>
                <a:ext uri="{FF2B5EF4-FFF2-40B4-BE49-F238E27FC236}">
                  <a16:creationId xmlns:a16="http://schemas.microsoft.com/office/drawing/2014/main" xmlns="" id="{C900D542-ABBE-4DE0-B62E-ADCE638E56C0}"/>
                </a:ext>
              </a:extLst>
            </p:cNvPr>
            <p:cNvSpPr txBox="1">
              <a:spLocks/>
            </p:cNvSpPr>
            <p:nvPr/>
          </p:nvSpPr>
          <p:spPr>
            <a:xfrm>
              <a:off x="810344" y="762737"/>
              <a:ext cx="8226151" cy="47666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単回帰分析は一つの変数で別の変数を説明する</a:t>
              </a:r>
            </a:p>
          </p:txBody>
        </p:sp>
        <p:sp>
          <p:nvSpPr>
            <p:cNvPr id="61" name="正方形/長方形 60">
              <a:extLst>
                <a:ext uri="{FF2B5EF4-FFF2-40B4-BE49-F238E27FC236}">
                  <a16:creationId xmlns:a16="http://schemas.microsoft.com/office/drawing/2014/main" xmlns="" id="{4021F7E9-A51E-4640-8569-E9DE027050DD}"/>
                </a:ext>
              </a:extLst>
            </p:cNvPr>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grpSp>
      <p:sp>
        <p:nvSpPr>
          <p:cNvPr id="62" name="タイトル 8">
            <a:extLst>
              <a:ext uri="{FF2B5EF4-FFF2-40B4-BE49-F238E27FC236}">
                <a16:creationId xmlns:a16="http://schemas.microsoft.com/office/drawing/2014/main" xmlns="" id="{BF769002-31C6-4EFF-8DE7-B1C538E28E09}"/>
              </a:ext>
            </a:extLst>
          </p:cNvPr>
          <p:cNvSpPr txBox="1">
            <a:spLocks/>
          </p:cNvSpPr>
          <p:nvPr/>
        </p:nvSpPr>
        <p:spPr>
          <a:xfrm>
            <a:off x="6378739" y="1923429"/>
            <a:ext cx="2585749" cy="85093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車両価格 </a:t>
            </a:r>
            <a:r>
              <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rPr>
              <a:t>price</a:t>
            </a:r>
          </a:p>
          <a:p>
            <a:pPr>
              <a:lnSpc>
                <a:spcPct val="120000"/>
              </a:lnSpc>
            </a:pPr>
            <a:endParaRPr lang="en-US" altLang="ja-JP" sz="22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63" name="タイトル 8">
            <a:extLst>
              <a:ext uri="{FF2B5EF4-FFF2-40B4-BE49-F238E27FC236}">
                <a16:creationId xmlns:a16="http://schemas.microsoft.com/office/drawing/2014/main" xmlns="" id="{D8391924-E149-4BAB-B019-97F33A6865DB}"/>
              </a:ext>
            </a:extLst>
          </p:cNvPr>
          <p:cNvSpPr txBox="1">
            <a:spLocks/>
          </p:cNvSpPr>
          <p:nvPr/>
        </p:nvSpPr>
        <p:spPr>
          <a:xfrm>
            <a:off x="6378739" y="2323100"/>
            <a:ext cx="2585749" cy="44467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走行距離 </a:t>
            </a:r>
            <a:r>
              <a:rPr lang="en-US" altLang="ja-JP" sz="2200" dirty="0" err="1" smtClean="0">
                <a:effectLst>
                  <a:glow rad="88900">
                    <a:schemeClr val="bg1"/>
                  </a:glow>
                </a:effectLst>
                <a:latin typeface="HGP創英角ｺﾞｼｯｸUB" panose="020B0900000000000000" pitchFamily="50" charset="-128"/>
                <a:ea typeface="HGP創英角ｺﾞｼｯｸUB" panose="020B0900000000000000" pitchFamily="50" charset="-128"/>
              </a:rPr>
              <a:t>kyori</a:t>
            </a:r>
            <a:endPar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grpSp>
        <p:nvGrpSpPr>
          <p:cNvPr id="64" name="グループ化 63"/>
          <p:cNvGrpSpPr/>
          <p:nvPr/>
        </p:nvGrpSpPr>
        <p:grpSpPr>
          <a:xfrm>
            <a:off x="1035065" y="1228954"/>
            <a:ext cx="6423619" cy="498598"/>
            <a:chOff x="2572768" y="-677447"/>
            <a:chExt cx="6423619" cy="498598"/>
          </a:xfrm>
        </p:grpSpPr>
        <p:sp>
          <p:nvSpPr>
            <p:cNvPr id="66" name="タイトル 8">
              <a:extLst>
                <a:ext uri="{FF2B5EF4-FFF2-40B4-BE49-F238E27FC236}">
                  <a16:creationId xmlns:a16="http://schemas.microsoft.com/office/drawing/2014/main" xmlns="" id="{799387F4-DA2D-4971-8FAB-9911C5FE160A}"/>
                </a:ext>
              </a:extLst>
            </p:cNvPr>
            <p:cNvSpPr txBox="1">
              <a:spLocks/>
            </p:cNvSpPr>
            <p:nvPr/>
          </p:nvSpPr>
          <p:spPr>
            <a:xfrm>
              <a:off x="2860687" y="-677447"/>
              <a:ext cx="6135700" cy="498598"/>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車両価格 </a:t>
              </a:r>
              <a:r>
                <a:rPr lang="en-US" altLang="ja-JP" sz="2200" dirty="0">
                  <a:latin typeface="HGP創英角ｺﾞｼｯｸUB" panose="020B0900000000000000" pitchFamily="50" charset="-128"/>
                  <a:ea typeface="HGP創英角ｺﾞｼｯｸUB" panose="020B0900000000000000" pitchFamily="50" charset="-128"/>
                </a:rPr>
                <a:t>price </a:t>
              </a:r>
              <a:r>
                <a:rPr lang="ja-JP" altLang="en-US" sz="2200" dirty="0">
                  <a:latin typeface="HGP創英角ｺﾞｼｯｸUB" panose="020B0900000000000000" pitchFamily="50" charset="-128"/>
                  <a:ea typeface="HGP創英角ｺﾞｼｯｸUB" panose="020B0900000000000000" pitchFamily="50" charset="-128"/>
                </a:rPr>
                <a:t>を走行距離 </a:t>
              </a:r>
              <a:r>
                <a:rPr lang="en-US" altLang="ja-JP" sz="2200" dirty="0" err="1">
                  <a:latin typeface="HGP創英角ｺﾞｼｯｸUB" panose="020B0900000000000000" pitchFamily="50" charset="-128"/>
                  <a:ea typeface="HGP創英角ｺﾞｼｯｸUB" panose="020B0900000000000000" pitchFamily="50" charset="-128"/>
                </a:rPr>
                <a:t>kyori</a:t>
              </a:r>
              <a:r>
                <a:rPr lang="en-US" altLang="ja-JP" sz="2200" dirty="0">
                  <a:latin typeface="HGP創英角ｺﾞｼｯｸUB" panose="020B0900000000000000" pitchFamily="50" charset="-128"/>
                  <a:ea typeface="HGP創英角ｺﾞｼｯｸUB" panose="020B0900000000000000" pitchFamily="50" charset="-128"/>
                </a:rPr>
                <a:t> </a:t>
              </a:r>
              <a:r>
                <a:rPr lang="ja-JP" altLang="en-US" sz="2200" dirty="0">
                  <a:latin typeface="HGP創英角ｺﾞｼｯｸUB" panose="020B0900000000000000" pitchFamily="50" charset="-128"/>
                  <a:ea typeface="HGP創英角ｺﾞｼｯｸUB" panose="020B0900000000000000" pitchFamily="50" charset="-128"/>
                </a:rPr>
                <a:t>で説明する</a:t>
              </a:r>
            </a:p>
          </p:txBody>
        </p:sp>
        <p:grpSp>
          <p:nvGrpSpPr>
            <p:cNvPr id="67" name="グループ化 66">
              <a:extLst>
                <a:ext uri="{FF2B5EF4-FFF2-40B4-BE49-F238E27FC236}">
                  <a16:creationId xmlns:a16="http://schemas.microsoft.com/office/drawing/2014/main" xmlns="" id="{44FAF4FE-98A9-478D-B68F-4F140D12CB09}"/>
                </a:ext>
              </a:extLst>
            </p:cNvPr>
            <p:cNvGrpSpPr/>
            <p:nvPr/>
          </p:nvGrpSpPr>
          <p:grpSpPr>
            <a:xfrm>
              <a:off x="2572768" y="-623881"/>
              <a:ext cx="464974" cy="348557"/>
              <a:chOff x="1331309" y="2314599"/>
              <a:chExt cx="464974" cy="348557"/>
            </a:xfrm>
          </p:grpSpPr>
          <p:sp>
            <p:nvSpPr>
              <p:cNvPr id="68" name="正方形/長方形 67">
                <a:extLst>
                  <a:ext uri="{FF2B5EF4-FFF2-40B4-BE49-F238E27FC236}">
                    <a16:creationId xmlns:a16="http://schemas.microsoft.com/office/drawing/2014/main" xmlns="" id="{D994D2B3-E7C9-45C0-B88A-2281DC8F01A2}"/>
                  </a:ext>
                </a:extLst>
              </p:cNvPr>
              <p:cNvSpPr>
                <a:spLocks noChangeAspect="1"/>
              </p:cNvSpPr>
              <p:nvPr/>
            </p:nvSpPr>
            <p:spPr>
              <a:xfrm>
                <a:off x="1398722" y="2381841"/>
                <a:ext cx="252000" cy="252000"/>
              </a:xfrm>
              <a:prstGeom prst="rect">
                <a:avLst/>
              </a:prstGeom>
              <a:solidFill>
                <a:srgbClr val="66ADE8"/>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69" name="タイトル 8">
                <a:extLst>
                  <a:ext uri="{FF2B5EF4-FFF2-40B4-BE49-F238E27FC236}">
                    <a16:creationId xmlns:a16="http://schemas.microsoft.com/office/drawing/2014/main" xmlns="" id="{52AA80D4-368F-4511-9D93-E00A6F06185E}"/>
                  </a:ext>
                </a:extLst>
              </p:cNvPr>
              <p:cNvSpPr txBox="1">
                <a:spLocks/>
              </p:cNvSpPr>
              <p:nvPr/>
            </p:nvSpPr>
            <p:spPr>
              <a:xfrm>
                <a:off x="1331309" y="2314599"/>
                <a:ext cx="464974" cy="348557"/>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rPr>
                  <a:t>例</a:t>
                </a:r>
              </a:p>
            </p:txBody>
          </p:sp>
        </p:grpSp>
      </p:grpSp>
      <p:sp>
        <p:nvSpPr>
          <p:cNvPr id="70"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単回帰分析</a:t>
            </a:r>
          </a:p>
        </p:txBody>
      </p:sp>
      <p:sp>
        <p:nvSpPr>
          <p:cNvPr id="20" name="正方形/長方形 19">
            <a:extLst>
              <a:ext uri="{FF2B5EF4-FFF2-40B4-BE49-F238E27FC236}">
                <a16:creationId xmlns:a16="http://schemas.microsoft.com/office/drawing/2014/main" xmlns="" id="{B0980245-28AF-45B0-83F4-D24C06C20720}"/>
              </a:ext>
            </a:extLst>
          </p:cNvPr>
          <p:cNvSpPr>
            <a:spLocks noChangeAspect="1"/>
          </p:cNvSpPr>
          <p:nvPr/>
        </p:nvSpPr>
        <p:spPr>
          <a:xfrm>
            <a:off x="892274" y="1424253"/>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Tree>
    <p:extLst>
      <p:ext uri="{BB962C8B-B14F-4D97-AF65-F5344CB8AC3E}">
        <p14:creationId xmlns:p14="http://schemas.microsoft.com/office/powerpoint/2010/main" val="1866716735"/>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4" name="タイトル 8">
                <a:extLst>
                  <a:ext uri="{FF2B5EF4-FFF2-40B4-BE49-F238E27FC236}">
                    <a16:creationId xmlns:a16="http://schemas.microsoft.com/office/drawing/2014/main" xmlns="" id="{78A25A41-A4F6-48BF-A800-B37F87665914}"/>
                  </a:ext>
                </a:extLst>
              </p:cNvPr>
              <p:cNvSpPr txBox="1">
                <a:spLocks/>
              </p:cNvSpPr>
              <p:nvPr/>
            </p:nvSpPr>
            <p:spPr>
              <a:xfrm>
                <a:off x="1006326" y="1219174"/>
                <a:ext cx="8118624" cy="874535"/>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rPr>
                  <a:t>price </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を </a:t>
                </a:r>
                <a14:m>
                  <m:oMath xmlns:m="http://schemas.openxmlformats.org/officeDocument/2006/math">
                    <m:r>
                      <a:rPr lang="en-US" altLang="ja-JP" sz="2000" b="1" i="1" dirty="0" smtClean="0">
                        <a:solidFill>
                          <a:srgbClr val="FF0000"/>
                        </a:solidFill>
                        <a:latin typeface="Cambria Math"/>
                      </a:rPr>
                      <m:t>𝒚</m:t>
                    </m:r>
                    <m:r>
                      <a:rPr lang="en-US" altLang="ja-JP" sz="2000" i="1" dirty="0">
                        <a:latin typeface="Cambria Math"/>
                      </a:rPr>
                      <m:t>=</m:t>
                    </m:r>
                    <m:d>
                      <m:dPr>
                        <m:ctrlPr>
                          <a:rPr lang="en-US" altLang="ja-JP" sz="2000" i="1" dirty="0">
                            <a:latin typeface="Cambria Math"/>
                          </a:rPr>
                        </m:ctrlPr>
                      </m:dPr>
                      <m:e>
                        <m:sSub>
                          <m:sSubPr>
                            <m:ctrlPr>
                              <a:rPr lang="en-US" altLang="ja-JP" sz="2000" i="1" dirty="0">
                                <a:latin typeface="Cambria Math"/>
                              </a:rPr>
                            </m:ctrlPr>
                          </m:sSubPr>
                          <m:e>
                            <m:r>
                              <a:rPr lang="en-US" altLang="ja-JP" sz="2000" i="1" dirty="0">
                                <a:latin typeface="Cambria Math"/>
                              </a:rPr>
                              <m:t>𝑦</m:t>
                            </m:r>
                          </m:e>
                          <m:sub>
                            <m:r>
                              <a:rPr lang="en-US" altLang="ja-JP" sz="2000" i="1" dirty="0">
                                <a:latin typeface="Cambria Math"/>
                              </a:rPr>
                              <m:t>1</m:t>
                            </m:r>
                          </m:sub>
                        </m:sSub>
                        <m:r>
                          <a:rPr lang="en-US" altLang="ja-JP" sz="2000" i="1" dirty="0">
                            <a:latin typeface="Cambria Math"/>
                          </a:rPr>
                          <m:t>,</m:t>
                        </m:r>
                        <m:sSub>
                          <m:sSubPr>
                            <m:ctrlPr>
                              <a:rPr lang="en-US" altLang="ja-JP" sz="2000" i="1" dirty="0">
                                <a:latin typeface="Cambria Math"/>
                              </a:rPr>
                            </m:ctrlPr>
                          </m:sSubPr>
                          <m:e>
                            <m:r>
                              <a:rPr lang="en-US" altLang="ja-JP" sz="2000" i="1" dirty="0">
                                <a:latin typeface="Cambria Math"/>
                              </a:rPr>
                              <m:t>𝑦</m:t>
                            </m:r>
                          </m:e>
                          <m:sub>
                            <m:r>
                              <a:rPr lang="en-US" altLang="ja-JP" sz="2000" i="1" dirty="0">
                                <a:latin typeface="Cambria Math"/>
                              </a:rPr>
                              <m:t>2</m:t>
                            </m:r>
                          </m:sub>
                        </m:sSub>
                        <m:r>
                          <a:rPr lang="en-US" altLang="ja-JP" sz="2000" i="1" dirty="0">
                            <a:latin typeface="Cambria Math"/>
                          </a:rPr>
                          <m:t>,</m:t>
                        </m:r>
                        <m:sSub>
                          <m:sSubPr>
                            <m:ctrlPr>
                              <a:rPr lang="en-US" altLang="ja-JP" sz="2000" i="1" dirty="0">
                                <a:latin typeface="Cambria Math"/>
                              </a:rPr>
                            </m:ctrlPr>
                          </m:sSubPr>
                          <m:e>
                            <m:r>
                              <a:rPr lang="en-US" altLang="ja-JP" sz="2000" i="1" dirty="0">
                                <a:latin typeface="Cambria Math"/>
                              </a:rPr>
                              <m:t>𝑦</m:t>
                            </m:r>
                          </m:e>
                          <m:sub>
                            <m:r>
                              <a:rPr lang="en-US" altLang="ja-JP" sz="2000" i="1" dirty="0">
                                <a:latin typeface="Cambria Math"/>
                              </a:rPr>
                              <m:t>3</m:t>
                            </m:r>
                          </m:sub>
                        </m:sSub>
                        <m:r>
                          <a:rPr lang="en-US" altLang="ja-JP" sz="2000" i="1" dirty="0">
                            <a:latin typeface="Cambria Math"/>
                          </a:rPr>
                          <m:t>,…,</m:t>
                        </m:r>
                        <m:sSub>
                          <m:sSubPr>
                            <m:ctrlPr>
                              <a:rPr lang="en-US" altLang="ja-JP" sz="2000" i="1" dirty="0">
                                <a:latin typeface="Cambria Math"/>
                              </a:rPr>
                            </m:ctrlPr>
                          </m:sSubPr>
                          <m:e>
                            <m:r>
                              <a:rPr lang="en-US" altLang="ja-JP" sz="2000" i="1" dirty="0">
                                <a:latin typeface="Cambria Math"/>
                              </a:rPr>
                              <m:t>𝑦</m:t>
                            </m:r>
                          </m:e>
                          <m:sub>
                            <m:r>
                              <a:rPr lang="en-US" altLang="ja-JP" sz="2000" i="1" dirty="0">
                                <a:latin typeface="Cambria Math"/>
                              </a:rPr>
                              <m:t>1000</m:t>
                            </m:r>
                          </m:sub>
                        </m:sSub>
                      </m:e>
                    </m:d>
                  </m:oMath>
                </a14:m>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と表記</a:t>
                </a:r>
              </a:p>
              <a:p>
                <a:pPr>
                  <a:lnSpc>
                    <a:spcPct val="120000"/>
                  </a:lnSpc>
                </a:pPr>
                <a:r>
                  <a:rPr lang="en-US" altLang="ja-JP" sz="2200" dirty="0" err="1">
                    <a:effectLst>
                      <a:glow rad="88900">
                        <a:schemeClr val="bg1"/>
                      </a:glow>
                    </a:effectLst>
                    <a:latin typeface="HGP創英角ｺﾞｼｯｸUB" panose="020B0900000000000000" pitchFamily="50" charset="-128"/>
                    <a:ea typeface="HGP創英角ｺﾞｼｯｸUB" panose="020B0900000000000000" pitchFamily="50" charset="-128"/>
                  </a:rPr>
                  <a:t>kyori</a:t>
                </a:r>
                <a:r>
                  <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rPr>
                  <a:t> </a:t>
                </a:r>
                <a:r>
                  <a:rPr lang="ja-JP" altLang="en-US" sz="2200" dirty="0">
                    <a:effectLst>
                      <a:glow rad="88900">
                        <a:schemeClr val="bg1"/>
                      </a:glow>
                    </a:effectLst>
                    <a:latin typeface="Cambria Math" panose="02040503050406030204" pitchFamily="18" charset="0"/>
                    <a:ea typeface="HGP創英角ｺﾞｼｯｸUB" panose="020B0900000000000000" pitchFamily="50" charset="-128"/>
                  </a:rPr>
                  <a:t>を </a:t>
                </a:r>
                <a14:m>
                  <m:oMath xmlns:m="http://schemas.openxmlformats.org/officeDocument/2006/math">
                    <m:sSub>
                      <m:sSubPr>
                        <m:ctrlPr>
                          <a:rPr lang="en-US" altLang="ja-JP" sz="2000" i="1" dirty="0" smtClean="0">
                            <a:solidFill>
                              <a:srgbClr val="FF0000"/>
                            </a:solidFill>
                            <a:latin typeface="Cambria Math"/>
                          </a:rPr>
                        </m:ctrlPr>
                      </m:sSubPr>
                      <m:e>
                        <m:r>
                          <a:rPr lang="en-US" altLang="ja-JP" sz="2000" b="1" i="1" dirty="0">
                            <a:solidFill>
                              <a:srgbClr val="FF0000"/>
                            </a:solidFill>
                            <a:latin typeface="Cambria Math"/>
                          </a:rPr>
                          <m:t>𝒙</m:t>
                        </m:r>
                      </m:e>
                      <m:sub>
                        <m:r>
                          <a:rPr lang="en-US" altLang="ja-JP" sz="2000" i="1" dirty="0">
                            <a:solidFill>
                              <a:srgbClr val="FF0000"/>
                            </a:solidFill>
                            <a:latin typeface="Cambria Math"/>
                          </a:rPr>
                          <m:t>1</m:t>
                        </m:r>
                      </m:sub>
                    </m:sSub>
                    <m:r>
                      <a:rPr lang="en-US" altLang="ja-JP" sz="2000" i="1" dirty="0">
                        <a:latin typeface="Cambria Math"/>
                      </a:rPr>
                      <m:t>=(</m:t>
                    </m:r>
                    <m:sSub>
                      <m:sSubPr>
                        <m:ctrlPr>
                          <a:rPr lang="en-US" altLang="ja-JP" sz="2000" i="1" dirty="0">
                            <a:latin typeface="Cambria Math"/>
                          </a:rPr>
                        </m:ctrlPr>
                      </m:sSubPr>
                      <m:e>
                        <m:r>
                          <a:rPr lang="en-US" altLang="ja-JP" sz="2000" i="1" dirty="0">
                            <a:latin typeface="Cambria Math"/>
                          </a:rPr>
                          <m:t>𝑥</m:t>
                        </m:r>
                      </m:e>
                      <m:sub>
                        <m:r>
                          <a:rPr lang="en-US" altLang="ja-JP" sz="2000" i="1" dirty="0">
                            <a:latin typeface="Cambria Math"/>
                          </a:rPr>
                          <m:t>1,1</m:t>
                        </m:r>
                      </m:sub>
                    </m:sSub>
                    <m:r>
                      <a:rPr lang="en-US" altLang="ja-JP" sz="2000" i="1" dirty="0">
                        <a:latin typeface="Cambria Math"/>
                      </a:rPr>
                      <m:t>,</m:t>
                    </m:r>
                    <m:sSub>
                      <m:sSubPr>
                        <m:ctrlPr>
                          <a:rPr lang="en-US" altLang="ja-JP" sz="2000" i="1" dirty="0">
                            <a:latin typeface="Cambria Math"/>
                          </a:rPr>
                        </m:ctrlPr>
                      </m:sSubPr>
                      <m:e>
                        <m:r>
                          <a:rPr lang="en-US" altLang="ja-JP" sz="2000" i="1" dirty="0">
                            <a:latin typeface="Cambria Math"/>
                          </a:rPr>
                          <m:t>𝑥</m:t>
                        </m:r>
                      </m:e>
                      <m:sub>
                        <m:r>
                          <a:rPr lang="en-US" altLang="ja-JP" sz="2000" i="1" dirty="0">
                            <a:latin typeface="Cambria Math"/>
                          </a:rPr>
                          <m:t>1,2</m:t>
                        </m:r>
                      </m:sub>
                    </m:sSub>
                    <m:r>
                      <a:rPr lang="en-US" altLang="ja-JP" sz="2000" i="1" dirty="0">
                        <a:latin typeface="Cambria Math"/>
                      </a:rPr>
                      <m:t>,</m:t>
                    </m:r>
                    <m:sSub>
                      <m:sSubPr>
                        <m:ctrlPr>
                          <a:rPr lang="en-US" altLang="ja-JP" sz="2000" i="1" dirty="0">
                            <a:latin typeface="Cambria Math"/>
                          </a:rPr>
                        </m:ctrlPr>
                      </m:sSubPr>
                      <m:e>
                        <m:r>
                          <a:rPr lang="en-US" altLang="ja-JP" sz="2000" i="1" dirty="0">
                            <a:latin typeface="Cambria Math"/>
                          </a:rPr>
                          <m:t>𝑥</m:t>
                        </m:r>
                      </m:e>
                      <m:sub>
                        <m:r>
                          <a:rPr lang="en-US" altLang="ja-JP" sz="2000" i="1" dirty="0">
                            <a:latin typeface="Cambria Math"/>
                          </a:rPr>
                          <m:t>1,3</m:t>
                        </m:r>
                      </m:sub>
                    </m:sSub>
                    <m:r>
                      <a:rPr lang="en-US" altLang="ja-JP" sz="2000" i="1" dirty="0">
                        <a:latin typeface="Cambria Math"/>
                      </a:rPr>
                      <m:t>,…,</m:t>
                    </m:r>
                    <m:sSub>
                      <m:sSubPr>
                        <m:ctrlPr>
                          <a:rPr lang="en-US" altLang="ja-JP" sz="2000" i="1" dirty="0">
                            <a:latin typeface="Cambria Math"/>
                          </a:rPr>
                        </m:ctrlPr>
                      </m:sSubPr>
                      <m:e>
                        <m:r>
                          <a:rPr lang="en-US" altLang="ja-JP" sz="2000" i="1" dirty="0">
                            <a:latin typeface="Cambria Math"/>
                          </a:rPr>
                          <m:t>𝑥</m:t>
                        </m:r>
                      </m:e>
                      <m:sub>
                        <m:r>
                          <a:rPr lang="en-US" altLang="ja-JP" sz="2000" i="1" dirty="0">
                            <a:latin typeface="Cambria Math"/>
                          </a:rPr>
                          <m:t>1,1000</m:t>
                        </m:r>
                      </m:sub>
                    </m:sSub>
                    <m:r>
                      <a:rPr lang="en-US" altLang="ja-JP" sz="2000" i="1" dirty="0">
                        <a:latin typeface="Cambria Math"/>
                      </a:rPr>
                      <m:t>)</m:t>
                    </m:r>
                  </m:oMath>
                </a14:m>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と表記</a:t>
                </a:r>
              </a:p>
            </p:txBody>
          </p:sp>
        </mc:Choice>
        <mc:Fallback xmlns="">
          <p:sp>
            <p:nvSpPr>
              <p:cNvPr id="34" name="タイトル 8">
                <a:extLst>
                  <a:ext uri="{FF2B5EF4-FFF2-40B4-BE49-F238E27FC236}">
                    <a16:creationId xmlns:a16="http://schemas.microsoft.com/office/drawing/2014/main" xmlns="" xmlns:a14="http://schemas.microsoft.com/office/drawing/2010/main" id="{78A25A41-A4F6-48BF-A800-B37F87665914}"/>
                  </a:ext>
                </a:extLst>
              </p:cNvPr>
              <p:cNvSpPr txBox="1">
                <a:spLocks noRot="1" noChangeAspect="1" noMove="1" noResize="1" noEditPoints="1" noAdjustHandles="1" noChangeArrowheads="1" noChangeShapeType="1" noTextEdit="1"/>
              </p:cNvSpPr>
              <p:nvPr/>
            </p:nvSpPr>
            <p:spPr>
              <a:xfrm>
                <a:off x="1006326" y="1219174"/>
                <a:ext cx="8118624" cy="874535"/>
              </a:xfrm>
              <a:prstGeom prst="rect">
                <a:avLst/>
              </a:prstGeom>
              <a:blipFill rotWithShape="1">
                <a:blip r:embed="rId4"/>
                <a:stretch>
                  <a:fillRect l="-1426" t="-6993" b="-14685"/>
                </a:stretch>
              </a:blipFill>
            </p:spPr>
            <p:txBody>
              <a:bodyPr/>
              <a:lstStyle/>
              <a:p>
                <a:r>
                  <a:rPr lang="ja-JP" altLang="en-US">
                    <a:noFill/>
                  </a:rPr>
                  <a:t> </a:t>
                </a:r>
              </a:p>
            </p:txBody>
          </p:sp>
        </mc:Fallback>
      </mc:AlternateContent>
      <p:sp>
        <p:nvSpPr>
          <p:cNvPr id="35" name="正方形/長方形 34">
            <a:extLst>
              <a:ext uri="{FF2B5EF4-FFF2-40B4-BE49-F238E27FC236}">
                <a16:creationId xmlns:a16="http://schemas.microsoft.com/office/drawing/2014/main" xmlns="" id="{346E8D2C-0922-4927-AC6C-21600CF2EEFF}"/>
              </a:ext>
            </a:extLst>
          </p:cNvPr>
          <p:cNvSpPr>
            <a:spLocks noChangeAspect="1"/>
          </p:cNvSpPr>
          <p:nvPr/>
        </p:nvSpPr>
        <p:spPr>
          <a:xfrm>
            <a:off x="892274" y="1813265"/>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grpSp>
        <p:nvGrpSpPr>
          <p:cNvPr id="37" name="グループ化 36">
            <a:extLst>
              <a:ext uri="{FF2B5EF4-FFF2-40B4-BE49-F238E27FC236}">
                <a16:creationId xmlns:a16="http://schemas.microsoft.com/office/drawing/2014/main" xmlns="" id="{C30223BA-AA73-4BBD-8FB1-0ED602EA1A7A}"/>
              </a:ext>
            </a:extLst>
          </p:cNvPr>
          <p:cNvGrpSpPr/>
          <p:nvPr/>
        </p:nvGrpSpPr>
        <p:grpSpPr>
          <a:xfrm>
            <a:off x="4301596" y="2493511"/>
            <a:ext cx="3366748" cy="2404064"/>
            <a:chOff x="4089286" y="2865620"/>
            <a:chExt cx="3775133" cy="2695676"/>
          </a:xfrm>
        </p:grpSpPr>
        <p:cxnSp>
          <p:nvCxnSpPr>
            <p:cNvPr id="38" name="直線コネクタ 37"/>
            <p:cNvCxnSpPr>
              <a:cxnSpLocks/>
              <a:endCxn id="50" idx="4"/>
            </p:cNvCxnSpPr>
            <p:nvPr/>
          </p:nvCxnSpPr>
          <p:spPr>
            <a:xfrm flipV="1">
              <a:off x="6624712" y="3852822"/>
              <a:ext cx="0" cy="1280594"/>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9" name="直線コネクタ 38"/>
            <p:cNvCxnSpPr>
              <a:cxnSpLocks/>
              <a:stCxn id="62" idx="2"/>
            </p:cNvCxnSpPr>
            <p:nvPr/>
          </p:nvCxnSpPr>
          <p:spPr>
            <a:xfrm flipH="1" flipV="1">
              <a:off x="4671436" y="3515024"/>
              <a:ext cx="362632" cy="3890"/>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0" name="直線コネクタ 39"/>
            <p:cNvCxnSpPr>
              <a:cxnSpLocks/>
              <a:endCxn id="62" idx="4"/>
            </p:cNvCxnSpPr>
            <p:nvPr/>
          </p:nvCxnSpPr>
          <p:spPr>
            <a:xfrm flipV="1">
              <a:off x="5106068" y="3590914"/>
              <a:ext cx="0" cy="1542502"/>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mc:AlternateContent xmlns:mc="http://schemas.openxmlformats.org/markup-compatibility/2006" xmlns:a14="http://schemas.microsoft.com/office/drawing/2010/main">
          <mc:Choice Requires="a14">
            <p:sp>
              <p:nvSpPr>
                <p:cNvPr id="41" name="テキスト ボックス 40"/>
                <p:cNvSpPr txBox="1"/>
                <p:nvPr/>
              </p:nvSpPr>
              <p:spPr>
                <a:xfrm>
                  <a:off x="7515205" y="5149970"/>
                  <a:ext cx="234474" cy="222477"/>
                </a:xfrm>
                <a:prstGeom prst="rect">
                  <a:avLst/>
                </a:prstGeom>
                <a:noFill/>
              </p:spPr>
              <p:txBody>
                <a:bodyPr wrap="none" lIns="0" tIns="0" r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400" b="0" i="1" u="none" strike="noStrike" kern="1200" cap="none" spc="0" normalizeH="0" baseline="0" noProof="0" smtClean="0">
                                <a:ln>
                                  <a:noFill/>
                                </a:ln>
                                <a:solidFill>
                                  <a:srgbClr val="000000"/>
                                </a:solidFill>
                                <a:effectLst/>
                                <a:uLnTx/>
                                <a:uFillTx/>
                                <a:latin typeface="Cambria Math"/>
                              </a:rPr>
                            </m:ctrlPr>
                          </m:sSubPr>
                          <m:e>
                            <m:r>
                              <a:rPr kumimoji="1" lang="en-US" altLang="ja-JP" sz="1400" b="0" i="1" u="none" strike="noStrike" kern="1200" cap="none" spc="0" normalizeH="0" baseline="0" noProof="0" smtClean="0">
                                <a:ln>
                                  <a:noFill/>
                                </a:ln>
                                <a:solidFill>
                                  <a:srgbClr val="000000"/>
                                </a:solidFill>
                                <a:effectLst/>
                                <a:uLnTx/>
                                <a:uFillTx/>
                                <a:latin typeface="Cambria Math"/>
                              </a:rPr>
                              <m:t>𝑥</m:t>
                            </m:r>
                          </m:e>
                          <m:sub>
                            <m:r>
                              <a:rPr kumimoji="1" lang="en-US" altLang="ja-JP" sz="1400" b="0" i="1" u="none" strike="noStrike" kern="1200" cap="none" spc="0" normalizeH="0" baseline="0" noProof="0" smtClean="0">
                                <a:ln>
                                  <a:noFill/>
                                </a:ln>
                                <a:solidFill>
                                  <a:srgbClr val="000000"/>
                                </a:solidFill>
                                <a:effectLst/>
                                <a:uLnTx/>
                                <a:uFillTx/>
                                <a:latin typeface="Cambria Math"/>
                              </a:rPr>
                              <m:t>1</m:t>
                            </m:r>
                          </m:sub>
                        </m:sSub>
                      </m:oMath>
                    </m:oMathPara>
                  </a14:m>
                  <a:endParaRPr kumimoji="1" lang="en-US" altLang="ja-JP" sz="12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7515205" y="5149970"/>
                  <a:ext cx="234474" cy="222477"/>
                </a:xfrm>
                <a:prstGeom prst="rect">
                  <a:avLst/>
                </a:prstGeom>
                <a:blipFill>
                  <a:blip r:embed="rId5"/>
                  <a:stretch>
                    <a:fillRect l="-7895" b="-16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2" name="テキスト ボックス 41"/>
                <p:cNvSpPr txBox="1"/>
                <p:nvPr/>
              </p:nvSpPr>
              <p:spPr>
                <a:xfrm>
                  <a:off x="4401171" y="2865620"/>
                  <a:ext cx="163378" cy="21544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right"/>
                      </m:oMathParaPr>
                      <m:oMath xmlns:m="http://schemas.openxmlformats.org/officeDocument/2006/math">
                        <m:r>
                          <a:rPr kumimoji="1" lang="en-US" altLang="ja-JP" sz="1400" b="0" i="1" u="none" strike="noStrike" kern="1200" cap="none" spc="0" normalizeH="0" baseline="0" noProof="0" smtClean="0">
                            <a:ln>
                              <a:noFill/>
                            </a:ln>
                            <a:solidFill>
                              <a:srgbClr val="000000"/>
                            </a:solidFill>
                            <a:effectLst/>
                            <a:uLnTx/>
                            <a:uFillTx/>
                            <a:latin typeface="Cambria Math"/>
                          </a:rPr>
                          <m:t>𝑦</m:t>
                        </m:r>
                      </m:oMath>
                    </m:oMathPara>
                  </a14:m>
                  <a:endParaRPr kumimoji="1" lang="en-US" altLang="ja-JP" sz="20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13" name="テキスト ボックス 12"/>
                <p:cNvSpPr txBox="1">
                  <a:spLocks noRot="1" noChangeAspect="1" noMove="1" noResize="1" noEditPoints="1" noAdjustHandles="1" noChangeArrowheads="1" noChangeShapeType="1" noTextEdit="1"/>
                </p:cNvSpPr>
                <p:nvPr/>
              </p:nvSpPr>
              <p:spPr>
                <a:xfrm>
                  <a:off x="4401171" y="2865620"/>
                  <a:ext cx="163378" cy="215444"/>
                </a:xfrm>
                <a:prstGeom prst="rect">
                  <a:avLst/>
                </a:prstGeom>
                <a:blipFill>
                  <a:blip r:embed="rId6"/>
                  <a:stretch>
                    <a:fillRect l="-3704" r="-33333" b="-2777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3" name="テキスト ボックス 42"/>
                <p:cNvSpPr txBox="1"/>
                <p:nvPr/>
              </p:nvSpPr>
              <p:spPr>
                <a:xfrm>
                  <a:off x="4961926" y="5149970"/>
                  <a:ext cx="288284" cy="222477"/>
                </a:xfrm>
                <a:prstGeom prst="rect">
                  <a:avLst/>
                </a:prstGeom>
                <a:noFill/>
              </p:spPr>
              <p:txBody>
                <a:bodyPr wrap="none" lIns="0" tIns="0" r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400" b="0" i="1" u="none" strike="noStrike" kern="1200" cap="none" spc="0" normalizeH="0" baseline="0" noProof="0" smtClean="0">
                                <a:ln>
                                  <a:noFill/>
                                </a:ln>
                                <a:solidFill>
                                  <a:srgbClr val="000000"/>
                                </a:solidFill>
                                <a:effectLst/>
                                <a:uLnTx/>
                                <a:uFillTx/>
                                <a:latin typeface="Cambria Math"/>
                              </a:rPr>
                            </m:ctrlPr>
                          </m:sSubPr>
                          <m:e>
                            <m:r>
                              <a:rPr kumimoji="1" lang="en-US" altLang="ja-JP" sz="1400" b="0" i="1" u="none" strike="noStrike" kern="1200" cap="none" spc="0" normalizeH="0" baseline="0" noProof="0" smtClean="0">
                                <a:ln>
                                  <a:noFill/>
                                </a:ln>
                                <a:solidFill>
                                  <a:srgbClr val="000000"/>
                                </a:solidFill>
                                <a:effectLst/>
                                <a:uLnTx/>
                                <a:uFillTx/>
                                <a:latin typeface="Cambria Math"/>
                              </a:rPr>
                              <m:t>𝑥</m:t>
                            </m:r>
                          </m:e>
                          <m:sub>
                            <m:r>
                              <a:rPr kumimoji="1" lang="en-US" altLang="ja-JP" sz="1400" b="0" i="1" u="none" strike="noStrike" kern="1200" cap="none" spc="0" normalizeH="0" baseline="0" noProof="0" smtClean="0">
                                <a:ln>
                                  <a:noFill/>
                                </a:ln>
                                <a:solidFill>
                                  <a:srgbClr val="000000"/>
                                </a:solidFill>
                                <a:effectLst/>
                                <a:uLnTx/>
                                <a:uFillTx/>
                                <a:latin typeface="Cambria Math"/>
                              </a:rPr>
                              <m:t>1,1</m:t>
                            </m:r>
                          </m:sub>
                        </m:sSub>
                      </m:oMath>
                    </m:oMathPara>
                  </a14:m>
                  <a:endParaRPr kumimoji="1" lang="ja-JP" altLang="en-US" sz="14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4961926" y="5149970"/>
                  <a:ext cx="288284" cy="222477"/>
                </a:xfrm>
                <a:prstGeom prst="rect">
                  <a:avLst/>
                </a:prstGeom>
                <a:blipFill>
                  <a:blip r:embed="rId7"/>
                  <a:stretch>
                    <a:fillRect l="-14894" r="-10638" b="-13889"/>
                  </a:stretch>
                </a:blipFill>
              </p:spPr>
              <p:txBody>
                <a:bodyPr/>
                <a:lstStyle/>
                <a:p>
                  <a:r>
                    <a:rPr lang="ja-JP" altLang="en-US">
                      <a:noFill/>
                    </a:rPr>
                    <a:t> </a:t>
                  </a:r>
                </a:p>
              </p:txBody>
            </p:sp>
          </mc:Fallback>
        </mc:AlternateContent>
        <p:cxnSp>
          <p:nvCxnSpPr>
            <p:cNvPr id="44" name="直線コネクタ 43"/>
            <p:cNvCxnSpPr>
              <a:cxnSpLocks/>
              <a:stCxn id="59" idx="2"/>
            </p:cNvCxnSpPr>
            <p:nvPr/>
          </p:nvCxnSpPr>
          <p:spPr>
            <a:xfrm flipH="1">
              <a:off x="4671436" y="4410154"/>
              <a:ext cx="1327754" cy="1291"/>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5" name="直線コネクタ 44"/>
            <p:cNvCxnSpPr>
              <a:cxnSpLocks/>
              <a:endCxn id="59" idx="4"/>
            </p:cNvCxnSpPr>
            <p:nvPr/>
          </p:nvCxnSpPr>
          <p:spPr>
            <a:xfrm flipH="1" flipV="1">
              <a:off x="6071190" y="4482154"/>
              <a:ext cx="1904" cy="651262"/>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mc:AlternateContent xmlns:mc="http://schemas.openxmlformats.org/markup-compatibility/2006" xmlns:a14="http://schemas.microsoft.com/office/drawing/2010/main">
          <mc:Choice Requires="a14">
            <p:sp>
              <p:nvSpPr>
                <p:cNvPr id="46" name="テキスト ボックス 45"/>
                <p:cNvSpPr txBox="1"/>
                <p:nvPr/>
              </p:nvSpPr>
              <p:spPr>
                <a:xfrm>
                  <a:off x="4418028" y="3367605"/>
                  <a:ext cx="185164" cy="21544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400" b="0" i="1" u="none" strike="noStrike" kern="1200" cap="none" spc="0" normalizeH="0" baseline="0" noProof="0" smtClean="0">
                                <a:ln>
                                  <a:noFill/>
                                </a:ln>
                                <a:solidFill>
                                  <a:srgbClr val="000000"/>
                                </a:solidFill>
                                <a:effectLst/>
                                <a:uLnTx/>
                                <a:uFillTx/>
                                <a:latin typeface="Cambria Math"/>
                              </a:rPr>
                            </m:ctrlPr>
                          </m:sSubPr>
                          <m:e>
                            <m:r>
                              <a:rPr kumimoji="1" lang="en-US" altLang="ja-JP" sz="1400" b="0" i="1" u="none" strike="noStrike" kern="1200" cap="none" spc="0" normalizeH="0" baseline="0" noProof="0" smtClean="0">
                                <a:ln>
                                  <a:noFill/>
                                </a:ln>
                                <a:solidFill>
                                  <a:srgbClr val="000000"/>
                                </a:solidFill>
                                <a:effectLst/>
                                <a:uLnTx/>
                                <a:uFillTx/>
                                <a:latin typeface="Cambria Math"/>
                              </a:rPr>
                              <m:t>𝑦</m:t>
                            </m:r>
                          </m:e>
                          <m:sub>
                            <m:r>
                              <a:rPr kumimoji="1" lang="en-US" altLang="ja-JP" sz="1400" b="0" i="1" u="none" strike="noStrike" kern="1200" cap="none" spc="0" normalizeH="0" baseline="0" noProof="0" smtClean="0">
                                <a:ln>
                                  <a:noFill/>
                                </a:ln>
                                <a:solidFill>
                                  <a:srgbClr val="000000"/>
                                </a:solidFill>
                                <a:effectLst/>
                                <a:uLnTx/>
                                <a:uFillTx/>
                                <a:latin typeface="Cambria Math"/>
                              </a:rPr>
                              <m:t>1</m:t>
                            </m:r>
                          </m:sub>
                        </m:sSub>
                      </m:oMath>
                    </m:oMathPara>
                  </a14:m>
                  <a:endParaRPr kumimoji="1" lang="ja-JP" altLang="en-US" sz="14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4418028" y="3367605"/>
                  <a:ext cx="185164" cy="215444"/>
                </a:xfrm>
                <a:prstGeom prst="rect">
                  <a:avLst/>
                </a:prstGeom>
                <a:blipFill>
                  <a:blip r:embed="rId8"/>
                  <a:stretch>
                    <a:fillRect l="-33333" r="-13333" b="-2857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7" name="テキスト ボックス 46"/>
                <p:cNvSpPr txBox="1"/>
                <p:nvPr/>
              </p:nvSpPr>
              <p:spPr>
                <a:xfrm>
                  <a:off x="4418029" y="4265838"/>
                  <a:ext cx="188460" cy="21544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400" b="0" i="1" u="none" strike="noStrike" kern="1200" cap="none" spc="0" normalizeH="0" baseline="0" noProof="0" smtClean="0">
                                <a:ln>
                                  <a:noFill/>
                                </a:ln>
                                <a:solidFill>
                                  <a:srgbClr val="000000"/>
                                </a:solidFill>
                                <a:effectLst/>
                                <a:uLnTx/>
                                <a:uFillTx/>
                                <a:latin typeface="Cambria Math"/>
                              </a:rPr>
                            </m:ctrlPr>
                          </m:sSubPr>
                          <m:e>
                            <m:r>
                              <a:rPr kumimoji="1" lang="en-US" altLang="ja-JP" sz="1400" b="0" i="1" u="none" strike="noStrike" kern="1200" cap="none" spc="0" normalizeH="0" baseline="0" noProof="0" smtClean="0">
                                <a:ln>
                                  <a:noFill/>
                                </a:ln>
                                <a:solidFill>
                                  <a:srgbClr val="000000"/>
                                </a:solidFill>
                                <a:effectLst/>
                                <a:uLnTx/>
                                <a:uFillTx/>
                                <a:latin typeface="Cambria Math"/>
                              </a:rPr>
                              <m:t>𝑦</m:t>
                            </m:r>
                          </m:e>
                          <m:sub>
                            <m:r>
                              <a:rPr kumimoji="1" lang="en-US" altLang="ja-JP" sz="1400" b="0" i="1" u="none" strike="noStrike" kern="1200" cap="none" spc="0" normalizeH="0" baseline="0" noProof="0" smtClean="0">
                                <a:ln>
                                  <a:noFill/>
                                </a:ln>
                                <a:solidFill>
                                  <a:srgbClr val="000000"/>
                                </a:solidFill>
                                <a:effectLst/>
                                <a:uLnTx/>
                                <a:uFillTx/>
                                <a:latin typeface="Cambria Math"/>
                              </a:rPr>
                              <m:t>2</m:t>
                            </m:r>
                          </m:sub>
                        </m:sSub>
                      </m:oMath>
                    </m:oMathPara>
                  </a14:m>
                  <a:endParaRPr kumimoji="1" lang="ja-JP" altLang="en-US" sz="14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18" name="テキスト ボックス 17"/>
                <p:cNvSpPr txBox="1">
                  <a:spLocks noRot="1" noChangeAspect="1" noMove="1" noResize="1" noEditPoints="1" noAdjustHandles="1" noChangeArrowheads="1" noChangeShapeType="1" noTextEdit="1"/>
                </p:cNvSpPr>
                <p:nvPr/>
              </p:nvSpPr>
              <p:spPr>
                <a:xfrm>
                  <a:off x="4418029" y="4265838"/>
                  <a:ext cx="188460" cy="215444"/>
                </a:xfrm>
                <a:prstGeom prst="rect">
                  <a:avLst/>
                </a:prstGeom>
                <a:blipFill>
                  <a:blip r:embed="rId9"/>
                  <a:stretch>
                    <a:fillRect l="-33333" r="-16667" b="-2857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8" name="テキスト ボックス 47"/>
                <p:cNvSpPr txBox="1"/>
                <p:nvPr/>
              </p:nvSpPr>
              <p:spPr>
                <a:xfrm>
                  <a:off x="5940152" y="5149970"/>
                  <a:ext cx="262076" cy="222477"/>
                </a:xfrm>
                <a:prstGeom prst="rect">
                  <a:avLst/>
                </a:prstGeom>
                <a:noFill/>
              </p:spPr>
              <p:txBody>
                <a:bodyPr wrap="none" lIns="0" tIns="0" r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400" b="0" i="1" u="none" strike="noStrike" kern="1200" cap="none" spc="0" normalizeH="0" baseline="0" noProof="0" smtClean="0">
                                <a:ln>
                                  <a:noFill/>
                                </a:ln>
                                <a:solidFill>
                                  <a:srgbClr val="000000"/>
                                </a:solidFill>
                                <a:effectLst/>
                                <a:uLnTx/>
                                <a:uFillTx/>
                                <a:latin typeface="Cambria Math"/>
                              </a:rPr>
                            </m:ctrlPr>
                          </m:sSubPr>
                          <m:e>
                            <m:r>
                              <a:rPr kumimoji="1" lang="en-US" altLang="ja-JP" sz="1400" b="0" i="1" u="none" strike="noStrike" kern="1200" cap="none" spc="0" normalizeH="0" baseline="0" noProof="0" smtClean="0">
                                <a:ln>
                                  <a:noFill/>
                                </a:ln>
                                <a:solidFill>
                                  <a:srgbClr val="000000"/>
                                </a:solidFill>
                                <a:effectLst/>
                                <a:uLnTx/>
                                <a:uFillTx/>
                                <a:latin typeface="Cambria Math"/>
                              </a:rPr>
                              <m:t>𝑥</m:t>
                            </m:r>
                          </m:e>
                          <m:sub>
                            <m:r>
                              <a:rPr kumimoji="1" lang="en-US" altLang="ja-JP" sz="1400" b="0" i="1" u="none" strike="noStrike" kern="1200" cap="none" spc="0" normalizeH="0" baseline="0" noProof="0" smtClean="0">
                                <a:ln>
                                  <a:noFill/>
                                </a:ln>
                                <a:solidFill>
                                  <a:srgbClr val="000000"/>
                                </a:solidFill>
                                <a:effectLst/>
                                <a:uLnTx/>
                                <a:uFillTx/>
                                <a:latin typeface="Cambria Math"/>
                              </a:rPr>
                              <m:t>1,2</m:t>
                            </m:r>
                          </m:sub>
                        </m:sSub>
                      </m:oMath>
                    </m:oMathPara>
                  </a14:m>
                  <a:endParaRPr kumimoji="1" lang="ja-JP" altLang="en-US" sz="14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19" name="テキスト ボックス 18"/>
                <p:cNvSpPr txBox="1">
                  <a:spLocks noRot="1" noChangeAspect="1" noMove="1" noResize="1" noEditPoints="1" noAdjustHandles="1" noChangeArrowheads="1" noChangeShapeType="1" noTextEdit="1"/>
                </p:cNvSpPr>
                <p:nvPr/>
              </p:nvSpPr>
              <p:spPr>
                <a:xfrm>
                  <a:off x="5940152" y="5149970"/>
                  <a:ext cx="262076" cy="222477"/>
                </a:xfrm>
                <a:prstGeom prst="rect">
                  <a:avLst/>
                </a:prstGeom>
                <a:blipFill>
                  <a:blip r:embed="rId10"/>
                  <a:stretch>
                    <a:fillRect l="-16279" r="-16279" b="-13889"/>
                  </a:stretch>
                </a:blipFill>
              </p:spPr>
              <p:txBody>
                <a:bodyPr/>
                <a:lstStyle/>
                <a:p>
                  <a:r>
                    <a:rPr lang="ja-JP" altLang="en-US">
                      <a:noFill/>
                    </a:rPr>
                    <a:t> </a:t>
                  </a:r>
                </a:p>
              </p:txBody>
            </p:sp>
          </mc:Fallback>
        </mc:AlternateContent>
        <p:cxnSp>
          <p:nvCxnSpPr>
            <p:cNvPr id="49" name="直線コネクタ 48"/>
            <p:cNvCxnSpPr>
              <a:cxnSpLocks/>
              <a:stCxn id="50" idx="2"/>
            </p:cNvCxnSpPr>
            <p:nvPr/>
          </p:nvCxnSpPr>
          <p:spPr>
            <a:xfrm flipH="1" flipV="1">
              <a:off x="4671436" y="3780174"/>
              <a:ext cx="1881276" cy="648"/>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0" name="円/楕円 49"/>
            <p:cNvSpPr/>
            <p:nvPr/>
          </p:nvSpPr>
          <p:spPr>
            <a:xfrm>
              <a:off x="6552712" y="3708822"/>
              <a:ext cx="144000" cy="1440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mc:AlternateContent xmlns:mc="http://schemas.openxmlformats.org/markup-compatibility/2006" xmlns:a14="http://schemas.microsoft.com/office/drawing/2010/main">
          <mc:Choice Requires="a14">
            <p:sp>
              <p:nvSpPr>
                <p:cNvPr id="51" name="テキスト ボックス 50"/>
                <p:cNvSpPr txBox="1"/>
                <p:nvPr/>
              </p:nvSpPr>
              <p:spPr>
                <a:xfrm>
                  <a:off x="6467894" y="5149970"/>
                  <a:ext cx="317112" cy="222477"/>
                </a:xfrm>
                <a:prstGeom prst="rect">
                  <a:avLst/>
                </a:prstGeom>
                <a:noFill/>
              </p:spPr>
              <p:txBody>
                <a:bodyPr wrap="none" lIns="0" tIns="0" r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400" b="0" i="1" u="none" strike="noStrike" kern="1200" cap="none" spc="0" normalizeH="0" baseline="0" noProof="0" smtClean="0">
                                <a:ln>
                                  <a:noFill/>
                                </a:ln>
                                <a:solidFill>
                                  <a:srgbClr val="000000"/>
                                </a:solidFill>
                                <a:effectLst/>
                                <a:uLnTx/>
                                <a:uFillTx/>
                                <a:latin typeface="Cambria Math"/>
                              </a:rPr>
                            </m:ctrlPr>
                          </m:sSubPr>
                          <m:e>
                            <m:r>
                              <a:rPr kumimoji="1" lang="en-US" altLang="ja-JP" sz="1400" b="0" i="1" u="none" strike="noStrike" kern="1200" cap="none" spc="0" normalizeH="0" baseline="0" noProof="0" smtClean="0">
                                <a:ln>
                                  <a:noFill/>
                                </a:ln>
                                <a:solidFill>
                                  <a:srgbClr val="000000"/>
                                </a:solidFill>
                                <a:effectLst/>
                                <a:uLnTx/>
                                <a:uFillTx/>
                                <a:latin typeface="Cambria Math"/>
                              </a:rPr>
                              <m:t>𝑥</m:t>
                            </m:r>
                          </m:e>
                          <m:sub>
                            <m:r>
                              <a:rPr kumimoji="1" lang="en-US" altLang="ja-JP" sz="1400" b="0" i="1" u="none" strike="noStrike" kern="1200" cap="none" spc="0" normalizeH="0" baseline="0" noProof="0" smtClean="0">
                                <a:ln>
                                  <a:noFill/>
                                </a:ln>
                                <a:solidFill>
                                  <a:srgbClr val="000000"/>
                                </a:solidFill>
                                <a:effectLst/>
                                <a:uLnTx/>
                                <a:uFillTx/>
                                <a:latin typeface="Cambria Math"/>
                              </a:rPr>
                              <m:t>1,3</m:t>
                            </m:r>
                          </m:sub>
                        </m:sSub>
                      </m:oMath>
                    </m:oMathPara>
                  </a14:m>
                  <a:endParaRPr kumimoji="1" lang="ja-JP" altLang="en-US" sz="14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26" name="テキスト ボックス 25"/>
                <p:cNvSpPr txBox="1">
                  <a:spLocks noRot="1" noChangeAspect="1" noMove="1" noResize="1" noEditPoints="1" noAdjustHandles="1" noChangeArrowheads="1" noChangeShapeType="1" noTextEdit="1"/>
                </p:cNvSpPr>
                <p:nvPr/>
              </p:nvSpPr>
              <p:spPr>
                <a:xfrm>
                  <a:off x="6467894" y="5149970"/>
                  <a:ext cx="317112" cy="222477"/>
                </a:xfrm>
                <a:prstGeom prst="rect">
                  <a:avLst/>
                </a:prstGeom>
                <a:blipFill>
                  <a:blip r:embed="rId11"/>
                  <a:stretch>
                    <a:fillRect l="-7692" r="-3846" b="-13889"/>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2" name="テキスト ボックス 51"/>
                <p:cNvSpPr txBox="1"/>
                <p:nvPr/>
              </p:nvSpPr>
              <p:spPr>
                <a:xfrm>
                  <a:off x="4418029" y="3634769"/>
                  <a:ext cx="188460" cy="21544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400" b="0" i="1" u="none" strike="noStrike" kern="1200" cap="none" spc="0" normalizeH="0" baseline="0" noProof="0" smtClean="0">
                                <a:ln>
                                  <a:noFill/>
                                </a:ln>
                                <a:solidFill>
                                  <a:srgbClr val="000000"/>
                                </a:solidFill>
                                <a:effectLst/>
                                <a:uLnTx/>
                                <a:uFillTx/>
                                <a:latin typeface="Cambria Math"/>
                              </a:rPr>
                            </m:ctrlPr>
                          </m:sSubPr>
                          <m:e>
                            <m:r>
                              <a:rPr kumimoji="1" lang="en-US" altLang="ja-JP" sz="1400" b="0" i="1" u="none" strike="noStrike" kern="1200" cap="none" spc="0" normalizeH="0" baseline="0" noProof="0" smtClean="0">
                                <a:ln>
                                  <a:noFill/>
                                </a:ln>
                                <a:solidFill>
                                  <a:srgbClr val="000000"/>
                                </a:solidFill>
                                <a:effectLst/>
                                <a:uLnTx/>
                                <a:uFillTx/>
                                <a:latin typeface="Cambria Math"/>
                              </a:rPr>
                              <m:t>𝑦</m:t>
                            </m:r>
                          </m:e>
                          <m:sub>
                            <m:r>
                              <a:rPr kumimoji="1" lang="en-US" altLang="ja-JP" sz="1400" b="0" i="1" u="none" strike="noStrike" kern="1200" cap="none" spc="0" normalizeH="0" baseline="0" noProof="0" smtClean="0">
                                <a:ln>
                                  <a:noFill/>
                                </a:ln>
                                <a:solidFill>
                                  <a:srgbClr val="000000"/>
                                </a:solidFill>
                                <a:effectLst/>
                                <a:uLnTx/>
                                <a:uFillTx/>
                                <a:latin typeface="Cambria Math"/>
                              </a:rPr>
                              <m:t>3</m:t>
                            </m:r>
                          </m:sub>
                        </m:sSub>
                      </m:oMath>
                    </m:oMathPara>
                  </a14:m>
                  <a:endParaRPr kumimoji="1" lang="ja-JP" altLang="en-US" sz="14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27" name="テキスト ボックス 26"/>
                <p:cNvSpPr txBox="1">
                  <a:spLocks noRot="1" noChangeAspect="1" noMove="1" noResize="1" noEditPoints="1" noAdjustHandles="1" noChangeArrowheads="1" noChangeShapeType="1" noTextEdit="1"/>
                </p:cNvSpPr>
                <p:nvPr/>
              </p:nvSpPr>
              <p:spPr>
                <a:xfrm>
                  <a:off x="4418029" y="3634769"/>
                  <a:ext cx="188460" cy="215444"/>
                </a:xfrm>
                <a:prstGeom prst="rect">
                  <a:avLst/>
                </a:prstGeom>
                <a:blipFill>
                  <a:blip r:embed="rId12"/>
                  <a:stretch>
                    <a:fillRect l="-33333" r="-16667" b="-27778"/>
                  </a:stretch>
                </a:blipFill>
              </p:spPr>
              <p:txBody>
                <a:bodyPr/>
                <a:lstStyle/>
                <a:p>
                  <a:r>
                    <a:rPr lang="ja-JP" altLang="en-US">
                      <a:noFill/>
                    </a:rPr>
                    <a:t> </a:t>
                  </a:r>
                </a:p>
              </p:txBody>
            </p:sp>
          </mc:Fallback>
        </mc:AlternateContent>
        <p:sp>
          <p:nvSpPr>
            <p:cNvPr id="53" name="フリーフォーム: 図形 46">
              <a:extLst>
                <a:ext uri="{FF2B5EF4-FFF2-40B4-BE49-F238E27FC236}">
                  <a16:creationId xmlns:a16="http://schemas.microsoft.com/office/drawing/2014/main" xmlns="" id="{E6DF8D57-259B-44F4-8094-4944FF945A7B}"/>
                </a:ext>
              </a:extLst>
            </p:cNvPr>
            <p:cNvSpPr/>
            <p:nvPr/>
          </p:nvSpPr>
          <p:spPr>
            <a:xfrm>
              <a:off x="4671434" y="2924898"/>
              <a:ext cx="3177753" cy="2208517"/>
            </a:xfrm>
            <a:custGeom>
              <a:avLst/>
              <a:gdLst>
                <a:gd name="connsiteX0" fmla="*/ 0 w 642938"/>
                <a:gd name="connsiteY0" fmla="*/ 0 h 719138"/>
                <a:gd name="connsiteX1" fmla="*/ 0 w 642938"/>
                <a:gd name="connsiteY1" fmla="*/ 719138 h 719138"/>
                <a:gd name="connsiteX2" fmla="*/ 642938 w 642938"/>
                <a:gd name="connsiteY2" fmla="*/ 719138 h 719138"/>
              </a:gdLst>
              <a:ahLst/>
              <a:cxnLst>
                <a:cxn ang="0">
                  <a:pos x="connsiteX0" y="connsiteY0"/>
                </a:cxn>
                <a:cxn ang="0">
                  <a:pos x="connsiteX1" y="connsiteY1"/>
                </a:cxn>
                <a:cxn ang="0">
                  <a:pos x="connsiteX2" y="connsiteY2"/>
                </a:cxn>
              </a:cxnLst>
              <a:rect l="l" t="t" r="r" b="b"/>
              <a:pathLst>
                <a:path w="642938" h="719138">
                  <a:moveTo>
                    <a:pt x="0" y="0"/>
                  </a:moveTo>
                  <a:lnTo>
                    <a:pt x="0" y="719138"/>
                  </a:lnTo>
                  <a:lnTo>
                    <a:pt x="642938" y="719138"/>
                  </a:lnTo>
                </a:path>
              </a:pathLst>
            </a:custGeom>
            <a:noFill/>
            <a:ln w="31750">
              <a:solidFill>
                <a:schemeClr val="tx1"/>
              </a:solidFill>
              <a:headEnd type="triangl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54" name="直線矢印コネクタ 53"/>
            <p:cNvCxnSpPr/>
            <p:nvPr/>
          </p:nvCxnSpPr>
          <p:spPr>
            <a:xfrm>
              <a:off x="5562937" y="4596613"/>
              <a:ext cx="0" cy="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7" name="正方形/長方形 56">
              <a:extLst>
                <a:ext uri="{FF2B5EF4-FFF2-40B4-BE49-F238E27FC236}">
                  <a16:creationId xmlns:a16="http://schemas.microsoft.com/office/drawing/2014/main" xmlns="" id="{F3D4740B-0762-4D83-BA07-09576FAA9D53}"/>
                </a:ext>
              </a:extLst>
            </p:cNvPr>
            <p:cNvSpPr/>
            <p:nvPr/>
          </p:nvSpPr>
          <p:spPr>
            <a:xfrm>
              <a:off x="7380312" y="5376630"/>
              <a:ext cx="484107" cy="184666"/>
            </a:xfrm>
            <a:prstGeom prst="rect">
              <a:avLst/>
            </a:prstGeom>
          </p:spPr>
          <p:txBody>
            <a:bodyPr wrap="none" lIns="0" tIns="0" rIns="0" bIns="0">
              <a:spAutoFit/>
            </a:bodyPr>
            <a:lstStyle/>
            <a:p>
              <a:pPr lvl="0">
                <a:defRPr/>
              </a:pPr>
              <a:r>
                <a:rPr lang="en-US" altLang="ja-JP" sz="1200" dirty="0">
                  <a:solidFill>
                    <a:srgbClr val="000000"/>
                  </a:solidFill>
                  <a:latin typeface="HGP創英角ｺﾞｼｯｸUB" panose="020B0900000000000000" pitchFamily="50" charset="-128"/>
                  <a:ea typeface="HGP創英角ｺﾞｼｯｸUB" panose="020B0900000000000000" pitchFamily="50" charset="-128"/>
                </a:rPr>
                <a:t>(</a:t>
              </a:r>
              <a:r>
                <a:rPr lang="en-US" altLang="ja-JP" sz="1200" dirty="0" err="1">
                  <a:solidFill>
                    <a:srgbClr val="000000"/>
                  </a:solidFill>
                  <a:latin typeface="HGP創英角ｺﾞｼｯｸUB" panose="020B0900000000000000" pitchFamily="50" charset="-128"/>
                  <a:ea typeface="HGP創英角ｺﾞｼｯｸUB" panose="020B0900000000000000" pitchFamily="50" charset="-128"/>
                </a:rPr>
                <a:t>kyori</a:t>
              </a:r>
              <a:r>
                <a:rPr lang="en-US" altLang="ja-JP" sz="1200" dirty="0">
                  <a:solidFill>
                    <a:srgbClr val="000000"/>
                  </a:solidFill>
                  <a:latin typeface="HGP創英角ｺﾞｼｯｸUB" panose="020B0900000000000000" pitchFamily="50" charset="-128"/>
                  <a:ea typeface="HGP創英角ｺﾞｼｯｸUB" panose="020B0900000000000000" pitchFamily="50" charset="-128"/>
                </a:rPr>
                <a:t>)</a:t>
              </a:r>
              <a:endParaRPr lang="ja-JP" altLang="en-US" sz="1200" dirty="0">
                <a:solidFill>
                  <a:srgbClr val="000000"/>
                </a:solidFill>
                <a:latin typeface="HGP創英角ｺﾞｼｯｸUB" panose="020B0900000000000000" pitchFamily="50" charset="-128"/>
                <a:ea typeface="HGP創英角ｺﾞｼｯｸUB" panose="020B0900000000000000" pitchFamily="50" charset="-128"/>
              </a:endParaRPr>
            </a:p>
          </p:txBody>
        </p:sp>
        <p:sp>
          <p:nvSpPr>
            <p:cNvPr id="58" name="正方形/長方形 57">
              <a:extLst>
                <a:ext uri="{FF2B5EF4-FFF2-40B4-BE49-F238E27FC236}">
                  <a16:creationId xmlns:a16="http://schemas.microsoft.com/office/drawing/2014/main" xmlns="" id="{357A3FE0-276C-44C0-91E5-6CD2FF549148}"/>
                </a:ext>
              </a:extLst>
            </p:cNvPr>
            <p:cNvSpPr/>
            <p:nvPr/>
          </p:nvSpPr>
          <p:spPr>
            <a:xfrm>
              <a:off x="4089286" y="3110440"/>
              <a:ext cx="501740" cy="184666"/>
            </a:xfrm>
            <a:prstGeom prst="rect">
              <a:avLst/>
            </a:prstGeom>
          </p:spPr>
          <p:txBody>
            <a:bodyPr wrap="none" lIns="0" tIns="0" rIns="0" bIns="0">
              <a:spAutoFit/>
            </a:bodyPr>
            <a:lstStyle/>
            <a:p>
              <a:pPr lvl="0">
                <a:defRPr/>
              </a:pPr>
              <a:r>
                <a:rPr lang="en-US" altLang="ja-JP" sz="1200" dirty="0">
                  <a:solidFill>
                    <a:srgbClr val="000000"/>
                  </a:solidFill>
                  <a:latin typeface="HGP創英角ｺﾞｼｯｸUB" panose="020B0900000000000000" pitchFamily="50" charset="-128"/>
                  <a:ea typeface="HGP創英角ｺﾞｼｯｸUB" panose="020B0900000000000000" pitchFamily="50" charset="-128"/>
                </a:rPr>
                <a:t>(price)</a:t>
              </a:r>
            </a:p>
          </p:txBody>
        </p:sp>
        <p:sp>
          <p:nvSpPr>
            <p:cNvPr id="59" name="円/楕円 24">
              <a:extLst>
                <a:ext uri="{FF2B5EF4-FFF2-40B4-BE49-F238E27FC236}">
                  <a16:creationId xmlns:a16="http://schemas.microsoft.com/office/drawing/2014/main" xmlns="" id="{17854787-A7C0-4A8F-B55B-BD7443024F81}"/>
                </a:ext>
              </a:extLst>
            </p:cNvPr>
            <p:cNvSpPr/>
            <p:nvPr/>
          </p:nvSpPr>
          <p:spPr>
            <a:xfrm>
              <a:off x="5999190" y="4338154"/>
              <a:ext cx="144000" cy="1440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sp>
          <p:nvSpPr>
            <p:cNvPr id="60" name="円/楕円 24">
              <a:extLst>
                <a:ext uri="{FF2B5EF4-FFF2-40B4-BE49-F238E27FC236}">
                  <a16:creationId xmlns:a16="http://schemas.microsoft.com/office/drawing/2014/main" xmlns="" id="{F7CB858B-8D7D-4F86-97F1-9B15DB62B282}"/>
                </a:ext>
              </a:extLst>
            </p:cNvPr>
            <p:cNvSpPr/>
            <p:nvPr/>
          </p:nvSpPr>
          <p:spPr>
            <a:xfrm>
              <a:off x="7312034" y="4385778"/>
              <a:ext cx="144000" cy="1440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sp>
          <p:nvSpPr>
            <p:cNvPr id="61" name="円/楕円 24">
              <a:extLst>
                <a:ext uri="{FF2B5EF4-FFF2-40B4-BE49-F238E27FC236}">
                  <a16:creationId xmlns:a16="http://schemas.microsoft.com/office/drawing/2014/main" xmlns="" id="{BC8B9092-5FA7-411A-B555-43129D9875C9}"/>
                </a:ext>
              </a:extLst>
            </p:cNvPr>
            <p:cNvSpPr/>
            <p:nvPr/>
          </p:nvSpPr>
          <p:spPr>
            <a:xfrm>
              <a:off x="5797559" y="3195153"/>
              <a:ext cx="144000" cy="1440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sp>
          <p:nvSpPr>
            <p:cNvPr id="62" name="円/楕円 24">
              <a:extLst>
                <a:ext uri="{FF2B5EF4-FFF2-40B4-BE49-F238E27FC236}">
                  <a16:creationId xmlns:a16="http://schemas.microsoft.com/office/drawing/2014/main" xmlns="" id="{74A5CA51-9249-46E4-B727-BD0DB8431493}"/>
                </a:ext>
              </a:extLst>
            </p:cNvPr>
            <p:cNvSpPr/>
            <p:nvPr/>
          </p:nvSpPr>
          <p:spPr>
            <a:xfrm>
              <a:off x="5034068" y="3446914"/>
              <a:ext cx="144000" cy="1440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grpSp>
      <p:sp>
        <p:nvSpPr>
          <p:cNvPr id="63" name="タイトル 8">
            <a:extLst>
              <a:ext uri="{FF2B5EF4-FFF2-40B4-BE49-F238E27FC236}">
                <a16:creationId xmlns:a16="http://schemas.microsoft.com/office/drawing/2014/main" xmlns="" id="{B88B4A72-780E-4B1C-A9EB-3864785AC164}"/>
              </a:ext>
            </a:extLst>
          </p:cNvPr>
          <p:cNvSpPr txBox="1">
            <a:spLocks/>
          </p:cNvSpPr>
          <p:nvPr/>
        </p:nvSpPr>
        <p:spPr>
          <a:xfrm>
            <a:off x="810344" y="762737"/>
            <a:ext cx="8226151" cy="47666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tabLst>
                <a:tab pos="5829300" algn="l"/>
              </a:tabLst>
            </a:pPr>
            <a:r>
              <a:rPr lang="en-US" altLang="ja-JP"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price </a:t>
            </a: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も </a:t>
            </a:r>
            <a:r>
              <a:rPr lang="en-US" altLang="ja-JP" sz="2400" dirty="0" err="1">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kyori</a:t>
            </a:r>
            <a:r>
              <a:rPr lang="en-US" altLang="ja-JP"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 </a:t>
            </a: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も</a:t>
            </a:r>
            <a:r>
              <a:rPr lang="en-US" altLang="ja-JP"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1000</a:t>
            </a: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個ずつデータが</a:t>
            </a:r>
            <a:r>
              <a:rPr lang="ja-JP" altLang="en-US" sz="24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ある</a:t>
            </a:r>
            <a:r>
              <a:rPr lang="en-US" altLang="ja-JP" sz="24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	</a:t>
            </a:r>
            <a:r>
              <a:rPr lang="ja-JP" altLang="en-US" sz="24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簡便</a:t>
            </a: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に表記</a:t>
            </a:r>
          </a:p>
        </p:txBody>
      </p:sp>
      <p:sp>
        <p:nvSpPr>
          <p:cNvPr id="65" name="正方形/長方形 64">
            <a:extLst>
              <a:ext uri="{FF2B5EF4-FFF2-40B4-BE49-F238E27FC236}">
                <a16:creationId xmlns:a16="http://schemas.microsoft.com/office/drawing/2014/main" xmlns="" id="{4021F7E9-A51E-4640-8569-E9DE027050DD}"/>
              </a:ext>
            </a:extLst>
          </p:cNvPr>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
        <p:nvSpPr>
          <p:cNvPr id="66"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単回帰分析</a:t>
            </a:r>
          </a:p>
        </p:txBody>
      </p:sp>
      <p:sp>
        <p:nvSpPr>
          <p:cNvPr id="67" name="正方形/長方形 66"/>
          <p:cNvSpPr/>
          <p:nvPr/>
        </p:nvSpPr>
        <p:spPr>
          <a:xfrm>
            <a:off x="3851920" y="2262386"/>
            <a:ext cx="4391969" cy="2808089"/>
          </a:xfrm>
          <a:prstGeom prst="rect">
            <a:avLst/>
          </a:pr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cxnSp>
        <p:nvCxnSpPr>
          <p:cNvPr id="68" name="直線矢印コネクタ 67"/>
          <p:cNvCxnSpPr/>
          <p:nvPr/>
        </p:nvCxnSpPr>
        <p:spPr>
          <a:xfrm flipV="1">
            <a:off x="6335757" y="1024772"/>
            <a:ext cx="298716" cy="1"/>
          </a:xfrm>
          <a:prstGeom prst="straightConnector1">
            <a:avLst/>
          </a:prstGeom>
          <a:ln w="1905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sp>
        <p:nvSpPr>
          <p:cNvPr id="64" name="正方形/長方形 63">
            <a:extLst>
              <a:ext uri="{FF2B5EF4-FFF2-40B4-BE49-F238E27FC236}">
                <a16:creationId xmlns:a16="http://schemas.microsoft.com/office/drawing/2014/main" xmlns="" id="{B0980245-28AF-45B0-83F4-D24C06C20720}"/>
              </a:ext>
            </a:extLst>
          </p:cNvPr>
          <p:cNvSpPr>
            <a:spLocks noChangeAspect="1"/>
          </p:cNvSpPr>
          <p:nvPr/>
        </p:nvSpPr>
        <p:spPr>
          <a:xfrm>
            <a:off x="892274" y="1424253"/>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graphicFrame>
        <p:nvGraphicFramePr>
          <p:cNvPr id="77" name="表 27">
            <a:extLst>
              <a:ext uri="{FF2B5EF4-FFF2-40B4-BE49-F238E27FC236}">
                <a16:creationId xmlns:a16="http://schemas.microsoft.com/office/drawing/2014/main" xmlns="" id="{71089B22-B814-460D-959B-455ADCB9B798}"/>
              </a:ext>
            </a:extLst>
          </p:cNvPr>
          <p:cNvGraphicFramePr>
            <a:graphicFrameLocks noGrp="1"/>
          </p:cNvGraphicFramePr>
          <p:nvPr>
            <p:extLst>
              <p:ext uri="{D42A27DB-BD31-4B8C-83A1-F6EECF244321}">
                <p14:modId xmlns:p14="http://schemas.microsoft.com/office/powerpoint/2010/main" val="4235547603"/>
              </p:ext>
            </p:extLst>
          </p:nvPr>
        </p:nvGraphicFramePr>
        <p:xfrm>
          <a:off x="810345" y="2258471"/>
          <a:ext cx="2753543" cy="2829000"/>
        </p:xfrm>
        <a:graphic>
          <a:graphicData uri="http://schemas.openxmlformats.org/drawingml/2006/table">
            <a:tbl>
              <a:tblPr firstRow="1" bandRow="1">
                <a:tableStyleId>{5C22544A-7EE6-4342-B048-85BDC9FD1C3A}</a:tableStyleId>
              </a:tblPr>
              <a:tblGrid>
                <a:gridCol w="127087"/>
                <a:gridCol w="1313228">
                  <a:extLst>
                    <a:ext uri="{9D8B030D-6E8A-4147-A177-3AD203B41FA5}">
                      <a16:colId xmlns:a16="http://schemas.microsoft.com/office/drawing/2014/main" xmlns="" val="1409631842"/>
                    </a:ext>
                  </a:extLst>
                </a:gridCol>
                <a:gridCol w="1313228">
                  <a:extLst>
                    <a:ext uri="{9D8B030D-6E8A-4147-A177-3AD203B41FA5}">
                      <a16:colId xmlns:a16="http://schemas.microsoft.com/office/drawing/2014/main" xmlns="" val="17792356"/>
                    </a:ext>
                  </a:extLst>
                </a:gridCol>
              </a:tblGrid>
              <a:tr h="288000">
                <a:tc>
                  <a:txBody>
                    <a:bodyPr/>
                    <a:lstStyle/>
                    <a:p>
                      <a:pPr algn="ctr"/>
                      <a:endPar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0" marB="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noFill/>
                      <a:prstDash val="dot"/>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price(</a:t>
                      </a: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万円</a:t>
                      </a: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txBody>
                  <a:tcPr marL="36000" marR="0" marT="0" marB="0" anchor="ctr">
                    <a:lnL w="19050" cap="flat" cmpd="sng" algn="ctr">
                      <a:solidFill>
                        <a:srgbClr val="0000FF"/>
                      </a:solidFill>
                      <a:prstDash val="solid"/>
                      <a:round/>
                      <a:headEnd type="none" w="med" len="med"/>
                      <a:tailEnd type="none" w="med" len="med"/>
                    </a:lnL>
                    <a:lnR w="6350" cap="flat" cmpd="sng" algn="ctr">
                      <a:noFill/>
                      <a:prstDash val="dot"/>
                      <a:round/>
                      <a:headEnd type="none" w="med" len="med"/>
                      <a:tailEnd type="none" w="med" len="med"/>
                    </a:lnR>
                    <a:lnT w="6350" cap="flat" cmpd="sng" algn="ctr">
                      <a:noFill/>
                      <a:prstDash val="dot"/>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b="0" dirty="0" err="1">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kyori</a:t>
                      </a: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万</a:t>
                      </a: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km)</a:t>
                      </a:r>
                      <a:endParaRPr kumimoji="1" lang="ja-JP" altLang="en-US" sz="1600" dirty="0"/>
                    </a:p>
                  </a:txBody>
                  <a:tcPr marL="36000" marR="0" marT="0" marB="0" anchor="ctr">
                    <a:lnL w="6350" cap="flat" cmpd="sng" algn="ctr">
                      <a:noFill/>
                      <a:prstDash val="dot"/>
                      <a:round/>
                      <a:headEnd type="none" w="med" len="med"/>
                      <a:tailEnd type="none" w="med" len="med"/>
                    </a:lnL>
                    <a:lnR w="19050" cap="flat" cmpd="sng" algn="ctr">
                      <a:noFill/>
                      <a:prstDash val="solid"/>
                      <a:round/>
                      <a:headEnd type="none" w="med" len="med"/>
                      <a:tailEnd type="none" w="med" len="med"/>
                    </a:lnR>
                    <a:lnT w="6350" cap="flat" cmpd="sng" algn="ctr">
                      <a:noFill/>
                      <a:prstDash val="dot"/>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65437889"/>
                  </a:ext>
                </a:extLst>
              </a:tr>
              <a:tr h="288000">
                <a:tc>
                  <a:txBody>
                    <a:bodyPr/>
                    <a:lstStyle/>
                    <a:p>
                      <a:pPr algn="r"/>
                      <a:endPar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0" marB="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241.0</a:t>
                      </a:r>
                    </a:p>
                  </a:txBody>
                  <a:tcPr marL="0" marR="0" marT="0" marB="0" anchor="ctr">
                    <a:lnL w="19050" cap="flat" cmpd="sng" algn="ctr">
                      <a:solidFill>
                        <a:srgbClr val="0000FF"/>
                      </a:solidFill>
                      <a:prstDash val="solid"/>
                      <a:round/>
                      <a:headEnd type="none" w="med" len="med"/>
                      <a:tailEnd type="none" w="med" len="med"/>
                    </a:lnL>
                    <a:lnR w="6350" cap="flat" cmpd="sng" algn="ctr">
                      <a:noFill/>
                      <a:prstDash val="dot"/>
                      <a:round/>
                      <a:headEnd type="none" w="med" len="med"/>
                      <a:tailEnd type="none" w="med" len="med"/>
                    </a:lnR>
                    <a:lnT w="19050" cap="flat" cmpd="sng" algn="ctr">
                      <a:solidFill>
                        <a:schemeClr val="tx1"/>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0.6</a:t>
                      </a:r>
                    </a:p>
                  </a:txBody>
                  <a:tcPr marL="0" marR="0" marT="0" marB="0" anchor="ctr">
                    <a:lnL w="6350" cap="flat" cmpd="sng" algn="ctr">
                      <a:noFill/>
                      <a:prstDash val="dot"/>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923584584"/>
                  </a:ext>
                </a:extLst>
              </a:tr>
              <a:tr h="18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endParaRPr>
                    </a:p>
                  </a:txBody>
                  <a:tcPr marL="0" marR="0" marT="0" marB="36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noFill/>
                      <a:prstDash val="dot"/>
                      <a:round/>
                      <a:headEnd type="none" w="med" len="med"/>
                      <a:tailEnd type="none" w="med" len="med"/>
                    </a:lnT>
                    <a:lnB w="1270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0000FF"/>
                          </a:solidFill>
                          <a:effectLst/>
                          <a:uLnTx/>
                          <a:uFillTx/>
                          <a:latin typeface="Cambria Math" panose="02040503050406030204" pitchFamily="18" charset="0"/>
                          <a:ea typeface="HGP創英角ｺﾞｼｯｸUB" panose="020B0900000000000000" pitchFamily="50" charset="-128"/>
                          <a:cs typeface="Meiryo UI" panose="020B0604030504040204" pitchFamily="50" charset="-128"/>
                        </a:rPr>
                        <a:t>𝑦</a:t>
                      </a:r>
                      <a:r>
                        <a:rPr kumimoji="1" lang="en-US" altLang="ja-JP"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rPr>
                        <a:t>_1</a:t>
                      </a:r>
                    </a:p>
                  </a:txBody>
                  <a:tcPr marL="0" marR="0" marT="0" marB="36000">
                    <a:lnL w="19050" cap="flat" cmpd="sng" algn="ctr">
                      <a:solidFill>
                        <a:srgbClr val="0000FF"/>
                      </a:solidFill>
                      <a:prstDash val="solid"/>
                      <a:round/>
                      <a:headEnd type="none" w="med" len="med"/>
                      <a:tailEnd type="none" w="med" len="med"/>
                    </a:lnL>
                    <a:lnR w="6350" cap="flat" cmpd="sng" algn="ctr">
                      <a:noFill/>
                      <a:prstDash val="dot"/>
                      <a:round/>
                      <a:headEnd type="none" w="med" len="med"/>
                      <a:tailEnd type="none" w="med" len="med"/>
                    </a:lnR>
                    <a:lnT w="6350" cap="flat" cmpd="sng" algn="ctr">
                      <a:noFill/>
                      <a:prstDash val="dot"/>
                      <a:round/>
                      <a:headEnd type="none" w="med" len="med"/>
                      <a:tailEnd type="none" w="med" len="med"/>
                    </a:lnT>
                    <a:lnB w="1270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0000FF"/>
                          </a:solidFill>
                          <a:effectLst/>
                          <a:uLnTx/>
                          <a:uFillTx/>
                          <a:latin typeface="Cambria Math" panose="02040503050406030204" pitchFamily="18" charset="0"/>
                          <a:ea typeface="HGP創英角ｺﾞｼｯｸUB" panose="020B0900000000000000" pitchFamily="50" charset="-128"/>
                          <a:cs typeface="Meiryo UI" panose="020B0604030504040204" pitchFamily="50" charset="-128"/>
                        </a:rPr>
                        <a:t>𝑥</a:t>
                      </a:r>
                      <a:r>
                        <a:rPr kumimoji="1" lang="en-US" altLang="ja-JP"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rPr>
                        <a:t>_1,1</a:t>
                      </a:r>
                    </a:p>
                  </a:txBody>
                  <a:tcPr marL="0" marR="0" marT="0" marB="36000">
                    <a:lnL w="6350" cap="flat" cmpd="sng" algn="ctr">
                      <a:noFill/>
                      <a:prstDash val="dot"/>
                      <a:round/>
                      <a:headEnd type="none" w="med" len="med"/>
                      <a:tailEnd type="none" w="med" len="med"/>
                    </a:lnL>
                    <a:lnR w="19050" cap="flat" cmpd="sng" algn="ctr">
                      <a:noFill/>
                      <a:prstDash val="solid"/>
                      <a:round/>
                      <a:headEnd type="none" w="med" len="med"/>
                      <a:tailEnd type="none" w="med" len="med"/>
                    </a:lnR>
                    <a:lnT w="6350" cap="flat" cmpd="sng" algn="ctr">
                      <a:noFill/>
                      <a:prstDash val="dot"/>
                      <a:round/>
                      <a:headEnd type="none" w="med" len="med"/>
                      <a:tailEnd type="none" w="med" len="med"/>
                    </a:lnT>
                    <a:lnB w="1270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r>
              <a:tr h="288000">
                <a:tc>
                  <a:txBody>
                    <a:bodyPr/>
                    <a:lstStyle/>
                    <a:p>
                      <a:pPr algn="r"/>
                      <a:endPar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0" marB="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2700" cap="flat" cmpd="sng" algn="ctr">
                      <a:solidFill>
                        <a:schemeClr val="bg1">
                          <a:lumMod val="50000"/>
                        </a:schemeClr>
                      </a:solid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124.5</a:t>
                      </a:r>
                    </a:p>
                  </a:txBody>
                  <a:tcPr marL="0" marR="0" marT="0" marB="0" anchor="ctr">
                    <a:lnL w="19050" cap="flat" cmpd="sng" algn="ctr">
                      <a:solidFill>
                        <a:srgbClr val="0000FF"/>
                      </a:solidFill>
                      <a:prstDash val="solid"/>
                      <a:round/>
                      <a:headEnd type="none" w="med" len="med"/>
                      <a:tailEnd type="none" w="med" len="med"/>
                    </a:lnL>
                    <a:lnR w="6350" cap="flat" cmpd="sng" algn="ctr">
                      <a:noFill/>
                      <a:prstDash val="dot"/>
                      <a:round/>
                      <a:headEnd type="none" w="med" len="med"/>
                      <a:tailEnd type="none" w="med" len="med"/>
                    </a:lnR>
                    <a:lnT w="12700" cap="flat" cmpd="sng" algn="ctr">
                      <a:solidFill>
                        <a:schemeClr val="bg1">
                          <a:lumMod val="50000"/>
                        </a:schemeClr>
                      </a:solid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3.0</a:t>
                      </a:r>
                    </a:p>
                  </a:txBody>
                  <a:tcPr marL="0" marR="0" marT="0" marB="0" anchor="ctr">
                    <a:lnL w="6350" cap="flat" cmpd="sng" algn="ctr">
                      <a:noFill/>
                      <a:prstDash val="dot"/>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50000"/>
                        </a:schemeClr>
                      </a:solid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746253023"/>
                  </a:ext>
                </a:extLst>
              </a:tr>
              <a:tr h="21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endParaRPr>
                    </a:p>
                  </a:txBody>
                  <a:tcPr marL="0" marR="0" marT="0" marB="36000">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noFill/>
                      <a:prstDash val="dot"/>
                      <a:round/>
                      <a:headEnd type="none" w="med" len="med"/>
                      <a:tailEnd type="none" w="med" len="med"/>
                    </a:lnT>
                    <a:lnB w="1270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0000FF"/>
                          </a:solidFill>
                          <a:effectLst/>
                          <a:uLnTx/>
                          <a:uFillTx/>
                          <a:latin typeface="Cambria Math" panose="02040503050406030204" pitchFamily="18" charset="0"/>
                          <a:ea typeface="HGP創英角ｺﾞｼｯｸUB" panose="020B0900000000000000" pitchFamily="50" charset="-128"/>
                          <a:cs typeface="Meiryo UI" panose="020B0604030504040204" pitchFamily="50" charset="-128"/>
                        </a:rPr>
                        <a:t>𝑦</a:t>
                      </a:r>
                      <a:r>
                        <a:rPr kumimoji="1" lang="en-US" altLang="ja-JP"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rPr>
                        <a:t>_2</a:t>
                      </a:r>
                    </a:p>
                  </a:txBody>
                  <a:tcPr marL="0" marR="0" marT="0" marB="36000">
                    <a:lnL w="19050" cap="flat" cmpd="sng" algn="ctr">
                      <a:solidFill>
                        <a:srgbClr val="0000FF"/>
                      </a:solidFill>
                      <a:prstDash val="solid"/>
                      <a:round/>
                      <a:headEnd type="none" w="med" len="med"/>
                      <a:tailEnd type="none" w="med" len="med"/>
                    </a:lnL>
                    <a:lnR w="6350" cap="flat" cmpd="sng" algn="ctr">
                      <a:noFill/>
                      <a:prstDash val="dot"/>
                      <a:round/>
                      <a:headEnd type="none" w="med" len="med"/>
                      <a:tailEnd type="none" w="med" len="med"/>
                    </a:lnR>
                    <a:lnT w="6350" cap="flat" cmpd="sng" algn="ctr">
                      <a:noFill/>
                      <a:prstDash val="dot"/>
                      <a:round/>
                      <a:headEnd type="none" w="med" len="med"/>
                      <a:tailEnd type="none" w="med" len="med"/>
                    </a:lnT>
                    <a:lnB w="1270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0000FF"/>
                          </a:solidFill>
                          <a:effectLst/>
                          <a:uLnTx/>
                          <a:uFillTx/>
                          <a:latin typeface="Cambria Math" panose="02040503050406030204" pitchFamily="18" charset="0"/>
                          <a:ea typeface="HGP創英角ｺﾞｼｯｸUB" panose="020B0900000000000000" pitchFamily="50" charset="-128"/>
                          <a:cs typeface="Meiryo UI" panose="020B0604030504040204" pitchFamily="50" charset="-128"/>
                        </a:rPr>
                        <a:t>𝑥</a:t>
                      </a:r>
                      <a:r>
                        <a:rPr kumimoji="1" lang="en-US" altLang="ja-JP"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rPr>
                        <a:t>_1,2</a:t>
                      </a:r>
                    </a:p>
                  </a:txBody>
                  <a:tcPr marL="0" marR="0" marT="0" marB="36000">
                    <a:lnL w="6350" cap="flat" cmpd="sng" algn="ctr">
                      <a:noFill/>
                      <a:prstDash val="dot"/>
                      <a:round/>
                      <a:headEnd type="none" w="med" len="med"/>
                      <a:tailEnd type="none" w="med" len="med"/>
                    </a:lnL>
                    <a:lnR w="19050" cap="flat" cmpd="sng" algn="ctr">
                      <a:noFill/>
                      <a:prstDash val="solid"/>
                      <a:round/>
                      <a:headEnd type="none" w="med" len="med"/>
                      <a:tailEnd type="none" w="med" len="med"/>
                    </a:lnR>
                    <a:lnT w="6350" cap="flat" cmpd="sng" algn="ctr">
                      <a:noFill/>
                      <a:prstDash val="dot"/>
                      <a:round/>
                      <a:headEnd type="none" w="med" len="med"/>
                      <a:tailEnd type="none" w="med" len="med"/>
                    </a:lnT>
                    <a:lnB w="1270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r>
              <a:tr h="288000">
                <a:tc>
                  <a:txBody>
                    <a:bodyPr/>
                    <a:lstStyle/>
                    <a:p>
                      <a:pPr algn="r"/>
                      <a:endPar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0" marB="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2700" cap="flat" cmpd="sng" algn="ctr">
                      <a:solidFill>
                        <a:schemeClr val="bg1">
                          <a:lumMod val="50000"/>
                        </a:schemeClr>
                      </a:solid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128.5</a:t>
                      </a:r>
                    </a:p>
                  </a:txBody>
                  <a:tcPr marL="0" marR="0" marT="0" marB="0" anchor="ctr">
                    <a:lnL w="19050" cap="flat" cmpd="sng" algn="ctr">
                      <a:solidFill>
                        <a:srgbClr val="0000FF"/>
                      </a:solidFill>
                      <a:prstDash val="solid"/>
                      <a:round/>
                      <a:headEnd type="none" w="med" len="med"/>
                      <a:tailEnd type="none" w="med" len="med"/>
                    </a:lnL>
                    <a:lnR w="6350" cap="flat" cmpd="sng" algn="ctr">
                      <a:noFill/>
                      <a:prstDash val="dot"/>
                      <a:round/>
                      <a:headEnd type="none" w="med" len="med"/>
                      <a:tailEnd type="none" w="med" len="med"/>
                    </a:lnR>
                    <a:lnT w="12700" cap="flat" cmpd="sng" algn="ctr">
                      <a:solidFill>
                        <a:schemeClr val="bg1">
                          <a:lumMod val="50000"/>
                        </a:schemeClr>
                      </a:solid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3.7</a:t>
                      </a:r>
                    </a:p>
                  </a:txBody>
                  <a:tcPr marL="0" marR="0" marT="0" marB="0" anchor="ctr">
                    <a:lnL w="6350" cap="flat" cmpd="sng" algn="ctr">
                      <a:noFill/>
                      <a:prstDash val="dot"/>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50000"/>
                        </a:schemeClr>
                      </a:solid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449915134"/>
                  </a:ext>
                </a:extLst>
              </a:tr>
              <a:tr h="21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endParaRPr>
                    </a:p>
                  </a:txBody>
                  <a:tcPr marL="0" marR="0" marT="0" marB="36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noFill/>
                      <a:prstDash val="dot"/>
                      <a:round/>
                      <a:headEnd type="none" w="med" len="med"/>
                      <a:tailEnd type="none" w="med" len="med"/>
                    </a:lnT>
                    <a:lnB w="1270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0000FF"/>
                          </a:solidFill>
                          <a:effectLst/>
                          <a:uLnTx/>
                          <a:uFillTx/>
                          <a:latin typeface="Cambria Math" panose="02040503050406030204" pitchFamily="18" charset="0"/>
                          <a:ea typeface="HGP創英角ｺﾞｼｯｸUB" panose="020B0900000000000000" pitchFamily="50" charset="-128"/>
                          <a:cs typeface="Meiryo UI" panose="020B0604030504040204" pitchFamily="50" charset="-128"/>
                        </a:rPr>
                        <a:t>𝑦</a:t>
                      </a:r>
                      <a:r>
                        <a:rPr kumimoji="1" lang="en-US" altLang="ja-JP"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rPr>
                        <a:t>_3</a:t>
                      </a:r>
                    </a:p>
                  </a:txBody>
                  <a:tcPr marL="0" marR="0" marT="0" marB="36000" anchor="ctr">
                    <a:lnL w="19050" cap="flat" cmpd="sng" algn="ctr">
                      <a:solidFill>
                        <a:srgbClr val="0000FF"/>
                      </a:solidFill>
                      <a:prstDash val="solid"/>
                      <a:round/>
                      <a:headEnd type="none" w="med" len="med"/>
                      <a:tailEnd type="none" w="med" len="med"/>
                    </a:lnL>
                    <a:lnR w="6350" cap="flat" cmpd="sng" algn="ctr">
                      <a:noFill/>
                      <a:prstDash val="dot"/>
                      <a:round/>
                      <a:headEnd type="none" w="med" len="med"/>
                      <a:tailEnd type="none" w="med" len="med"/>
                    </a:lnR>
                    <a:lnT w="6350" cap="flat" cmpd="sng" algn="ctr">
                      <a:noFill/>
                      <a:prstDash val="dot"/>
                      <a:round/>
                      <a:headEnd type="none" w="med" len="med"/>
                      <a:tailEnd type="none" w="med" len="med"/>
                    </a:lnT>
                    <a:lnB w="1270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0000FF"/>
                          </a:solidFill>
                          <a:effectLst/>
                          <a:uLnTx/>
                          <a:uFillTx/>
                          <a:latin typeface="Cambria Math" panose="02040503050406030204" pitchFamily="18" charset="0"/>
                          <a:ea typeface="HGP創英角ｺﾞｼｯｸUB" panose="020B0900000000000000" pitchFamily="50" charset="-128"/>
                          <a:cs typeface="Meiryo UI" panose="020B0604030504040204" pitchFamily="50" charset="-128"/>
                        </a:rPr>
                        <a:t>𝑥</a:t>
                      </a:r>
                      <a:r>
                        <a:rPr kumimoji="1" lang="en-US" altLang="ja-JP"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rPr>
                        <a:t>_1,3</a:t>
                      </a:r>
                    </a:p>
                  </a:txBody>
                  <a:tcPr marL="0" marR="0" marT="0" marB="36000" anchor="ctr">
                    <a:lnL w="6350" cap="flat" cmpd="sng" algn="ctr">
                      <a:noFill/>
                      <a:prstDash val="dot"/>
                      <a:round/>
                      <a:headEnd type="none" w="med" len="med"/>
                      <a:tailEnd type="none" w="med" len="med"/>
                    </a:lnL>
                    <a:lnR w="19050" cap="flat" cmpd="sng" algn="ctr">
                      <a:noFill/>
                      <a:prstDash val="solid"/>
                      <a:round/>
                      <a:headEnd type="none" w="med" len="med"/>
                      <a:tailEnd type="none" w="med" len="med"/>
                    </a:lnR>
                    <a:lnT w="6350" cap="flat" cmpd="sng" algn="ctr">
                      <a:noFill/>
                      <a:prstDash val="dot"/>
                      <a:round/>
                      <a:headEnd type="none" w="med" len="med"/>
                      <a:tailEnd type="none" w="med" len="med"/>
                    </a:lnT>
                    <a:lnB w="1270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r>
              <a:tr h="288000">
                <a:tc>
                  <a:txBody>
                    <a:bodyPr/>
                    <a:lstStyle/>
                    <a:p>
                      <a:pPr algn="ctr"/>
                      <a:endPar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0" marB="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2700" cap="flat" cmpd="sng" algn="ctr">
                      <a:solidFill>
                        <a:schemeClr val="bg1">
                          <a:lumMod val="50000"/>
                        </a:schemeClr>
                      </a:solid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txBody>
                  <a:tcPr marL="0" marR="0" marT="0" marB="0" anchor="ctr">
                    <a:lnL w="19050" cap="flat" cmpd="sng" algn="ctr">
                      <a:solidFill>
                        <a:srgbClr val="0000FF"/>
                      </a:solidFill>
                      <a:prstDash val="solid"/>
                      <a:round/>
                      <a:headEnd type="none" w="med" len="med"/>
                      <a:tailEnd type="none" w="med" len="med"/>
                    </a:lnL>
                    <a:lnR w="6350" cap="flat" cmpd="sng" algn="ctr">
                      <a:noFill/>
                      <a:prstDash val="dot"/>
                      <a:round/>
                      <a:headEnd type="none" w="med" len="med"/>
                      <a:tailEnd type="none" w="med" len="med"/>
                    </a:lnR>
                    <a:lnT w="12700" cap="flat" cmpd="sng" algn="ctr">
                      <a:solidFill>
                        <a:schemeClr val="bg1">
                          <a:lumMod val="50000"/>
                        </a:schemeClr>
                      </a:solid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txBody>
                  <a:tcPr marL="0" marR="0" marT="0" marB="0" anchor="ctr">
                    <a:lnL w="6350" cap="flat" cmpd="sng" algn="ctr">
                      <a:noFill/>
                      <a:prstDash val="dot"/>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50000"/>
                        </a:schemeClr>
                      </a:solid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413268745"/>
                  </a:ext>
                </a:extLst>
              </a:tr>
              <a:tr h="21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0" marB="36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noFill/>
                      <a:prstDash val="dot"/>
                      <a:round/>
                      <a:headEnd type="none" w="med" len="med"/>
                      <a:tailEnd type="none" w="med" len="med"/>
                    </a:lnT>
                    <a:lnB w="1270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rPr>
                        <a:t>.</a:t>
                      </a:r>
                      <a:r>
                        <a:rPr kumimoji="1" lang="ja-JP" altLang="en-US"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rPr>
                        <a:t> </a:t>
                      </a:r>
                      <a:r>
                        <a:rPr kumimoji="1" lang="en-US" altLang="ja-JP"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rPr>
                        <a:t>. .</a:t>
                      </a:r>
                      <a:endParaRPr kumimoji="1" lang="en-US" altLang="ja-JP" sz="14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0" marB="36000" anchor="ctr">
                    <a:lnL w="19050" cap="flat" cmpd="sng" algn="ctr">
                      <a:solidFill>
                        <a:srgbClr val="0000FF"/>
                      </a:solidFill>
                      <a:prstDash val="solid"/>
                      <a:round/>
                      <a:headEnd type="none" w="med" len="med"/>
                      <a:tailEnd type="none" w="med" len="med"/>
                    </a:lnL>
                    <a:lnR w="6350" cap="flat" cmpd="sng" algn="ctr">
                      <a:noFill/>
                      <a:prstDash val="dot"/>
                      <a:round/>
                      <a:headEnd type="none" w="med" len="med"/>
                      <a:tailEnd type="none" w="med" len="med"/>
                    </a:lnR>
                    <a:lnT w="6350" cap="flat" cmpd="sng" algn="ctr">
                      <a:noFill/>
                      <a:prstDash val="dot"/>
                      <a:round/>
                      <a:headEnd type="none" w="med" len="med"/>
                      <a:tailEnd type="none" w="med" len="med"/>
                    </a:lnT>
                    <a:lnB w="1270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rPr>
                        <a:t>.</a:t>
                      </a:r>
                      <a:r>
                        <a:rPr kumimoji="1" lang="ja-JP" altLang="en-US"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rPr>
                        <a:t> </a:t>
                      </a:r>
                      <a:r>
                        <a:rPr kumimoji="1" lang="en-US" altLang="ja-JP"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rPr>
                        <a:t>. .</a:t>
                      </a:r>
                      <a:endParaRPr kumimoji="1" lang="en-US" altLang="ja-JP" sz="1400" b="0" dirty="0">
                        <a:solidFill>
                          <a:srgbClr val="0000FF"/>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0" marB="36000" anchor="ctr">
                    <a:lnL w="6350" cap="flat" cmpd="sng" algn="ctr">
                      <a:noFill/>
                      <a:prstDash val="dot"/>
                      <a:round/>
                      <a:headEnd type="none" w="med" len="med"/>
                      <a:tailEnd type="none" w="med" len="med"/>
                    </a:lnL>
                    <a:lnR w="19050" cap="flat" cmpd="sng" algn="ctr">
                      <a:noFill/>
                      <a:prstDash val="solid"/>
                      <a:round/>
                      <a:headEnd type="none" w="med" len="med"/>
                      <a:tailEnd type="none" w="med" len="med"/>
                    </a:lnR>
                    <a:lnT w="6350" cap="flat" cmpd="sng" algn="ctr">
                      <a:noFill/>
                      <a:prstDash val="dot"/>
                      <a:round/>
                      <a:headEnd type="none" w="med" len="med"/>
                      <a:tailEnd type="none" w="med" len="med"/>
                    </a:lnT>
                    <a:lnB w="12700" cap="flat" cmpd="sng" algn="ctr">
                      <a:solidFill>
                        <a:schemeClr val="bg1">
                          <a:lumMod val="50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r>
              <a:tr h="288000">
                <a:tc>
                  <a:txBody>
                    <a:bodyPr/>
                    <a:lstStyle/>
                    <a:p>
                      <a:pPr algn="r"/>
                      <a:endPar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0" marR="0" marT="0" marB="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12700" cap="flat" cmpd="sng" algn="ctr">
                      <a:solidFill>
                        <a:schemeClr val="bg1">
                          <a:lumMod val="50000"/>
                        </a:schemeClr>
                      </a:solid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138.5</a:t>
                      </a:r>
                    </a:p>
                  </a:txBody>
                  <a:tcPr marL="0" marR="0" marT="0" marB="0" anchor="ctr">
                    <a:lnL w="19050" cap="flat" cmpd="sng" algn="ctr">
                      <a:solidFill>
                        <a:srgbClr val="0000FF"/>
                      </a:solidFill>
                      <a:prstDash val="solid"/>
                      <a:round/>
                      <a:headEnd type="none" w="med" len="med"/>
                      <a:tailEnd type="none" w="med" len="med"/>
                    </a:lnL>
                    <a:lnR w="6350" cap="flat" cmpd="sng" algn="ctr">
                      <a:noFill/>
                      <a:prstDash val="dot"/>
                      <a:round/>
                      <a:headEnd type="none" w="med" len="med"/>
                      <a:tailEnd type="none" w="med" len="med"/>
                    </a:lnR>
                    <a:lnT w="12700" cap="flat" cmpd="sng" algn="ctr">
                      <a:solidFill>
                        <a:schemeClr val="bg1">
                          <a:lumMod val="50000"/>
                        </a:schemeClr>
                      </a:solid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b="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5.7</a:t>
                      </a:r>
                    </a:p>
                  </a:txBody>
                  <a:tcPr marL="0" marR="0" marT="0" marB="0" anchor="ctr">
                    <a:lnL w="6350" cap="flat" cmpd="sng" algn="ctr">
                      <a:noFill/>
                      <a:prstDash val="dot"/>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50000"/>
                        </a:schemeClr>
                      </a:solid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093025134"/>
                  </a:ext>
                </a:extLst>
              </a:tr>
              <a:tr h="21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endParaRPr>
                    </a:p>
                  </a:txBody>
                  <a:tcPr marL="0" marR="0" marT="0" marB="36000" anchor="ctr">
                    <a:lnL w="19050" cap="flat" cmpd="sng" algn="ctr">
                      <a:noFill/>
                      <a:prstDash val="solid"/>
                      <a:round/>
                      <a:headEnd type="none" w="med" len="med"/>
                      <a:tailEnd type="none" w="med" len="med"/>
                    </a:lnL>
                    <a:lnR w="19050" cap="flat" cmpd="sng" algn="ctr">
                      <a:solidFill>
                        <a:srgbClr val="0000FF"/>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0000FF"/>
                          </a:solidFill>
                          <a:effectLst/>
                          <a:uLnTx/>
                          <a:uFillTx/>
                          <a:latin typeface="Cambria Math" panose="02040503050406030204" pitchFamily="18" charset="0"/>
                          <a:ea typeface="HGP創英角ｺﾞｼｯｸUB" panose="020B0900000000000000" pitchFamily="50" charset="-128"/>
                          <a:cs typeface="Meiryo UI" panose="020B0604030504040204" pitchFamily="50" charset="-128"/>
                        </a:rPr>
                        <a:t>𝑦</a:t>
                      </a:r>
                      <a:r>
                        <a:rPr kumimoji="1" lang="en-US" altLang="ja-JP"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rPr>
                        <a:t>_1000</a:t>
                      </a:r>
                    </a:p>
                  </a:txBody>
                  <a:tcPr marL="0" marR="0" marT="0" marB="36000" anchor="ctr">
                    <a:lnL w="19050" cap="flat" cmpd="sng" algn="ctr">
                      <a:solidFill>
                        <a:srgbClr val="0000FF"/>
                      </a:solidFill>
                      <a:prstDash val="solid"/>
                      <a:round/>
                      <a:headEnd type="none" w="med" len="med"/>
                      <a:tailEnd type="none" w="med" len="med"/>
                    </a:lnL>
                    <a:lnR w="6350" cap="flat" cmpd="sng" algn="ctr">
                      <a:noFill/>
                      <a:prstDash val="dot"/>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0000FF"/>
                          </a:solidFill>
                          <a:effectLst/>
                          <a:uLnTx/>
                          <a:uFillTx/>
                          <a:latin typeface="Cambria Math" panose="02040503050406030204" pitchFamily="18" charset="0"/>
                          <a:ea typeface="HGP創英角ｺﾞｼｯｸUB" panose="020B0900000000000000" pitchFamily="50" charset="-128"/>
                          <a:cs typeface="Meiryo UI" panose="020B0604030504040204" pitchFamily="50" charset="-128"/>
                        </a:rPr>
                        <a:t>𝑥</a:t>
                      </a:r>
                      <a:r>
                        <a:rPr kumimoji="1" lang="en-US" altLang="ja-JP" sz="1100" b="0" i="0" u="none" strike="noStrike" kern="1200" cap="none" spc="0" normalizeH="0" baseline="0" noProof="0" dirty="0" smtClean="0">
                          <a:ln>
                            <a:noFill/>
                          </a:ln>
                          <a:solidFill>
                            <a:srgbClr val="0000FF"/>
                          </a:solidFill>
                          <a:effectLst/>
                          <a:uLnTx/>
                          <a:uFillTx/>
                          <a:latin typeface="Cambria Math" panose="02040503050406030204" pitchFamily="18" charset="0"/>
                          <a:ea typeface="Cambria Math" panose="02040503050406030204" pitchFamily="18" charset="0"/>
                          <a:cs typeface="Meiryo UI" panose="020B0604030504040204" pitchFamily="50" charset="-128"/>
                        </a:rPr>
                        <a:t>_1,1000</a:t>
                      </a:r>
                    </a:p>
                  </a:txBody>
                  <a:tcPr marL="0" marR="0" marT="0" marB="36000" anchor="ctr">
                    <a:lnL w="6350" cap="flat" cmpd="sng" algn="ctr">
                      <a:noFill/>
                      <a:prstDash val="dot"/>
                      <a:round/>
                      <a:headEnd type="none" w="med" len="med"/>
                      <a:tailEnd type="none" w="med" len="med"/>
                    </a:lnL>
                    <a:lnR w="19050" cap="flat" cmpd="sng" algn="ctr">
                      <a:no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custDataLst>
      <p:tags r:id="rId1"/>
    </p:custDataLst>
    <p:extLst>
      <p:ext uri="{BB962C8B-B14F-4D97-AF65-F5344CB8AC3E}">
        <p14:creationId xmlns:p14="http://schemas.microsoft.com/office/powerpoint/2010/main" val="2534246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7" name="タイトル 8">
                <a:extLst>
                  <a:ext uri="{FF2B5EF4-FFF2-40B4-BE49-F238E27FC236}">
                    <a16:creationId xmlns:a16="http://schemas.microsoft.com/office/drawing/2014/main" xmlns="" id="{08504928-723E-482A-B07A-7A7F47B5122E}"/>
                  </a:ext>
                </a:extLst>
              </p:cNvPr>
              <p:cNvSpPr txBox="1">
                <a:spLocks/>
              </p:cNvSpPr>
              <p:nvPr/>
            </p:nvSpPr>
            <p:spPr>
              <a:xfrm>
                <a:off x="1004110" y="1257685"/>
                <a:ext cx="8118624" cy="457048"/>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14:m>
                  <m:oMath xmlns:m="http://schemas.openxmlformats.org/officeDocument/2006/math">
                    <m:r>
                      <a:rPr lang="en-US" altLang="ja-JP" sz="2200" i="1" dirty="0">
                        <a:latin typeface="Cambria Math"/>
                      </a:rPr>
                      <m:t>𝑎</m:t>
                    </m:r>
                  </m:oMath>
                </a14:m>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 と </a:t>
                </a:r>
                <a14:m>
                  <m:oMath xmlns:m="http://schemas.openxmlformats.org/officeDocument/2006/math">
                    <m:sSub>
                      <m:sSubPr>
                        <m:ctrlPr>
                          <a:rPr lang="en-US" altLang="ja-JP" sz="2200" i="1" dirty="0">
                            <a:latin typeface="Cambria Math"/>
                          </a:rPr>
                        </m:ctrlPr>
                      </m:sSubPr>
                      <m:e>
                        <m:r>
                          <a:rPr lang="en-US" altLang="ja-JP" sz="2200" i="1" dirty="0">
                            <a:latin typeface="Cambria Math"/>
                          </a:rPr>
                          <m:t>𝑏</m:t>
                        </m:r>
                      </m:e>
                      <m:sub>
                        <m:r>
                          <a:rPr lang="en-US" altLang="ja-JP" sz="2200" i="1" dirty="0">
                            <a:latin typeface="Cambria Math"/>
                          </a:rPr>
                          <m:t>1</m:t>
                        </m:r>
                      </m:sub>
                    </m:sSub>
                  </m:oMath>
                </a14:m>
                <a:r>
                  <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rPr>
                  <a:t> </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の値次第で直線 </a:t>
                </a:r>
                <a14:m>
                  <m:oMath xmlns:m="http://schemas.openxmlformats.org/officeDocument/2006/math">
                    <m:r>
                      <a:rPr lang="en-US" altLang="ja-JP" sz="2200" i="1">
                        <a:latin typeface="Cambria Math"/>
                      </a:rPr>
                      <m:t>𝑦</m:t>
                    </m:r>
                    <m:r>
                      <a:rPr lang="en-US" altLang="ja-JP" sz="2200" i="1">
                        <a:latin typeface="Cambria Math"/>
                      </a:rPr>
                      <m:t>=</m:t>
                    </m:r>
                    <m:r>
                      <a:rPr lang="en-US" altLang="ja-JP" sz="2200" i="1">
                        <a:latin typeface="Cambria Math"/>
                      </a:rPr>
                      <m:t>𝑎</m:t>
                    </m:r>
                    <m:r>
                      <a:rPr lang="en-US" altLang="ja-JP" sz="2200" i="1">
                        <a:latin typeface="Cambria Math"/>
                      </a:rPr>
                      <m:t>+</m:t>
                    </m:r>
                    <m:sSub>
                      <m:sSubPr>
                        <m:ctrlPr>
                          <a:rPr lang="en-US" altLang="ja-JP" sz="2200" i="1">
                            <a:latin typeface="Cambria Math"/>
                          </a:rPr>
                        </m:ctrlPr>
                      </m:sSubPr>
                      <m:e>
                        <m:r>
                          <a:rPr lang="en-US" altLang="ja-JP" sz="2200" i="1">
                            <a:latin typeface="Cambria Math"/>
                          </a:rPr>
                          <m:t>𝑏</m:t>
                        </m:r>
                      </m:e>
                      <m:sub>
                        <m:r>
                          <a:rPr lang="en-US" altLang="ja-JP" sz="2200" i="1">
                            <a:latin typeface="Cambria Math"/>
                          </a:rPr>
                          <m:t>1</m:t>
                        </m:r>
                      </m:sub>
                    </m:sSub>
                    <m:sSub>
                      <m:sSubPr>
                        <m:ctrlPr>
                          <a:rPr lang="en-US" altLang="ja-JP" sz="2200" i="1">
                            <a:latin typeface="Cambria Math"/>
                          </a:rPr>
                        </m:ctrlPr>
                      </m:sSubPr>
                      <m:e>
                        <m:r>
                          <a:rPr lang="en-US" altLang="ja-JP" sz="2200" i="1">
                            <a:latin typeface="Cambria Math"/>
                          </a:rPr>
                          <m:t>𝑥</m:t>
                        </m:r>
                      </m:e>
                      <m:sub>
                        <m:r>
                          <a:rPr lang="en-US" altLang="ja-JP" sz="2200" i="1">
                            <a:latin typeface="Cambria Math"/>
                          </a:rPr>
                          <m:t>1</m:t>
                        </m:r>
                      </m:sub>
                    </m:sSub>
                  </m:oMath>
                </a14:m>
                <a:r>
                  <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rPr>
                  <a:t> </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はなんとでも引ける</a:t>
                </a:r>
              </a:p>
            </p:txBody>
          </p:sp>
        </mc:Choice>
        <mc:Fallback xmlns="">
          <p:sp>
            <p:nvSpPr>
              <p:cNvPr id="37" name="タイトル 8">
                <a:extLst>
                  <a:ext uri="{FF2B5EF4-FFF2-40B4-BE49-F238E27FC236}">
                    <a16:creationId xmlns:a16="http://schemas.microsoft.com/office/drawing/2014/main" xmlns="" xmlns:a14="http://schemas.microsoft.com/office/drawing/2010/main" id="{08504928-723E-482A-B07A-7A7F47B5122E}"/>
                  </a:ext>
                </a:extLst>
              </p:cNvPr>
              <p:cNvSpPr txBox="1">
                <a:spLocks noRot="1" noChangeAspect="1" noMove="1" noResize="1" noEditPoints="1" noAdjustHandles="1" noChangeArrowheads="1" noChangeShapeType="1" noTextEdit="1"/>
              </p:cNvSpPr>
              <p:nvPr/>
            </p:nvSpPr>
            <p:spPr>
              <a:xfrm>
                <a:off x="1004110" y="1257685"/>
                <a:ext cx="8118624" cy="457048"/>
              </a:xfrm>
              <a:prstGeom prst="rect">
                <a:avLst/>
              </a:prstGeom>
              <a:blipFill rotWithShape="1">
                <a:blip r:embed="rId4"/>
                <a:stretch>
                  <a:fillRect t="-13333" b="-32000"/>
                </a:stretch>
              </a:blipFill>
            </p:spPr>
            <p:txBody>
              <a:bodyPr/>
              <a:lstStyle/>
              <a:p>
                <a:r>
                  <a:rPr lang="ja-JP" altLang="en-US">
                    <a:noFill/>
                  </a:rPr>
                  <a:t> </a:t>
                </a:r>
              </a:p>
            </p:txBody>
          </p:sp>
        </mc:Fallback>
      </mc:AlternateContent>
      <p:sp>
        <p:nvSpPr>
          <p:cNvPr id="39" name="フリーフォーム: 図形 93">
            <a:extLst>
              <a:ext uri="{FF2B5EF4-FFF2-40B4-BE49-F238E27FC236}">
                <a16:creationId xmlns:a16="http://schemas.microsoft.com/office/drawing/2014/main" xmlns="" id="{52207869-5C28-4FCF-98A8-FFE7EE6EE224}"/>
              </a:ext>
            </a:extLst>
          </p:cNvPr>
          <p:cNvSpPr/>
          <p:nvPr/>
        </p:nvSpPr>
        <p:spPr>
          <a:xfrm>
            <a:off x="2819280" y="1959722"/>
            <a:ext cx="3757054" cy="2729656"/>
          </a:xfrm>
          <a:custGeom>
            <a:avLst/>
            <a:gdLst>
              <a:gd name="connsiteX0" fmla="*/ 0 w 642938"/>
              <a:gd name="connsiteY0" fmla="*/ 0 h 719138"/>
              <a:gd name="connsiteX1" fmla="*/ 0 w 642938"/>
              <a:gd name="connsiteY1" fmla="*/ 719138 h 719138"/>
              <a:gd name="connsiteX2" fmla="*/ 642938 w 642938"/>
              <a:gd name="connsiteY2" fmla="*/ 719138 h 719138"/>
            </a:gdLst>
            <a:ahLst/>
            <a:cxnLst>
              <a:cxn ang="0">
                <a:pos x="connsiteX0" y="connsiteY0"/>
              </a:cxn>
              <a:cxn ang="0">
                <a:pos x="connsiteX1" y="connsiteY1"/>
              </a:cxn>
              <a:cxn ang="0">
                <a:pos x="connsiteX2" y="connsiteY2"/>
              </a:cxn>
            </a:cxnLst>
            <a:rect l="l" t="t" r="r" b="b"/>
            <a:pathLst>
              <a:path w="642938" h="719138">
                <a:moveTo>
                  <a:pt x="0" y="0"/>
                </a:moveTo>
                <a:lnTo>
                  <a:pt x="0" y="719138"/>
                </a:lnTo>
                <a:lnTo>
                  <a:pt x="642938" y="719138"/>
                </a:lnTo>
              </a:path>
            </a:pathLst>
          </a:custGeom>
          <a:noFill/>
          <a:ln w="31750">
            <a:solidFill>
              <a:schemeClr val="tx1"/>
            </a:solidFill>
            <a:headEnd type="triangl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ssssssssssssssssssssssssssssssssssssssssssssssssssssssssssssssssssssssssssssssssssssssssssssssssssss</a:t>
            </a:r>
            <a:endParaRPr kumimoji="1" lang="ja-JP" altLang="en-US" dirty="0"/>
          </a:p>
        </p:txBody>
      </p:sp>
      <mc:AlternateContent xmlns:mc="http://schemas.openxmlformats.org/markup-compatibility/2006" xmlns:a14="http://schemas.microsoft.com/office/drawing/2010/main">
        <mc:Choice Requires="a14">
          <p:sp>
            <p:nvSpPr>
              <p:cNvPr id="40" name="テキスト ボックス 39"/>
              <p:cNvSpPr txBox="1"/>
              <p:nvPr/>
            </p:nvSpPr>
            <p:spPr>
              <a:xfrm>
                <a:off x="3204714" y="1957625"/>
                <a:ext cx="1359789" cy="323811"/>
              </a:xfrm>
              <a:prstGeom prst="rect">
                <a:avLst/>
              </a:prstGeom>
              <a:noFill/>
            </p:spPr>
            <p:txBody>
              <a:bodyPr wrap="none" lIns="91436" tIns="45718" rIns="91436" bIns="45718"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1800" b="0" i="1" u="none" strike="noStrike" kern="1200" cap="none" spc="0" normalizeH="0" baseline="0" noProof="0" smtClean="0">
                          <a:ln>
                            <a:noFill/>
                          </a:ln>
                          <a:solidFill>
                            <a:srgbClr val="FF0000"/>
                          </a:solidFill>
                          <a:effectLst/>
                          <a:uLnTx/>
                          <a:uFillTx/>
                          <a:latin typeface="Cambria Math"/>
                        </a:rPr>
                        <m:t>𝑦</m:t>
                      </m:r>
                      <m:r>
                        <a:rPr kumimoji="1" lang="en-US" altLang="ja-JP" sz="1800" b="0" i="1" u="none" strike="noStrike" kern="1200" cap="none" spc="0" normalizeH="0" baseline="0" noProof="0" smtClean="0">
                          <a:ln>
                            <a:noFill/>
                          </a:ln>
                          <a:solidFill>
                            <a:srgbClr val="FF0000"/>
                          </a:solidFill>
                          <a:effectLst/>
                          <a:uLnTx/>
                          <a:uFillTx/>
                          <a:latin typeface="Cambria Math"/>
                        </a:rPr>
                        <m:t>=</m:t>
                      </m:r>
                      <m:r>
                        <a:rPr kumimoji="1" lang="en-US" altLang="ja-JP" sz="1800" b="0" i="1" u="none" strike="noStrike" kern="1200" cap="none" spc="0" normalizeH="0" baseline="0" noProof="0" smtClean="0">
                          <a:ln>
                            <a:noFill/>
                          </a:ln>
                          <a:solidFill>
                            <a:srgbClr val="FF0000"/>
                          </a:solidFill>
                          <a:effectLst/>
                          <a:uLnTx/>
                          <a:uFillTx/>
                          <a:latin typeface="Cambria Math"/>
                        </a:rPr>
                        <m:t>𝑎</m:t>
                      </m:r>
                      <m:r>
                        <a:rPr kumimoji="1" lang="en-US" altLang="ja-JP" sz="1800" b="0" i="1" u="none" strike="noStrike" kern="1200" cap="none" spc="0" normalizeH="0" baseline="0" noProof="0" smtClean="0">
                          <a:ln>
                            <a:noFill/>
                          </a:ln>
                          <a:solidFill>
                            <a:srgbClr val="FF0000"/>
                          </a:solidFill>
                          <a:effectLst/>
                          <a:uLnTx/>
                          <a:uFillTx/>
                          <a:latin typeface="Cambria Math"/>
                        </a:rPr>
                        <m:t>+</m:t>
                      </m:r>
                      <m:sSub>
                        <m:sSubPr>
                          <m:ctrlPr>
                            <a:rPr kumimoji="1" lang="en-US" altLang="ja-JP" sz="1800" b="0" i="1" u="none" strike="noStrike" kern="1200" cap="none" spc="0" normalizeH="0" baseline="0" noProof="0" smtClean="0">
                              <a:ln>
                                <a:noFill/>
                              </a:ln>
                              <a:solidFill>
                                <a:srgbClr val="FF0000"/>
                              </a:solidFill>
                              <a:effectLst/>
                              <a:uLnTx/>
                              <a:uFillTx/>
                              <a:latin typeface="Cambria Math"/>
                            </a:rPr>
                          </m:ctrlPr>
                        </m:sSubPr>
                        <m:e>
                          <m:r>
                            <a:rPr kumimoji="1" lang="en-US" altLang="ja-JP" sz="1800" b="0" i="1" u="none" strike="noStrike" kern="1200" cap="none" spc="0" normalizeH="0" baseline="0" noProof="0" smtClean="0">
                              <a:ln>
                                <a:noFill/>
                              </a:ln>
                              <a:solidFill>
                                <a:srgbClr val="FF0000"/>
                              </a:solidFill>
                              <a:effectLst/>
                              <a:uLnTx/>
                              <a:uFillTx/>
                              <a:latin typeface="Cambria Math"/>
                            </a:rPr>
                            <m:t>𝑏</m:t>
                          </m:r>
                        </m:e>
                        <m:sub>
                          <m:r>
                            <a:rPr kumimoji="1" lang="en-US" altLang="ja-JP" sz="1800" b="0" i="1" u="none" strike="noStrike" kern="1200" cap="none" spc="0" normalizeH="0" baseline="0" noProof="0" smtClean="0">
                              <a:ln>
                                <a:noFill/>
                              </a:ln>
                              <a:solidFill>
                                <a:srgbClr val="FF0000"/>
                              </a:solidFill>
                              <a:effectLst/>
                              <a:uLnTx/>
                              <a:uFillTx/>
                              <a:latin typeface="Cambria Math"/>
                            </a:rPr>
                            <m:t>1</m:t>
                          </m:r>
                        </m:sub>
                      </m:sSub>
                      <m:sSub>
                        <m:sSubPr>
                          <m:ctrlPr>
                            <a:rPr kumimoji="1" lang="en-US" altLang="ja-JP" sz="1800" b="0" i="1" u="none" strike="noStrike" kern="1200" cap="none" spc="0" normalizeH="0" baseline="0" noProof="0" smtClean="0">
                              <a:ln>
                                <a:noFill/>
                              </a:ln>
                              <a:solidFill>
                                <a:srgbClr val="FF0000"/>
                              </a:solidFill>
                              <a:effectLst/>
                              <a:uLnTx/>
                              <a:uFillTx/>
                              <a:latin typeface="Cambria Math"/>
                            </a:rPr>
                          </m:ctrlPr>
                        </m:sSubPr>
                        <m:e>
                          <m:r>
                            <a:rPr kumimoji="1" lang="en-US" altLang="ja-JP" sz="1800" b="0" i="1" u="none" strike="noStrike" kern="1200" cap="none" spc="0" normalizeH="0" baseline="0" noProof="0" smtClean="0">
                              <a:ln>
                                <a:noFill/>
                              </a:ln>
                              <a:solidFill>
                                <a:srgbClr val="FF0000"/>
                              </a:solidFill>
                              <a:effectLst/>
                              <a:uLnTx/>
                              <a:uFillTx/>
                              <a:latin typeface="Cambria Math"/>
                            </a:rPr>
                            <m:t>𝑥</m:t>
                          </m:r>
                        </m:e>
                        <m:sub>
                          <m:r>
                            <a:rPr kumimoji="1" lang="en-US" altLang="ja-JP" sz="1800" b="0" i="1" u="none" strike="noStrike" kern="1200" cap="none" spc="0" normalizeH="0" baseline="0" noProof="0" smtClean="0">
                              <a:ln>
                                <a:noFill/>
                              </a:ln>
                              <a:solidFill>
                                <a:srgbClr val="FF0000"/>
                              </a:solidFill>
                              <a:effectLst/>
                              <a:uLnTx/>
                              <a:uFillTx/>
                              <a:latin typeface="Cambria Math"/>
                            </a:rPr>
                            <m:t>1</m:t>
                          </m:r>
                        </m:sub>
                      </m:sSub>
                    </m:oMath>
                  </m:oMathPara>
                </a14:m>
                <a:endParaRPr kumimoji="1" lang="ja-JP" altLang="en-US" sz="1800" b="0" i="0" u="none" strike="noStrike" kern="1200" cap="none" spc="0" normalizeH="0" baseline="0" noProof="0" dirty="0">
                  <a:ln>
                    <a:noFill/>
                  </a:ln>
                  <a:solidFill>
                    <a:srgbClr val="FF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0" name="テキスト ボックス 39"/>
              <p:cNvSpPr txBox="1">
                <a:spLocks noRot="1" noChangeAspect="1" noMove="1" noResize="1" noEditPoints="1" noAdjustHandles="1" noChangeArrowheads="1" noChangeShapeType="1" noTextEdit="1"/>
              </p:cNvSpPr>
              <p:nvPr/>
            </p:nvSpPr>
            <p:spPr>
              <a:xfrm>
                <a:off x="3204714" y="1957625"/>
                <a:ext cx="1359789" cy="323811"/>
              </a:xfrm>
              <a:prstGeom prst="rect">
                <a:avLst/>
              </a:prstGeom>
              <a:blipFill rotWithShape="1">
                <a:blip r:embed="rId5"/>
                <a:stretch>
                  <a:fillRect r="-4036" b="-2452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2" name="テキスト ボックス 41">
                <a:extLst>
                  <a:ext uri="{FF2B5EF4-FFF2-40B4-BE49-F238E27FC236}">
                    <a16:creationId xmlns:a16="http://schemas.microsoft.com/office/drawing/2014/main" xmlns="" id="{94A3FEC7-9B06-4C05-A626-D8D538A4502F}"/>
                  </a:ext>
                </a:extLst>
              </p:cNvPr>
              <p:cNvSpPr txBox="1"/>
              <p:nvPr/>
            </p:nvSpPr>
            <p:spPr>
              <a:xfrm>
                <a:off x="3232057" y="4708503"/>
                <a:ext cx="252755" cy="274052"/>
              </a:xfrm>
              <a:prstGeom prst="rect">
                <a:avLst/>
              </a:prstGeom>
              <a:noFill/>
            </p:spPr>
            <p:txBody>
              <a:bodyPr wrap="none" lIns="0" tIns="0" r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𝑥</m:t>
                          </m:r>
                        </m:e>
                        <m:sub>
                          <m:r>
                            <a:rPr kumimoji="1" lang="en-US" altLang="ja-JP" sz="1600" b="0" i="1" u="none" strike="noStrike" kern="1200" cap="none" spc="0" normalizeH="0" baseline="0" noProof="0" smtClean="0">
                              <a:ln>
                                <a:noFill/>
                              </a:ln>
                              <a:solidFill>
                                <a:srgbClr val="000000"/>
                              </a:solidFill>
                              <a:effectLst/>
                              <a:uLnTx/>
                              <a:uFillTx/>
                              <a:latin typeface="Cambria Math"/>
                            </a:rPr>
                            <m:t>1,1</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2" name="テキスト ボックス 41">
                <a:extLst>
                  <a:ext uri="{FF2B5EF4-FFF2-40B4-BE49-F238E27FC236}">
                    <a16:creationId xmlns:a16="http://schemas.microsoft.com/office/drawing/2014/main" xmlns="" xmlns:a14="http://schemas.microsoft.com/office/drawing/2010/main" id="{94A3FEC7-9B06-4C05-A626-D8D538A4502F}"/>
                  </a:ext>
                </a:extLst>
              </p:cNvPr>
              <p:cNvSpPr txBox="1">
                <a:spLocks noRot="1" noChangeAspect="1" noMove="1" noResize="1" noEditPoints="1" noAdjustHandles="1" noChangeArrowheads="1" noChangeShapeType="1" noTextEdit="1"/>
              </p:cNvSpPr>
              <p:nvPr/>
            </p:nvSpPr>
            <p:spPr>
              <a:xfrm>
                <a:off x="3232057" y="4708503"/>
                <a:ext cx="252755" cy="274052"/>
              </a:xfrm>
              <a:prstGeom prst="rect">
                <a:avLst/>
              </a:prstGeom>
              <a:blipFill rotWithShape="1">
                <a:blip r:embed="rId6"/>
                <a:stretch>
                  <a:fillRect l="-19048" r="-40476" b="-444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3" name="テキスト ボックス 42">
                <a:extLst>
                  <a:ext uri="{FF2B5EF4-FFF2-40B4-BE49-F238E27FC236}">
                    <a16:creationId xmlns:a16="http://schemas.microsoft.com/office/drawing/2014/main" xmlns="" id="{6003C679-2D8F-41E2-8F50-7EF98ACCF705}"/>
                  </a:ext>
                </a:extLst>
              </p:cNvPr>
              <p:cNvSpPr txBox="1"/>
              <p:nvPr/>
            </p:nvSpPr>
            <p:spPr>
              <a:xfrm>
                <a:off x="4392862" y="4708503"/>
                <a:ext cx="252755" cy="274052"/>
              </a:xfrm>
              <a:prstGeom prst="rect">
                <a:avLst/>
              </a:prstGeom>
              <a:noFill/>
            </p:spPr>
            <p:txBody>
              <a:bodyPr wrap="none" lIns="0" tIns="0" r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𝑥</m:t>
                          </m:r>
                        </m:e>
                        <m:sub>
                          <m:r>
                            <a:rPr kumimoji="1" lang="en-US" altLang="ja-JP" sz="1600" b="0" i="1" u="none" strike="noStrike" kern="1200" cap="none" spc="0" normalizeH="0" baseline="0" noProof="0" smtClean="0">
                              <a:ln>
                                <a:noFill/>
                              </a:ln>
                              <a:solidFill>
                                <a:srgbClr val="000000"/>
                              </a:solidFill>
                              <a:effectLst/>
                              <a:uLnTx/>
                              <a:uFillTx/>
                              <a:latin typeface="Cambria Math"/>
                            </a:rPr>
                            <m:t>1,</m:t>
                          </m:r>
                          <m:r>
                            <a:rPr kumimoji="1" lang="en-US" altLang="ja-JP" sz="1600" b="0" i="1" u="none" strike="noStrike" kern="1200" cap="none" spc="0" normalizeH="0" baseline="0" noProof="0" smtClean="0">
                              <a:ln>
                                <a:noFill/>
                              </a:ln>
                              <a:solidFill>
                                <a:srgbClr val="000000"/>
                              </a:solidFill>
                              <a:effectLst/>
                              <a:uLnTx/>
                              <a:uFillTx/>
                              <a:latin typeface="Cambria Math" panose="02040503050406030204" pitchFamily="18" charset="0"/>
                            </a:rPr>
                            <m:t>2</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3" name="テキスト ボックス 42">
                <a:extLst>
                  <a:ext uri="{FF2B5EF4-FFF2-40B4-BE49-F238E27FC236}">
                    <a16:creationId xmlns:a16="http://schemas.microsoft.com/office/drawing/2014/main" xmlns="" xmlns:a14="http://schemas.microsoft.com/office/drawing/2010/main" id="{6003C679-2D8F-41E2-8F50-7EF98ACCF705}"/>
                  </a:ext>
                </a:extLst>
              </p:cNvPr>
              <p:cNvSpPr txBox="1">
                <a:spLocks noRot="1" noChangeAspect="1" noMove="1" noResize="1" noEditPoints="1" noAdjustHandles="1" noChangeArrowheads="1" noChangeShapeType="1" noTextEdit="1"/>
              </p:cNvSpPr>
              <p:nvPr/>
            </p:nvSpPr>
            <p:spPr>
              <a:xfrm>
                <a:off x="4392862" y="4708503"/>
                <a:ext cx="252755" cy="274052"/>
              </a:xfrm>
              <a:prstGeom prst="rect">
                <a:avLst/>
              </a:prstGeom>
              <a:blipFill rotWithShape="1">
                <a:blip r:embed="rId7"/>
                <a:stretch>
                  <a:fillRect l="-21951" r="-41463" b="-444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4" name="テキスト ボックス 43">
                <a:extLst>
                  <a:ext uri="{FF2B5EF4-FFF2-40B4-BE49-F238E27FC236}">
                    <a16:creationId xmlns:a16="http://schemas.microsoft.com/office/drawing/2014/main" xmlns="" id="{9244751F-1EBF-41C6-8419-8DF2432E5A29}"/>
                  </a:ext>
                </a:extLst>
              </p:cNvPr>
              <p:cNvSpPr txBox="1"/>
              <p:nvPr/>
            </p:nvSpPr>
            <p:spPr>
              <a:xfrm>
                <a:off x="5055384" y="4708503"/>
                <a:ext cx="252755" cy="274052"/>
              </a:xfrm>
              <a:prstGeom prst="rect">
                <a:avLst/>
              </a:prstGeom>
              <a:noFill/>
            </p:spPr>
            <p:txBody>
              <a:bodyPr wrap="none" lIns="0" tIns="0" r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𝑥</m:t>
                          </m:r>
                        </m:e>
                        <m:sub>
                          <m:r>
                            <a:rPr kumimoji="1" lang="en-US" altLang="ja-JP" sz="1600" b="0" i="1" u="none" strike="noStrike" kern="1200" cap="none" spc="0" normalizeH="0" baseline="0" noProof="0" smtClean="0">
                              <a:ln>
                                <a:noFill/>
                              </a:ln>
                              <a:solidFill>
                                <a:srgbClr val="000000"/>
                              </a:solidFill>
                              <a:effectLst/>
                              <a:uLnTx/>
                              <a:uFillTx/>
                              <a:latin typeface="Cambria Math"/>
                            </a:rPr>
                            <m:t>1,</m:t>
                          </m:r>
                          <m:r>
                            <a:rPr kumimoji="1" lang="en-US" altLang="ja-JP" sz="1600" b="0" i="1" u="none" strike="noStrike" kern="1200" cap="none" spc="0" normalizeH="0" baseline="0" noProof="0" smtClean="0">
                              <a:ln>
                                <a:noFill/>
                              </a:ln>
                              <a:solidFill>
                                <a:srgbClr val="000000"/>
                              </a:solidFill>
                              <a:effectLst/>
                              <a:uLnTx/>
                              <a:uFillTx/>
                              <a:latin typeface="Cambria Math" panose="02040503050406030204" pitchFamily="18" charset="0"/>
                            </a:rPr>
                            <m:t>3</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4" name="テキスト ボックス 43">
                <a:extLst>
                  <a:ext uri="{FF2B5EF4-FFF2-40B4-BE49-F238E27FC236}">
                    <a16:creationId xmlns:a16="http://schemas.microsoft.com/office/drawing/2014/main" xmlns="" xmlns:a14="http://schemas.microsoft.com/office/drawing/2010/main" id="{9244751F-1EBF-41C6-8419-8DF2432E5A29}"/>
                  </a:ext>
                </a:extLst>
              </p:cNvPr>
              <p:cNvSpPr txBox="1">
                <a:spLocks noRot="1" noChangeAspect="1" noMove="1" noResize="1" noEditPoints="1" noAdjustHandles="1" noChangeArrowheads="1" noChangeShapeType="1" noTextEdit="1"/>
              </p:cNvSpPr>
              <p:nvPr/>
            </p:nvSpPr>
            <p:spPr>
              <a:xfrm>
                <a:off x="5055384" y="4708503"/>
                <a:ext cx="252755" cy="274052"/>
              </a:xfrm>
              <a:prstGeom prst="rect">
                <a:avLst/>
              </a:prstGeom>
              <a:blipFill rotWithShape="1">
                <a:blip r:embed="rId8"/>
                <a:stretch>
                  <a:fillRect l="-19048" r="-40476" b="-444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5" name="テキスト ボックス 44">
                <a:extLst>
                  <a:ext uri="{FF2B5EF4-FFF2-40B4-BE49-F238E27FC236}">
                    <a16:creationId xmlns:a16="http://schemas.microsoft.com/office/drawing/2014/main" xmlns="" id="{005EDF30-DBCF-4418-B10A-70CE0CEE0C2E}"/>
                  </a:ext>
                </a:extLst>
              </p:cNvPr>
              <p:cNvSpPr txBox="1"/>
              <p:nvPr/>
            </p:nvSpPr>
            <p:spPr>
              <a:xfrm>
                <a:off x="6177218" y="4708503"/>
                <a:ext cx="252755" cy="274052"/>
              </a:xfrm>
              <a:prstGeom prst="rect">
                <a:avLst/>
              </a:prstGeom>
              <a:noFill/>
            </p:spPr>
            <p:txBody>
              <a:bodyPr wrap="none" lIns="0" tIns="0" r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𝑥</m:t>
                          </m:r>
                        </m:e>
                        <m:sub>
                          <m:r>
                            <a:rPr kumimoji="1" lang="en-US" altLang="ja-JP" sz="1600" b="0" i="1" u="none" strike="noStrike" kern="1200" cap="none" spc="0" normalizeH="0" baseline="0" noProof="0" smtClean="0">
                              <a:ln>
                                <a:noFill/>
                              </a:ln>
                              <a:solidFill>
                                <a:srgbClr val="000000"/>
                              </a:solidFill>
                              <a:effectLst/>
                              <a:uLnTx/>
                              <a:uFillTx/>
                              <a:latin typeface="Cambria Math"/>
                            </a:rPr>
                            <m:t>1</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5" name="テキスト ボックス 44">
                <a:extLst>
                  <a:ext uri="{FF2B5EF4-FFF2-40B4-BE49-F238E27FC236}">
                    <a16:creationId xmlns:a16="http://schemas.microsoft.com/office/drawing/2014/main" xmlns="" xmlns:a14="http://schemas.microsoft.com/office/drawing/2010/main" id="{005EDF30-DBCF-4418-B10A-70CE0CEE0C2E}"/>
                  </a:ext>
                </a:extLst>
              </p:cNvPr>
              <p:cNvSpPr txBox="1">
                <a:spLocks noRot="1" noChangeAspect="1" noMove="1" noResize="1" noEditPoints="1" noAdjustHandles="1" noChangeArrowheads="1" noChangeShapeType="1" noTextEdit="1"/>
              </p:cNvSpPr>
              <p:nvPr/>
            </p:nvSpPr>
            <p:spPr>
              <a:xfrm>
                <a:off x="6177218" y="4708503"/>
                <a:ext cx="252755" cy="274052"/>
              </a:xfrm>
              <a:prstGeom prst="rect">
                <a:avLst/>
              </a:prstGeom>
              <a:blipFill rotWithShape="1">
                <a:blip r:embed="rId9"/>
                <a:stretch>
                  <a:fillRect l="-7143" r="-7143" b="-6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6" name="テキスト ボックス 45">
                <a:extLst>
                  <a:ext uri="{FF2B5EF4-FFF2-40B4-BE49-F238E27FC236}">
                    <a16:creationId xmlns:a16="http://schemas.microsoft.com/office/drawing/2014/main" xmlns="" id="{90EEFAA3-996F-4E3D-9B9C-BB1B361FF406}"/>
                  </a:ext>
                </a:extLst>
              </p:cNvPr>
              <p:cNvSpPr txBox="1"/>
              <p:nvPr/>
            </p:nvSpPr>
            <p:spPr>
              <a:xfrm>
                <a:off x="2567667" y="3779858"/>
                <a:ext cx="165234" cy="21587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𝑦</m:t>
                          </m:r>
                        </m:e>
                        <m:sub>
                          <m:r>
                            <a:rPr kumimoji="1" lang="en-US" altLang="ja-JP" sz="1600" b="0" i="1" u="none" strike="noStrike" kern="1200" cap="none" spc="0" normalizeH="0" baseline="0" noProof="0" smtClean="0">
                              <a:ln>
                                <a:noFill/>
                              </a:ln>
                              <a:solidFill>
                                <a:srgbClr val="000000"/>
                              </a:solidFill>
                              <a:effectLst/>
                              <a:uLnTx/>
                              <a:uFillTx/>
                              <a:latin typeface="Cambria Math"/>
                            </a:rPr>
                            <m:t>2</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6" name="テキスト ボックス 45">
                <a:extLst>
                  <a:ext uri="{FF2B5EF4-FFF2-40B4-BE49-F238E27FC236}">
                    <a16:creationId xmlns:a16="http://schemas.microsoft.com/office/drawing/2014/main" xmlns="" xmlns:a14="http://schemas.microsoft.com/office/drawing/2010/main" id="{90EEFAA3-996F-4E3D-9B9C-BB1B361FF406}"/>
                  </a:ext>
                </a:extLst>
              </p:cNvPr>
              <p:cNvSpPr txBox="1">
                <a:spLocks noRot="1" noChangeAspect="1" noMove="1" noResize="1" noEditPoints="1" noAdjustHandles="1" noChangeArrowheads="1" noChangeShapeType="1" noTextEdit="1"/>
              </p:cNvSpPr>
              <p:nvPr/>
            </p:nvSpPr>
            <p:spPr>
              <a:xfrm>
                <a:off x="2567667" y="3779858"/>
                <a:ext cx="165234" cy="215876"/>
              </a:xfrm>
              <a:prstGeom prst="rect">
                <a:avLst/>
              </a:prstGeom>
              <a:blipFill rotWithShape="1">
                <a:blip r:embed="rId10"/>
                <a:stretch>
                  <a:fillRect l="-40741" r="-48148" b="-4857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7" name="テキスト ボックス 46">
                <a:extLst>
                  <a:ext uri="{FF2B5EF4-FFF2-40B4-BE49-F238E27FC236}">
                    <a16:creationId xmlns:a16="http://schemas.microsoft.com/office/drawing/2014/main" xmlns="" id="{7367D5AA-A48A-4F4B-88B7-179EAB5F3AEA}"/>
                  </a:ext>
                </a:extLst>
              </p:cNvPr>
              <p:cNvSpPr txBox="1"/>
              <p:nvPr/>
            </p:nvSpPr>
            <p:spPr>
              <a:xfrm>
                <a:off x="2567667" y="3005291"/>
                <a:ext cx="165234" cy="21587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𝑦</m:t>
                          </m:r>
                        </m:e>
                        <m:sub>
                          <m:r>
                            <a:rPr kumimoji="1" lang="en-US" altLang="ja-JP" sz="1600" b="0" i="1" u="none" strike="noStrike" kern="1200" cap="none" spc="0" normalizeH="0" baseline="0" noProof="0" smtClean="0">
                              <a:ln>
                                <a:noFill/>
                              </a:ln>
                              <a:solidFill>
                                <a:srgbClr val="000000"/>
                              </a:solidFill>
                              <a:effectLst/>
                              <a:uLnTx/>
                              <a:uFillTx/>
                              <a:latin typeface="Cambria Math" panose="02040503050406030204" pitchFamily="18" charset="0"/>
                            </a:rPr>
                            <m:t>3</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7" name="テキスト ボックス 46">
                <a:extLst>
                  <a:ext uri="{FF2B5EF4-FFF2-40B4-BE49-F238E27FC236}">
                    <a16:creationId xmlns:a16="http://schemas.microsoft.com/office/drawing/2014/main" xmlns="" xmlns:a14="http://schemas.microsoft.com/office/drawing/2010/main" id="{7367D5AA-A48A-4F4B-88B7-179EAB5F3AEA}"/>
                  </a:ext>
                </a:extLst>
              </p:cNvPr>
              <p:cNvSpPr txBox="1">
                <a:spLocks noRot="1" noChangeAspect="1" noMove="1" noResize="1" noEditPoints="1" noAdjustHandles="1" noChangeArrowheads="1" noChangeShapeType="1" noTextEdit="1"/>
              </p:cNvSpPr>
              <p:nvPr/>
            </p:nvSpPr>
            <p:spPr>
              <a:xfrm>
                <a:off x="2567667" y="3005291"/>
                <a:ext cx="165234" cy="215876"/>
              </a:xfrm>
              <a:prstGeom prst="rect">
                <a:avLst/>
              </a:prstGeom>
              <a:blipFill rotWithShape="1">
                <a:blip r:embed="rId11"/>
                <a:stretch>
                  <a:fillRect l="-40741" r="-48148" b="-4571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8" name="テキスト ボックス 47">
                <a:extLst>
                  <a:ext uri="{FF2B5EF4-FFF2-40B4-BE49-F238E27FC236}">
                    <a16:creationId xmlns:a16="http://schemas.microsoft.com/office/drawing/2014/main" xmlns="" id="{38482BC6-E625-457A-AD88-C71ACDD76692}"/>
                  </a:ext>
                </a:extLst>
              </p:cNvPr>
              <p:cNvSpPr txBox="1"/>
              <p:nvPr/>
            </p:nvSpPr>
            <p:spPr>
              <a:xfrm>
                <a:off x="2567667" y="2681685"/>
                <a:ext cx="165234" cy="21587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𝑦</m:t>
                          </m:r>
                        </m:e>
                        <m:sub>
                          <m:r>
                            <a:rPr kumimoji="1" lang="en-US" altLang="ja-JP" sz="1600" b="0" i="1" u="none" strike="noStrike" kern="1200" cap="none" spc="0" normalizeH="0" baseline="0" noProof="0" smtClean="0">
                              <a:ln>
                                <a:noFill/>
                              </a:ln>
                              <a:solidFill>
                                <a:srgbClr val="000000"/>
                              </a:solidFill>
                              <a:effectLst/>
                              <a:uLnTx/>
                              <a:uFillTx/>
                              <a:latin typeface="Cambria Math" panose="02040503050406030204" pitchFamily="18" charset="0"/>
                            </a:rPr>
                            <m:t>1</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8" name="テキスト ボックス 47">
                <a:extLst>
                  <a:ext uri="{FF2B5EF4-FFF2-40B4-BE49-F238E27FC236}">
                    <a16:creationId xmlns:a16="http://schemas.microsoft.com/office/drawing/2014/main" xmlns="" xmlns:a14="http://schemas.microsoft.com/office/drawing/2010/main" id="{38482BC6-E625-457A-AD88-C71ACDD76692}"/>
                  </a:ext>
                </a:extLst>
              </p:cNvPr>
              <p:cNvSpPr txBox="1">
                <a:spLocks noRot="1" noChangeAspect="1" noMove="1" noResize="1" noEditPoints="1" noAdjustHandles="1" noChangeArrowheads="1" noChangeShapeType="1" noTextEdit="1"/>
              </p:cNvSpPr>
              <p:nvPr/>
            </p:nvSpPr>
            <p:spPr>
              <a:xfrm>
                <a:off x="2567667" y="2681685"/>
                <a:ext cx="165234" cy="215876"/>
              </a:xfrm>
              <a:prstGeom prst="rect">
                <a:avLst/>
              </a:prstGeom>
              <a:blipFill rotWithShape="1">
                <a:blip r:embed="rId12"/>
                <a:stretch>
                  <a:fillRect l="-40741" r="-44444" b="-4571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9" name="テキスト ボックス 48">
                <a:extLst>
                  <a:ext uri="{FF2B5EF4-FFF2-40B4-BE49-F238E27FC236}">
                    <a16:creationId xmlns:a16="http://schemas.microsoft.com/office/drawing/2014/main" xmlns="" id="{1A3A91B5-BB6F-43E1-AFD2-3453DFCE4878}"/>
                  </a:ext>
                </a:extLst>
              </p:cNvPr>
              <p:cNvSpPr txBox="1"/>
              <p:nvPr/>
            </p:nvSpPr>
            <p:spPr>
              <a:xfrm>
                <a:off x="2567667" y="1996893"/>
                <a:ext cx="165234" cy="215876"/>
              </a:xfrm>
              <a:prstGeom prst="rect">
                <a:avLst/>
              </a:prstGeom>
              <a:noFill/>
            </p:spPr>
            <p:txBody>
              <a:bodyPr wrap="square" lIns="0" tIns="0" rIns="0" bIns="0" rtlCol="0">
                <a:spAutoFit/>
              </a:bodyPr>
              <a:lstStyle/>
              <a:p>
                <a:pPr lvl="0">
                  <a:defRPr/>
                </a:pPr>
                <a14:m>
                  <m:oMathPara xmlns:m="http://schemas.openxmlformats.org/officeDocument/2006/math">
                    <m:oMathParaPr>
                      <m:jc m:val="centerGroup"/>
                    </m:oMathParaPr>
                    <m:oMath xmlns:m="http://schemas.openxmlformats.org/officeDocument/2006/math">
                      <m:r>
                        <a:rPr lang="en-US" altLang="ja-JP" sz="1600" i="1">
                          <a:solidFill>
                            <a:srgbClr val="000000"/>
                          </a:solidFill>
                          <a:latin typeface="Cambria Math"/>
                        </a:rPr>
                        <m:t>𝑦</m:t>
                      </m:r>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9" name="テキスト ボックス 48">
                <a:extLst>
                  <a:ext uri="{FF2B5EF4-FFF2-40B4-BE49-F238E27FC236}">
                    <a16:creationId xmlns:a16="http://schemas.microsoft.com/office/drawing/2014/main" xmlns="" xmlns:a14="http://schemas.microsoft.com/office/drawing/2010/main" id="{1A3A91B5-BB6F-43E1-AFD2-3453DFCE4878}"/>
                  </a:ext>
                </a:extLst>
              </p:cNvPr>
              <p:cNvSpPr txBox="1">
                <a:spLocks noRot="1" noChangeAspect="1" noMove="1" noResize="1" noEditPoints="1" noAdjustHandles="1" noChangeArrowheads="1" noChangeShapeType="1" noTextEdit="1"/>
              </p:cNvSpPr>
              <p:nvPr/>
            </p:nvSpPr>
            <p:spPr>
              <a:xfrm>
                <a:off x="2567667" y="1996893"/>
                <a:ext cx="165234" cy="215876"/>
              </a:xfrm>
              <a:prstGeom prst="rect">
                <a:avLst/>
              </a:prstGeom>
              <a:blipFill rotWithShape="1">
                <a:blip r:embed="rId13"/>
                <a:stretch>
                  <a:fillRect l="-25926" r="-29630" b="-45714"/>
                </a:stretch>
              </a:blipFill>
            </p:spPr>
            <p:txBody>
              <a:bodyPr/>
              <a:lstStyle/>
              <a:p>
                <a:r>
                  <a:rPr lang="ja-JP" altLang="en-US">
                    <a:noFill/>
                  </a:rPr>
                  <a:t> </a:t>
                </a:r>
              </a:p>
            </p:txBody>
          </p:sp>
        </mc:Fallback>
      </mc:AlternateContent>
      <p:sp>
        <p:nvSpPr>
          <p:cNvPr id="50" name="円/楕円 24">
            <a:extLst>
              <a:ext uri="{FF2B5EF4-FFF2-40B4-BE49-F238E27FC236}">
                <a16:creationId xmlns:a16="http://schemas.microsoft.com/office/drawing/2014/main" xmlns="" id="{C007A4B2-5E0F-4394-8848-6425A5685B6E}"/>
              </a:ext>
            </a:extLst>
          </p:cNvPr>
          <p:cNvSpPr>
            <a:spLocks noChangeAspect="1"/>
          </p:cNvSpPr>
          <p:nvPr/>
        </p:nvSpPr>
        <p:spPr>
          <a:xfrm>
            <a:off x="6007254" y="3913796"/>
            <a:ext cx="129600" cy="1296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sp>
        <p:nvSpPr>
          <p:cNvPr id="51" name="円/楕円 24">
            <a:extLst>
              <a:ext uri="{FF2B5EF4-FFF2-40B4-BE49-F238E27FC236}">
                <a16:creationId xmlns:a16="http://schemas.microsoft.com/office/drawing/2014/main" xmlns="" id="{F08290A6-3985-4582-A890-2BCE1ABCB192}"/>
              </a:ext>
            </a:extLst>
          </p:cNvPr>
          <p:cNvSpPr>
            <a:spLocks/>
          </p:cNvSpPr>
          <p:nvPr/>
        </p:nvSpPr>
        <p:spPr>
          <a:xfrm>
            <a:off x="5092806" y="3095386"/>
            <a:ext cx="129600" cy="1296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sp>
        <p:nvSpPr>
          <p:cNvPr id="52" name="円/楕円 24">
            <a:extLst>
              <a:ext uri="{FF2B5EF4-FFF2-40B4-BE49-F238E27FC236}">
                <a16:creationId xmlns:a16="http://schemas.microsoft.com/office/drawing/2014/main" xmlns="" id="{6A1E7FD7-BDBE-4013-A831-A2EAE19A1526}"/>
              </a:ext>
            </a:extLst>
          </p:cNvPr>
          <p:cNvSpPr>
            <a:spLocks noChangeAspect="1"/>
          </p:cNvSpPr>
          <p:nvPr/>
        </p:nvSpPr>
        <p:spPr>
          <a:xfrm>
            <a:off x="4195061" y="2477403"/>
            <a:ext cx="129600" cy="1296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sp>
        <p:nvSpPr>
          <p:cNvPr id="53" name="円/楕円 24">
            <a:extLst>
              <a:ext uri="{FF2B5EF4-FFF2-40B4-BE49-F238E27FC236}">
                <a16:creationId xmlns:a16="http://schemas.microsoft.com/office/drawing/2014/main" xmlns="" id="{28871692-E3AE-4988-A1C2-A803B596CCD0}"/>
              </a:ext>
            </a:extLst>
          </p:cNvPr>
          <p:cNvSpPr/>
          <p:nvPr/>
        </p:nvSpPr>
        <p:spPr>
          <a:xfrm>
            <a:off x="4441420" y="3872040"/>
            <a:ext cx="129600" cy="1296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sp>
        <p:nvSpPr>
          <p:cNvPr id="54" name="円/楕円 24">
            <a:extLst>
              <a:ext uri="{FF2B5EF4-FFF2-40B4-BE49-F238E27FC236}">
                <a16:creationId xmlns:a16="http://schemas.microsoft.com/office/drawing/2014/main" xmlns="" id="{C68CF5EF-FAC2-4551-8332-C9BA8F0A5486}"/>
              </a:ext>
            </a:extLst>
          </p:cNvPr>
          <p:cNvSpPr>
            <a:spLocks noChangeAspect="1"/>
          </p:cNvSpPr>
          <p:nvPr/>
        </p:nvSpPr>
        <p:spPr>
          <a:xfrm>
            <a:off x="3276438" y="2769692"/>
            <a:ext cx="129600" cy="1296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cxnSp>
        <p:nvCxnSpPr>
          <p:cNvPr id="55" name="直線コネクタ 54">
            <a:extLst>
              <a:ext uri="{FF2B5EF4-FFF2-40B4-BE49-F238E27FC236}">
                <a16:creationId xmlns:a16="http://schemas.microsoft.com/office/drawing/2014/main" xmlns="" id="{6DCF507D-20A7-4F67-BFB7-0E9A5C6CC13A}"/>
              </a:ext>
            </a:extLst>
          </p:cNvPr>
          <p:cNvCxnSpPr>
            <a:cxnSpLocks/>
            <a:stCxn id="53" idx="2"/>
          </p:cNvCxnSpPr>
          <p:nvPr/>
        </p:nvCxnSpPr>
        <p:spPr>
          <a:xfrm flipH="1">
            <a:off x="2836276" y="3936840"/>
            <a:ext cx="1605144" cy="14108"/>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6" name="直線コネクタ 55">
            <a:extLst>
              <a:ext uri="{FF2B5EF4-FFF2-40B4-BE49-F238E27FC236}">
                <a16:creationId xmlns:a16="http://schemas.microsoft.com/office/drawing/2014/main" xmlns="" id="{F9FE4DD9-A386-4D43-BC7C-1FA3D3A0E8E0}"/>
              </a:ext>
            </a:extLst>
          </p:cNvPr>
          <p:cNvCxnSpPr>
            <a:cxnSpLocks/>
            <a:stCxn id="51" idx="2"/>
          </p:cNvCxnSpPr>
          <p:nvPr/>
        </p:nvCxnSpPr>
        <p:spPr>
          <a:xfrm flipH="1">
            <a:off x="2836278" y="3160186"/>
            <a:ext cx="2256528" cy="14108"/>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7" name="直線コネクタ 56">
            <a:extLst>
              <a:ext uri="{FF2B5EF4-FFF2-40B4-BE49-F238E27FC236}">
                <a16:creationId xmlns:a16="http://schemas.microsoft.com/office/drawing/2014/main" xmlns="" id="{BBC3BEB3-F151-4FE3-9CBC-A5AF56CC7BA7}"/>
              </a:ext>
            </a:extLst>
          </p:cNvPr>
          <p:cNvCxnSpPr>
            <a:cxnSpLocks/>
            <a:stCxn id="54" idx="2"/>
          </p:cNvCxnSpPr>
          <p:nvPr/>
        </p:nvCxnSpPr>
        <p:spPr>
          <a:xfrm flipH="1">
            <a:off x="2836276" y="2834492"/>
            <a:ext cx="440162" cy="0"/>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8" name="直線コネクタ 57">
            <a:extLst>
              <a:ext uri="{FF2B5EF4-FFF2-40B4-BE49-F238E27FC236}">
                <a16:creationId xmlns:a16="http://schemas.microsoft.com/office/drawing/2014/main" xmlns="" id="{FB57EE5F-39EE-4C4E-95DA-FA19889DBEDC}"/>
              </a:ext>
            </a:extLst>
          </p:cNvPr>
          <p:cNvCxnSpPr>
            <a:cxnSpLocks/>
            <a:stCxn id="51" idx="4"/>
          </p:cNvCxnSpPr>
          <p:nvPr/>
        </p:nvCxnSpPr>
        <p:spPr>
          <a:xfrm>
            <a:off x="5157606" y="3224986"/>
            <a:ext cx="14109" cy="1464393"/>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9" name="直線コネクタ 58"/>
          <p:cNvCxnSpPr/>
          <p:nvPr/>
        </p:nvCxnSpPr>
        <p:spPr>
          <a:xfrm>
            <a:off x="3055752" y="2136346"/>
            <a:ext cx="3257693" cy="246221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xmlns="" id="{B5C50629-EAC0-44D1-AE27-DB79C1EB4FFD}"/>
              </a:ext>
            </a:extLst>
          </p:cNvPr>
          <p:cNvCxnSpPr>
            <a:cxnSpLocks/>
            <a:stCxn id="54" idx="4"/>
          </p:cNvCxnSpPr>
          <p:nvPr/>
        </p:nvCxnSpPr>
        <p:spPr>
          <a:xfrm>
            <a:off x="3341238" y="2899292"/>
            <a:ext cx="0" cy="1809211"/>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61" name="直線コネクタ 60">
            <a:extLst>
              <a:ext uri="{FF2B5EF4-FFF2-40B4-BE49-F238E27FC236}">
                <a16:creationId xmlns:a16="http://schemas.microsoft.com/office/drawing/2014/main" xmlns="" id="{118B02BD-C578-4814-BF95-3B912179BE15}"/>
              </a:ext>
            </a:extLst>
          </p:cNvPr>
          <p:cNvCxnSpPr>
            <a:cxnSpLocks/>
            <a:stCxn id="53" idx="4"/>
          </p:cNvCxnSpPr>
          <p:nvPr/>
        </p:nvCxnSpPr>
        <p:spPr>
          <a:xfrm>
            <a:off x="4506220" y="4001640"/>
            <a:ext cx="14109" cy="687739"/>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2" name="タイトル 8">
            <a:extLst>
              <a:ext uri="{FF2B5EF4-FFF2-40B4-BE49-F238E27FC236}">
                <a16:creationId xmlns:a16="http://schemas.microsoft.com/office/drawing/2014/main" xmlns="" id="{B81F42D9-AD0D-4DE4-8806-EB2D17DE7EDB}"/>
              </a:ext>
            </a:extLst>
          </p:cNvPr>
          <p:cNvSpPr txBox="1">
            <a:spLocks/>
          </p:cNvSpPr>
          <p:nvPr/>
        </p:nvSpPr>
        <p:spPr>
          <a:xfrm>
            <a:off x="797223" y="763165"/>
            <a:ext cx="8226151" cy="535531"/>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最小</a:t>
            </a:r>
            <a:r>
              <a:rPr lang="ja-JP" altLang="en-US" sz="24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二乗法 </a:t>
            </a:r>
            <a:r>
              <a:rPr lang="en-US" altLang="ja-JP" sz="24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後述</a:t>
            </a:r>
            <a:r>
              <a:rPr lang="en-US" altLang="ja-JP" sz="24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 </a:t>
            </a:r>
            <a:r>
              <a:rPr lang="ja-JP" altLang="en-US" sz="24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で</a:t>
            </a: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回帰を行うと直線を引くことになる</a:t>
            </a:r>
          </a:p>
        </p:txBody>
      </p:sp>
      <p:sp>
        <p:nvSpPr>
          <p:cNvPr id="63" name="正方形/長方形 62">
            <a:extLst>
              <a:ext uri="{FF2B5EF4-FFF2-40B4-BE49-F238E27FC236}">
                <a16:creationId xmlns:a16="http://schemas.microsoft.com/office/drawing/2014/main" xmlns="" id="{4021F7E9-A51E-4640-8569-E9DE027050DD}"/>
              </a:ext>
            </a:extLst>
          </p:cNvPr>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
        <p:nvSpPr>
          <p:cNvPr id="64"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単回帰分析</a:t>
            </a:r>
          </a:p>
        </p:txBody>
      </p:sp>
      <p:sp>
        <p:nvSpPr>
          <p:cNvPr id="31" name="正方形/長方形 30"/>
          <p:cNvSpPr/>
          <p:nvPr/>
        </p:nvSpPr>
        <p:spPr>
          <a:xfrm>
            <a:off x="2267744" y="1849388"/>
            <a:ext cx="4608512" cy="3221087"/>
          </a:xfrm>
          <a:prstGeom prst="rect">
            <a:avLst/>
          </a:pr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32" name="正方形/長方形 31">
            <a:extLst>
              <a:ext uri="{FF2B5EF4-FFF2-40B4-BE49-F238E27FC236}">
                <a16:creationId xmlns:a16="http://schemas.microsoft.com/office/drawing/2014/main" xmlns="" id="{B0980245-28AF-45B0-83F4-D24C06C20720}"/>
              </a:ext>
            </a:extLst>
          </p:cNvPr>
          <p:cNvSpPr>
            <a:spLocks noChangeAspect="1"/>
          </p:cNvSpPr>
          <p:nvPr/>
        </p:nvSpPr>
        <p:spPr>
          <a:xfrm>
            <a:off x="892274" y="1424253"/>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4119956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wipe(left)">
                                      <p:cBhvr>
                                        <p:cTn id="7" dur="5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repeatCount="3000" autoRev="1" nodeType="clickEffect">
                                  <p:stCondLst>
                                    <p:cond delay="0"/>
                                  </p:stCondLst>
                                  <p:childTnLst>
                                    <p:animRot by="1800000">
                                      <p:cBhvr>
                                        <p:cTn id="11" dur="1000" fill="hold"/>
                                        <p:tgtEl>
                                          <p:spTgt spid="5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9" name="タイトル 8">
                <a:extLst>
                  <a:ext uri="{FF2B5EF4-FFF2-40B4-BE49-F238E27FC236}">
                    <a16:creationId xmlns:a16="http://schemas.microsoft.com/office/drawing/2014/main" xmlns="" id="{CC808F78-433E-4141-B9FC-28B87369F416}"/>
                  </a:ext>
                </a:extLst>
              </p:cNvPr>
              <p:cNvSpPr txBox="1">
                <a:spLocks/>
              </p:cNvSpPr>
              <p:nvPr/>
            </p:nvSpPr>
            <p:spPr>
              <a:xfrm>
                <a:off x="993477" y="1234820"/>
                <a:ext cx="4123009" cy="474632"/>
              </a:xfrm>
              <a:prstGeom prst="rect">
                <a:avLst/>
              </a:prstGeom>
            </p:spPr>
            <p:txBody>
              <a:bodyPr wrap="square"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tabLst>
                    <a:tab pos="0" algn="l"/>
                  </a:tabLst>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各</a:t>
                </a:r>
                <a14:m>
                  <m:oMath xmlns:m="http://schemas.openxmlformats.org/officeDocument/2006/math">
                    <m:sSub>
                      <m:sSubPr>
                        <m:ctrlPr>
                          <a:rPr lang="en-US" altLang="ja-JP" sz="2200" i="1">
                            <a:latin typeface="Cambria Math"/>
                          </a:rPr>
                        </m:ctrlPr>
                      </m:sSubPr>
                      <m:e>
                        <m:r>
                          <a:rPr lang="en-US" altLang="ja-JP" sz="2200" i="1">
                            <a:latin typeface="Cambria Math"/>
                          </a:rPr>
                          <m:t>𝑥</m:t>
                        </m:r>
                      </m:e>
                      <m:sub>
                        <m:r>
                          <a:rPr lang="en-US" altLang="ja-JP" sz="2200" i="1">
                            <a:latin typeface="Cambria Math"/>
                          </a:rPr>
                          <m:t>11</m:t>
                        </m:r>
                      </m:sub>
                    </m:sSub>
                    <m:r>
                      <a:rPr lang="en-US" altLang="ja-JP" sz="2200" i="1">
                        <a:latin typeface="Cambria Math"/>
                      </a:rPr>
                      <m:t>,</m:t>
                    </m:r>
                    <m:sSub>
                      <m:sSubPr>
                        <m:ctrlPr>
                          <a:rPr lang="en-US" altLang="ja-JP" sz="2200" i="1">
                            <a:latin typeface="Cambria Math"/>
                          </a:rPr>
                        </m:ctrlPr>
                      </m:sSubPr>
                      <m:e>
                        <m:r>
                          <a:rPr lang="en-US" altLang="ja-JP" sz="2200" i="1">
                            <a:latin typeface="Cambria Math"/>
                          </a:rPr>
                          <m:t>𝑥</m:t>
                        </m:r>
                      </m:e>
                      <m:sub>
                        <m:r>
                          <a:rPr lang="en-US" altLang="ja-JP" sz="2200" i="1">
                            <a:latin typeface="Cambria Math"/>
                          </a:rPr>
                          <m:t>12</m:t>
                        </m:r>
                      </m:sub>
                    </m:sSub>
                    <m:r>
                      <a:rPr lang="en-US" altLang="ja-JP" sz="2200" i="1">
                        <a:latin typeface="Cambria Math"/>
                      </a:rPr>
                      <m:t>,</m:t>
                    </m:r>
                    <m:sSub>
                      <m:sSubPr>
                        <m:ctrlPr>
                          <a:rPr lang="en-US" altLang="ja-JP" sz="2200" i="1">
                            <a:latin typeface="Cambria Math"/>
                          </a:rPr>
                        </m:ctrlPr>
                      </m:sSubPr>
                      <m:e>
                        <m:r>
                          <a:rPr lang="en-US" altLang="ja-JP" sz="2200" i="1">
                            <a:latin typeface="Cambria Math"/>
                          </a:rPr>
                          <m:t>𝑥</m:t>
                        </m:r>
                      </m:e>
                      <m:sub>
                        <m:r>
                          <a:rPr lang="en-US" altLang="ja-JP" sz="2200" i="1">
                            <a:latin typeface="Cambria Math"/>
                          </a:rPr>
                          <m:t>13</m:t>
                        </m:r>
                      </m:sub>
                    </m:sSub>
                    <m:r>
                      <a:rPr lang="en-US" altLang="ja-JP" sz="2200" i="1">
                        <a:latin typeface="Cambria Math"/>
                      </a:rPr>
                      <m:t>,…,</m:t>
                    </m:r>
                    <m:sSub>
                      <m:sSubPr>
                        <m:ctrlPr>
                          <a:rPr lang="en-US" altLang="ja-JP" sz="2200" i="1">
                            <a:latin typeface="Cambria Math"/>
                          </a:rPr>
                        </m:ctrlPr>
                      </m:sSubPr>
                      <m:e>
                        <m:r>
                          <a:rPr lang="en-US" altLang="ja-JP" sz="2200" i="1">
                            <a:latin typeface="Cambria Math"/>
                          </a:rPr>
                          <m:t>𝑥</m:t>
                        </m:r>
                      </m:e>
                      <m:sub>
                        <m:r>
                          <a:rPr lang="en-US" altLang="ja-JP" sz="2200" i="1">
                            <a:latin typeface="Cambria Math"/>
                          </a:rPr>
                          <m:t>1,1000</m:t>
                        </m:r>
                      </m:sub>
                    </m:sSub>
                  </m:oMath>
                </a14:m>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に対して</a:t>
                </a:r>
              </a:p>
            </p:txBody>
          </p:sp>
        </mc:Choice>
        <mc:Fallback xmlns="">
          <p:sp>
            <p:nvSpPr>
              <p:cNvPr id="29" name="タイトル 8">
                <a:extLst>
                  <a:ext uri="{FF2B5EF4-FFF2-40B4-BE49-F238E27FC236}">
                    <a16:creationId xmlns:a16="http://schemas.microsoft.com/office/drawing/2014/main" xmlns="" xmlns:a14="http://schemas.microsoft.com/office/drawing/2010/main" id="{CC808F78-433E-4141-B9FC-28B87369F416}"/>
                  </a:ext>
                </a:extLst>
              </p:cNvPr>
              <p:cNvSpPr txBox="1">
                <a:spLocks noRot="1" noChangeAspect="1" noMove="1" noResize="1" noEditPoints="1" noAdjustHandles="1" noChangeArrowheads="1" noChangeShapeType="1" noTextEdit="1"/>
              </p:cNvSpPr>
              <p:nvPr/>
            </p:nvSpPr>
            <p:spPr>
              <a:xfrm>
                <a:off x="993477" y="1234820"/>
                <a:ext cx="4123009" cy="474632"/>
              </a:xfrm>
              <a:prstGeom prst="rect">
                <a:avLst/>
              </a:prstGeom>
              <a:blipFill rotWithShape="1">
                <a:blip r:embed="rId3"/>
                <a:stretch>
                  <a:fillRect l="-2811" t="-11688" r="-1775" b="-29870"/>
                </a:stretch>
              </a:blipFill>
            </p:spPr>
            <p:txBody>
              <a:bodyPr/>
              <a:lstStyle/>
              <a:p>
                <a:r>
                  <a:rPr lang="ja-JP" altLang="en-US">
                    <a:noFill/>
                  </a:rPr>
                  <a:t> </a:t>
                </a:r>
              </a:p>
            </p:txBody>
          </p:sp>
        </mc:Fallback>
      </mc:AlternateContent>
      <p:sp>
        <p:nvSpPr>
          <p:cNvPr id="30" name="タイトル 8">
            <a:extLst>
              <a:ext uri="{FF2B5EF4-FFF2-40B4-BE49-F238E27FC236}">
                <a16:creationId xmlns:a16="http://schemas.microsoft.com/office/drawing/2014/main" xmlns="" id="{4625207E-F625-42FB-B421-9FB42F77FF87}"/>
              </a:ext>
            </a:extLst>
          </p:cNvPr>
          <p:cNvSpPr txBox="1">
            <a:spLocks/>
          </p:cNvSpPr>
          <p:nvPr/>
        </p:nvSpPr>
        <p:spPr>
          <a:xfrm>
            <a:off x="1025376" y="1634351"/>
            <a:ext cx="4016366" cy="1322508"/>
          </a:xfrm>
          <a:prstGeom prst="rect">
            <a:avLst/>
          </a:prstGeom>
        </p:spPr>
        <p:txBody>
          <a:bodyPr wrap="square"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marL="0" lvl="2">
              <a:lnSpc>
                <a:spcPct val="120000"/>
              </a:lnSpc>
            </a:pPr>
            <a:endParaRPr lang="en-US" altLang="ja-JP" sz="2200" dirty="0">
              <a:effectLst>
                <a:glow rad="88900">
                  <a:schemeClr val="bg1"/>
                </a:glow>
              </a:effectLst>
              <a:latin typeface="Cambria Math" panose="02040503050406030204" pitchFamily="18" charset="0"/>
              <a:ea typeface="Cambria Math" panose="02040503050406030204" pitchFamily="18" charset="0"/>
            </a:endParaRPr>
          </a:p>
        </p:txBody>
      </p:sp>
      <p:grpSp>
        <p:nvGrpSpPr>
          <p:cNvPr id="31" name="グループ化 30">
            <a:extLst>
              <a:ext uri="{FF2B5EF4-FFF2-40B4-BE49-F238E27FC236}">
                <a16:creationId xmlns:a16="http://schemas.microsoft.com/office/drawing/2014/main" xmlns="" id="{1699500D-801A-4E44-A255-A448880DD47C}"/>
              </a:ext>
            </a:extLst>
          </p:cNvPr>
          <p:cNvGrpSpPr/>
          <p:nvPr/>
        </p:nvGrpSpPr>
        <p:grpSpPr>
          <a:xfrm>
            <a:off x="1184882" y="1851277"/>
            <a:ext cx="108000" cy="952550"/>
            <a:chOff x="892274" y="1851277"/>
            <a:chExt cx="108000" cy="952550"/>
          </a:xfrm>
          <a:solidFill>
            <a:schemeClr val="tx1">
              <a:lumMod val="50000"/>
              <a:lumOff val="50000"/>
            </a:schemeClr>
          </a:solidFill>
        </p:grpSpPr>
        <p:sp>
          <p:nvSpPr>
            <p:cNvPr id="32" name="正方形/長方形 31">
              <a:extLst>
                <a:ext uri="{FF2B5EF4-FFF2-40B4-BE49-F238E27FC236}">
                  <a16:creationId xmlns:a16="http://schemas.microsoft.com/office/drawing/2014/main" xmlns="" id="{A5090A84-2301-4D84-AF17-8615FA488171}"/>
                </a:ext>
              </a:extLst>
            </p:cNvPr>
            <p:cNvSpPr>
              <a:spLocks noChangeAspect="1"/>
            </p:cNvSpPr>
            <p:nvPr/>
          </p:nvSpPr>
          <p:spPr>
            <a:xfrm>
              <a:off x="892274" y="1851277"/>
              <a:ext cx="108000" cy="108000"/>
            </a:xfrm>
            <a:prstGeom prst="rect">
              <a:avLst/>
            </a:prstGeom>
            <a:grp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33" name="正方形/長方形 32">
              <a:extLst>
                <a:ext uri="{FF2B5EF4-FFF2-40B4-BE49-F238E27FC236}">
                  <a16:creationId xmlns:a16="http://schemas.microsoft.com/office/drawing/2014/main" xmlns="" id="{EA63630A-6F3B-4FBB-9AE5-844AACDE18EE}"/>
                </a:ext>
              </a:extLst>
            </p:cNvPr>
            <p:cNvSpPr>
              <a:spLocks noChangeAspect="1"/>
            </p:cNvSpPr>
            <p:nvPr/>
          </p:nvSpPr>
          <p:spPr>
            <a:xfrm>
              <a:off x="892274" y="2695827"/>
              <a:ext cx="108000" cy="108000"/>
            </a:xfrm>
            <a:prstGeom prst="rect">
              <a:avLst/>
            </a:prstGeom>
            <a:grp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34" name="正方形/長方形 33">
              <a:extLst>
                <a:ext uri="{FF2B5EF4-FFF2-40B4-BE49-F238E27FC236}">
                  <a16:creationId xmlns:a16="http://schemas.microsoft.com/office/drawing/2014/main" xmlns="" id="{97E0BC48-EF4C-420C-9095-6F8ECBDAD86A}"/>
                </a:ext>
              </a:extLst>
            </p:cNvPr>
            <p:cNvSpPr>
              <a:spLocks noChangeAspect="1"/>
            </p:cNvSpPr>
            <p:nvPr/>
          </p:nvSpPr>
          <p:spPr>
            <a:xfrm>
              <a:off x="892274" y="2270377"/>
              <a:ext cx="108000" cy="108000"/>
            </a:xfrm>
            <a:prstGeom prst="rect">
              <a:avLst/>
            </a:prstGeom>
            <a:grp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grpSp>
      <mc:AlternateContent xmlns:mc="http://schemas.openxmlformats.org/markup-compatibility/2006" xmlns:a14="http://schemas.microsoft.com/office/drawing/2010/main">
        <mc:Choice Requires="a14">
          <p:sp>
            <p:nvSpPr>
              <p:cNvPr id="35" name="タイトル 8">
                <a:extLst>
                  <a:ext uri="{FF2B5EF4-FFF2-40B4-BE49-F238E27FC236}">
                    <a16:creationId xmlns:a16="http://schemas.microsoft.com/office/drawing/2014/main" xmlns="" id="{6502FC3B-F68B-4638-BFF8-7C576DA64E63}"/>
                  </a:ext>
                </a:extLst>
              </p:cNvPr>
              <p:cNvSpPr txBox="1">
                <a:spLocks/>
              </p:cNvSpPr>
              <p:nvPr/>
            </p:nvSpPr>
            <p:spPr>
              <a:xfrm rot="5400000">
                <a:off x="2070484" y="2944624"/>
                <a:ext cx="385442" cy="499226"/>
              </a:xfrm>
              <a:prstGeom prst="rect">
                <a:avLst/>
              </a:prstGeom>
            </p:spPr>
            <p:txBody>
              <a:bodyPr wrap="square"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tabLst>
                    <a:tab pos="0" algn="l"/>
                  </a:tabLst>
                </a:pPr>
                <a14:m>
                  <m:oMathPara xmlns:m="http://schemas.openxmlformats.org/officeDocument/2006/math">
                    <m:oMathParaPr>
                      <m:jc m:val="center"/>
                    </m:oMathParaPr>
                    <m:oMath xmlns:m="http://schemas.openxmlformats.org/officeDocument/2006/math">
                      <m:r>
                        <a:rPr lang="en-US" altLang="ja-JP" sz="2200" i="1">
                          <a:latin typeface="Cambria Math"/>
                        </a:rPr>
                        <m:t>⋯</m:t>
                      </m:r>
                    </m:oMath>
                  </m:oMathPara>
                </a14:m>
                <a:endPar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mc:Choice>
        <mc:Fallback xmlns="">
          <p:sp>
            <p:nvSpPr>
              <p:cNvPr id="35" name="タイトル 8">
                <a:extLst>
                  <a:ext uri="{FF2B5EF4-FFF2-40B4-BE49-F238E27FC236}">
                    <a16:creationId xmlns="" xmlns:a16="http://schemas.microsoft.com/office/drawing/2014/main" xmlns:a14="http://schemas.microsoft.com/office/drawing/2010/main" id="{6502FC3B-F68B-4638-BFF8-7C576DA64E63}"/>
                  </a:ext>
                </a:extLst>
              </p:cNvPr>
              <p:cNvSpPr txBox="1">
                <a:spLocks noRot="1" noChangeAspect="1" noMove="1" noResize="1" noEditPoints="1" noAdjustHandles="1" noChangeArrowheads="1" noChangeShapeType="1" noTextEdit="1"/>
              </p:cNvSpPr>
              <p:nvPr/>
            </p:nvSpPr>
            <p:spPr>
              <a:xfrm rot="5400000">
                <a:off x="2070484" y="2944624"/>
                <a:ext cx="385442" cy="499226"/>
              </a:xfrm>
              <a:prstGeom prst="rect">
                <a:avLst/>
              </a:prstGeom>
              <a:blipFill rotWithShape="1">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6" name="タイトル 8">
                <a:extLst>
                  <a:ext uri="{FF2B5EF4-FFF2-40B4-BE49-F238E27FC236}">
                    <a16:creationId xmlns:a16="http://schemas.microsoft.com/office/drawing/2014/main" xmlns="" id="{766D9D52-E6F0-4B2A-BCC8-A60789C04DF5}"/>
                  </a:ext>
                </a:extLst>
              </p:cNvPr>
              <p:cNvSpPr txBox="1">
                <a:spLocks/>
              </p:cNvSpPr>
              <p:nvPr/>
            </p:nvSpPr>
            <p:spPr>
              <a:xfrm>
                <a:off x="1317985" y="3329943"/>
                <a:ext cx="2749960" cy="528867"/>
              </a:xfrm>
              <a:prstGeom prst="rect">
                <a:avLst/>
              </a:prstGeom>
            </p:spPr>
            <p:txBody>
              <a:bodyPr wrap="square"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tabLst>
                    <a:tab pos="0" algn="l"/>
                  </a:tabLst>
                </a:pPr>
                <a14:m>
                  <m:oMathPara xmlns:m="http://schemas.openxmlformats.org/officeDocument/2006/math">
                    <m:oMathParaPr>
                      <m:jc m:val="left"/>
                    </m:oMathParaPr>
                    <m:oMath xmlns:m="http://schemas.openxmlformats.org/officeDocument/2006/math">
                      <m:sSub>
                        <m:sSubPr>
                          <m:ctrlPr>
                            <a:rPr lang="en-US" altLang="ja-JP" sz="2200" i="1" dirty="0">
                              <a:solidFill>
                                <a:srgbClr val="FF0000"/>
                              </a:solidFill>
                              <a:latin typeface="Cambria Math"/>
                            </a:rPr>
                          </m:ctrlPr>
                        </m:sSubPr>
                        <m:e>
                          <m:acc>
                            <m:accPr>
                              <m:chr m:val="̂"/>
                              <m:ctrlPr>
                                <a:rPr lang="en-US" altLang="ja-JP" sz="2200" i="1" dirty="0">
                                  <a:solidFill>
                                    <a:srgbClr val="FF0000"/>
                                  </a:solidFill>
                                  <a:latin typeface="Cambria Math"/>
                                </a:rPr>
                              </m:ctrlPr>
                            </m:accPr>
                            <m:e>
                              <m:r>
                                <a:rPr lang="en-US" altLang="ja-JP" sz="2200" i="1" dirty="0">
                                  <a:solidFill>
                                    <a:srgbClr val="FF0000"/>
                                  </a:solidFill>
                                  <a:latin typeface="Cambria Math"/>
                                </a:rPr>
                                <m:t>𝑦</m:t>
                              </m:r>
                            </m:e>
                          </m:acc>
                        </m:e>
                        <m:sub>
                          <m:r>
                            <a:rPr lang="en-US" altLang="ja-JP" sz="2200" i="1" dirty="0">
                              <a:solidFill>
                                <a:srgbClr val="FF0000"/>
                              </a:solidFill>
                              <a:latin typeface="Cambria Math"/>
                            </a:rPr>
                            <m:t>1000</m:t>
                          </m:r>
                        </m:sub>
                      </m:sSub>
                      <m:r>
                        <a:rPr lang="en-US" altLang="ja-JP" sz="2200" i="1" dirty="0">
                          <a:latin typeface="Cambria Math"/>
                        </a:rPr>
                        <m:t>=</m:t>
                      </m:r>
                      <m:r>
                        <a:rPr lang="en-US" altLang="ja-JP" sz="2200" i="1" dirty="0">
                          <a:latin typeface="Cambria Math"/>
                        </a:rPr>
                        <m:t>𝑎</m:t>
                      </m:r>
                      <m:r>
                        <a:rPr lang="en-US" altLang="ja-JP" sz="2200" i="1" dirty="0">
                          <a:latin typeface="Cambria Math"/>
                        </a:rPr>
                        <m:t>+</m:t>
                      </m:r>
                      <m:sSub>
                        <m:sSubPr>
                          <m:ctrlPr>
                            <a:rPr lang="en-US" altLang="ja-JP" sz="2200" i="1" dirty="0">
                              <a:latin typeface="Cambria Math"/>
                            </a:rPr>
                          </m:ctrlPr>
                        </m:sSubPr>
                        <m:e>
                          <m:r>
                            <a:rPr lang="en-US" altLang="ja-JP" sz="2200" i="1" dirty="0">
                              <a:latin typeface="Cambria Math"/>
                            </a:rPr>
                            <m:t>𝑏</m:t>
                          </m:r>
                        </m:e>
                        <m:sub>
                          <m:r>
                            <a:rPr lang="en-US" altLang="ja-JP" sz="2200" i="1" dirty="0">
                              <a:latin typeface="Cambria Math"/>
                            </a:rPr>
                            <m:t>1</m:t>
                          </m:r>
                        </m:sub>
                      </m:sSub>
                      <m:sSub>
                        <m:sSubPr>
                          <m:ctrlPr>
                            <a:rPr lang="en-US" altLang="ja-JP" sz="2200" i="1" dirty="0">
                              <a:latin typeface="Cambria Math"/>
                            </a:rPr>
                          </m:ctrlPr>
                        </m:sSubPr>
                        <m:e>
                          <m:r>
                            <a:rPr lang="en-US" altLang="ja-JP" sz="2200" i="1" dirty="0">
                              <a:latin typeface="Cambria Math"/>
                            </a:rPr>
                            <m:t>𝑥</m:t>
                          </m:r>
                        </m:e>
                        <m:sub>
                          <m:r>
                            <a:rPr lang="en-US" altLang="ja-JP" sz="2200" i="1" dirty="0">
                              <a:latin typeface="Cambria Math"/>
                            </a:rPr>
                            <m:t>1,1000</m:t>
                          </m:r>
                        </m:sub>
                      </m:sSub>
                    </m:oMath>
                  </m:oMathPara>
                </a14:m>
                <a:endPar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mc:Choice>
        <mc:Fallback xmlns="">
          <p:sp>
            <p:nvSpPr>
              <p:cNvPr id="36" name="タイトル 8">
                <a:extLst>
                  <a:ext uri="{FF2B5EF4-FFF2-40B4-BE49-F238E27FC236}">
                    <a16:creationId xmlns="" xmlns:a16="http://schemas.microsoft.com/office/drawing/2014/main" xmlns:a14="http://schemas.microsoft.com/office/drawing/2010/main" id="{766D9D52-E6F0-4B2A-BCC8-A60789C04DF5}"/>
                  </a:ext>
                </a:extLst>
              </p:cNvPr>
              <p:cNvSpPr txBox="1">
                <a:spLocks noRot="1" noChangeAspect="1" noMove="1" noResize="1" noEditPoints="1" noAdjustHandles="1" noChangeArrowheads="1" noChangeShapeType="1" noTextEdit="1"/>
              </p:cNvSpPr>
              <p:nvPr/>
            </p:nvSpPr>
            <p:spPr>
              <a:xfrm>
                <a:off x="1317985" y="3329943"/>
                <a:ext cx="2749960" cy="528867"/>
              </a:xfrm>
              <a:prstGeom prst="rect">
                <a:avLst/>
              </a:prstGeom>
              <a:blipFill rotWithShape="1">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7" name="タイトル 8">
                <a:extLst>
                  <a:ext uri="{FF2B5EF4-FFF2-40B4-BE49-F238E27FC236}">
                    <a16:creationId xmlns:a16="http://schemas.microsoft.com/office/drawing/2014/main" xmlns="" id="{6A7FBA34-3D29-4991-8665-BE027DFAF04E}"/>
                  </a:ext>
                </a:extLst>
              </p:cNvPr>
              <p:cNvSpPr txBox="1">
                <a:spLocks/>
              </p:cNvSpPr>
              <p:nvPr/>
            </p:nvSpPr>
            <p:spPr>
              <a:xfrm>
                <a:off x="1317984" y="1644153"/>
                <a:ext cx="3830401" cy="1317215"/>
              </a:xfrm>
              <a:prstGeom prst="rect">
                <a:avLst/>
              </a:prstGeom>
            </p:spPr>
            <p:txBody>
              <a:bodyPr wrap="square"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tabLst>
                    <a:tab pos="0" algn="l"/>
                  </a:tabLst>
                </a:pPr>
                <a14:m>
                  <m:oMathPara xmlns:m="http://schemas.openxmlformats.org/officeDocument/2006/math">
                    <m:oMathParaPr>
                      <m:jc m:val="left"/>
                    </m:oMathParaPr>
                    <m:oMath xmlns:m="http://schemas.openxmlformats.org/officeDocument/2006/math">
                      <m:sSub>
                        <m:sSubPr>
                          <m:ctrlPr>
                            <a:rPr lang="en-US" altLang="ja-JP" sz="2200" i="1" dirty="0">
                              <a:solidFill>
                                <a:srgbClr val="FF0000"/>
                              </a:solidFill>
                              <a:latin typeface="Cambria Math"/>
                              <a:ea typeface="Cambria Math" panose="02040503050406030204" pitchFamily="18" charset="0"/>
                            </a:rPr>
                          </m:ctrlPr>
                        </m:sSubPr>
                        <m:e>
                          <m:acc>
                            <m:accPr>
                              <m:chr m:val="̂"/>
                              <m:ctrlPr>
                                <a:rPr lang="en-US" altLang="ja-JP" sz="2200" i="1" dirty="0">
                                  <a:solidFill>
                                    <a:srgbClr val="FF0000"/>
                                  </a:solidFill>
                                  <a:latin typeface="Cambria Math"/>
                                  <a:ea typeface="Cambria Math" panose="02040503050406030204" pitchFamily="18" charset="0"/>
                                </a:rPr>
                              </m:ctrlPr>
                            </m:accPr>
                            <m:e>
                              <m:r>
                                <a:rPr lang="en-US" altLang="ja-JP" sz="2200" i="1" dirty="0">
                                  <a:solidFill>
                                    <a:srgbClr val="FF0000"/>
                                  </a:solidFill>
                                  <a:latin typeface="Cambria Math" panose="02040503050406030204" pitchFamily="18" charset="0"/>
                                  <a:ea typeface="Cambria Math" panose="02040503050406030204" pitchFamily="18" charset="0"/>
                                </a:rPr>
                                <m:t>𝑦</m:t>
                              </m:r>
                            </m:e>
                          </m:acc>
                        </m:e>
                        <m:sub>
                          <m:r>
                            <a:rPr lang="en-US" altLang="ja-JP" sz="2200" i="1" dirty="0">
                              <a:solidFill>
                                <a:srgbClr val="FF0000"/>
                              </a:solidFill>
                              <a:latin typeface="Cambria Math" panose="02040503050406030204" pitchFamily="18" charset="0"/>
                              <a:ea typeface="Cambria Math" panose="02040503050406030204" pitchFamily="18" charset="0"/>
                            </a:rPr>
                            <m:t>1</m:t>
                          </m:r>
                        </m:sub>
                      </m:sSub>
                      <m:r>
                        <a:rPr lang="en-US" altLang="ja-JP" sz="2200" i="1" dirty="0">
                          <a:latin typeface="Cambria Math" panose="02040503050406030204" pitchFamily="18" charset="0"/>
                          <a:ea typeface="Cambria Math" panose="02040503050406030204" pitchFamily="18" charset="0"/>
                        </a:rPr>
                        <m:t>=</m:t>
                      </m:r>
                      <m:r>
                        <a:rPr lang="en-US" altLang="ja-JP" sz="2200" i="1" dirty="0">
                          <a:latin typeface="Cambria Math" panose="02040503050406030204" pitchFamily="18" charset="0"/>
                          <a:ea typeface="Cambria Math" panose="02040503050406030204" pitchFamily="18" charset="0"/>
                        </a:rPr>
                        <m:t>𝑎</m:t>
                      </m:r>
                      <m:r>
                        <a:rPr lang="en-US" altLang="ja-JP" sz="2200" i="1" dirty="0">
                          <a:latin typeface="Cambria Math" panose="02040503050406030204" pitchFamily="18" charset="0"/>
                          <a:ea typeface="Cambria Math" panose="02040503050406030204" pitchFamily="18" charset="0"/>
                        </a:rPr>
                        <m:t>+</m:t>
                      </m:r>
                      <m:sSub>
                        <m:sSubPr>
                          <m:ctrlPr>
                            <a:rPr lang="en-US" altLang="ja-JP" sz="2200" i="1" dirty="0">
                              <a:latin typeface="Cambria Math"/>
                              <a:ea typeface="Cambria Math" panose="02040503050406030204" pitchFamily="18" charset="0"/>
                            </a:rPr>
                          </m:ctrlPr>
                        </m:sSubPr>
                        <m:e>
                          <m:r>
                            <a:rPr lang="en-US" altLang="ja-JP" sz="2200" i="1" dirty="0">
                              <a:latin typeface="Cambria Math" panose="02040503050406030204" pitchFamily="18" charset="0"/>
                              <a:ea typeface="Cambria Math" panose="02040503050406030204" pitchFamily="18" charset="0"/>
                            </a:rPr>
                            <m:t>𝑏</m:t>
                          </m:r>
                        </m:e>
                        <m:sub>
                          <m:r>
                            <a:rPr lang="en-US" altLang="ja-JP" sz="2200" i="1" dirty="0">
                              <a:latin typeface="Cambria Math" panose="02040503050406030204" pitchFamily="18" charset="0"/>
                              <a:ea typeface="Cambria Math" panose="02040503050406030204" pitchFamily="18" charset="0"/>
                            </a:rPr>
                            <m:t>1</m:t>
                          </m:r>
                        </m:sub>
                      </m:sSub>
                      <m:sSub>
                        <m:sSubPr>
                          <m:ctrlPr>
                            <a:rPr lang="en-US" altLang="ja-JP" sz="2200" i="1" dirty="0">
                              <a:latin typeface="Cambria Math"/>
                              <a:ea typeface="Cambria Math" panose="02040503050406030204" pitchFamily="18" charset="0"/>
                            </a:rPr>
                          </m:ctrlPr>
                        </m:sSubPr>
                        <m:e>
                          <m:r>
                            <a:rPr lang="en-US" altLang="ja-JP" sz="2200" i="1" dirty="0">
                              <a:latin typeface="Cambria Math" panose="02040503050406030204" pitchFamily="18" charset="0"/>
                              <a:ea typeface="Cambria Math" panose="02040503050406030204" pitchFamily="18" charset="0"/>
                            </a:rPr>
                            <m:t>𝑥</m:t>
                          </m:r>
                        </m:e>
                        <m:sub>
                          <m:r>
                            <a:rPr lang="en-US" altLang="ja-JP" sz="2200" i="1" dirty="0">
                              <a:latin typeface="Cambria Math" panose="02040503050406030204" pitchFamily="18" charset="0"/>
                              <a:ea typeface="Cambria Math" panose="02040503050406030204" pitchFamily="18" charset="0"/>
                            </a:rPr>
                            <m:t>1,1</m:t>
                          </m:r>
                        </m:sub>
                      </m:sSub>
                    </m:oMath>
                  </m:oMathPara>
                </a14:m>
                <a:endParaRPr lang="en-US" altLang="ja-JP" sz="2200" i="1" dirty="0">
                  <a:latin typeface="Cambria Math" panose="02040503050406030204" pitchFamily="18" charset="0"/>
                  <a:ea typeface="Cambria Math" panose="02040503050406030204" pitchFamily="18" charset="0"/>
                </a:endParaRPr>
              </a:p>
              <a:p>
                <a:pPr>
                  <a:lnSpc>
                    <a:spcPct val="120000"/>
                  </a:lnSpc>
                  <a:tabLst>
                    <a:tab pos="0" algn="l"/>
                  </a:tabLst>
                </a:pPr>
                <a14:m>
                  <m:oMathPara xmlns:m="http://schemas.openxmlformats.org/officeDocument/2006/math">
                    <m:oMathParaPr>
                      <m:jc m:val="left"/>
                    </m:oMathParaPr>
                    <m:oMath xmlns:m="http://schemas.openxmlformats.org/officeDocument/2006/math">
                      <m:sSub>
                        <m:sSubPr>
                          <m:ctrlPr>
                            <a:rPr lang="en-US" altLang="ja-JP" sz="2200" i="1" dirty="0">
                              <a:solidFill>
                                <a:srgbClr val="FF0000"/>
                              </a:solidFill>
                              <a:latin typeface="Cambria Math"/>
                              <a:ea typeface="Cambria Math" panose="02040503050406030204" pitchFamily="18" charset="0"/>
                            </a:rPr>
                          </m:ctrlPr>
                        </m:sSubPr>
                        <m:e>
                          <m:acc>
                            <m:accPr>
                              <m:chr m:val="̂"/>
                              <m:ctrlPr>
                                <a:rPr lang="en-US" altLang="ja-JP" sz="2200" i="1" dirty="0">
                                  <a:solidFill>
                                    <a:srgbClr val="FF0000"/>
                                  </a:solidFill>
                                  <a:latin typeface="Cambria Math"/>
                                  <a:ea typeface="Cambria Math" panose="02040503050406030204" pitchFamily="18" charset="0"/>
                                </a:rPr>
                              </m:ctrlPr>
                            </m:accPr>
                            <m:e>
                              <m:r>
                                <a:rPr lang="en-US" altLang="ja-JP" sz="2200" i="1" dirty="0">
                                  <a:solidFill>
                                    <a:srgbClr val="FF0000"/>
                                  </a:solidFill>
                                  <a:latin typeface="Cambria Math" panose="02040503050406030204" pitchFamily="18" charset="0"/>
                                  <a:ea typeface="Cambria Math" panose="02040503050406030204" pitchFamily="18" charset="0"/>
                                </a:rPr>
                                <m:t>𝑦</m:t>
                              </m:r>
                            </m:e>
                          </m:acc>
                        </m:e>
                        <m:sub>
                          <m:r>
                            <a:rPr lang="en-US" altLang="ja-JP" sz="2200" i="1" dirty="0">
                              <a:solidFill>
                                <a:srgbClr val="FF0000"/>
                              </a:solidFill>
                              <a:latin typeface="Cambria Math" panose="02040503050406030204" pitchFamily="18" charset="0"/>
                              <a:ea typeface="Cambria Math" panose="02040503050406030204" pitchFamily="18" charset="0"/>
                            </a:rPr>
                            <m:t>2</m:t>
                          </m:r>
                        </m:sub>
                      </m:sSub>
                      <m:r>
                        <a:rPr lang="en-US" altLang="ja-JP" sz="2200" i="1" dirty="0">
                          <a:latin typeface="Cambria Math" panose="02040503050406030204" pitchFamily="18" charset="0"/>
                          <a:ea typeface="Cambria Math" panose="02040503050406030204" pitchFamily="18" charset="0"/>
                        </a:rPr>
                        <m:t>=</m:t>
                      </m:r>
                      <m:r>
                        <a:rPr lang="en-US" altLang="ja-JP" sz="2200" i="1" dirty="0">
                          <a:latin typeface="Cambria Math" panose="02040503050406030204" pitchFamily="18" charset="0"/>
                          <a:ea typeface="Cambria Math" panose="02040503050406030204" pitchFamily="18" charset="0"/>
                        </a:rPr>
                        <m:t>𝑎</m:t>
                      </m:r>
                      <m:r>
                        <a:rPr lang="en-US" altLang="ja-JP" sz="2200" i="1" dirty="0">
                          <a:latin typeface="Cambria Math" panose="02040503050406030204" pitchFamily="18" charset="0"/>
                          <a:ea typeface="Cambria Math" panose="02040503050406030204" pitchFamily="18" charset="0"/>
                        </a:rPr>
                        <m:t>+</m:t>
                      </m:r>
                      <m:sSub>
                        <m:sSubPr>
                          <m:ctrlPr>
                            <a:rPr lang="en-US" altLang="ja-JP" sz="2200" i="1" dirty="0">
                              <a:latin typeface="Cambria Math"/>
                              <a:ea typeface="Cambria Math" panose="02040503050406030204" pitchFamily="18" charset="0"/>
                            </a:rPr>
                          </m:ctrlPr>
                        </m:sSubPr>
                        <m:e>
                          <m:r>
                            <a:rPr lang="en-US" altLang="ja-JP" sz="2200" i="1" dirty="0">
                              <a:latin typeface="Cambria Math" panose="02040503050406030204" pitchFamily="18" charset="0"/>
                              <a:ea typeface="Cambria Math" panose="02040503050406030204" pitchFamily="18" charset="0"/>
                            </a:rPr>
                            <m:t>𝑏</m:t>
                          </m:r>
                        </m:e>
                        <m:sub>
                          <m:r>
                            <a:rPr lang="en-US" altLang="ja-JP" sz="2200" i="1" dirty="0">
                              <a:latin typeface="Cambria Math" panose="02040503050406030204" pitchFamily="18" charset="0"/>
                              <a:ea typeface="Cambria Math" panose="02040503050406030204" pitchFamily="18" charset="0"/>
                            </a:rPr>
                            <m:t>1</m:t>
                          </m:r>
                        </m:sub>
                      </m:sSub>
                      <m:sSub>
                        <m:sSubPr>
                          <m:ctrlPr>
                            <a:rPr lang="en-US" altLang="ja-JP" sz="2200" i="1" dirty="0">
                              <a:latin typeface="Cambria Math"/>
                              <a:ea typeface="Cambria Math" panose="02040503050406030204" pitchFamily="18" charset="0"/>
                            </a:rPr>
                          </m:ctrlPr>
                        </m:sSubPr>
                        <m:e>
                          <m:r>
                            <a:rPr lang="en-US" altLang="ja-JP" sz="2200" i="1" dirty="0">
                              <a:latin typeface="Cambria Math" panose="02040503050406030204" pitchFamily="18" charset="0"/>
                              <a:ea typeface="Cambria Math" panose="02040503050406030204" pitchFamily="18" charset="0"/>
                            </a:rPr>
                            <m:t>𝑥</m:t>
                          </m:r>
                        </m:e>
                        <m:sub>
                          <m:r>
                            <a:rPr lang="en-US" altLang="ja-JP" sz="2200" i="1" dirty="0">
                              <a:latin typeface="Cambria Math" panose="02040503050406030204" pitchFamily="18" charset="0"/>
                              <a:ea typeface="Cambria Math" panose="02040503050406030204" pitchFamily="18" charset="0"/>
                            </a:rPr>
                            <m:t>1,2</m:t>
                          </m:r>
                        </m:sub>
                      </m:sSub>
                    </m:oMath>
                  </m:oMathPara>
                </a14:m>
                <a:endParaRPr lang="en-US" altLang="ja-JP" sz="2200" i="1" dirty="0">
                  <a:latin typeface="Cambria Math" panose="02040503050406030204" pitchFamily="18" charset="0"/>
                  <a:ea typeface="Cambria Math" panose="02040503050406030204" pitchFamily="18" charset="0"/>
                </a:endParaRPr>
              </a:p>
              <a:p>
                <a:pPr marL="0" lvl="2">
                  <a:lnSpc>
                    <a:spcPct val="120000"/>
                  </a:lnSpc>
                  <a:tabLst>
                    <a:tab pos="0" algn="l"/>
                  </a:tabLst>
                </a:pPr>
                <a14:m>
                  <m:oMathPara xmlns:m="http://schemas.openxmlformats.org/officeDocument/2006/math">
                    <m:oMathParaPr>
                      <m:jc m:val="left"/>
                    </m:oMathParaPr>
                    <m:oMath xmlns:m="http://schemas.openxmlformats.org/officeDocument/2006/math">
                      <m:sSub>
                        <m:sSubPr>
                          <m:ctrlPr>
                            <a:rPr lang="en-US" altLang="ja-JP" sz="2200" i="1" dirty="0">
                              <a:solidFill>
                                <a:srgbClr val="FF0000"/>
                              </a:solidFill>
                              <a:latin typeface="Cambria Math"/>
                              <a:ea typeface="Cambria Math" panose="02040503050406030204" pitchFamily="18" charset="0"/>
                            </a:rPr>
                          </m:ctrlPr>
                        </m:sSubPr>
                        <m:e>
                          <m:acc>
                            <m:accPr>
                              <m:chr m:val="̂"/>
                              <m:ctrlPr>
                                <a:rPr lang="en-US" altLang="ja-JP" sz="2200" i="1" dirty="0">
                                  <a:solidFill>
                                    <a:srgbClr val="FF0000"/>
                                  </a:solidFill>
                                  <a:latin typeface="Cambria Math"/>
                                  <a:ea typeface="Cambria Math" panose="02040503050406030204" pitchFamily="18" charset="0"/>
                                </a:rPr>
                              </m:ctrlPr>
                            </m:accPr>
                            <m:e>
                              <m:r>
                                <a:rPr lang="en-US" altLang="ja-JP" sz="2200" i="1" dirty="0">
                                  <a:solidFill>
                                    <a:srgbClr val="FF0000"/>
                                  </a:solidFill>
                                  <a:latin typeface="Cambria Math" panose="02040503050406030204" pitchFamily="18" charset="0"/>
                                  <a:ea typeface="Cambria Math" panose="02040503050406030204" pitchFamily="18" charset="0"/>
                                </a:rPr>
                                <m:t>𝑦</m:t>
                              </m:r>
                            </m:e>
                          </m:acc>
                        </m:e>
                        <m:sub>
                          <m:r>
                            <a:rPr lang="en-US" altLang="ja-JP" sz="2200" i="1" dirty="0">
                              <a:solidFill>
                                <a:srgbClr val="FF0000"/>
                              </a:solidFill>
                              <a:latin typeface="Cambria Math" panose="02040503050406030204" pitchFamily="18" charset="0"/>
                              <a:ea typeface="Cambria Math" panose="02040503050406030204" pitchFamily="18" charset="0"/>
                            </a:rPr>
                            <m:t>3</m:t>
                          </m:r>
                        </m:sub>
                      </m:sSub>
                      <m:r>
                        <a:rPr lang="en-US" altLang="ja-JP" sz="2200" i="1" dirty="0">
                          <a:latin typeface="Cambria Math" panose="02040503050406030204" pitchFamily="18" charset="0"/>
                          <a:ea typeface="Cambria Math" panose="02040503050406030204" pitchFamily="18" charset="0"/>
                        </a:rPr>
                        <m:t>=</m:t>
                      </m:r>
                      <m:r>
                        <a:rPr lang="en-US" altLang="ja-JP" sz="2200" i="1" dirty="0">
                          <a:latin typeface="Cambria Math" panose="02040503050406030204" pitchFamily="18" charset="0"/>
                          <a:ea typeface="Cambria Math" panose="02040503050406030204" pitchFamily="18" charset="0"/>
                        </a:rPr>
                        <m:t>𝑎</m:t>
                      </m:r>
                      <m:r>
                        <a:rPr lang="en-US" altLang="ja-JP" sz="2200" i="1" dirty="0">
                          <a:latin typeface="Cambria Math" panose="02040503050406030204" pitchFamily="18" charset="0"/>
                          <a:ea typeface="Cambria Math" panose="02040503050406030204" pitchFamily="18" charset="0"/>
                        </a:rPr>
                        <m:t>+</m:t>
                      </m:r>
                      <m:sSub>
                        <m:sSubPr>
                          <m:ctrlPr>
                            <a:rPr lang="en-US" altLang="ja-JP" sz="2200" i="1" dirty="0">
                              <a:latin typeface="Cambria Math"/>
                              <a:ea typeface="Cambria Math" panose="02040503050406030204" pitchFamily="18" charset="0"/>
                            </a:rPr>
                          </m:ctrlPr>
                        </m:sSubPr>
                        <m:e>
                          <m:r>
                            <a:rPr lang="en-US" altLang="ja-JP" sz="2200" i="1" dirty="0">
                              <a:latin typeface="Cambria Math" panose="02040503050406030204" pitchFamily="18" charset="0"/>
                              <a:ea typeface="Cambria Math" panose="02040503050406030204" pitchFamily="18" charset="0"/>
                            </a:rPr>
                            <m:t>𝑏</m:t>
                          </m:r>
                        </m:e>
                        <m:sub>
                          <m:r>
                            <a:rPr lang="en-US" altLang="ja-JP" sz="2200" i="1" dirty="0">
                              <a:latin typeface="Cambria Math" panose="02040503050406030204" pitchFamily="18" charset="0"/>
                              <a:ea typeface="Cambria Math" panose="02040503050406030204" pitchFamily="18" charset="0"/>
                            </a:rPr>
                            <m:t>1</m:t>
                          </m:r>
                        </m:sub>
                      </m:sSub>
                      <m:sSub>
                        <m:sSubPr>
                          <m:ctrlPr>
                            <a:rPr lang="en-US" altLang="ja-JP" sz="2200" i="1" dirty="0">
                              <a:latin typeface="Cambria Math"/>
                              <a:ea typeface="Cambria Math" panose="02040503050406030204" pitchFamily="18" charset="0"/>
                            </a:rPr>
                          </m:ctrlPr>
                        </m:sSubPr>
                        <m:e>
                          <m:r>
                            <a:rPr lang="en-US" altLang="ja-JP" sz="2200" i="1" dirty="0">
                              <a:latin typeface="Cambria Math" panose="02040503050406030204" pitchFamily="18" charset="0"/>
                              <a:ea typeface="Cambria Math" panose="02040503050406030204" pitchFamily="18" charset="0"/>
                            </a:rPr>
                            <m:t>𝑥</m:t>
                          </m:r>
                        </m:e>
                        <m:sub>
                          <m:r>
                            <a:rPr lang="en-US" altLang="ja-JP" sz="2200" i="1" dirty="0">
                              <a:latin typeface="Cambria Math" panose="02040503050406030204" pitchFamily="18" charset="0"/>
                              <a:ea typeface="Cambria Math" panose="02040503050406030204" pitchFamily="18" charset="0"/>
                            </a:rPr>
                            <m:t>1,3</m:t>
                          </m:r>
                        </m:sub>
                      </m:sSub>
                    </m:oMath>
                  </m:oMathPara>
                </a14:m>
                <a:endPar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mc:Choice>
        <mc:Fallback xmlns="">
          <p:sp>
            <p:nvSpPr>
              <p:cNvPr id="37" name="タイトル 8">
                <a:extLst>
                  <a:ext uri="{FF2B5EF4-FFF2-40B4-BE49-F238E27FC236}">
                    <a16:creationId xmlns:a16="http://schemas.microsoft.com/office/drawing/2014/main" xmlns="" xmlns:a14="http://schemas.microsoft.com/office/drawing/2010/main" id="{6A7FBA34-3D29-4991-8665-BE027DFAF04E}"/>
                  </a:ext>
                </a:extLst>
              </p:cNvPr>
              <p:cNvSpPr txBox="1">
                <a:spLocks noRot="1" noChangeAspect="1" noMove="1" noResize="1" noEditPoints="1" noAdjustHandles="1" noChangeArrowheads="1" noChangeShapeType="1" noTextEdit="1"/>
              </p:cNvSpPr>
              <p:nvPr/>
            </p:nvSpPr>
            <p:spPr>
              <a:xfrm>
                <a:off x="1317984" y="1644153"/>
                <a:ext cx="3830401" cy="1317215"/>
              </a:xfrm>
              <a:prstGeom prst="rect">
                <a:avLst/>
              </a:prstGeom>
              <a:blipFill rotWithShape="1">
                <a:blip r:embed="rId6"/>
                <a:stretch>
                  <a:fillRect/>
                </a:stretch>
              </a:blipFill>
            </p:spPr>
            <p:txBody>
              <a:bodyPr/>
              <a:lstStyle/>
              <a:p>
                <a:r>
                  <a:rPr lang="ja-JP" altLang="en-US">
                    <a:noFill/>
                  </a:rPr>
                  <a:t> </a:t>
                </a:r>
              </a:p>
            </p:txBody>
          </p:sp>
        </mc:Fallback>
      </mc:AlternateContent>
      <p:sp>
        <p:nvSpPr>
          <p:cNvPr id="38" name="正方形/長方形 37">
            <a:extLst>
              <a:ext uri="{FF2B5EF4-FFF2-40B4-BE49-F238E27FC236}">
                <a16:creationId xmlns:a16="http://schemas.microsoft.com/office/drawing/2014/main" xmlns="" id="{3735D679-2769-4C7F-8E87-6CB7CEC37AE1}"/>
              </a:ext>
            </a:extLst>
          </p:cNvPr>
          <p:cNvSpPr>
            <a:spLocks noChangeAspect="1"/>
          </p:cNvSpPr>
          <p:nvPr/>
        </p:nvSpPr>
        <p:spPr>
          <a:xfrm>
            <a:off x="1184882" y="3540377"/>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39" name="正方形/長方形 38">
            <a:extLst>
              <a:ext uri="{FF2B5EF4-FFF2-40B4-BE49-F238E27FC236}">
                <a16:creationId xmlns:a16="http://schemas.microsoft.com/office/drawing/2014/main" xmlns="" id="{5D55A97C-C7A0-4477-B799-6DAF3E9E05EB}"/>
              </a:ext>
            </a:extLst>
          </p:cNvPr>
          <p:cNvSpPr>
            <a:spLocks noChangeAspect="1"/>
          </p:cNvSpPr>
          <p:nvPr/>
        </p:nvSpPr>
        <p:spPr>
          <a:xfrm>
            <a:off x="892274" y="3959477"/>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mc:AlternateContent xmlns:mc="http://schemas.openxmlformats.org/markup-compatibility/2006" xmlns:a14="http://schemas.microsoft.com/office/drawing/2010/main">
        <mc:Choice Requires="a14">
          <p:sp>
            <p:nvSpPr>
              <p:cNvPr id="40" name="タイトル 8">
                <a:extLst>
                  <a:ext uri="{FF2B5EF4-FFF2-40B4-BE49-F238E27FC236}">
                    <a16:creationId xmlns:a16="http://schemas.microsoft.com/office/drawing/2014/main" xmlns="" id="{5FD1F3D5-DC39-4563-AEE0-21D879A51583}"/>
                  </a:ext>
                </a:extLst>
              </p:cNvPr>
              <p:cNvSpPr txBox="1">
                <a:spLocks/>
              </p:cNvSpPr>
              <p:nvPr/>
            </p:nvSpPr>
            <p:spPr>
              <a:xfrm>
                <a:off x="993477" y="3770043"/>
                <a:ext cx="6409956" cy="865761"/>
              </a:xfrm>
              <a:prstGeom prst="rect">
                <a:avLst/>
              </a:prstGeom>
            </p:spPr>
            <p:txBody>
              <a:bodyPr wrap="square"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tabLst>
                    <a:tab pos="0" algn="l"/>
                  </a:tabLst>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この値と各</a:t>
                </a:r>
                <a14:m>
                  <m:oMath xmlns:m="http://schemas.openxmlformats.org/officeDocument/2006/math">
                    <m:sSub>
                      <m:sSubPr>
                        <m:ctrlPr>
                          <a:rPr lang="en-US" altLang="ja-JP" sz="2200" i="1">
                            <a:latin typeface="Cambria Math"/>
                          </a:rPr>
                        </m:ctrlPr>
                      </m:sSubPr>
                      <m:e>
                        <m:r>
                          <a:rPr lang="en-US" altLang="ja-JP" sz="2200" i="1">
                            <a:latin typeface="Cambria Math"/>
                          </a:rPr>
                          <m:t>𝑦</m:t>
                        </m:r>
                      </m:e>
                      <m:sub>
                        <m:r>
                          <a:rPr lang="en-US" altLang="ja-JP" sz="2200" i="1">
                            <a:latin typeface="Cambria Math"/>
                          </a:rPr>
                          <m:t>1</m:t>
                        </m:r>
                      </m:sub>
                    </m:sSub>
                    <m:r>
                      <a:rPr lang="en-US" altLang="ja-JP" sz="2200" i="1">
                        <a:latin typeface="Cambria Math"/>
                      </a:rPr>
                      <m:t>,</m:t>
                    </m:r>
                    <m:sSub>
                      <m:sSubPr>
                        <m:ctrlPr>
                          <a:rPr lang="en-US" altLang="ja-JP" sz="2200" i="1">
                            <a:latin typeface="Cambria Math"/>
                          </a:rPr>
                        </m:ctrlPr>
                      </m:sSubPr>
                      <m:e>
                        <m:r>
                          <a:rPr lang="en-US" altLang="ja-JP" sz="2200" i="1">
                            <a:latin typeface="Cambria Math"/>
                          </a:rPr>
                          <m:t>𝑦</m:t>
                        </m:r>
                      </m:e>
                      <m:sub>
                        <m:r>
                          <a:rPr lang="en-US" altLang="ja-JP" sz="2200" i="1">
                            <a:latin typeface="Cambria Math"/>
                          </a:rPr>
                          <m:t>2</m:t>
                        </m:r>
                      </m:sub>
                    </m:sSub>
                    <m:r>
                      <a:rPr lang="en-US" altLang="ja-JP" sz="2200" i="1">
                        <a:latin typeface="Cambria Math"/>
                      </a:rPr>
                      <m:t>,</m:t>
                    </m:r>
                    <m:sSub>
                      <m:sSubPr>
                        <m:ctrlPr>
                          <a:rPr lang="en-US" altLang="ja-JP" sz="2200" i="1">
                            <a:latin typeface="Cambria Math"/>
                          </a:rPr>
                        </m:ctrlPr>
                      </m:sSubPr>
                      <m:e>
                        <m:r>
                          <a:rPr lang="en-US" altLang="ja-JP" sz="2200" i="1">
                            <a:latin typeface="Cambria Math"/>
                          </a:rPr>
                          <m:t>𝑦</m:t>
                        </m:r>
                      </m:e>
                      <m:sub>
                        <m:r>
                          <a:rPr lang="en-US" altLang="ja-JP" sz="2200" i="1">
                            <a:latin typeface="Cambria Math"/>
                          </a:rPr>
                          <m:t>3</m:t>
                        </m:r>
                      </m:sub>
                    </m:sSub>
                    <m:r>
                      <a:rPr lang="en-US" altLang="ja-JP" sz="2200" i="1">
                        <a:latin typeface="Cambria Math"/>
                      </a:rPr>
                      <m:t>,…,</m:t>
                    </m:r>
                    <m:sSub>
                      <m:sSubPr>
                        <m:ctrlPr>
                          <a:rPr lang="en-US" altLang="ja-JP" sz="2200" i="1">
                            <a:latin typeface="Cambria Math"/>
                          </a:rPr>
                        </m:ctrlPr>
                      </m:sSubPr>
                      <m:e>
                        <m:r>
                          <a:rPr lang="en-US" altLang="ja-JP" sz="2200" i="1">
                            <a:latin typeface="Cambria Math"/>
                          </a:rPr>
                          <m:t>𝑦</m:t>
                        </m:r>
                      </m:e>
                      <m:sub>
                        <m:r>
                          <a:rPr lang="en-US" altLang="ja-JP" sz="2200" i="1">
                            <a:latin typeface="Cambria Math"/>
                          </a:rPr>
                          <m:t>1000</m:t>
                        </m:r>
                      </m:sub>
                    </m:sSub>
                  </m:oMath>
                </a14:m>
                <a:r>
                  <a:rPr lang="ja-JP" altLang="en-US" sz="2200" dirty="0">
                    <a:latin typeface="HGP創英角ｺﾞｼｯｸUB" panose="020B0900000000000000" pitchFamily="50" charset="-128"/>
                    <a:ea typeface="HGP創英角ｺﾞｼｯｸUB" panose="020B0900000000000000" pitchFamily="50" charset="-128"/>
                  </a:rPr>
                  <a:t>との</a:t>
                </a:r>
                <a:endParaRPr lang="en-US" altLang="ja-JP" sz="2200" dirty="0">
                  <a:latin typeface="HGP創英角ｺﾞｼｯｸUB" panose="020B0900000000000000" pitchFamily="50" charset="-128"/>
                  <a:ea typeface="HGP創英角ｺﾞｼｯｸUB" panose="020B0900000000000000" pitchFamily="50" charset="-128"/>
                </a:endParaRPr>
              </a:p>
              <a:p>
                <a:pPr>
                  <a:lnSpc>
                    <a:spcPct val="120000"/>
                  </a:lnSpc>
                  <a:tabLst>
                    <a:tab pos="0" algn="l"/>
                  </a:tabLst>
                </a:pPr>
                <a:r>
                  <a:rPr lang="ja-JP" altLang="en-US" sz="2200" dirty="0">
                    <a:latin typeface="HGP創英角ｺﾞｼｯｸUB" panose="020B0900000000000000" pitchFamily="50" charset="-128"/>
                    <a:ea typeface="HGP創英角ｺﾞｼｯｸUB" panose="020B0900000000000000" pitchFamily="50" charset="-128"/>
                  </a:rPr>
                  <a:t>差の二乗和を求める</a:t>
                </a:r>
                <a:endPar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mc:Choice>
        <mc:Fallback xmlns="">
          <p:sp>
            <p:nvSpPr>
              <p:cNvPr id="40" name="タイトル 8">
                <a:extLst>
                  <a:ext uri="{FF2B5EF4-FFF2-40B4-BE49-F238E27FC236}">
                    <a16:creationId xmlns:a16="http://schemas.microsoft.com/office/drawing/2014/main" xmlns="" xmlns:a14="http://schemas.microsoft.com/office/drawing/2010/main" id="{5FD1F3D5-DC39-4563-AEE0-21D879A51583}"/>
                  </a:ext>
                </a:extLst>
              </p:cNvPr>
              <p:cNvSpPr txBox="1">
                <a:spLocks noRot="1" noChangeAspect="1" noMove="1" noResize="1" noEditPoints="1" noAdjustHandles="1" noChangeArrowheads="1" noChangeShapeType="1" noTextEdit="1"/>
              </p:cNvSpPr>
              <p:nvPr/>
            </p:nvSpPr>
            <p:spPr>
              <a:xfrm>
                <a:off x="993477" y="3770043"/>
                <a:ext cx="6409956" cy="865761"/>
              </a:xfrm>
              <a:prstGeom prst="rect">
                <a:avLst/>
              </a:prstGeom>
              <a:blipFill rotWithShape="1">
                <a:blip r:embed="rId7"/>
                <a:stretch>
                  <a:fillRect l="-1808" t="-7042" b="-1126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1" name="タイトル 8">
                <a:extLst>
                  <a:ext uri="{FF2B5EF4-FFF2-40B4-BE49-F238E27FC236}">
                    <a16:creationId xmlns:a16="http://schemas.microsoft.com/office/drawing/2014/main" xmlns="" id="{6B2A1272-865C-4FAB-AB73-10864555D8AC}"/>
                  </a:ext>
                </a:extLst>
              </p:cNvPr>
              <p:cNvSpPr txBox="1">
                <a:spLocks/>
              </p:cNvSpPr>
              <p:nvPr/>
            </p:nvSpPr>
            <p:spPr>
              <a:xfrm>
                <a:off x="1317984" y="4594387"/>
                <a:ext cx="4871380" cy="999417"/>
              </a:xfrm>
              <a:prstGeom prst="rect">
                <a:avLst/>
              </a:prstGeom>
            </p:spPr>
            <p:txBody>
              <a:bodyPr wrap="square"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marL="0" lvl="2"/>
                <a14:m>
                  <m:oMathPara xmlns:m="http://schemas.openxmlformats.org/officeDocument/2006/math">
                    <m:oMathParaPr>
                      <m:jc m:val="left"/>
                    </m:oMathParaPr>
                    <m:oMath xmlns:m="http://schemas.openxmlformats.org/officeDocument/2006/math">
                      <m:sSup>
                        <m:sSupPr>
                          <m:ctrlPr>
                            <a:rPr lang="en-US" altLang="ja-JP" sz="2200" i="1" smtClean="0">
                              <a:latin typeface="Cambria Math"/>
                            </a:rPr>
                          </m:ctrlPr>
                        </m:sSupPr>
                        <m:e>
                          <m:d>
                            <m:dPr>
                              <m:ctrlPr>
                                <a:rPr lang="en-US" altLang="ja-JP" sz="2200" i="1">
                                  <a:latin typeface="Cambria Math"/>
                                </a:rPr>
                              </m:ctrlPr>
                            </m:dPr>
                            <m:e>
                              <m:sSub>
                                <m:sSubPr>
                                  <m:ctrlPr>
                                    <a:rPr lang="en-US" altLang="ja-JP" sz="2200" i="1">
                                      <a:latin typeface="Cambria Math"/>
                                    </a:rPr>
                                  </m:ctrlPr>
                                </m:sSubPr>
                                <m:e>
                                  <m:r>
                                    <a:rPr lang="en-US" altLang="ja-JP" sz="2200" i="1">
                                      <a:latin typeface="Cambria Math"/>
                                    </a:rPr>
                                    <m:t>𝑦</m:t>
                                  </m:r>
                                </m:e>
                                <m:sub>
                                  <m:r>
                                    <a:rPr lang="en-US" altLang="ja-JP" sz="2200" i="1">
                                      <a:latin typeface="Cambria Math"/>
                                    </a:rPr>
                                    <m:t>1</m:t>
                                  </m:r>
                                </m:sub>
                              </m:sSub>
                              <m:r>
                                <a:rPr lang="en-US" altLang="ja-JP" sz="2200" i="1">
                                  <a:latin typeface="Cambria Math"/>
                                </a:rPr>
                                <m:t>−</m:t>
                              </m:r>
                              <m:sSub>
                                <m:sSubPr>
                                  <m:ctrlPr>
                                    <a:rPr lang="en-US" altLang="ja-JP" sz="2200" i="1">
                                      <a:solidFill>
                                        <a:srgbClr val="FF0000"/>
                                      </a:solidFill>
                                      <a:latin typeface="Cambria Math"/>
                                    </a:rPr>
                                  </m:ctrlPr>
                                </m:sSubPr>
                                <m:e>
                                  <m:acc>
                                    <m:accPr>
                                      <m:chr m:val="̂"/>
                                      <m:ctrlPr>
                                        <a:rPr lang="en-US" altLang="ja-JP" sz="2200" i="1">
                                          <a:solidFill>
                                            <a:srgbClr val="FF0000"/>
                                          </a:solidFill>
                                          <a:latin typeface="Cambria Math"/>
                                        </a:rPr>
                                      </m:ctrlPr>
                                    </m:accPr>
                                    <m:e>
                                      <m:r>
                                        <a:rPr lang="en-US" altLang="ja-JP" sz="2200" i="1">
                                          <a:solidFill>
                                            <a:srgbClr val="FF0000"/>
                                          </a:solidFill>
                                          <a:latin typeface="Cambria Math"/>
                                        </a:rPr>
                                        <m:t>𝑦</m:t>
                                      </m:r>
                                    </m:e>
                                  </m:acc>
                                </m:e>
                                <m:sub>
                                  <m:r>
                                    <a:rPr lang="en-US" altLang="ja-JP" sz="2200" i="1">
                                      <a:solidFill>
                                        <a:srgbClr val="FF0000"/>
                                      </a:solidFill>
                                      <a:latin typeface="Cambria Math"/>
                                    </a:rPr>
                                    <m:t>1</m:t>
                                  </m:r>
                                </m:sub>
                              </m:sSub>
                            </m:e>
                          </m:d>
                        </m:e>
                        <m:sup>
                          <m:r>
                            <a:rPr lang="en-US" altLang="ja-JP" sz="2200" i="1">
                              <a:latin typeface="Cambria Math"/>
                            </a:rPr>
                            <m:t>2</m:t>
                          </m:r>
                        </m:sup>
                      </m:sSup>
                      <m:r>
                        <a:rPr lang="en-US" altLang="ja-JP" sz="2200" i="1">
                          <a:latin typeface="Cambria Math"/>
                        </a:rPr>
                        <m:t>+</m:t>
                      </m:r>
                      <m:sSup>
                        <m:sSupPr>
                          <m:ctrlPr>
                            <a:rPr lang="en-US" altLang="ja-JP" sz="2200" i="1">
                              <a:latin typeface="Cambria Math"/>
                            </a:rPr>
                          </m:ctrlPr>
                        </m:sSupPr>
                        <m:e>
                          <m:d>
                            <m:dPr>
                              <m:ctrlPr>
                                <a:rPr lang="en-US" altLang="ja-JP" sz="2200" i="1">
                                  <a:latin typeface="Cambria Math"/>
                                </a:rPr>
                              </m:ctrlPr>
                            </m:dPr>
                            <m:e>
                              <m:sSub>
                                <m:sSubPr>
                                  <m:ctrlPr>
                                    <a:rPr lang="en-US" altLang="ja-JP" sz="2200" i="1">
                                      <a:latin typeface="Cambria Math"/>
                                    </a:rPr>
                                  </m:ctrlPr>
                                </m:sSubPr>
                                <m:e>
                                  <m:r>
                                    <a:rPr lang="en-US" altLang="ja-JP" sz="2200" i="1">
                                      <a:latin typeface="Cambria Math"/>
                                    </a:rPr>
                                    <m:t>𝑦</m:t>
                                  </m:r>
                                </m:e>
                                <m:sub>
                                  <m:r>
                                    <a:rPr lang="en-US" altLang="ja-JP" sz="2200" i="1">
                                      <a:latin typeface="Cambria Math"/>
                                    </a:rPr>
                                    <m:t>2</m:t>
                                  </m:r>
                                </m:sub>
                              </m:sSub>
                              <m:r>
                                <a:rPr lang="en-US" altLang="ja-JP" sz="2200" i="1">
                                  <a:latin typeface="Cambria Math"/>
                                </a:rPr>
                                <m:t>−</m:t>
                              </m:r>
                              <m:sSub>
                                <m:sSubPr>
                                  <m:ctrlPr>
                                    <a:rPr lang="en-US" altLang="ja-JP" sz="2200" i="1">
                                      <a:solidFill>
                                        <a:srgbClr val="FF0000"/>
                                      </a:solidFill>
                                      <a:latin typeface="Cambria Math"/>
                                    </a:rPr>
                                  </m:ctrlPr>
                                </m:sSubPr>
                                <m:e>
                                  <m:acc>
                                    <m:accPr>
                                      <m:chr m:val="̂"/>
                                      <m:ctrlPr>
                                        <a:rPr lang="en-US" altLang="ja-JP" sz="2200" i="1">
                                          <a:solidFill>
                                            <a:srgbClr val="FF0000"/>
                                          </a:solidFill>
                                          <a:latin typeface="Cambria Math"/>
                                        </a:rPr>
                                      </m:ctrlPr>
                                    </m:accPr>
                                    <m:e>
                                      <m:r>
                                        <a:rPr lang="en-US" altLang="ja-JP" sz="2200" i="1">
                                          <a:solidFill>
                                            <a:srgbClr val="FF0000"/>
                                          </a:solidFill>
                                          <a:latin typeface="Cambria Math"/>
                                        </a:rPr>
                                        <m:t>𝑦</m:t>
                                      </m:r>
                                    </m:e>
                                  </m:acc>
                                </m:e>
                                <m:sub>
                                  <m:r>
                                    <a:rPr lang="en-US" altLang="ja-JP" sz="2200" i="1">
                                      <a:solidFill>
                                        <a:srgbClr val="FF0000"/>
                                      </a:solidFill>
                                      <a:latin typeface="Cambria Math"/>
                                    </a:rPr>
                                    <m:t>2</m:t>
                                  </m:r>
                                </m:sub>
                              </m:sSub>
                            </m:e>
                          </m:d>
                        </m:e>
                        <m:sup>
                          <m:r>
                            <a:rPr lang="en-US" altLang="ja-JP" sz="2200" i="1">
                              <a:latin typeface="Cambria Math"/>
                            </a:rPr>
                            <m:t>2</m:t>
                          </m:r>
                        </m:sup>
                      </m:sSup>
                    </m:oMath>
                  </m:oMathPara>
                </a14:m>
                <a:endParaRPr lang="en-US" altLang="ja-JP" sz="2200" i="1" dirty="0" smtClean="0">
                  <a:latin typeface="Cambria Math" panose="02040503050406030204" pitchFamily="18" charset="0"/>
                </a:endParaRPr>
              </a:p>
              <a:p>
                <a:pPr marL="0" lvl="2"/>
                <a14:m>
                  <m:oMathPara xmlns:m="http://schemas.openxmlformats.org/officeDocument/2006/math">
                    <m:oMathParaPr>
                      <m:jc m:val="left"/>
                    </m:oMathParaPr>
                    <m:oMath xmlns:m="http://schemas.openxmlformats.org/officeDocument/2006/math">
                      <m:r>
                        <a:rPr lang="en-US" altLang="ja-JP" sz="2200" i="1">
                          <a:latin typeface="Cambria Math"/>
                        </a:rPr>
                        <m:t>+</m:t>
                      </m:r>
                      <m:sSup>
                        <m:sSupPr>
                          <m:ctrlPr>
                            <a:rPr lang="en-US" altLang="ja-JP" sz="2200" i="1">
                              <a:latin typeface="Cambria Math"/>
                            </a:rPr>
                          </m:ctrlPr>
                        </m:sSupPr>
                        <m:e>
                          <m:d>
                            <m:dPr>
                              <m:ctrlPr>
                                <a:rPr lang="en-US" altLang="ja-JP" sz="2200" i="1">
                                  <a:latin typeface="Cambria Math"/>
                                </a:rPr>
                              </m:ctrlPr>
                            </m:dPr>
                            <m:e>
                              <m:sSub>
                                <m:sSubPr>
                                  <m:ctrlPr>
                                    <a:rPr lang="en-US" altLang="ja-JP" sz="2200" i="1">
                                      <a:latin typeface="Cambria Math"/>
                                    </a:rPr>
                                  </m:ctrlPr>
                                </m:sSubPr>
                                <m:e>
                                  <m:r>
                                    <a:rPr lang="en-US" altLang="ja-JP" sz="2200" i="1">
                                      <a:latin typeface="Cambria Math"/>
                                    </a:rPr>
                                    <m:t>𝑦</m:t>
                                  </m:r>
                                </m:e>
                                <m:sub>
                                  <m:r>
                                    <a:rPr lang="en-US" altLang="ja-JP" sz="2200" i="1">
                                      <a:latin typeface="Cambria Math"/>
                                    </a:rPr>
                                    <m:t>3</m:t>
                                  </m:r>
                                </m:sub>
                              </m:sSub>
                              <m:r>
                                <a:rPr lang="en-US" altLang="ja-JP" sz="2200" i="1">
                                  <a:latin typeface="Cambria Math"/>
                                </a:rPr>
                                <m:t>−</m:t>
                              </m:r>
                              <m:sSub>
                                <m:sSubPr>
                                  <m:ctrlPr>
                                    <a:rPr lang="en-US" altLang="ja-JP" sz="2200" i="1">
                                      <a:solidFill>
                                        <a:srgbClr val="FF0000"/>
                                      </a:solidFill>
                                      <a:latin typeface="Cambria Math"/>
                                    </a:rPr>
                                  </m:ctrlPr>
                                </m:sSubPr>
                                <m:e>
                                  <m:acc>
                                    <m:accPr>
                                      <m:chr m:val="̂"/>
                                      <m:ctrlPr>
                                        <a:rPr lang="en-US" altLang="ja-JP" sz="2200" i="1">
                                          <a:solidFill>
                                            <a:srgbClr val="FF0000"/>
                                          </a:solidFill>
                                          <a:latin typeface="Cambria Math"/>
                                        </a:rPr>
                                      </m:ctrlPr>
                                    </m:accPr>
                                    <m:e>
                                      <m:r>
                                        <a:rPr lang="en-US" altLang="ja-JP" sz="2200" i="1">
                                          <a:solidFill>
                                            <a:srgbClr val="FF0000"/>
                                          </a:solidFill>
                                          <a:latin typeface="Cambria Math"/>
                                        </a:rPr>
                                        <m:t>𝑦</m:t>
                                      </m:r>
                                    </m:e>
                                  </m:acc>
                                </m:e>
                                <m:sub>
                                  <m:r>
                                    <a:rPr lang="en-US" altLang="ja-JP" sz="2200" i="1">
                                      <a:solidFill>
                                        <a:srgbClr val="FF0000"/>
                                      </a:solidFill>
                                      <a:latin typeface="Cambria Math"/>
                                    </a:rPr>
                                    <m:t>3</m:t>
                                  </m:r>
                                </m:sub>
                              </m:sSub>
                            </m:e>
                          </m:d>
                        </m:e>
                        <m:sup>
                          <m:r>
                            <a:rPr lang="en-US" altLang="ja-JP" sz="2200" i="1">
                              <a:latin typeface="Cambria Math"/>
                            </a:rPr>
                            <m:t>2</m:t>
                          </m:r>
                        </m:sup>
                      </m:sSup>
                      <m:r>
                        <a:rPr lang="en-US" altLang="ja-JP" sz="2200" i="1">
                          <a:latin typeface="Cambria Math"/>
                        </a:rPr>
                        <m:t>+…+</m:t>
                      </m:r>
                      <m:sSup>
                        <m:sSupPr>
                          <m:ctrlPr>
                            <a:rPr lang="en-US" altLang="ja-JP" sz="2200" i="1">
                              <a:latin typeface="Cambria Math"/>
                            </a:rPr>
                          </m:ctrlPr>
                        </m:sSupPr>
                        <m:e>
                          <m:d>
                            <m:dPr>
                              <m:ctrlPr>
                                <a:rPr lang="en-US" altLang="ja-JP" sz="2200" i="1">
                                  <a:latin typeface="Cambria Math"/>
                                </a:rPr>
                              </m:ctrlPr>
                            </m:dPr>
                            <m:e>
                              <m:sSub>
                                <m:sSubPr>
                                  <m:ctrlPr>
                                    <a:rPr lang="en-US" altLang="ja-JP" sz="2200" i="1">
                                      <a:latin typeface="Cambria Math"/>
                                    </a:rPr>
                                  </m:ctrlPr>
                                </m:sSubPr>
                                <m:e>
                                  <m:r>
                                    <a:rPr lang="en-US" altLang="ja-JP" sz="2200" i="1">
                                      <a:latin typeface="Cambria Math"/>
                                    </a:rPr>
                                    <m:t>𝑦</m:t>
                                  </m:r>
                                </m:e>
                                <m:sub>
                                  <m:r>
                                    <a:rPr lang="en-US" altLang="ja-JP" sz="2200" i="1">
                                      <a:latin typeface="Cambria Math"/>
                                    </a:rPr>
                                    <m:t>1000</m:t>
                                  </m:r>
                                </m:sub>
                              </m:sSub>
                              <m:r>
                                <a:rPr lang="en-US" altLang="ja-JP" sz="2200" i="1">
                                  <a:latin typeface="Cambria Math"/>
                                </a:rPr>
                                <m:t>−</m:t>
                              </m:r>
                              <m:sSub>
                                <m:sSubPr>
                                  <m:ctrlPr>
                                    <a:rPr lang="en-US" altLang="ja-JP" sz="2200" i="1">
                                      <a:solidFill>
                                        <a:srgbClr val="FF0000"/>
                                      </a:solidFill>
                                      <a:latin typeface="Cambria Math"/>
                                    </a:rPr>
                                  </m:ctrlPr>
                                </m:sSubPr>
                                <m:e>
                                  <m:acc>
                                    <m:accPr>
                                      <m:chr m:val="̂"/>
                                      <m:ctrlPr>
                                        <a:rPr lang="en-US" altLang="ja-JP" sz="2200" i="1">
                                          <a:solidFill>
                                            <a:srgbClr val="FF0000"/>
                                          </a:solidFill>
                                          <a:latin typeface="Cambria Math"/>
                                        </a:rPr>
                                      </m:ctrlPr>
                                    </m:accPr>
                                    <m:e>
                                      <m:r>
                                        <a:rPr lang="en-US" altLang="ja-JP" sz="2200" i="1">
                                          <a:solidFill>
                                            <a:srgbClr val="FF0000"/>
                                          </a:solidFill>
                                          <a:latin typeface="Cambria Math"/>
                                        </a:rPr>
                                        <m:t>𝑦</m:t>
                                      </m:r>
                                    </m:e>
                                  </m:acc>
                                </m:e>
                                <m:sub>
                                  <m:r>
                                    <a:rPr lang="en-US" altLang="ja-JP" sz="2200" i="1">
                                      <a:solidFill>
                                        <a:srgbClr val="FF0000"/>
                                      </a:solidFill>
                                      <a:latin typeface="Cambria Math"/>
                                    </a:rPr>
                                    <m:t>1000</m:t>
                                  </m:r>
                                </m:sub>
                              </m:sSub>
                            </m:e>
                          </m:d>
                        </m:e>
                        <m:sup>
                          <m:r>
                            <a:rPr lang="en-US" altLang="ja-JP" sz="2200" i="1">
                              <a:latin typeface="Cambria Math"/>
                            </a:rPr>
                            <m:t>2</m:t>
                          </m:r>
                        </m:sup>
                      </m:sSup>
                    </m:oMath>
                  </m:oMathPara>
                </a14:m>
                <a:endParaRPr lang="ja-JP" altLang="en-US" sz="2200" dirty="0">
                  <a:latin typeface="HGP創英角ｺﾞｼｯｸUB" panose="020B0900000000000000" pitchFamily="50" charset="-128"/>
                  <a:ea typeface="HGP創英角ｺﾞｼｯｸUB" panose="020B0900000000000000" pitchFamily="50" charset="-128"/>
                </a:endParaRPr>
              </a:p>
            </p:txBody>
          </p:sp>
        </mc:Choice>
        <mc:Fallback xmlns="">
          <p:sp>
            <p:nvSpPr>
              <p:cNvPr id="41" name="タイトル 8">
                <a:extLst>
                  <a:ext uri="{FF2B5EF4-FFF2-40B4-BE49-F238E27FC236}">
                    <a16:creationId xmlns:a16="http://schemas.microsoft.com/office/drawing/2014/main" xmlns="" xmlns:a14="http://schemas.microsoft.com/office/drawing/2010/main" id="{6B2A1272-865C-4FAB-AB73-10864555D8AC}"/>
                  </a:ext>
                </a:extLst>
              </p:cNvPr>
              <p:cNvSpPr txBox="1">
                <a:spLocks noRot="1" noChangeAspect="1" noMove="1" noResize="1" noEditPoints="1" noAdjustHandles="1" noChangeArrowheads="1" noChangeShapeType="1" noTextEdit="1"/>
              </p:cNvSpPr>
              <p:nvPr/>
            </p:nvSpPr>
            <p:spPr>
              <a:xfrm>
                <a:off x="1317984" y="4594387"/>
                <a:ext cx="4871380" cy="999417"/>
              </a:xfrm>
              <a:prstGeom prst="rect">
                <a:avLst/>
              </a:prstGeom>
              <a:blipFill rotWithShape="1">
                <a:blip r:embed="rId8"/>
                <a:stretch>
                  <a:fillRect/>
                </a:stretch>
              </a:blipFill>
            </p:spPr>
            <p:txBody>
              <a:bodyPr/>
              <a:lstStyle/>
              <a:p>
                <a:r>
                  <a:rPr lang="ja-JP" altLang="en-US">
                    <a:noFill/>
                  </a:rPr>
                  <a:t> </a:t>
                </a:r>
              </a:p>
            </p:txBody>
          </p:sp>
        </mc:Fallback>
      </mc:AlternateContent>
      <p:sp>
        <p:nvSpPr>
          <p:cNvPr id="42" name="正方形/長方形 41">
            <a:extLst>
              <a:ext uri="{FF2B5EF4-FFF2-40B4-BE49-F238E27FC236}">
                <a16:creationId xmlns:a16="http://schemas.microsoft.com/office/drawing/2014/main" xmlns="" id="{FF77A9F7-FD55-4AF6-89D8-A0552FB3E6A6}"/>
              </a:ext>
            </a:extLst>
          </p:cNvPr>
          <p:cNvSpPr>
            <a:spLocks noChangeAspect="1"/>
          </p:cNvSpPr>
          <p:nvPr/>
        </p:nvSpPr>
        <p:spPr>
          <a:xfrm>
            <a:off x="1184882" y="4783555"/>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66" name="タイトル 8">
            <a:extLst>
              <a:ext uri="{FF2B5EF4-FFF2-40B4-BE49-F238E27FC236}">
                <a16:creationId xmlns:a16="http://schemas.microsoft.com/office/drawing/2014/main" xmlns="" id="{B81F42D9-AD0D-4DE4-8806-EB2D17DE7EDB}"/>
              </a:ext>
            </a:extLst>
          </p:cNvPr>
          <p:cNvSpPr txBox="1">
            <a:spLocks/>
          </p:cNvSpPr>
          <p:nvPr/>
        </p:nvSpPr>
        <p:spPr>
          <a:xfrm>
            <a:off x="797223" y="763165"/>
            <a:ext cx="5791001" cy="47666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直線による良いフィッティングとは何か考える</a:t>
            </a:r>
          </a:p>
        </p:txBody>
      </p:sp>
      <p:sp>
        <p:nvSpPr>
          <p:cNvPr id="27" name="左中かっこ 26"/>
          <p:cNvSpPr/>
          <p:nvPr/>
        </p:nvSpPr>
        <p:spPr>
          <a:xfrm>
            <a:off x="5353639" y="1850356"/>
            <a:ext cx="125322" cy="688193"/>
          </a:xfrm>
          <a:prstGeom prst="leftBrace">
            <a:avLst>
              <a:gd name="adj1" fmla="val 43423"/>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lIns="76179" tIns="38089" rIns="76179" bIns="38089"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p:sp>
        <p:nvSpPr>
          <p:cNvPr id="43" name="フリーフォーム: 図形 99">
            <a:extLst>
              <a:ext uri="{FF2B5EF4-FFF2-40B4-BE49-F238E27FC236}">
                <a16:creationId xmlns:a16="http://schemas.microsoft.com/office/drawing/2014/main" xmlns="" id="{6EF01932-C4AA-4377-A19E-6B7FDD2341DD}"/>
              </a:ext>
            </a:extLst>
          </p:cNvPr>
          <p:cNvSpPr/>
          <p:nvPr/>
        </p:nvSpPr>
        <p:spPr>
          <a:xfrm>
            <a:off x="5715200" y="1590833"/>
            <a:ext cx="2447675" cy="2295163"/>
          </a:xfrm>
          <a:custGeom>
            <a:avLst/>
            <a:gdLst>
              <a:gd name="connsiteX0" fmla="*/ 0 w 642938"/>
              <a:gd name="connsiteY0" fmla="*/ 0 h 719138"/>
              <a:gd name="connsiteX1" fmla="*/ 0 w 642938"/>
              <a:gd name="connsiteY1" fmla="*/ 719138 h 719138"/>
              <a:gd name="connsiteX2" fmla="*/ 642938 w 642938"/>
              <a:gd name="connsiteY2" fmla="*/ 719138 h 719138"/>
            </a:gdLst>
            <a:ahLst/>
            <a:cxnLst>
              <a:cxn ang="0">
                <a:pos x="connsiteX0" y="connsiteY0"/>
              </a:cxn>
              <a:cxn ang="0">
                <a:pos x="connsiteX1" y="connsiteY1"/>
              </a:cxn>
              <a:cxn ang="0">
                <a:pos x="connsiteX2" y="connsiteY2"/>
              </a:cxn>
            </a:cxnLst>
            <a:rect l="l" t="t" r="r" b="b"/>
            <a:pathLst>
              <a:path w="642938" h="719138">
                <a:moveTo>
                  <a:pt x="0" y="0"/>
                </a:moveTo>
                <a:lnTo>
                  <a:pt x="0" y="719138"/>
                </a:lnTo>
                <a:lnTo>
                  <a:pt x="642938" y="719138"/>
                </a:lnTo>
              </a:path>
            </a:pathLst>
          </a:custGeom>
          <a:noFill/>
          <a:ln w="31750">
            <a:solidFill>
              <a:schemeClr val="tx1"/>
            </a:solidFill>
            <a:headEnd type="triangl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44" name="テキスト ボックス 43">
                <a:extLst>
                  <a:ext uri="{FF2B5EF4-FFF2-40B4-BE49-F238E27FC236}">
                    <a16:creationId xmlns:a16="http://schemas.microsoft.com/office/drawing/2014/main" xmlns="" id="{13F97233-A8D4-4C11-A5FA-EEBEC1C4F467}"/>
                  </a:ext>
                </a:extLst>
              </p:cNvPr>
              <p:cNvSpPr txBox="1"/>
              <p:nvPr/>
            </p:nvSpPr>
            <p:spPr>
              <a:xfrm>
                <a:off x="6100872" y="1557556"/>
                <a:ext cx="1232832" cy="293578"/>
              </a:xfrm>
              <a:prstGeom prst="rect">
                <a:avLst/>
              </a:prstGeom>
              <a:noFill/>
            </p:spPr>
            <p:txBody>
              <a:bodyPr wrap="none" lIns="91436" tIns="45718" rIns="91436" bIns="45718"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1800" b="0" i="1" u="none" strike="noStrike" kern="1200" cap="none" spc="0" normalizeH="0" baseline="0" noProof="0" smtClean="0">
                          <a:ln>
                            <a:noFill/>
                          </a:ln>
                          <a:solidFill>
                            <a:srgbClr val="FF0000"/>
                          </a:solidFill>
                          <a:effectLst/>
                          <a:uLnTx/>
                          <a:uFillTx/>
                          <a:latin typeface="Cambria Math"/>
                        </a:rPr>
                        <m:t>𝑦</m:t>
                      </m:r>
                      <m:r>
                        <a:rPr kumimoji="1" lang="en-US" altLang="ja-JP" sz="1800" b="0" i="1" u="none" strike="noStrike" kern="1200" cap="none" spc="0" normalizeH="0" baseline="0" noProof="0" smtClean="0">
                          <a:ln>
                            <a:noFill/>
                          </a:ln>
                          <a:solidFill>
                            <a:srgbClr val="FF0000"/>
                          </a:solidFill>
                          <a:effectLst/>
                          <a:uLnTx/>
                          <a:uFillTx/>
                          <a:latin typeface="Cambria Math"/>
                        </a:rPr>
                        <m:t>=</m:t>
                      </m:r>
                      <m:r>
                        <a:rPr kumimoji="1" lang="en-US" altLang="ja-JP" sz="1800" b="0" i="1" u="none" strike="noStrike" kern="1200" cap="none" spc="0" normalizeH="0" baseline="0" noProof="0" smtClean="0">
                          <a:ln>
                            <a:noFill/>
                          </a:ln>
                          <a:solidFill>
                            <a:srgbClr val="FF0000"/>
                          </a:solidFill>
                          <a:effectLst/>
                          <a:uLnTx/>
                          <a:uFillTx/>
                          <a:latin typeface="Cambria Math"/>
                        </a:rPr>
                        <m:t>𝑎</m:t>
                      </m:r>
                      <m:r>
                        <a:rPr kumimoji="1" lang="en-US" altLang="ja-JP" sz="1800" b="0" i="1" u="none" strike="noStrike" kern="1200" cap="none" spc="0" normalizeH="0" baseline="0" noProof="0" smtClean="0">
                          <a:ln>
                            <a:noFill/>
                          </a:ln>
                          <a:solidFill>
                            <a:srgbClr val="FF0000"/>
                          </a:solidFill>
                          <a:effectLst/>
                          <a:uLnTx/>
                          <a:uFillTx/>
                          <a:latin typeface="Cambria Math"/>
                        </a:rPr>
                        <m:t>+</m:t>
                      </m:r>
                      <m:sSub>
                        <m:sSubPr>
                          <m:ctrlPr>
                            <a:rPr kumimoji="1" lang="en-US" altLang="ja-JP" sz="1800" b="0" i="1" u="none" strike="noStrike" kern="1200" cap="none" spc="0" normalizeH="0" baseline="0" noProof="0" smtClean="0">
                              <a:ln>
                                <a:noFill/>
                              </a:ln>
                              <a:solidFill>
                                <a:srgbClr val="FF0000"/>
                              </a:solidFill>
                              <a:effectLst/>
                              <a:uLnTx/>
                              <a:uFillTx/>
                              <a:latin typeface="Cambria Math"/>
                            </a:rPr>
                          </m:ctrlPr>
                        </m:sSubPr>
                        <m:e>
                          <m:r>
                            <a:rPr kumimoji="1" lang="en-US" altLang="ja-JP" sz="1800" b="0" i="1" u="none" strike="noStrike" kern="1200" cap="none" spc="0" normalizeH="0" baseline="0" noProof="0" smtClean="0">
                              <a:ln>
                                <a:noFill/>
                              </a:ln>
                              <a:solidFill>
                                <a:srgbClr val="FF0000"/>
                              </a:solidFill>
                              <a:effectLst/>
                              <a:uLnTx/>
                              <a:uFillTx/>
                              <a:latin typeface="Cambria Math"/>
                            </a:rPr>
                            <m:t>𝑏</m:t>
                          </m:r>
                        </m:e>
                        <m:sub>
                          <m:r>
                            <a:rPr kumimoji="1" lang="en-US" altLang="ja-JP" sz="1800" b="0" i="1" u="none" strike="noStrike" kern="1200" cap="none" spc="0" normalizeH="0" baseline="0" noProof="0" smtClean="0">
                              <a:ln>
                                <a:noFill/>
                              </a:ln>
                              <a:solidFill>
                                <a:srgbClr val="FF0000"/>
                              </a:solidFill>
                              <a:effectLst/>
                              <a:uLnTx/>
                              <a:uFillTx/>
                              <a:latin typeface="Cambria Math"/>
                            </a:rPr>
                            <m:t>1</m:t>
                          </m:r>
                        </m:sub>
                      </m:sSub>
                      <m:sSub>
                        <m:sSubPr>
                          <m:ctrlPr>
                            <a:rPr kumimoji="1" lang="en-US" altLang="ja-JP" sz="1800" b="0" i="1" u="none" strike="noStrike" kern="1200" cap="none" spc="0" normalizeH="0" baseline="0" noProof="0" smtClean="0">
                              <a:ln>
                                <a:noFill/>
                              </a:ln>
                              <a:solidFill>
                                <a:srgbClr val="FF0000"/>
                              </a:solidFill>
                              <a:effectLst/>
                              <a:uLnTx/>
                              <a:uFillTx/>
                              <a:latin typeface="Cambria Math"/>
                            </a:rPr>
                          </m:ctrlPr>
                        </m:sSubPr>
                        <m:e>
                          <m:r>
                            <a:rPr kumimoji="1" lang="en-US" altLang="ja-JP" sz="1800" b="0" i="1" u="none" strike="noStrike" kern="1200" cap="none" spc="0" normalizeH="0" baseline="0" noProof="0" smtClean="0">
                              <a:ln>
                                <a:noFill/>
                              </a:ln>
                              <a:solidFill>
                                <a:srgbClr val="FF0000"/>
                              </a:solidFill>
                              <a:effectLst/>
                              <a:uLnTx/>
                              <a:uFillTx/>
                              <a:latin typeface="Cambria Math"/>
                            </a:rPr>
                            <m:t>𝑥</m:t>
                          </m:r>
                        </m:e>
                        <m:sub>
                          <m:r>
                            <a:rPr kumimoji="1" lang="en-US" altLang="ja-JP" sz="1800" b="0" i="1" u="none" strike="noStrike" kern="1200" cap="none" spc="0" normalizeH="0" baseline="0" noProof="0" smtClean="0">
                              <a:ln>
                                <a:noFill/>
                              </a:ln>
                              <a:solidFill>
                                <a:srgbClr val="FF0000"/>
                              </a:solidFill>
                              <a:effectLst/>
                              <a:uLnTx/>
                              <a:uFillTx/>
                              <a:latin typeface="Cambria Math"/>
                            </a:rPr>
                            <m:t>1</m:t>
                          </m:r>
                        </m:sub>
                      </m:sSub>
                    </m:oMath>
                  </m:oMathPara>
                </a14:m>
                <a:endParaRPr kumimoji="1" lang="ja-JP" altLang="en-US" sz="1800" b="0" i="0" u="none" strike="noStrike" kern="1200" cap="none" spc="0" normalizeH="0" baseline="0" noProof="0" dirty="0">
                  <a:ln>
                    <a:noFill/>
                  </a:ln>
                  <a:solidFill>
                    <a:srgbClr val="FF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4" name="テキスト ボックス 43">
                <a:extLst>
                  <a:ext uri="{FF2B5EF4-FFF2-40B4-BE49-F238E27FC236}">
                    <a16:creationId xmlns:a16="http://schemas.microsoft.com/office/drawing/2014/main" xmlns="" xmlns:a14="http://schemas.microsoft.com/office/drawing/2010/main" id="{13F97233-A8D4-4C11-A5FA-EEBEC1C4F467}"/>
                  </a:ext>
                </a:extLst>
              </p:cNvPr>
              <p:cNvSpPr txBox="1">
                <a:spLocks noRot="1" noChangeAspect="1" noMove="1" noResize="1" noEditPoints="1" noAdjustHandles="1" noChangeArrowheads="1" noChangeShapeType="1" noTextEdit="1"/>
              </p:cNvSpPr>
              <p:nvPr/>
            </p:nvSpPr>
            <p:spPr>
              <a:xfrm>
                <a:off x="6100872" y="1557556"/>
                <a:ext cx="1232832" cy="293578"/>
              </a:xfrm>
              <a:prstGeom prst="rect">
                <a:avLst/>
              </a:prstGeom>
              <a:blipFill rotWithShape="1">
                <a:blip r:embed="rId9"/>
                <a:stretch>
                  <a:fillRect r="-14851" b="-3750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5" name="テキスト ボックス 44">
                <a:extLst>
                  <a:ext uri="{FF2B5EF4-FFF2-40B4-BE49-F238E27FC236}">
                    <a16:creationId xmlns:a16="http://schemas.microsoft.com/office/drawing/2014/main" xmlns="" id="{4645B634-CDBC-4297-8A69-500E8653AB28}"/>
                  </a:ext>
                </a:extLst>
              </p:cNvPr>
              <p:cNvSpPr txBox="1"/>
              <p:nvPr/>
            </p:nvSpPr>
            <p:spPr>
              <a:xfrm>
                <a:off x="6829003" y="3852129"/>
                <a:ext cx="229157" cy="248465"/>
              </a:xfrm>
              <a:prstGeom prst="rect">
                <a:avLst/>
              </a:prstGeom>
              <a:noFill/>
            </p:spPr>
            <p:txBody>
              <a:bodyPr wrap="none" lIns="0" tIns="0" r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𝑥</m:t>
                          </m:r>
                        </m:e>
                        <m:sub>
                          <m:r>
                            <a:rPr kumimoji="1" lang="en-US" altLang="ja-JP" sz="1600" b="0" i="1" u="none" strike="noStrike" kern="1200" cap="none" spc="0" normalizeH="0" baseline="0" noProof="0" smtClean="0">
                              <a:ln>
                                <a:noFill/>
                              </a:ln>
                              <a:solidFill>
                                <a:srgbClr val="000000"/>
                              </a:solidFill>
                              <a:effectLst/>
                              <a:uLnTx/>
                              <a:uFillTx/>
                              <a:latin typeface="Cambria Math"/>
                            </a:rPr>
                            <m:t>1,</m:t>
                          </m:r>
                          <m:r>
                            <a:rPr kumimoji="1" lang="en-US" altLang="ja-JP" sz="1600" b="0" i="1" u="none" strike="noStrike" kern="1200" cap="none" spc="0" normalizeH="0" baseline="0" noProof="0" smtClean="0">
                              <a:ln>
                                <a:noFill/>
                              </a:ln>
                              <a:solidFill>
                                <a:srgbClr val="000000"/>
                              </a:solidFill>
                              <a:effectLst/>
                              <a:uLnTx/>
                              <a:uFillTx/>
                              <a:latin typeface="Cambria Math" panose="02040503050406030204" pitchFamily="18" charset="0"/>
                            </a:rPr>
                            <m:t>2</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5" name="テキスト ボックス 44">
                <a:extLst>
                  <a:ext uri="{FF2B5EF4-FFF2-40B4-BE49-F238E27FC236}">
                    <a16:creationId xmlns:a16="http://schemas.microsoft.com/office/drawing/2014/main" xmlns="" xmlns:a14="http://schemas.microsoft.com/office/drawing/2010/main" id="{4645B634-CDBC-4297-8A69-500E8653AB28}"/>
                  </a:ext>
                </a:extLst>
              </p:cNvPr>
              <p:cNvSpPr txBox="1">
                <a:spLocks noRot="1" noChangeAspect="1" noMove="1" noResize="1" noEditPoints="1" noAdjustHandles="1" noChangeArrowheads="1" noChangeShapeType="1" noTextEdit="1"/>
              </p:cNvSpPr>
              <p:nvPr/>
            </p:nvSpPr>
            <p:spPr>
              <a:xfrm>
                <a:off x="6829003" y="3852129"/>
                <a:ext cx="229157" cy="248465"/>
              </a:xfrm>
              <a:prstGeom prst="rect">
                <a:avLst/>
              </a:prstGeom>
              <a:blipFill rotWithShape="1">
                <a:blip r:embed="rId10"/>
                <a:stretch>
                  <a:fillRect l="-21053" r="-55263" b="-12195"/>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6" name="テキスト ボックス 45">
                <a:extLst>
                  <a:ext uri="{FF2B5EF4-FFF2-40B4-BE49-F238E27FC236}">
                    <a16:creationId xmlns:a16="http://schemas.microsoft.com/office/drawing/2014/main" xmlns="" id="{7DBCC23C-325E-4A89-9A94-6C609AB1A19F}"/>
                  </a:ext>
                </a:extLst>
              </p:cNvPr>
              <p:cNvSpPr txBox="1"/>
              <p:nvPr/>
            </p:nvSpPr>
            <p:spPr>
              <a:xfrm>
                <a:off x="5514732" y="3104652"/>
                <a:ext cx="149807" cy="19572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𝑦</m:t>
                          </m:r>
                        </m:e>
                        <m:sub>
                          <m:r>
                            <a:rPr kumimoji="1" lang="en-US" altLang="ja-JP" sz="1600" b="0" i="1" u="none" strike="noStrike" kern="1200" cap="none" spc="0" normalizeH="0" baseline="0" noProof="0" smtClean="0">
                              <a:ln>
                                <a:noFill/>
                              </a:ln>
                              <a:solidFill>
                                <a:srgbClr val="000000"/>
                              </a:solidFill>
                              <a:effectLst/>
                              <a:uLnTx/>
                              <a:uFillTx/>
                              <a:latin typeface="Cambria Math"/>
                            </a:rPr>
                            <m:t>2</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6" name="テキスト ボックス 45">
                <a:extLst>
                  <a:ext uri="{FF2B5EF4-FFF2-40B4-BE49-F238E27FC236}">
                    <a16:creationId xmlns:a16="http://schemas.microsoft.com/office/drawing/2014/main" xmlns="" xmlns:a14="http://schemas.microsoft.com/office/drawing/2010/main" id="{7DBCC23C-325E-4A89-9A94-6C609AB1A19F}"/>
                  </a:ext>
                </a:extLst>
              </p:cNvPr>
              <p:cNvSpPr txBox="1">
                <a:spLocks noRot="1" noChangeAspect="1" noMove="1" noResize="1" noEditPoints="1" noAdjustHandles="1" noChangeArrowheads="1" noChangeShapeType="1" noTextEdit="1"/>
              </p:cNvSpPr>
              <p:nvPr/>
            </p:nvSpPr>
            <p:spPr>
              <a:xfrm>
                <a:off x="5514732" y="3104652"/>
                <a:ext cx="149807" cy="195721"/>
              </a:xfrm>
              <a:prstGeom prst="rect">
                <a:avLst/>
              </a:prstGeom>
              <a:blipFill rotWithShape="1">
                <a:blip r:embed="rId11"/>
                <a:stretch>
                  <a:fillRect l="-50000" r="-62500" b="-62500"/>
                </a:stretch>
              </a:blipFill>
            </p:spPr>
            <p:txBody>
              <a:bodyPr/>
              <a:lstStyle/>
              <a:p>
                <a:r>
                  <a:rPr lang="ja-JP" altLang="en-US">
                    <a:noFill/>
                  </a:rPr>
                  <a:t> </a:t>
                </a:r>
              </a:p>
            </p:txBody>
          </p:sp>
        </mc:Fallback>
      </mc:AlternateContent>
      <p:cxnSp>
        <p:nvCxnSpPr>
          <p:cNvPr id="47" name="直線コネクタ 46">
            <a:extLst>
              <a:ext uri="{FF2B5EF4-FFF2-40B4-BE49-F238E27FC236}">
                <a16:creationId xmlns:a16="http://schemas.microsoft.com/office/drawing/2014/main" xmlns="" id="{117074C9-D75C-4375-8E3A-1C2044288CC8}"/>
              </a:ext>
            </a:extLst>
          </p:cNvPr>
          <p:cNvCxnSpPr>
            <a:cxnSpLocks/>
          </p:cNvCxnSpPr>
          <p:nvPr/>
        </p:nvCxnSpPr>
        <p:spPr>
          <a:xfrm>
            <a:off x="5938825" y="1708015"/>
            <a:ext cx="1962119" cy="201358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xmlns="" id="{802DB8A2-425F-43ED-9EA2-A591405A9B8A}"/>
              </a:ext>
            </a:extLst>
          </p:cNvPr>
          <p:cNvCxnSpPr>
            <a:cxnSpLocks/>
          </p:cNvCxnSpPr>
          <p:nvPr/>
        </p:nvCxnSpPr>
        <p:spPr>
          <a:xfrm>
            <a:off x="6139385" y="1920126"/>
            <a:ext cx="0" cy="1965869"/>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9" name="直線コネクタ 48">
            <a:extLst>
              <a:ext uri="{FF2B5EF4-FFF2-40B4-BE49-F238E27FC236}">
                <a16:creationId xmlns:a16="http://schemas.microsoft.com/office/drawing/2014/main" xmlns="" id="{B1E7EBAD-02DE-42B1-9ADB-093C313F32D6}"/>
              </a:ext>
            </a:extLst>
          </p:cNvPr>
          <p:cNvCxnSpPr>
            <a:cxnSpLocks/>
          </p:cNvCxnSpPr>
          <p:nvPr/>
        </p:nvCxnSpPr>
        <p:spPr>
          <a:xfrm flipH="1">
            <a:off x="5715200" y="1920126"/>
            <a:ext cx="424185" cy="0"/>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0" name="直線コネクタ 49">
            <a:extLst>
              <a:ext uri="{FF2B5EF4-FFF2-40B4-BE49-F238E27FC236}">
                <a16:creationId xmlns:a16="http://schemas.microsoft.com/office/drawing/2014/main" xmlns="" id="{C43DD87C-FE58-4477-BFD2-92DB6171AB3D}"/>
              </a:ext>
            </a:extLst>
          </p:cNvPr>
          <p:cNvCxnSpPr>
            <a:cxnSpLocks/>
            <a:stCxn id="51" idx="2"/>
          </p:cNvCxnSpPr>
          <p:nvPr/>
        </p:nvCxnSpPr>
        <p:spPr>
          <a:xfrm flipH="1">
            <a:off x="5715200" y="2460267"/>
            <a:ext cx="352644" cy="6741"/>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1" name="円/楕円 24">
            <a:extLst>
              <a:ext uri="{FF2B5EF4-FFF2-40B4-BE49-F238E27FC236}">
                <a16:creationId xmlns:a16="http://schemas.microsoft.com/office/drawing/2014/main" xmlns="" id="{02A52A56-1642-48AB-97DA-172B1D78BF36}"/>
              </a:ext>
            </a:extLst>
          </p:cNvPr>
          <p:cNvSpPr>
            <a:spLocks noChangeAspect="1"/>
          </p:cNvSpPr>
          <p:nvPr/>
        </p:nvSpPr>
        <p:spPr>
          <a:xfrm>
            <a:off x="6067844" y="2395467"/>
            <a:ext cx="129600" cy="1296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sp>
        <p:nvSpPr>
          <p:cNvPr id="52" name="円/楕円 24">
            <a:extLst>
              <a:ext uri="{FF2B5EF4-FFF2-40B4-BE49-F238E27FC236}">
                <a16:creationId xmlns:a16="http://schemas.microsoft.com/office/drawing/2014/main" xmlns="" id="{66B29E30-E983-43E8-BE06-3A763A4127D6}"/>
              </a:ext>
            </a:extLst>
          </p:cNvPr>
          <p:cNvSpPr>
            <a:spLocks noChangeAspect="1"/>
          </p:cNvSpPr>
          <p:nvPr/>
        </p:nvSpPr>
        <p:spPr>
          <a:xfrm>
            <a:off x="7382011" y="2683180"/>
            <a:ext cx="129600" cy="1296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cxnSp>
        <p:nvCxnSpPr>
          <p:cNvPr id="53" name="直線コネクタ 52">
            <a:extLst>
              <a:ext uri="{FF2B5EF4-FFF2-40B4-BE49-F238E27FC236}">
                <a16:creationId xmlns:a16="http://schemas.microsoft.com/office/drawing/2014/main" xmlns="" id="{74FD09DD-649C-4E66-93F4-12B74DCF19DE}"/>
              </a:ext>
            </a:extLst>
          </p:cNvPr>
          <p:cNvCxnSpPr>
            <a:cxnSpLocks/>
            <a:stCxn id="52" idx="2"/>
          </p:cNvCxnSpPr>
          <p:nvPr/>
        </p:nvCxnSpPr>
        <p:spPr>
          <a:xfrm flipH="1">
            <a:off x="5711414" y="2747980"/>
            <a:ext cx="1670597" cy="6741"/>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4" name="円/楕円 24">
            <a:extLst>
              <a:ext uri="{FF2B5EF4-FFF2-40B4-BE49-F238E27FC236}">
                <a16:creationId xmlns:a16="http://schemas.microsoft.com/office/drawing/2014/main" xmlns="" id="{4575AC9E-272B-4414-85AE-000C488CEA69}"/>
              </a:ext>
            </a:extLst>
          </p:cNvPr>
          <p:cNvSpPr>
            <a:spLocks noChangeAspect="1"/>
          </p:cNvSpPr>
          <p:nvPr/>
        </p:nvSpPr>
        <p:spPr>
          <a:xfrm>
            <a:off x="6870042" y="3190465"/>
            <a:ext cx="129600" cy="1296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cxnSp>
        <p:nvCxnSpPr>
          <p:cNvPr id="55" name="直線コネクタ 54">
            <a:extLst>
              <a:ext uri="{FF2B5EF4-FFF2-40B4-BE49-F238E27FC236}">
                <a16:creationId xmlns:a16="http://schemas.microsoft.com/office/drawing/2014/main" xmlns="" id="{D2922CB3-F14B-4D04-B8FF-4F57E25799AC}"/>
              </a:ext>
            </a:extLst>
          </p:cNvPr>
          <p:cNvCxnSpPr>
            <a:cxnSpLocks/>
            <a:stCxn id="54" idx="2"/>
          </p:cNvCxnSpPr>
          <p:nvPr/>
        </p:nvCxnSpPr>
        <p:spPr>
          <a:xfrm flipH="1">
            <a:off x="5711415" y="3255265"/>
            <a:ext cx="1158627" cy="6741"/>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6" name="直線コネクタ 55">
            <a:extLst>
              <a:ext uri="{FF2B5EF4-FFF2-40B4-BE49-F238E27FC236}">
                <a16:creationId xmlns:a16="http://schemas.microsoft.com/office/drawing/2014/main" xmlns="" id="{5A801204-0E55-496E-9B5F-3FE0D684B6EA}"/>
              </a:ext>
            </a:extLst>
          </p:cNvPr>
          <p:cNvCxnSpPr>
            <a:cxnSpLocks/>
            <a:stCxn id="54" idx="4"/>
          </p:cNvCxnSpPr>
          <p:nvPr/>
        </p:nvCxnSpPr>
        <p:spPr>
          <a:xfrm>
            <a:off x="6934842" y="3320065"/>
            <a:ext cx="6741" cy="565930"/>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7" name="直線コネクタ 56">
            <a:extLst>
              <a:ext uri="{FF2B5EF4-FFF2-40B4-BE49-F238E27FC236}">
                <a16:creationId xmlns:a16="http://schemas.microsoft.com/office/drawing/2014/main" xmlns="" id="{506C4B02-5A8E-40E0-934D-D5FD6006AE2C}"/>
              </a:ext>
            </a:extLst>
          </p:cNvPr>
          <p:cNvCxnSpPr>
            <a:cxnSpLocks/>
            <a:stCxn id="52" idx="4"/>
          </p:cNvCxnSpPr>
          <p:nvPr/>
        </p:nvCxnSpPr>
        <p:spPr>
          <a:xfrm>
            <a:off x="7446811" y="2812780"/>
            <a:ext cx="6741" cy="1073215"/>
          </a:xfrm>
          <a:prstGeom prst="line">
            <a:avLst/>
          </a:prstGeom>
          <a:ln w="12700" cap="rnd"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8" name="円/楕円 24">
            <a:extLst>
              <a:ext uri="{FF2B5EF4-FFF2-40B4-BE49-F238E27FC236}">
                <a16:creationId xmlns:a16="http://schemas.microsoft.com/office/drawing/2014/main" xmlns="" id="{8631EB97-0267-41A0-9F13-374CF674A352}"/>
              </a:ext>
            </a:extLst>
          </p:cNvPr>
          <p:cNvSpPr>
            <a:spLocks noChangeAspect="1"/>
          </p:cNvSpPr>
          <p:nvPr/>
        </p:nvSpPr>
        <p:spPr>
          <a:xfrm>
            <a:off x="6580333" y="1973909"/>
            <a:ext cx="129600" cy="1296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mc:AlternateContent xmlns:mc="http://schemas.openxmlformats.org/markup-compatibility/2006" xmlns:a14="http://schemas.microsoft.com/office/drawing/2010/main">
        <mc:Choice Requires="a14">
          <p:sp>
            <p:nvSpPr>
              <p:cNvPr id="59" name="テキスト ボックス 58">
                <a:extLst>
                  <a:ext uri="{FF2B5EF4-FFF2-40B4-BE49-F238E27FC236}">
                    <a16:creationId xmlns:a16="http://schemas.microsoft.com/office/drawing/2014/main" xmlns="" id="{4074B14C-B266-4A3F-8888-F72B4A34E453}"/>
                  </a:ext>
                </a:extLst>
              </p:cNvPr>
              <p:cNvSpPr txBox="1"/>
              <p:nvPr/>
            </p:nvSpPr>
            <p:spPr>
              <a:xfrm>
                <a:off x="7345752" y="3852129"/>
                <a:ext cx="229157" cy="248465"/>
              </a:xfrm>
              <a:prstGeom prst="rect">
                <a:avLst/>
              </a:prstGeom>
              <a:noFill/>
            </p:spPr>
            <p:txBody>
              <a:bodyPr wrap="none" lIns="0" tIns="0" r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𝑥</m:t>
                          </m:r>
                        </m:e>
                        <m:sub>
                          <m:r>
                            <a:rPr kumimoji="1" lang="en-US" altLang="ja-JP" sz="1600" b="0" i="1" u="none" strike="noStrike" kern="1200" cap="none" spc="0" normalizeH="0" baseline="0" noProof="0" smtClean="0">
                              <a:ln>
                                <a:noFill/>
                              </a:ln>
                              <a:solidFill>
                                <a:srgbClr val="000000"/>
                              </a:solidFill>
                              <a:effectLst/>
                              <a:uLnTx/>
                              <a:uFillTx/>
                              <a:latin typeface="Cambria Math"/>
                            </a:rPr>
                            <m:t>1,</m:t>
                          </m:r>
                          <m:r>
                            <a:rPr lang="en-US" altLang="ja-JP" sz="1600" i="1">
                              <a:solidFill>
                                <a:srgbClr val="000000"/>
                              </a:solidFill>
                              <a:latin typeface="Cambria Math" panose="02040503050406030204" pitchFamily="18" charset="0"/>
                            </a:rPr>
                            <m:t>3</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59" name="テキスト ボックス 58">
                <a:extLst>
                  <a:ext uri="{FF2B5EF4-FFF2-40B4-BE49-F238E27FC236}">
                    <a16:creationId xmlns:a16="http://schemas.microsoft.com/office/drawing/2014/main" xmlns="" xmlns:a14="http://schemas.microsoft.com/office/drawing/2010/main" id="{4074B14C-B266-4A3F-8888-F72B4A34E453}"/>
                  </a:ext>
                </a:extLst>
              </p:cNvPr>
              <p:cNvSpPr txBox="1">
                <a:spLocks noRot="1" noChangeAspect="1" noMove="1" noResize="1" noEditPoints="1" noAdjustHandles="1" noChangeArrowheads="1" noChangeShapeType="1" noTextEdit="1"/>
              </p:cNvSpPr>
              <p:nvPr/>
            </p:nvSpPr>
            <p:spPr>
              <a:xfrm>
                <a:off x="7345752" y="3852129"/>
                <a:ext cx="229157" cy="248465"/>
              </a:xfrm>
              <a:prstGeom prst="rect">
                <a:avLst/>
              </a:prstGeom>
              <a:blipFill rotWithShape="1">
                <a:blip r:embed="rId12"/>
                <a:stretch>
                  <a:fillRect l="-21053" r="-55263" b="-12195"/>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0" name="テキスト ボックス 59">
                <a:extLst>
                  <a:ext uri="{FF2B5EF4-FFF2-40B4-BE49-F238E27FC236}">
                    <a16:creationId xmlns:a16="http://schemas.microsoft.com/office/drawing/2014/main" xmlns="" id="{D3B9A23F-A740-44CC-BA72-7A85830709AB}"/>
                  </a:ext>
                </a:extLst>
              </p:cNvPr>
              <p:cNvSpPr txBox="1"/>
              <p:nvPr/>
            </p:nvSpPr>
            <p:spPr>
              <a:xfrm>
                <a:off x="7856693" y="3852129"/>
                <a:ext cx="229157" cy="248465"/>
              </a:xfrm>
              <a:prstGeom prst="rect">
                <a:avLst/>
              </a:prstGeom>
              <a:noFill/>
            </p:spPr>
            <p:txBody>
              <a:bodyPr wrap="none" lIns="0" tIns="0" r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𝑥</m:t>
                          </m:r>
                        </m:e>
                        <m:sub>
                          <m:r>
                            <a:rPr kumimoji="1" lang="en-US" altLang="ja-JP" sz="1600" b="0" i="1" u="none" strike="noStrike" kern="1200" cap="none" spc="0" normalizeH="0" baseline="0" noProof="0" smtClean="0">
                              <a:ln>
                                <a:noFill/>
                              </a:ln>
                              <a:solidFill>
                                <a:srgbClr val="000000"/>
                              </a:solidFill>
                              <a:effectLst/>
                              <a:uLnTx/>
                              <a:uFillTx/>
                              <a:latin typeface="Cambria Math"/>
                            </a:rPr>
                            <m:t>1</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60" name="テキスト ボックス 59">
                <a:extLst>
                  <a:ext uri="{FF2B5EF4-FFF2-40B4-BE49-F238E27FC236}">
                    <a16:creationId xmlns:a16="http://schemas.microsoft.com/office/drawing/2014/main" xmlns="" xmlns:a14="http://schemas.microsoft.com/office/drawing/2010/main" id="{D3B9A23F-A740-44CC-BA72-7A85830709AB}"/>
                  </a:ext>
                </a:extLst>
              </p:cNvPr>
              <p:cNvSpPr txBox="1">
                <a:spLocks noRot="1" noChangeAspect="1" noMove="1" noResize="1" noEditPoints="1" noAdjustHandles="1" noChangeArrowheads="1" noChangeShapeType="1" noTextEdit="1"/>
              </p:cNvSpPr>
              <p:nvPr/>
            </p:nvSpPr>
            <p:spPr>
              <a:xfrm>
                <a:off x="7856693" y="3852129"/>
                <a:ext cx="229157" cy="248465"/>
              </a:xfrm>
              <a:prstGeom prst="rect">
                <a:avLst/>
              </a:prstGeom>
              <a:blipFill rotWithShape="1">
                <a:blip r:embed="rId13"/>
                <a:stretch>
                  <a:fillRect l="-16216" r="-13514" b="-1463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1" name="テキスト ボックス 60">
                <a:extLst>
                  <a:ext uri="{FF2B5EF4-FFF2-40B4-BE49-F238E27FC236}">
                    <a16:creationId xmlns:a16="http://schemas.microsoft.com/office/drawing/2014/main" xmlns="" id="{BF1CD983-BDEC-4D6B-8A81-E7FC8876B4A7}"/>
                  </a:ext>
                </a:extLst>
              </p:cNvPr>
              <p:cNvSpPr txBox="1"/>
              <p:nvPr/>
            </p:nvSpPr>
            <p:spPr>
              <a:xfrm>
                <a:off x="6030220" y="3852129"/>
                <a:ext cx="229157" cy="248465"/>
              </a:xfrm>
              <a:prstGeom prst="rect">
                <a:avLst/>
              </a:prstGeom>
              <a:noFill/>
            </p:spPr>
            <p:txBody>
              <a:bodyPr wrap="none" lIns="0" tIns="0" r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𝑥</m:t>
                          </m:r>
                        </m:e>
                        <m:sub>
                          <m:r>
                            <a:rPr kumimoji="1" lang="en-US" altLang="ja-JP" sz="1600" b="0" i="1" u="none" strike="noStrike" kern="1200" cap="none" spc="0" normalizeH="0" baseline="0" noProof="0" smtClean="0">
                              <a:ln>
                                <a:noFill/>
                              </a:ln>
                              <a:solidFill>
                                <a:srgbClr val="000000"/>
                              </a:solidFill>
                              <a:effectLst/>
                              <a:uLnTx/>
                              <a:uFillTx/>
                              <a:latin typeface="Cambria Math"/>
                            </a:rPr>
                            <m:t>1,</m:t>
                          </m:r>
                          <m:r>
                            <a:rPr lang="en-US" altLang="ja-JP" sz="1600" i="1">
                              <a:solidFill>
                                <a:srgbClr val="000000"/>
                              </a:solidFill>
                              <a:latin typeface="Cambria Math" panose="02040503050406030204" pitchFamily="18" charset="0"/>
                            </a:rPr>
                            <m:t>1</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61" name="テキスト ボックス 60">
                <a:extLst>
                  <a:ext uri="{FF2B5EF4-FFF2-40B4-BE49-F238E27FC236}">
                    <a16:creationId xmlns:a16="http://schemas.microsoft.com/office/drawing/2014/main" xmlns="" xmlns:a14="http://schemas.microsoft.com/office/drawing/2010/main" id="{BF1CD983-BDEC-4D6B-8A81-E7FC8876B4A7}"/>
                  </a:ext>
                </a:extLst>
              </p:cNvPr>
              <p:cNvSpPr txBox="1">
                <a:spLocks noRot="1" noChangeAspect="1" noMove="1" noResize="1" noEditPoints="1" noAdjustHandles="1" noChangeArrowheads="1" noChangeShapeType="1" noTextEdit="1"/>
              </p:cNvSpPr>
              <p:nvPr/>
            </p:nvSpPr>
            <p:spPr>
              <a:xfrm>
                <a:off x="6030220" y="3852129"/>
                <a:ext cx="229157" cy="248465"/>
              </a:xfrm>
              <a:prstGeom prst="rect">
                <a:avLst/>
              </a:prstGeom>
              <a:blipFill rotWithShape="1">
                <a:blip r:embed="rId14"/>
                <a:stretch>
                  <a:fillRect l="-21053" r="-55263" b="-12195"/>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2" name="テキスト ボックス 61">
                <a:extLst>
                  <a:ext uri="{FF2B5EF4-FFF2-40B4-BE49-F238E27FC236}">
                    <a16:creationId xmlns:a16="http://schemas.microsoft.com/office/drawing/2014/main" xmlns="" id="{E9D3942D-C174-49F5-BAB0-861EFD9D06D0}"/>
                  </a:ext>
                </a:extLst>
              </p:cNvPr>
              <p:cNvSpPr txBox="1"/>
              <p:nvPr/>
            </p:nvSpPr>
            <p:spPr>
              <a:xfrm>
                <a:off x="5514732" y="2599892"/>
                <a:ext cx="149807" cy="19572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𝑦</m:t>
                          </m:r>
                        </m:e>
                        <m:sub>
                          <m:r>
                            <a:rPr kumimoji="1" lang="en-US" altLang="ja-JP" sz="1600" b="0" i="1" u="none" strike="noStrike" kern="1200" cap="none" spc="0" normalizeH="0" baseline="0" noProof="0" smtClean="0">
                              <a:ln>
                                <a:noFill/>
                              </a:ln>
                              <a:solidFill>
                                <a:srgbClr val="000000"/>
                              </a:solidFill>
                              <a:effectLst/>
                              <a:uLnTx/>
                              <a:uFillTx/>
                              <a:latin typeface="Cambria Math" panose="02040503050406030204" pitchFamily="18" charset="0"/>
                            </a:rPr>
                            <m:t>3</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62" name="テキスト ボックス 61">
                <a:extLst>
                  <a:ext uri="{FF2B5EF4-FFF2-40B4-BE49-F238E27FC236}">
                    <a16:creationId xmlns:a16="http://schemas.microsoft.com/office/drawing/2014/main" xmlns="" xmlns:a14="http://schemas.microsoft.com/office/drawing/2010/main" id="{E9D3942D-C174-49F5-BAB0-861EFD9D06D0}"/>
                  </a:ext>
                </a:extLst>
              </p:cNvPr>
              <p:cNvSpPr txBox="1">
                <a:spLocks noRot="1" noChangeAspect="1" noMove="1" noResize="1" noEditPoints="1" noAdjustHandles="1" noChangeArrowheads="1" noChangeShapeType="1" noTextEdit="1"/>
              </p:cNvSpPr>
              <p:nvPr/>
            </p:nvSpPr>
            <p:spPr>
              <a:xfrm>
                <a:off x="5514732" y="2599892"/>
                <a:ext cx="149807" cy="195721"/>
              </a:xfrm>
              <a:prstGeom prst="rect">
                <a:avLst/>
              </a:prstGeom>
              <a:blipFill rotWithShape="1">
                <a:blip r:embed="rId15"/>
                <a:stretch>
                  <a:fillRect l="-50000" r="-62500" b="-5757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3" name="テキスト ボックス 62">
                <a:extLst>
                  <a:ext uri="{FF2B5EF4-FFF2-40B4-BE49-F238E27FC236}">
                    <a16:creationId xmlns:a16="http://schemas.microsoft.com/office/drawing/2014/main" xmlns="" id="{6A3E76E0-7BC2-4E36-ADB0-37B1226DF457}"/>
                  </a:ext>
                </a:extLst>
              </p:cNvPr>
              <p:cNvSpPr txBox="1"/>
              <p:nvPr/>
            </p:nvSpPr>
            <p:spPr>
              <a:xfrm>
                <a:off x="5514732" y="2317225"/>
                <a:ext cx="149807" cy="19572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FF"/>
                              </a:solidFill>
                              <a:effectLst/>
                              <a:uLnTx/>
                              <a:uFillTx/>
                              <a:latin typeface="Cambria Math"/>
                            </a:rPr>
                          </m:ctrlPr>
                        </m:sSubPr>
                        <m:e>
                          <m:r>
                            <a:rPr kumimoji="1" lang="en-US" altLang="ja-JP" sz="1600" b="0" i="1" u="none" strike="noStrike" kern="1200" cap="none" spc="0" normalizeH="0" baseline="0" noProof="0" smtClean="0">
                              <a:ln>
                                <a:noFill/>
                              </a:ln>
                              <a:solidFill>
                                <a:srgbClr val="0000FF"/>
                              </a:solidFill>
                              <a:effectLst/>
                              <a:uLnTx/>
                              <a:uFillTx/>
                              <a:latin typeface="Cambria Math"/>
                            </a:rPr>
                            <m:t>𝑦</m:t>
                          </m:r>
                        </m:e>
                        <m:sub>
                          <m:r>
                            <a:rPr kumimoji="1" lang="en-US" altLang="ja-JP" sz="1600" b="0" i="1" u="none" strike="noStrike" kern="1200" cap="none" spc="0" normalizeH="0" baseline="0" noProof="0" smtClean="0">
                              <a:ln>
                                <a:noFill/>
                              </a:ln>
                              <a:solidFill>
                                <a:srgbClr val="0000FF"/>
                              </a:solidFill>
                              <a:effectLst/>
                              <a:uLnTx/>
                              <a:uFillTx/>
                              <a:latin typeface="Cambria Math" panose="02040503050406030204" pitchFamily="18" charset="0"/>
                            </a:rPr>
                            <m:t>1</m:t>
                          </m:r>
                        </m:sub>
                      </m:sSub>
                    </m:oMath>
                  </m:oMathPara>
                </a14:m>
                <a:endParaRPr kumimoji="1" lang="ja-JP" altLang="en-US" sz="16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63" name="テキスト ボックス 62">
                <a:extLst>
                  <a:ext uri="{FF2B5EF4-FFF2-40B4-BE49-F238E27FC236}">
                    <a16:creationId xmlns:a16="http://schemas.microsoft.com/office/drawing/2014/main" xmlns="" xmlns:a14="http://schemas.microsoft.com/office/drawing/2010/main" id="{6A3E76E0-7BC2-4E36-ADB0-37B1226DF457}"/>
                  </a:ext>
                </a:extLst>
              </p:cNvPr>
              <p:cNvSpPr txBox="1">
                <a:spLocks noRot="1" noChangeAspect="1" noMove="1" noResize="1" noEditPoints="1" noAdjustHandles="1" noChangeArrowheads="1" noChangeShapeType="1" noTextEdit="1"/>
              </p:cNvSpPr>
              <p:nvPr/>
            </p:nvSpPr>
            <p:spPr>
              <a:xfrm>
                <a:off x="5514732" y="2317225"/>
                <a:ext cx="149807" cy="195721"/>
              </a:xfrm>
              <a:prstGeom prst="rect">
                <a:avLst/>
              </a:prstGeom>
              <a:blipFill rotWithShape="1">
                <a:blip r:embed="rId16"/>
                <a:stretch>
                  <a:fillRect l="-50000" r="-58333" b="-6250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4" name="テキスト ボックス 63">
                <a:extLst>
                  <a:ext uri="{FF2B5EF4-FFF2-40B4-BE49-F238E27FC236}">
                    <a16:creationId xmlns:a16="http://schemas.microsoft.com/office/drawing/2014/main" xmlns="" id="{7A2A736E-4664-4835-BFA9-B54A33CA501F}"/>
                  </a:ext>
                </a:extLst>
              </p:cNvPr>
              <p:cNvSpPr txBox="1"/>
              <p:nvPr/>
            </p:nvSpPr>
            <p:spPr>
              <a:xfrm>
                <a:off x="5514732" y="1777131"/>
                <a:ext cx="149807" cy="195721"/>
              </a:xfrm>
              <a:prstGeom prst="rect">
                <a:avLst/>
              </a:prstGeom>
              <a:noFill/>
            </p:spPr>
            <p:txBody>
              <a:bodyPr wrap="square" lIns="0" tIns="0" rIns="0" bIns="0" rtlCol="0">
                <a:spAutoFit/>
              </a:bodyPr>
              <a:lstStyle/>
              <a:p>
                <a:pPr lvl="0">
                  <a:defRPr/>
                </a:pPr>
                <a14:m>
                  <m:oMathPara xmlns:m="http://schemas.openxmlformats.org/officeDocument/2006/math">
                    <m:oMathParaPr>
                      <m:jc m:val="centerGroup"/>
                    </m:oMathParaPr>
                    <m:oMath xmlns:m="http://schemas.openxmlformats.org/officeDocument/2006/math">
                      <m:sSub>
                        <m:sSubPr>
                          <m:ctrlPr>
                            <a:rPr lang="en-US" altLang="ja-JP" sz="1600" i="1">
                              <a:solidFill>
                                <a:srgbClr val="E74C3C"/>
                              </a:solidFill>
                              <a:latin typeface="Cambria Math"/>
                            </a:rPr>
                          </m:ctrlPr>
                        </m:sSubPr>
                        <m:e>
                          <m:acc>
                            <m:accPr>
                              <m:chr m:val="̂"/>
                              <m:ctrlPr>
                                <a:rPr lang="en-US" altLang="ja-JP" sz="1600" i="1">
                                  <a:solidFill>
                                    <a:srgbClr val="E74C3C"/>
                                  </a:solidFill>
                                  <a:latin typeface="Cambria Math"/>
                                </a:rPr>
                              </m:ctrlPr>
                            </m:accPr>
                            <m:e>
                              <m:r>
                                <a:rPr lang="en-US" altLang="ja-JP" sz="1600" i="1">
                                  <a:solidFill>
                                    <a:srgbClr val="E74C3C"/>
                                  </a:solidFill>
                                  <a:latin typeface="Cambria Math"/>
                                </a:rPr>
                                <m:t>𝑦</m:t>
                              </m:r>
                            </m:e>
                          </m:acc>
                        </m:e>
                        <m:sub>
                          <m:r>
                            <a:rPr lang="en-US" altLang="ja-JP" sz="1600" i="1">
                              <a:solidFill>
                                <a:srgbClr val="E74C3C"/>
                              </a:solidFill>
                              <a:latin typeface="Cambria Math"/>
                            </a:rPr>
                            <m:t>1</m:t>
                          </m:r>
                        </m:sub>
                      </m:sSub>
                    </m:oMath>
                  </m:oMathPara>
                </a14:m>
                <a:endParaRPr lang="ja-JP" altLang="en-US" sz="1600" dirty="0">
                  <a:solidFill>
                    <a:srgbClr val="E74C3C"/>
                  </a:solidFill>
                  <a:latin typeface="Noto Sans CJK JP Medium"/>
                </a:endParaRPr>
              </a:p>
            </p:txBody>
          </p:sp>
        </mc:Choice>
        <mc:Fallback xmlns="">
          <p:sp>
            <p:nvSpPr>
              <p:cNvPr id="64" name="テキスト ボックス 63">
                <a:extLst>
                  <a:ext uri="{FF2B5EF4-FFF2-40B4-BE49-F238E27FC236}">
                    <a16:creationId xmlns:a16="http://schemas.microsoft.com/office/drawing/2014/main" xmlns="" xmlns:a14="http://schemas.microsoft.com/office/drawing/2010/main" id="{7A2A736E-4664-4835-BFA9-B54A33CA501F}"/>
                  </a:ext>
                </a:extLst>
              </p:cNvPr>
              <p:cNvSpPr txBox="1">
                <a:spLocks noRot="1" noChangeAspect="1" noMove="1" noResize="1" noEditPoints="1" noAdjustHandles="1" noChangeArrowheads="1" noChangeShapeType="1" noTextEdit="1"/>
              </p:cNvSpPr>
              <p:nvPr/>
            </p:nvSpPr>
            <p:spPr>
              <a:xfrm>
                <a:off x="5514732" y="1777131"/>
                <a:ext cx="149807" cy="195721"/>
              </a:xfrm>
              <a:prstGeom prst="rect">
                <a:avLst/>
              </a:prstGeom>
              <a:blipFill rotWithShape="1">
                <a:blip r:embed="rId17"/>
                <a:stretch>
                  <a:fillRect l="-50000" t="-18750" r="-70833" b="-59375"/>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5" name="テキスト ボックス 64">
                <a:extLst>
                  <a:ext uri="{FF2B5EF4-FFF2-40B4-BE49-F238E27FC236}">
                    <a16:creationId xmlns:a16="http://schemas.microsoft.com/office/drawing/2014/main" xmlns="" id="{556401ED-8633-4C26-9F87-BD158D5F5EB0}"/>
                  </a:ext>
                </a:extLst>
              </p:cNvPr>
              <p:cNvSpPr txBox="1"/>
              <p:nvPr/>
            </p:nvSpPr>
            <p:spPr>
              <a:xfrm>
                <a:off x="5514732" y="1537370"/>
                <a:ext cx="149807" cy="195721"/>
              </a:xfrm>
              <a:prstGeom prst="rect">
                <a:avLst/>
              </a:prstGeom>
              <a:noFill/>
            </p:spPr>
            <p:txBody>
              <a:bodyPr wrap="square" lIns="0" tIns="0" rIns="0" bIns="0" rtlCol="0">
                <a:spAutoFit/>
              </a:bodyPr>
              <a:lstStyle/>
              <a:p>
                <a:pPr lvl="0">
                  <a:defRPr/>
                </a:pPr>
                <a14:m>
                  <m:oMathPara xmlns:m="http://schemas.openxmlformats.org/officeDocument/2006/math">
                    <m:oMathParaPr>
                      <m:jc m:val="centerGroup"/>
                    </m:oMathParaPr>
                    <m:oMath xmlns:m="http://schemas.openxmlformats.org/officeDocument/2006/math">
                      <m:r>
                        <a:rPr lang="en-US" altLang="ja-JP" sz="1600" i="1">
                          <a:solidFill>
                            <a:srgbClr val="000000"/>
                          </a:solidFill>
                          <a:latin typeface="Cambria Math"/>
                        </a:rPr>
                        <m:t>𝑦</m:t>
                      </m:r>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65" name="テキスト ボックス 64">
                <a:extLst>
                  <a:ext uri="{FF2B5EF4-FFF2-40B4-BE49-F238E27FC236}">
                    <a16:creationId xmlns:a16="http://schemas.microsoft.com/office/drawing/2014/main" xmlns="" xmlns:a14="http://schemas.microsoft.com/office/drawing/2010/main" id="{556401ED-8633-4C26-9F87-BD158D5F5EB0}"/>
                  </a:ext>
                </a:extLst>
              </p:cNvPr>
              <p:cNvSpPr txBox="1">
                <a:spLocks noRot="1" noChangeAspect="1" noMove="1" noResize="1" noEditPoints="1" noAdjustHandles="1" noChangeArrowheads="1" noChangeShapeType="1" noTextEdit="1"/>
              </p:cNvSpPr>
              <p:nvPr/>
            </p:nvSpPr>
            <p:spPr>
              <a:xfrm>
                <a:off x="5514732" y="1537370"/>
                <a:ext cx="149807" cy="195721"/>
              </a:xfrm>
              <a:prstGeom prst="rect">
                <a:avLst/>
              </a:prstGeom>
              <a:blipFill rotWithShape="1">
                <a:blip r:embed="rId18"/>
                <a:stretch>
                  <a:fillRect l="-37500" r="-37500" b="-62500"/>
                </a:stretch>
              </a:blipFill>
            </p:spPr>
            <p:txBody>
              <a:bodyPr/>
              <a:lstStyle/>
              <a:p>
                <a:r>
                  <a:rPr lang="ja-JP" altLang="en-US">
                    <a:noFill/>
                  </a:rPr>
                  <a:t> </a:t>
                </a:r>
              </a:p>
            </p:txBody>
          </p:sp>
        </mc:Fallback>
      </mc:AlternateContent>
      <p:sp>
        <p:nvSpPr>
          <p:cNvPr id="67" name="円/楕円 24">
            <a:extLst>
              <a:ext uri="{FF2B5EF4-FFF2-40B4-BE49-F238E27FC236}">
                <a16:creationId xmlns:a16="http://schemas.microsoft.com/office/drawing/2014/main" xmlns="" id="{126ACD70-B587-40C3-A9E2-71434EF9EFF2}"/>
              </a:ext>
            </a:extLst>
          </p:cNvPr>
          <p:cNvSpPr>
            <a:spLocks noChangeAspect="1"/>
          </p:cNvSpPr>
          <p:nvPr/>
        </p:nvSpPr>
        <p:spPr>
          <a:xfrm>
            <a:off x="7771344" y="3190465"/>
            <a:ext cx="129600" cy="1296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sp>
        <p:nvSpPr>
          <p:cNvPr id="68" name="正方形/長方形 67">
            <a:extLst>
              <a:ext uri="{FF2B5EF4-FFF2-40B4-BE49-F238E27FC236}">
                <a16:creationId xmlns:a16="http://schemas.microsoft.com/office/drawing/2014/main" xmlns="" id="{4021F7E9-A51E-4640-8569-E9DE027050DD}"/>
              </a:ext>
            </a:extLst>
          </p:cNvPr>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
        <p:nvSpPr>
          <p:cNvPr id="69"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単回帰分析</a:t>
            </a:r>
          </a:p>
        </p:txBody>
      </p:sp>
      <p:sp>
        <p:nvSpPr>
          <p:cNvPr id="70" name="正方形/長方形 69"/>
          <p:cNvSpPr/>
          <p:nvPr/>
        </p:nvSpPr>
        <p:spPr>
          <a:xfrm>
            <a:off x="5220072" y="1374019"/>
            <a:ext cx="3023816" cy="2923641"/>
          </a:xfrm>
          <a:prstGeom prst="rect">
            <a:avLst/>
          </a:pr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72" name="正方形/長方形 71">
            <a:extLst>
              <a:ext uri="{FF2B5EF4-FFF2-40B4-BE49-F238E27FC236}">
                <a16:creationId xmlns:a16="http://schemas.microsoft.com/office/drawing/2014/main" xmlns="" id="{B0980245-28AF-45B0-83F4-D24C06C20720}"/>
              </a:ext>
            </a:extLst>
          </p:cNvPr>
          <p:cNvSpPr>
            <a:spLocks noChangeAspect="1"/>
          </p:cNvSpPr>
          <p:nvPr/>
        </p:nvSpPr>
        <p:spPr>
          <a:xfrm>
            <a:off x="892274" y="1424253"/>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Tree>
    <p:extLst>
      <p:ext uri="{BB962C8B-B14F-4D97-AF65-F5344CB8AC3E}">
        <p14:creationId xmlns:p14="http://schemas.microsoft.com/office/powerpoint/2010/main" val="1267946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500" fill="hold"/>
                                        <p:tgtEl>
                                          <p:spTgt spid="27"/>
                                        </p:tgtEl>
                                        <p:attrNameLst>
                                          <p:attrName>ppt_w</p:attrName>
                                        </p:attrNameLst>
                                      </p:cBhvr>
                                      <p:tavLst>
                                        <p:tav tm="0">
                                          <p:val>
                                            <p:fltVal val="0"/>
                                          </p:val>
                                        </p:tav>
                                        <p:tav tm="100000">
                                          <p:val>
                                            <p:strVal val="#ppt_w"/>
                                          </p:val>
                                        </p:tav>
                                      </p:tavLst>
                                    </p:anim>
                                    <p:anim calcmode="lin" valueType="num">
                                      <p:cBhvr>
                                        <p:cTn id="8" dur="500" fill="hold"/>
                                        <p:tgtEl>
                                          <p:spTgt spid="27"/>
                                        </p:tgtEl>
                                        <p:attrNameLst>
                                          <p:attrName>ppt_h</p:attrName>
                                        </p:attrNameLst>
                                      </p:cBhvr>
                                      <p:tavLst>
                                        <p:tav tm="0">
                                          <p:val>
                                            <p:fltVal val="0"/>
                                          </p:val>
                                        </p:tav>
                                        <p:tav tm="100000">
                                          <p:val>
                                            <p:strVal val="#ppt_h"/>
                                          </p:val>
                                        </p:tav>
                                      </p:tavLst>
                                    </p:anim>
                                    <p:animEffect transition="in" filter="fade">
                                      <p:cBhvr>
                                        <p:cTn id="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1" name="コンテンツ プレースホルダー 1"/>
              <p:cNvSpPr txBox="1">
                <a:spLocks/>
              </p:cNvSpPr>
              <p:nvPr/>
            </p:nvSpPr>
            <p:spPr>
              <a:xfrm>
                <a:off x="1489792" y="3025312"/>
                <a:ext cx="3082208" cy="1196546"/>
              </a:xfrm>
              <a:prstGeom prst="rect">
                <a:avLst/>
              </a:prstGeom>
            </p:spPr>
            <p:txBody>
              <a:bodyPr wrap="square">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3" indent="0">
                  <a:lnSpc>
                    <a:spcPct val="120000"/>
                  </a:lnSpc>
                  <a:buClr>
                    <a:schemeClr val="bg1"/>
                  </a:buClr>
                </a:pPr>
                <a14:m>
                  <m:oMath xmlns:m="http://schemas.openxmlformats.org/officeDocument/2006/math">
                    <m:r>
                      <a:rPr lang="en-US" altLang="ja-JP" sz="2200" i="1" smtClean="0">
                        <a:solidFill>
                          <a:srgbClr val="FF0000"/>
                        </a:solidFill>
                        <a:latin typeface="Cambria Math"/>
                      </a:rPr>
                      <m:t>𝑏</m:t>
                    </m:r>
                    <m:r>
                      <a:rPr lang="en-US" altLang="ja-JP" sz="2200" i="1" smtClean="0">
                        <a:latin typeface="Cambria Math"/>
                      </a:rPr>
                      <m:t>=</m:t>
                    </m:r>
                    <m:f>
                      <m:fPr>
                        <m:ctrlPr>
                          <a:rPr lang="en-US" altLang="ja-JP" sz="2200" i="1" smtClean="0">
                            <a:latin typeface="Cambria Math"/>
                          </a:rPr>
                        </m:ctrlPr>
                      </m:fPr>
                      <m:num>
                        <m:nary>
                          <m:naryPr>
                            <m:chr m:val="∑"/>
                            <m:supHide m:val="on"/>
                            <m:ctrlPr>
                              <a:rPr lang="en-US" altLang="ja-JP" sz="2200" i="1" smtClean="0">
                                <a:latin typeface="Cambria Math"/>
                              </a:rPr>
                            </m:ctrlPr>
                          </m:naryPr>
                          <m:sub>
                            <m:r>
                              <a:rPr lang="en-US" altLang="ja-JP" sz="2200" i="1" smtClean="0">
                                <a:latin typeface="Cambria Math"/>
                              </a:rPr>
                              <m:t>𝑖</m:t>
                            </m:r>
                          </m:sub>
                          <m:sup/>
                          <m:e>
                            <m:r>
                              <a:rPr lang="en-US" altLang="ja-JP" sz="2200" i="1" smtClean="0">
                                <a:latin typeface="Cambria Math"/>
                              </a:rPr>
                              <m:t>(</m:t>
                            </m:r>
                            <m:sSub>
                              <m:sSubPr>
                                <m:ctrlPr>
                                  <a:rPr lang="en-US" altLang="ja-JP" sz="2200" i="1" smtClean="0">
                                    <a:latin typeface="Cambria Math"/>
                                  </a:rPr>
                                </m:ctrlPr>
                              </m:sSubPr>
                              <m:e>
                                <m:r>
                                  <a:rPr lang="en-US" altLang="ja-JP" sz="2200" i="1" smtClean="0">
                                    <a:latin typeface="Cambria Math"/>
                                  </a:rPr>
                                  <m:t>𝑥</m:t>
                                </m:r>
                              </m:e>
                              <m:sub>
                                <m:r>
                                  <a:rPr lang="en-US" altLang="ja-JP" sz="2200" i="1" smtClean="0">
                                    <a:latin typeface="Cambria Math"/>
                                  </a:rPr>
                                  <m:t>𝑖</m:t>
                                </m:r>
                              </m:sub>
                            </m:sSub>
                            <m:r>
                              <a:rPr lang="en-US" altLang="ja-JP" sz="2200" i="1" smtClean="0">
                                <a:latin typeface="Cambria Math"/>
                              </a:rPr>
                              <m:t>−</m:t>
                            </m:r>
                            <m:acc>
                              <m:accPr>
                                <m:chr m:val="̅"/>
                                <m:ctrlPr>
                                  <a:rPr lang="en-US" altLang="ja-JP" sz="2200" i="1" smtClean="0">
                                    <a:latin typeface="Cambria Math"/>
                                  </a:rPr>
                                </m:ctrlPr>
                              </m:accPr>
                              <m:e>
                                <m:r>
                                  <a:rPr lang="en-US" altLang="ja-JP" sz="2200" i="1">
                                    <a:latin typeface="Cambria Math"/>
                                  </a:rPr>
                                  <m:t>𝑥</m:t>
                                </m:r>
                              </m:e>
                            </m:acc>
                            <m:r>
                              <a:rPr lang="en-US" altLang="ja-JP" sz="2200" i="1">
                                <a:latin typeface="Cambria Math"/>
                              </a:rPr>
                              <m:t>)(</m:t>
                            </m:r>
                            <m:sSub>
                              <m:sSubPr>
                                <m:ctrlPr>
                                  <a:rPr lang="en-US" altLang="ja-JP" sz="2200" i="1">
                                    <a:latin typeface="Cambria Math"/>
                                  </a:rPr>
                                </m:ctrlPr>
                              </m:sSubPr>
                              <m:e>
                                <m:r>
                                  <a:rPr lang="en-US" altLang="ja-JP" sz="2200" i="1" smtClean="0">
                                    <a:latin typeface="Cambria Math"/>
                                  </a:rPr>
                                  <m:t>𝑦</m:t>
                                </m:r>
                              </m:e>
                              <m:sub>
                                <m:r>
                                  <a:rPr lang="en-US" altLang="ja-JP" sz="2200" i="1">
                                    <a:latin typeface="Cambria Math"/>
                                  </a:rPr>
                                  <m:t>𝑖</m:t>
                                </m:r>
                              </m:sub>
                            </m:sSub>
                            <m:r>
                              <a:rPr lang="en-US" altLang="ja-JP" sz="2200" i="1">
                                <a:latin typeface="Cambria Math"/>
                              </a:rPr>
                              <m:t>−</m:t>
                            </m:r>
                            <m:acc>
                              <m:accPr>
                                <m:chr m:val="̅"/>
                                <m:ctrlPr>
                                  <a:rPr lang="en-US" altLang="ja-JP" sz="2200" i="1" smtClean="0">
                                    <a:latin typeface="Cambria Math"/>
                                  </a:rPr>
                                </m:ctrlPr>
                              </m:accPr>
                              <m:e>
                                <m:r>
                                  <a:rPr lang="en-US" altLang="ja-JP" sz="2200" i="1" smtClean="0">
                                    <a:latin typeface="Cambria Math"/>
                                  </a:rPr>
                                  <m:t>𝑦</m:t>
                                </m:r>
                              </m:e>
                            </m:acc>
                            <m:r>
                              <a:rPr lang="en-US" altLang="ja-JP" sz="2200" i="1">
                                <a:latin typeface="Cambria Math"/>
                              </a:rPr>
                              <m:t>)</m:t>
                            </m:r>
                          </m:e>
                        </m:nary>
                      </m:num>
                      <m:den>
                        <m:nary>
                          <m:naryPr>
                            <m:chr m:val="∑"/>
                            <m:supHide m:val="on"/>
                            <m:ctrlPr>
                              <a:rPr lang="en-US" altLang="ja-JP" sz="2200" i="1" smtClean="0">
                                <a:latin typeface="Cambria Math"/>
                              </a:rPr>
                            </m:ctrlPr>
                          </m:naryPr>
                          <m:sub>
                            <m:r>
                              <a:rPr lang="en-US" altLang="ja-JP" sz="2200" i="1" smtClean="0">
                                <a:latin typeface="Cambria Math"/>
                              </a:rPr>
                              <m:t>𝑖</m:t>
                            </m:r>
                          </m:sub>
                          <m:sup/>
                          <m:e>
                            <m:sSup>
                              <m:sSupPr>
                                <m:ctrlPr>
                                  <a:rPr lang="en-US" altLang="ja-JP" sz="2200" i="1" smtClean="0">
                                    <a:latin typeface="Cambria Math"/>
                                  </a:rPr>
                                </m:ctrlPr>
                              </m:sSupPr>
                              <m:e>
                                <m:d>
                                  <m:dPr>
                                    <m:ctrlPr>
                                      <a:rPr lang="en-US" altLang="ja-JP" sz="2200" i="1">
                                        <a:latin typeface="Cambria Math"/>
                                      </a:rPr>
                                    </m:ctrlPr>
                                  </m:dPr>
                                  <m:e>
                                    <m:sSub>
                                      <m:sSubPr>
                                        <m:ctrlPr>
                                          <a:rPr lang="en-US" altLang="ja-JP" sz="2200" i="1">
                                            <a:latin typeface="Cambria Math"/>
                                          </a:rPr>
                                        </m:ctrlPr>
                                      </m:sSubPr>
                                      <m:e>
                                        <m:r>
                                          <a:rPr lang="en-US" altLang="ja-JP" sz="2200" i="1">
                                            <a:latin typeface="Cambria Math"/>
                                          </a:rPr>
                                          <m:t>𝑥</m:t>
                                        </m:r>
                                      </m:e>
                                      <m:sub>
                                        <m:r>
                                          <a:rPr lang="en-US" altLang="ja-JP" sz="2200" i="1">
                                            <a:latin typeface="Cambria Math"/>
                                          </a:rPr>
                                          <m:t>𝑖</m:t>
                                        </m:r>
                                      </m:sub>
                                    </m:sSub>
                                    <m:r>
                                      <a:rPr lang="en-US" altLang="ja-JP" sz="2200" i="1">
                                        <a:latin typeface="Cambria Math"/>
                                      </a:rPr>
                                      <m:t>−</m:t>
                                    </m:r>
                                    <m:acc>
                                      <m:accPr>
                                        <m:chr m:val="̅"/>
                                        <m:ctrlPr>
                                          <a:rPr lang="en-US" altLang="ja-JP" sz="2200" i="1">
                                            <a:latin typeface="Cambria Math"/>
                                          </a:rPr>
                                        </m:ctrlPr>
                                      </m:accPr>
                                      <m:e>
                                        <m:r>
                                          <a:rPr lang="en-US" altLang="ja-JP" sz="2200" i="1">
                                            <a:latin typeface="Cambria Math"/>
                                          </a:rPr>
                                          <m:t>𝑥</m:t>
                                        </m:r>
                                      </m:e>
                                    </m:acc>
                                  </m:e>
                                </m:d>
                              </m:e>
                              <m:sup>
                                <m:r>
                                  <a:rPr lang="en-US" altLang="ja-JP" sz="2200" i="1" smtClean="0">
                                    <a:latin typeface="Cambria Math"/>
                                  </a:rPr>
                                  <m:t>2</m:t>
                                </m:r>
                              </m:sup>
                            </m:sSup>
                          </m:e>
                        </m:nary>
                      </m:den>
                    </m:f>
                    <m:r>
                      <a:rPr lang="en-US" altLang="ja-JP" sz="2200" i="1" smtClean="0">
                        <a:latin typeface="Cambria Math"/>
                      </a:rPr>
                      <m:t>=</m:t>
                    </m:r>
                    <m:f>
                      <m:fPr>
                        <m:ctrlPr>
                          <a:rPr lang="en-US" altLang="ja-JP" sz="2200" i="1" smtClean="0">
                            <a:latin typeface="Cambria Math"/>
                          </a:rPr>
                        </m:ctrlPr>
                      </m:fPr>
                      <m:num>
                        <m:sSub>
                          <m:sSubPr>
                            <m:ctrlPr>
                              <a:rPr lang="en-US" altLang="ja-JP" sz="2200" i="1" smtClean="0">
                                <a:latin typeface="Cambria Math"/>
                              </a:rPr>
                            </m:ctrlPr>
                          </m:sSubPr>
                          <m:e>
                            <m:r>
                              <a:rPr lang="en-US" altLang="ja-JP" sz="2200" i="1" smtClean="0">
                                <a:latin typeface="Cambria Math"/>
                              </a:rPr>
                              <m:t>𝑆</m:t>
                            </m:r>
                          </m:e>
                          <m:sub>
                            <m:r>
                              <a:rPr lang="en-US" altLang="ja-JP" sz="2200" i="1" smtClean="0">
                                <a:latin typeface="Cambria Math"/>
                              </a:rPr>
                              <m:t>𝑥𝑦</m:t>
                            </m:r>
                          </m:sub>
                        </m:sSub>
                      </m:num>
                      <m:den>
                        <m:sSub>
                          <m:sSubPr>
                            <m:ctrlPr>
                              <a:rPr lang="en-US" altLang="ja-JP" sz="2200" i="1" smtClean="0">
                                <a:latin typeface="Cambria Math"/>
                              </a:rPr>
                            </m:ctrlPr>
                          </m:sSubPr>
                          <m:e>
                            <m:r>
                              <a:rPr lang="en-US" altLang="ja-JP" sz="2200" i="1" smtClean="0">
                                <a:latin typeface="Cambria Math"/>
                              </a:rPr>
                              <m:t>𝑆</m:t>
                            </m:r>
                          </m:e>
                          <m:sub>
                            <m:r>
                              <a:rPr lang="en-US" altLang="ja-JP" sz="2200" i="1" smtClean="0">
                                <a:latin typeface="Cambria Math"/>
                              </a:rPr>
                              <m:t>𝑥𝑥</m:t>
                            </m:r>
                          </m:sub>
                        </m:sSub>
                      </m:den>
                    </m:f>
                  </m:oMath>
                </a14:m>
                <a:endParaRPr lang="en-US" altLang="ja-JP" sz="2200" i="1" dirty="0">
                  <a:latin typeface="Cambria Math" panose="02040503050406030204" pitchFamily="18" charset="0"/>
                </a:endParaRPr>
              </a:p>
              <a:p>
                <a:pPr marL="0" lvl="3" indent="0">
                  <a:lnSpc>
                    <a:spcPct val="120000"/>
                  </a:lnSpc>
                  <a:buClr>
                    <a:schemeClr val="bg1"/>
                  </a:buClr>
                </a:pPr>
                <a14:m>
                  <m:oMath xmlns:m="http://schemas.openxmlformats.org/officeDocument/2006/math">
                    <m:r>
                      <a:rPr lang="en-US" altLang="ja-JP" sz="2200" i="1" dirty="0" smtClean="0">
                        <a:solidFill>
                          <a:srgbClr val="FF0000"/>
                        </a:solidFill>
                        <a:latin typeface="Cambria Math"/>
                      </a:rPr>
                      <m:t>𝑎</m:t>
                    </m:r>
                    <m:r>
                      <a:rPr lang="en-US" altLang="ja-JP" sz="2200" i="1" dirty="0" smtClean="0">
                        <a:latin typeface="Cambria Math"/>
                      </a:rPr>
                      <m:t>=</m:t>
                    </m:r>
                    <m:acc>
                      <m:accPr>
                        <m:chr m:val="̅"/>
                        <m:ctrlPr>
                          <a:rPr lang="en-US" altLang="ja-JP" sz="2200" i="1">
                            <a:latin typeface="Cambria Math"/>
                          </a:rPr>
                        </m:ctrlPr>
                      </m:accPr>
                      <m:e>
                        <m:r>
                          <a:rPr lang="en-US" altLang="ja-JP" sz="2200" i="1">
                            <a:latin typeface="Cambria Math"/>
                          </a:rPr>
                          <m:t>𝑦</m:t>
                        </m:r>
                      </m:e>
                    </m:acc>
                    <m:r>
                      <a:rPr lang="en-US" altLang="ja-JP" sz="2200" i="1" smtClean="0">
                        <a:latin typeface="Cambria Math"/>
                      </a:rPr>
                      <m:t>−</m:t>
                    </m:r>
                    <m:r>
                      <a:rPr lang="en-US" altLang="ja-JP" sz="2200" i="1" smtClean="0">
                        <a:solidFill>
                          <a:srgbClr val="FF0000"/>
                        </a:solidFill>
                        <a:latin typeface="Cambria Math"/>
                      </a:rPr>
                      <m:t>𝑏</m:t>
                    </m:r>
                    <m:acc>
                      <m:accPr>
                        <m:chr m:val="̅"/>
                        <m:ctrlPr>
                          <a:rPr lang="en-US" altLang="ja-JP" sz="2200" i="1">
                            <a:latin typeface="Cambria Math"/>
                          </a:rPr>
                        </m:ctrlPr>
                      </m:accPr>
                      <m:e>
                        <m:r>
                          <a:rPr lang="en-US" altLang="ja-JP" sz="2200" i="1">
                            <a:latin typeface="Cambria Math"/>
                          </a:rPr>
                          <m:t>𝑥</m:t>
                        </m:r>
                      </m:e>
                    </m:acc>
                  </m:oMath>
                </a14:m>
                <a:endParaRPr lang="en-US" altLang="ja-JP" sz="2200" dirty="0">
                  <a:latin typeface="HGP創英角ｺﾞｼｯｸUB" panose="020B0900000000000000" pitchFamily="50" charset="-128"/>
                  <a:ea typeface="HGP創英角ｺﾞｼｯｸUB" panose="020B0900000000000000" pitchFamily="50" charset="-128"/>
                </a:endParaRPr>
              </a:p>
            </p:txBody>
          </p:sp>
        </mc:Choice>
        <mc:Fallback xmlns="">
          <p:sp>
            <p:nvSpPr>
              <p:cNvPr id="41" name="コンテンツ プレースホルダー 1"/>
              <p:cNvSpPr txBox="1">
                <a:spLocks noRot="1" noChangeAspect="1" noMove="1" noResize="1" noEditPoints="1" noAdjustHandles="1" noChangeArrowheads="1" noChangeShapeType="1" noTextEdit="1"/>
              </p:cNvSpPr>
              <p:nvPr/>
            </p:nvSpPr>
            <p:spPr>
              <a:xfrm>
                <a:off x="1489792" y="3025312"/>
                <a:ext cx="3082208" cy="1196546"/>
              </a:xfrm>
              <a:prstGeom prst="rect">
                <a:avLst/>
              </a:prstGeom>
              <a:blipFill rotWithShape="1">
                <a:blip r:embed="rId3"/>
                <a:stretch>
                  <a:fillRect l="-2174" b="-9645"/>
                </a:stretch>
              </a:blipFill>
            </p:spPr>
            <p:txBody>
              <a:bodyPr/>
              <a:lstStyle/>
              <a:p>
                <a:r>
                  <a:rPr lang="ja-JP" altLang="en-US">
                    <a:noFill/>
                  </a:rPr>
                  <a:t> </a:t>
                </a:r>
              </a:p>
            </p:txBody>
          </p:sp>
        </mc:Fallback>
      </mc:AlternateContent>
      <p:sp>
        <p:nvSpPr>
          <p:cNvPr id="42" name="正方形/長方形 41">
            <a:extLst>
              <a:ext uri="{FF2B5EF4-FFF2-40B4-BE49-F238E27FC236}">
                <a16:creationId xmlns:a16="http://schemas.microsoft.com/office/drawing/2014/main" xmlns="" id="{B0980245-28AF-45B0-83F4-D24C06C20720}"/>
              </a:ext>
            </a:extLst>
          </p:cNvPr>
          <p:cNvSpPr>
            <a:spLocks noChangeAspect="1"/>
          </p:cNvSpPr>
          <p:nvPr/>
        </p:nvSpPr>
        <p:spPr>
          <a:xfrm>
            <a:off x="892274" y="1424253"/>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mc:AlternateContent xmlns:mc="http://schemas.openxmlformats.org/markup-compatibility/2006" xmlns:a14="http://schemas.microsoft.com/office/drawing/2010/main">
        <mc:Choice Requires="a14">
          <p:sp>
            <p:nvSpPr>
              <p:cNvPr id="46" name="タイトル 8">
                <a:extLst>
                  <a:ext uri="{FF2B5EF4-FFF2-40B4-BE49-F238E27FC236}">
                    <a16:creationId xmlns:a16="http://schemas.microsoft.com/office/drawing/2014/main" xmlns="" id="{9266E4F6-FD89-4634-BF70-865CA96F211B}"/>
                  </a:ext>
                </a:extLst>
              </p:cNvPr>
              <p:cNvSpPr txBox="1">
                <a:spLocks/>
              </p:cNvSpPr>
              <p:nvPr/>
            </p:nvSpPr>
            <p:spPr>
              <a:xfrm>
                <a:off x="1025376" y="1234820"/>
                <a:ext cx="7922749" cy="474632"/>
              </a:xfrm>
              <a:prstGeom prst="rect">
                <a:avLst/>
              </a:prstGeom>
            </p:spPr>
            <p:txBody>
              <a:bodyPr wrap="square"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tabLst>
                    <a:tab pos="0" algn="l"/>
                  </a:tabLst>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二乗和を最小化する</a:t>
                </a:r>
                <a14:m>
                  <m:oMath xmlns:m="http://schemas.openxmlformats.org/officeDocument/2006/math">
                    <m:r>
                      <a:rPr lang="en-US" altLang="ja-JP" sz="2200" b="0" i="0" dirty="0" smtClean="0">
                        <a:solidFill>
                          <a:srgbClr val="FF0000"/>
                        </a:solidFill>
                        <a:latin typeface="Cambria Math" panose="02040503050406030204" pitchFamily="18" charset="0"/>
                      </a:rPr>
                      <m:t> </m:t>
                    </m:r>
                    <m:r>
                      <a:rPr lang="en-US" altLang="ja-JP" sz="2200" i="1" dirty="0">
                        <a:solidFill>
                          <a:srgbClr val="FF0000"/>
                        </a:solidFill>
                        <a:latin typeface="Cambria Math"/>
                      </a:rPr>
                      <m:t>𝑎</m:t>
                    </m:r>
                  </m:oMath>
                </a14:m>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 と</a:t>
                </a:r>
                <a14:m>
                  <m:oMath xmlns:m="http://schemas.openxmlformats.org/officeDocument/2006/math">
                    <m:r>
                      <a:rPr lang="en-US" altLang="ja-JP" sz="2000" b="0" i="0" dirty="0" smtClean="0">
                        <a:solidFill>
                          <a:srgbClr val="FF0000"/>
                        </a:solidFill>
                        <a:latin typeface="Cambria Math" panose="02040503050406030204" pitchFamily="18" charset="0"/>
                      </a:rPr>
                      <m:t> </m:t>
                    </m:r>
                    <m:r>
                      <a:rPr lang="en-US" altLang="ja-JP" sz="2000" i="1" dirty="0">
                        <a:solidFill>
                          <a:srgbClr val="FF0000"/>
                        </a:solidFill>
                        <a:latin typeface="Cambria Math"/>
                      </a:rPr>
                      <m:t>𝑏</m:t>
                    </m:r>
                  </m:oMath>
                </a14:m>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を探す</a:t>
                </a:r>
              </a:p>
            </p:txBody>
          </p:sp>
        </mc:Choice>
        <mc:Fallback xmlns="">
          <p:sp>
            <p:nvSpPr>
              <p:cNvPr id="46" name="タイトル 8">
                <a:extLst>
                  <a:ext uri="{FF2B5EF4-FFF2-40B4-BE49-F238E27FC236}">
                    <a16:creationId xmlns="" xmlns:a16="http://schemas.microsoft.com/office/drawing/2014/main" xmlns:a14="http://schemas.microsoft.com/office/drawing/2010/main" id="{9266E4F6-FD89-4634-BF70-865CA96F211B}"/>
                  </a:ext>
                </a:extLst>
              </p:cNvPr>
              <p:cNvSpPr txBox="1">
                <a:spLocks noRot="1" noChangeAspect="1" noMove="1" noResize="1" noEditPoints="1" noAdjustHandles="1" noChangeArrowheads="1" noChangeShapeType="1" noTextEdit="1"/>
              </p:cNvSpPr>
              <p:nvPr/>
            </p:nvSpPr>
            <p:spPr>
              <a:xfrm>
                <a:off x="1025376" y="1234820"/>
                <a:ext cx="7922749" cy="474632"/>
              </a:xfrm>
              <a:prstGeom prst="rect">
                <a:avLst/>
              </a:prstGeom>
              <a:blipFill rotWithShape="1">
                <a:blip r:embed="rId4"/>
                <a:stretch>
                  <a:fillRect l="-1462" t="-14286" b="-2727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7" name="コンテンツ プレースホルダー 1">
                <a:extLst>
                  <a:ext uri="{FF2B5EF4-FFF2-40B4-BE49-F238E27FC236}">
                    <a16:creationId xmlns:a16="http://schemas.microsoft.com/office/drawing/2014/main" xmlns="" id="{C1825F56-EB13-4B88-BDBF-BD98790C7ECF}"/>
                  </a:ext>
                </a:extLst>
              </p:cNvPr>
              <p:cNvSpPr txBox="1">
                <a:spLocks/>
              </p:cNvSpPr>
              <p:nvPr/>
            </p:nvSpPr>
            <p:spPr>
              <a:xfrm>
                <a:off x="1222287" y="1699130"/>
                <a:ext cx="6624736" cy="530273"/>
              </a:xfrm>
              <a:prstGeom prst="rect">
                <a:avLst/>
              </a:prstGeom>
            </p:spPr>
            <p:txBody>
              <a:bodyPr wrap="square">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lvl="2" indent="0">
                  <a:buClr>
                    <a:schemeClr val="bg1"/>
                  </a:buClr>
                </a:pPr>
                <a14:m>
                  <m:oMath xmlns:m="http://schemas.openxmlformats.org/officeDocument/2006/math">
                    <m:sSup>
                      <m:sSupPr>
                        <m:ctrlPr>
                          <a:rPr lang="en-US" altLang="ja-JP" sz="2200" i="1" smtClean="0">
                            <a:latin typeface="Cambria Math"/>
                          </a:rPr>
                        </m:ctrlPr>
                      </m:sSupPr>
                      <m:e>
                        <m:r>
                          <a:rPr lang="en-US" altLang="ja-JP" sz="2200" i="1" smtClean="0">
                            <a:latin typeface="Cambria Math"/>
                          </a:rPr>
                          <m:t>𝑆</m:t>
                        </m:r>
                      </m:e>
                      <m:sup>
                        <m:r>
                          <a:rPr lang="en-US" altLang="ja-JP" sz="2200" i="1" smtClean="0">
                            <a:latin typeface="Cambria Math"/>
                          </a:rPr>
                          <m:t>2</m:t>
                        </m:r>
                      </m:sup>
                    </m:sSup>
                    <m:r>
                      <a:rPr lang="en-US" altLang="ja-JP" sz="2200" i="1" smtClean="0">
                        <a:latin typeface="Cambria Math"/>
                      </a:rPr>
                      <m:t>=</m:t>
                    </m:r>
                    <m:func>
                      <m:funcPr>
                        <m:ctrlPr>
                          <a:rPr lang="en-US" altLang="ja-JP" sz="2200" i="1">
                            <a:latin typeface="Cambria Math"/>
                          </a:rPr>
                        </m:ctrlPr>
                      </m:funcPr>
                      <m:fName>
                        <m:r>
                          <m:rPr>
                            <m:sty m:val="p"/>
                          </m:rPr>
                          <a:rPr lang="en-US" altLang="ja-JP" sz="2200">
                            <a:latin typeface="Cambria Math"/>
                          </a:rPr>
                          <m:t>min</m:t>
                        </m:r>
                      </m:fName>
                      <m:e>
                        <m:nary>
                          <m:naryPr>
                            <m:chr m:val="∑"/>
                            <m:ctrlPr>
                              <a:rPr lang="en-US" altLang="ja-JP" sz="2200" i="1">
                                <a:latin typeface="Cambria Math"/>
                              </a:rPr>
                            </m:ctrlPr>
                          </m:naryPr>
                          <m:sub>
                            <m:r>
                              <m:rPr>
                                <m:brk m:alnAt="23"/>
                              </m:rPr>
                              <a:rPr lang="en-US" altLang="ja-JP" sz="2200" i="1">
                                <a:latin typeface="Cambria Math"/>
                              </a:rPr>
                              <m:t>𝑖</m:t>
                            </m:r>
                            <m:r>
                              <a:rPr lang="en-US" altLang="ja-JP" sz="2200" i="1">
                                <a:latin typeface="Cambria Math"/>
                              </a:rPr>
                              <m:t>=1</m:t>
                            </m:r>
                          </m:sub>
                          <m:sup>
                            <m:r>
                              <a:rPr lang="en-US" altLang="ja-JP" sz="2200" i="1" smtClean="0">
                                <a:latin typeface="Cambria Math"/>
                              </a:rPr>
                              <m:t>𝑛</m:t>
                            </m:r>
                          </m:sup>
                          <m:e>
                            <m:sSup>
                              <m:sSupPr>
                                <m:ctrlPr>
                                  <a:rPr lang="en-US" altLang="ja-JP" sz="2200" i="1">
                                    <a:latin typeface="Cambria Math"/>
                                  </a:rPr>
                                </m:ctrlPr>
                              </m:sSupPr>
                              <m:e>
                                <m:d>
                                  <m:dPr>
                                    <m:ctrlPr>
                                      <a:rPr lang="en-US" altLang="ja-JP" sz="2200" i="1">
                                        <a:latin typeface="Cambria Math"/>
                                      </a:rPr>
                                    </m:ctrlPr>
                                  </m:dPr>
                                  <m:e>
                                    <m:sSub>
                                      <m:sSubPr>
                                        <m:ctrlPr>
                                          <a:rPr lang="en-US" altLang="ja-JP" sz="2200" i="1" smtClean="0">
                                            <a:solidFill>
                                              <a:srgbClr val="0070C0"/>
                                            </a:solidFill>
                                            <a:latin typeface="Cambria Math"/>
                                          </a:rPr>
                                        </m:ctrlPr>
                                      </m:sSubPr>
                                      <m:e>
                                        <m:r>
                                          <a:rPr lang="en-US" altLang="ja-JP" sz="2200" i="1">
                                            <a:solidFill>
                                              <a:srgbClr val="0070C0"/>
                                            </a:solidFill>
                                            <a:latin typeface="Cambria Math"/>
                                          </a:rPr>
                                          <m:t>𝑦</m:t>
                                        </m:r>
                                      </m:e>
                                      <m:sub>
                                        <m:r>
                                          <a:rPr lang="en-US" altLang="ja-JP" sz="2200" i="1">
                                            <a:solidFill>
                                              <a:srgbClr val="0070C0"/>
                                            </a:solidFill>
                                            <a:latin typeface="Cambria Math"/>
                                          </a:rPr>
                                          <m:t>𝑖</m:t>
                                        </m:r>
                                      </m:sub>
                                    </m:sSub>
                                    <m:r>
                                      <a:rPr lang="en-US" altLang="ja-JP" sz="2200" i="1">
                                        <a:latin typeface="Cambria Math"/>
                                      </a:rPr>
                                      <m:t>−</m:t>
                                    </m:r>
                                    <m:sSub>
                                      <m:sSubPr>
                                        <m:ctrlPr>
                                          <a:rPr lang="en-US" altLang="ja-JP" sz="2200" i="1" smtClean="0">
                                            <a:solidFill>
                                              <a:srgbClr val="FF0000"/>
                                            </a:solidFill>
                                            <a:latin typeface="Cambria Math"/>
                                          </a:rPr>
                                        </m:ctrlPr>
                                      </m:sSubPr>
                                      <m:e>
                                        <m:acc>
                                          <m:accPr>
                                            <m:chr m:val="̂"/>
                                            <m:ctrlPr>
                                              <a:rPr lang="en-US" altLang="ja-JP" sz="2200" i="1">
                                                <a:solidFill>
                                                  <a:srgbClr val="FF0000"/>
                                                </a:solidFill>
                                                <a:latin typeface="Cambria Math"/>
                                              </a:rPr>
                                            </m:ctrlPr>
                                          </m:accPr>
                                          <m:e>
                                            <m:r>
                                              <a:rPr lang="en-US" altLang="ja-JP" sz="2200" i="1">
                                                <a:solidFill>
                                                  <a:srgbClr val="FF0000"/>
                                                </a:solidFill>
                                                <a:latin typeface="Cambria Math"/>
                                              </a:rPr>
                                              <m:t>𝑦</m:t>
                                            </m:r>
                                          </m:e>
                                        </m:acc>
                                      </m:e>
                                      <m:sub>
                                        <m:r>
                                          <a:rPr lang="en-US" altLang="ja-JP" sz="2200" i="1">
                                            <a:solidFill>
                                              <a:srgbClr val="FF0000"/>
                                            </a:solidFill>
                                            <a:latin typeface="Cambria Math"/>
                                          </a:rPr>
                                          <m:t>𝑖</m:t>
                                        </m:r>
                                      </m:sub>
                                    </m:sSub>
                                  </m:e>
                                </m:d>
                              </m:e>
                              <m:sup>
                                <m:r>
                                  <a:rPr lang="en-US" altLang="ja-JP" sz="2200" i="1">
                                    <a:latin typeface="Cambria Math"/>
                                  </a:rPr>
                                  <m:t>2</m:t>
                                </m:r>
                              </m:sup>
                            </m:sSup>
                          </m:e>
                        </m:nary>
                      </m:e>
                    </m:func>
                    <m:r>
                      <a:rPr lang="en-US" altLang="ja-JP" sz="2200" i="1">
                        <a:latin typeface="Cambria Math"/>
                      </a:rPr>
                      <m:t>=</m:t>
                    </m:r>
                    <m:func>
                      <m:funcPr>
                        <m:ctrlPr>
                          <a:rPr lang="en-US" altLang="ja-JP" sz="2200" i="1">
                            <a:latin typeface="Cambria Math"/>
                          </a:rPr>
                        </m:ctrlPr>
                      </m:funcPr>
                      <m:fName>
                        <m:limLow>
                          <m:limLowPr>
                            <m:ctrlPr>
                              <a:rPr lang="en-US" altLang="ja-JP" sz="2200" i="1">
                                <a:latin typeface="Cambria Math"/>
                              </a:rPr>
                            </m:ctrlPr>
                          </m:limLowPr>
                          <m:e>
                            <m:r>
                              <m:rPr>
                                <m:sty m:val="p"/>
                              </m:rPr>
                              <a:rPr lang="en-US" altLang="ja-JP" sz="2200">
                                <a:latin typeface="Cambria Math"/>
                              </a:rPr>
                              <m:t>min</m:t>
                            </m:r>
                          </m:e>
                          <m:lim>
                            <m:r>
                              <a:rPr lang="en-US" altLang="ja-JP" sz="2200" i="1">
                                <a:latin typeface="Cambria Math"/>
                              </a:rPr>
                              <m:t>𝑎</m:t>
                            </m:r>
                            <m:r>
                              <a:rPr lang="en-US" altLang="ja-JP" sz="2200" i="1">
                                <a:latin typeface="Cambria Math"/>
                              </a:rPr>
                              <m:t>,</m:t>
                            </m:r>
                            <m:r>
                              <a:rPr lang="en-US" altLang="ja-JP" sz="2200" i="1" smtClean="0">
                                <a:latin typeface="Cambria Math"/>
                              </a:rPr>
                              <m:t>𝑏</m:t>
                            </m:r>
                            <m:r>
                              <a:rPr lang="en-US" altLang="ja-JP" sz="2200" i="1" smtClean="0">
                                <a:latin typeface="Cambria Math"/>
                              </a:rPr>
                              <m:t> </m:t>
                            </m:r>
                          </m:lim>
                        </m:limLow>
                      </m:fName>
                      <m:e>
                        <m:nary>
                          <m:naryPr>
                            <m:chr m:val="∑"/>
                            <m:ctrlPr>
                              <a:rPr lang="en-US" altLang="ja-JP" sz="2200" i="1">
                                <a:latin typeface="Cambria Math"/>
                              </a:rPr>
                            </m:ctrlPr>
                          </m:naryPr>
                          <m:sub>
                            <m:r>
                              <a:rPr lang="en-US" altLang="ja-JP" sz="2200" i="1">
                                <a:latin typeface="Cambria Math"/>
                              </a:rPr>
                              <m:t>𝑖</m:t>
                            </m:r>
                            <m:r>
                              <a:rPr lang="en-US" altLang="ja-JP" sz="2200" i="1">
                                <a:latin typeface="Cambria Math"/>
                              </a:rPr>
                              <m:t>=1</m:t>
                            </m:r>
                          </m:sub>
                          <m:sup>
                            <m:r>
                              <a:rPr lang="en-US" altLang="ja-JP" sz="2200" i="1" smtClean="0">
                                <a:latin typeface="Cambria Math"/>
                              </a:rPr>
                              <m:t>𝑛</m:t>
                            </m:r>
                          </m:sup>
                          <m:e>
                            <m:sSup>
                              <m:sSupPr>
                                <m:ctrlPr>
                                  <a:rPr lang="en-US" altLang="ja-JP" sz="2200" i="1">
                                    <a:latin typeface="Cambria Math"/>
                                  </a:rPr>
                                </m:ctrlPr>
                              </m:sSupPr>
                              <m:e>
                                <m:d>
                                  <m:dPr>
                                    <m:begChr m:val="{"/>
                                    <m:endChr m:val="}"/>
                                    <m:ctrlPr>
                                      <a:rPr lang="en-US" altLang="ja-JP" sz="2200" i="1">
                                        <a:latin typeface="Cambria Math"/>
                                      </a:rPr>
                                    </m:ctrlPr>
                                  </m:dPr>
                                  <m:e>
                                    <m:sSub>
                                      <m:sSubPr>
                                        <m:ctrlPr>
                                          <a:rPr lang="en-US" altLang="ja-JP" sz="2200" i="1" smtClean="0">
                                            <a:solidFill>
                                              <a:srgbClr val="0070C0"/>
                                            </a:solidFill>
                                            <a:latin typeface="Cambria Math"/>
                                          </a:rPr>
                                        </m:ctrlPr>
                                      </m:sSubPr>
                                      <m:e>
                                        <m:r>
                                          <a:rPr lang="en-US" altLang="ja-JP" sz="2200" i="1">
                                            <a:solidFill>
                                              <a:srgbClr val="0070C0"/>
                                            </a:solidFill>
                                            <a:latin typeface="Cambria Math"/>
                                          </a:rPr>
                                          <m:t>𝑦</m:t>
                                        </m:r>
                                      </m:e>
                                      <m:sub>
                                        <m:r>
                                          <a:rPr lang="en-US" altLang="ja-JP" sz="2200" i="1">
                                            <a:solidFill>
                                              <a:srgbClr val="0070C0"/>
                                            </a:solidFill>
                                            <a:latin typeface="Cambria Math"/>
                                          </a:rPr>
                                          <m:t>𝑖</m:t>
                                        </m:r>
                                      </m:sub>
                                    </m:sSub>
                                    <m:r>
                                      <a:rPr lang="en-US" altLang="ja-JP" sz="2200" i="1">
                                        <a:latin typeface="Cambria Math"/>
                                      </a:rPr>
                                      <m:t>−</m:t>
                                    </m:r>
                                    <m:d>
                                      <m:dPr>
                                        <m:ctrlPr>
                                          <a:rPr lang="en-US" altLang="ja-JP" sz="2200" i="1">
                                            <a:latin typeface="Cambria Math"/>
                                          </a:rPr>
                                        </m:ctrlPr>
                                      </m:dPr>
                                      <m:e>
                                        <m:r>
                                          <a:rPr lang="en-US" altLang="ja-JP" sz="2200" i="1" smtClean="0">
                                            <a:solidFill>
                                              <a:srgbClr val="FF0000"/>
                                            </a:solidFill>
                                            <a:latin typeface="Cambria Math"/>
                                          </a:rPr>
                                          <m:t>𝑎</m:t>
                                        </m:r>
                                        <m:r>
                                          <a:rPr lang="en-US" altLang="ja-JP" sz="2200" i="1">
                                            <a:latin typeface="Cambria Math"/>
                                          </a:rPr>
                                          <m:t>+</m:t>
                                        </m:r>
                                        <m:r>
                                          <a:rPr lang="en-US" altLang="ja-JP" sz="2200" i="1" smtClean="0">
                                            <a:solidFill>
                                              <a:srgbClr val="FF0000"/>
                                            </a:solidFill>
                                            <a:latin typeface="Cambria Math"/>
                                          </a:rPr>
                                          <m:t>𝑏</m:t>
                                        </m:r>
                                        <m:sSub>
                                          <m:sSubPr>
                                            <m:ctrlPr>
                                              <a:rPr lang="en-US" altLang="ja-JP" sz="2200" i="1">
                                                <a:latin typeface="Cambria Math"/>
                                              </a:rPr>
                                            </m:ctrlPr>
                                          </m:sSubPr>
                                          <m:e>
                                            <m:r>
                                              <a:rPr lang="en-US" altLang="ja-JP" sz="2200" i="1">
                                                <a:latin typeface="Cambria Math"/>
                                              </a:rPr>
                                              <m:t>𝑥</m:t>
                                            </m:r>
                                          </m:e>
                                          <m:sub>
                                            <m:r>
                                              <a:rPr lang="en-US" altLang="ja-JP" sz="2200" i="1">
                                                <a:latin typeface="Cambria Math"/>
                                              </a:rPr>
                                              <m:t>𝑖</m:t>
                                            </m:r>
                                          </m:sub>
                                        </m:sSub>
                                      </m:e>
                                    </m:d>
                                  </m:e>
                                </m:d>
                              </m:e>
                              <m:sup>
                                <m:r>
                                  <a:rPr lang="en-US" altLang="ja-JP" sz="2200" i="1">
                                    <a:latin typeface="Cambria Math"/>
                                  </a:rPr>
                                  <m:t>2</m:t>
                                </m:r>
                              </m:sup>
                            </m:sSup>
                          </m:e>
                        </m:nary>
                      </m:e>
                    </m:func>
                  </m:oMath>
                </a14:m>
                <a:endParaRPr lang="en-US" altLang="ja-JP" sz="2200" dirty="0">
                  <a:latin typeface="HGP創英角ｺﾞｼｯｸUB" panose="020B0900000000000000" pitchFamily="50" charset="-128"/>
                  <a:ea typeface="HGP創英角ｺﾞｼｯｸUB" panose="020B0900000000000000" pitchFamily="50" charset="-128"/>
                </a:endParaRPr>
              </a:p>
            </p:txBody>
          </p:sp>
        </mc:Choice>
        <mc:Fallback xmlns="">
          <p:sp>
            <p:nvSpPr>
              <p:cNvPr id="47" name="コンテンツ プレースホルダー 1">
                <a:extLst>
                  <a:ext uri="{FF2B5EF4-FFF2-40B4-BE49-F238E27FC236}">
                    <a16:creationId xmlns="" xmlns:a16="http://schemas.microsoft.com/office/drawing/2014/main" xmlns:a14="http://schemas.microsoft.com/office/drawing/2010/main" id="{C1825F56-EB13-4B88-BDBF-BD98790C7ECF}"/>
                  </a:ext>
                </a:extLst>
              </p:cNvPr>
              <p:cNvSpPr txBox="1">
                <a:spLocks noRot="1" noChangeAspect="1" noMove="1" noResize="1" noEditPoints="1" noAdjustHandles="1" noChangeArrowheads="1" noChangeShapeType="1" noTextEdit="1"/>
              </p:cNvSpPr>
              <p:nvPr/>
            </p:nvSpPr>
            <p:spPr>
              <a:xfrm>
                <a:off x="1222287" y="1699130"/>
                <a:ext cx="6624736" cy="530273"/>
              </a:xfrm>
              <a:prstGeom prst="rect">
                <a:avLst/>
              </a:prstGeom>
              <a:blipFill rotWithShape="1">
                <a:blip r:embed="rId5"/>
                <a:stretch>
                  <a:fillRect l="-1105" t="-106897" b="-132184"/>
                </a:stretch>
              </a:blipFill>
            </p:spPr>
            <p:txBody>
              <a:bodyPr/>
              <a:lstStyle/>
              <a:p>
                <a:r>
                  <a:rPr lang="ja-JP" altLang="en-US">
                    <a:noFill/>
                  </a:rPr>
                  <a:t> </a:t>
                </a:r>
              </a:p>
            </p:txBody>
          </p:sp>
        </mc:Fallback>
      </mc:AlternateContent>
      <p:sp>
        <p:nvSpPr>
          <p:cNvPr id="71" name="正方形/長方形 70">
            <a:extLst>
              <a:ext uri="{FF2B5EF4-FFF2-40B4-BE49-F238E27FC236}">
                <a16:creationId xmlns:a16="http://schemas.microsoft.com/office/drawing/2014/main" xmlns="" id="{956C2F1E-6226-4E3F-950F-4497D36AB641}"/>
              </a:ext>
            </a:extLst>
          </p:cNvPr>
          <p:cNvSpPr>
            <a:spLocks noChangeAspect="1"/>
          </p:cNvSpPr>
          <p:nvPr/>
        </p:nvSpPr>
        <p:spPr>
          <a:xfrm>
            <a:off x="1184882" y="1851277"/>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72" name="正方形/長方形 71">
            <a:extLst>
              <a:ext uri="{FF2B5EF4-FFF2-40B4-BE49-F238E27FC236}">
                <a16:creationId xmlns:a16="http://schemas.microsoft.com/office/drawing/2014/main" xmlns="" id="{446F5CDA-A240-4F92-ADA1-EBDBFE846937}"/>
              </a:ext>
            </a:extLst>
          </p:cNvPr>
          <p:cNvSpPr>
            <a:spLocks noChangeAspect="1"/>
          </p:cNvSpPr>
          <p:nvPr/>
        </p:nvSpPr>
        <p:spPr>
          <a:xfrm>
            <a:off x="892274" y="2404490"/>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mc:AlternateContent xmlns:mc="http://schemas.openxmlformats.org/markup-compatibility/2006" xmlns:a14="http://schemas.microsoft.com/office/drawing/2010/main">
        <mc:Choice Requires="a14">
          <p:sp>
            <p:nvSpPr>
              <p:cNvPr id="73" name="タイトル 8">
                <a:extLst>
                  <a:ext uri="{FF2B5EF4-FFF2-40B4-BE49-F238E27FC236}">
                    <a16:creationId xmlns:a16="http://schemas.microsoft.com/office/drawing/2014/main" xmlns="" id="{E27B7ED4-CE0A-4B56-B181-DA32BB81CAD0}"/>
                  </a:ext>
                </a:extLst>
              </p:cNvPr>
              <p:cNvSpPr txBox="1">
                <a:spLocks/>
              </p:cNvSpPr>
              <p:nvPr/>
            </p:nvSpPr>
            <p:spPr>
              <a:xfrm>
                <a:off x="1025376" y="2215057"/>
                <a:ext cx="7922749" cy="474632"/>
              </a:xfrm>
              <a:prstGeom prst="rect">
                <a:avLst/>
              </a:prstGeom>
            </p:spPr>
            <p:txBody>
              <a:bodyPr wrap="square"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tabLst>
                    <a:tab pos="0" algn="l"/>
                  </a:tabLst>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単回帰式の回帰係数</a:t>
                </a:r>
                <a14:m>
                  <m:oMath xmlns:m="http://schemas.openxmlformats.org/officeDocument/2006/math">
                    <m:r>
                      <a:rPr lang="en-US" altLang="ja-JP" sz="2200" b="0" i="0" smtClean="0">
                        <a:solidFill>
                          <a:srgbClr val="FF0000"/>
                        </a:solidFill>
                        <a:latin typeface="Cambria Math" panose="02040503050406030204" pitchFamily="18" charset="0"/>
                      </a:rPr>
                      <m:t> </m:t>
                    </m:r>
                    <m:r>
                      <a:rPr lang="en-US" altLang="ja-JP" sz="2200" i="1">
                        <a:solidFill>
                          <a:srgbClr val="FF0000"/>
                        </a:solidFill>
                        <a:latin typeface="Cambria Math"/>
                      </a:rPr>
                      <m:t>𝑎</m:t>
                    </m:r>
                    <m:r>
                      <a:rPr lang="en-US" altLang="ja-JP" sz="2200" i="1">
                        <a:solidFill>
                          <a:srgbClr val="FF0000"/>
                        </a:solidFill>
                        <a:latin typeface="Cambria Math"/>
                      </a:rPr>
                      <m:t>,</m:t>
                    </m:r>
                    <m:r>
                      <a:rPr lang="en-US" altLang="ja-JP" sz="2200" i="1">
                        <a:solidFill>
                          <a:srgbClr val="FF0000"/>
                        </a:solidFill>
                        <a:latin typeface="Cambria Math"/>
                      </a:rPr>
                      <m:t>𝑏</m:t>
                    </m:r>
                    <m:r>
                      <a:rPr lang="en-US" altLang="ja-JP" sz="2200" b="0" i="1" smtClean="0">
                        <a:solidFill>
                          <a:srgbClr val="FF0000"/>
                        </a:solidFill>
                        <a:latin typeface="Cambria Math" panose="02040503050406030204" pitchFamily="18" charset="0"/>
                      </a:rPr>
                      <m:t> </m:t>
                    </m:r>
                  </m:oMath>
                </a14:m>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の推定</a:t>
                </a:r>
              </a:p>
            </p:txBody>
          </p:sp>
        </mc:Choice>
        <mc:Fallback xmlns="">
          <p:sp>
            <p:nvSpPr>
              <p:cNvPr id="73" name="タイトル 8">
                <a:extLst>
                  <a:ext uri="{FF2B5EF4-FFF2-40B4-BE49-F238E27FC236}">
                    <a16:creationId xmlns="" xmlns:a16="http://schemas.microsoft.com/office/drawing/2014/main" xmlns:a14="http://schemas.microsoft.com/office/drawing/2010/main" id="{E27B7ED4-CE0A-4B56-B181-DA32BB81CAD0}"/>
                  </a:ext>
                </a:extLst>
              </p:cNvPr>
              <p:cNvSpPr txBox="1">
                <a:spLocks noRot="1" noChangeAspect="1" noMove="1" noResize="1" noEditPoints="1" noAdjustHandles="1" noChangeArrowheads="1" noChangeShapeType="1" noTextEdit="1"/>
              </p:cNvSpPr>
              <p:nvPr/>
            </p:nvSpPr>
            <p:spPr>
              <a:xfrm>
                <a:off x="1025376" y="2215057"/>
                <a:ext cx="7922749" cy="474632"/>
              </a:xfrm>
              <a:prstGeom prst="rect">
                <a:avLst/>
              </a:prstGeom>
              <a:blipFill rotWithShape="1">
                <a:blip r:embed="rId6"/>
                <a:stretch>
                  <a:fillRect l="-1462" t="-12821" b="-2692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4" name="コンテンツ プレースホルダー 1">
                <a:extLst>
                  <a:ext uri="{FF2B5EF4-FFF2-40B4-BE49-F238E27FC236}">
                    <a16:creationId xmlns:a16="http://schemas.microsoft.com/office/drawing/2014/main" xmlns="" id="{88B52595-409B-4ADD-AA75-12683F3A58C8}"/>
                  </a:ext>
                </a:extLst>
              </p:cNvPr>
              <p:cNvSpPr txBox="1">
                <a:spLocks/>
              </p:cNvSpPr>
              <p:nvPr/>
            </p:nvSpPr>
            <p:spPr>
              <a:xfrm>
                <a:off x="1222286" y="2658101"/>
                <a:ext cx="7670193" cy="457048"/>
              </a:xfrm>
              <a:prstGeom prst="rect">
                <a:avLst/>
              </a:prstGeom>
            </p:spPr>
            <p:txBody>
              <a:bodyPr wrap="square">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lvl="2" indent="0">
                  <a:lnSpc>
                    <a:spcPct val="120000"/>
                  </a:lnSpc>
                  <a:buClr>
                    <a:schemeClr val="bg1"/>
                  </a:buClr>
                </a:pPr>
                <a14:m>
                  <m:oMath xmlns:m="http://schemas.openxmlformats.org/officeDocument/2006/math">
                    <m:sSup>
                      <m:sSupPr>
                        <m:ctrlPr>
                          <a:rPr lang="en-US" altLang="ja-JP" sz="2200" i="1" spc="-100" dirty="0">
                            <a:latin typeface="Cambria Math"/>
                          </a:rPr>
                        </m:ctrlPr>
                      </m:sSupPr>
                      <m:e>
                        <m:r>
                          <a:rPr lang="en-US" altLang="ja-JP" sz="2200" i="1" spc="-100" dirty="0">
                            <a:latin typeface="Cambria Math"/>
                          </a:rPr>
                          <m:t>𝑆</m:t>
                        </m:r>
                      </m:e>
                      <m:sup>
                        <m:r>
                          <a:rPr lang="en-US" altLang="ja-JP" sz="2200" i="1" spc="-100" dirty="0">
                            <a:latin typeface="Cambria Math"/>
                          </a:rPr>
                          <m:t>2</m:t>
                        </m:r>
                      </m:sup>
                    </m:sSup>
                    <m:r>
                      <m:rPr>
                        <m:nor/>
                      </m:rPr>
                      <a:rPr lang="ja-JP" altLang="en-US" sz="2200" spc="-100" dirty="0">
                        <a:latin typeface="HGP創英角ｺﾞｼｯｸUB" panose="020B0900000000000000" pitchFamily="50" charset="-128"/>
                        <a:ea typeface="HGP創英角ｺﾞｼｯｸUB" panose="020B0900000000000000" pitchFamily="50" charset="-128"/>
                      </a:rPr>
                      <m:t> を </m:t>
                    </m:r>
                    <m:r>
                      <a:rPr lang="en-US" altLang="ja-JP" sz="2200" i="1" spc="-100" dirty="0">
                        <a:solidFill>
                          <a:srgbClr val="FF0000"/>
                        </a:solidFill>
                        <a:latin typeface="Cambria Math"/>
                      </a:rPr>
                      <m:t>𝑎</m:t>
                    </m:r>
                    <m:r>
                      <m:rPr>
                        <m:nor/>
                      </m:rPr>
                      <a:rPr lang="ja-JP" altLang="en-US" sz="2200" spc="-100" dirty="0">
                        <a:latin typeface="HGP創英角ｺﾞｼｯｸUB" panose="020B0900000000000000" pitchFamily="50" charset="-128"/>
                        <a:ea typeface="HGP創英角ｺﾞｼｯｸUB" panose="020B0900000000000000" pitchFamily="50" charset="-128"/>
                      </a:rPr>
                      <m:t> および </m:t>
                    </m:r>
                    <m:r>
                      <a:rPr lang="en-US" altLang="ja-JP" sz="2200" i="1" spc="-100">
                        <a:solidFill>
                          <a:srgbClr val="FF0000"/>
                        </a:solidFill>
                        <a:latin typeface="Cambria Math"/>
                      </a:rPr>
                      <m:t>𝑏</m:t>
                    </m:r>
                    <m:r>
                      <m:rPr>
                        <m:nor/>
                      </m:rPr>
                      <a:rPr lang="ja-JP" altLang="en-US" sz="2200" spc="-100" dirty="0">
                        <a:latin typeface="HGP創英角ｺﾞｼｯｸUB" panose="020B0900000000000000" pitchFamily="50" charset="-128"/>
                        <a:ea typeface="HGP創英角ｺﾞｼｯｸUB" panose="020B0900000000000000" pitchFamily="50" charset="-128"/>
                      </a:rPr>
                      <m:t> で偏微分してそれぞれ </m:t>
                    </m:r>
                    <m:r>
                      <a:rPr lang="en-US" altLang="ja-JP" sz="2200" i="1" spc="-100">
                        <a:latin typeface="Cambria Math"/>
                      </a:rPr>
                      <m:t>0</m:t>
                    </m:r>
                    <m:r>
                      <m:rPr>
                        <m:nor/>
                      </m:rPr>
                      <a:rPr lang="ja-JP" altLang="en-US" sz="2200" spc="-100" dirty="0">
                        <a:latin typeface="HGP創英角ｺﾞｼｯｸUB" panose="020B0900000000000000" pitchFamily="50" charset="-128"/>
                        <a:ea typeface="HGP創英角ｺﾞｼｯｸUB" panose="020B0900000000000000" pitchFamily="50" charset="-128"/>
                      </a:rPr>
                      <m:t> とおき連立方程式を解く</m:t>
                    </m:r>
                  </m:oMath>
                </a14:m>
                <a:endParaRPr lang="en-US" altLang="ja-JP" sz="2200" spc="-100" dirty="0">
                  <a:latin typeface="HGP創英角ｺﾞｼｯｸUB" panose="020B0900000000000000" pitchFamily="50" charset="-128"/>
                  <a:ea typeface="HGP創英角ｺﾞｼｯｸUB" panose="020B0900000000000000" pitchFamily="50" charset="-128"/>
                </a:endParaRPr>
              </a:p>
            </p:txBody>
          </p:sp>
        </mc:Choice>
        <mc:Fallback xmlns="">
          <p:sp>
            <p:nvSpPr>
              <p:cNvPr id="74" name="コンテンツ プレースホルダー 1">
                <a:extLst>
                  <a:ext uri="{FF2B5EF4-FFF2-40B4-BE49-F238E27FC236}">
                    <a16:creationId xmlns:a16="http://schemas.microsoft.com/office/drawing/2014/main" xmlns="" xmlns:a14="http://schemas.microsoft.com/office/drawing/2010/main" id="{88B52595-409B-4ADD-AA75-12683F3A58C8}"/>
                  </a:ext>
                </a:extLst>
              </p:cNvPr>
              <p:cNvSpPr txBox="1">
                <a:spLocks noRot="1" noChangeAspect="1" noMove="1" noResize="1" noEditPoints="1" noAdjustHandles="1" noChangeArrowheads="1" noChangeShapeType="1" noTextEdit="1"/>
              </p:cNvSpPr>
              <p:nvPr/>
            </p:nvSpPr>
            <p:spPr>
              <a:xfrm>
                <a:off x="1222286" y="2658101"/>
                <a:ext cx="7670193" cy="457048"/>
              </a:xfrm>
              <a:prstGeom prst="rect">
                <a:avLst/>
              </a:prstGeom>
              <a:blipFill rotWithShape="1">
                <a:blip r:embed="rId7"/>
                <a:stretch>
                  <a:fillRect l="-954" b="-25333"/>
                </a:stretch>
              </a:blipFill>
            </p:spPr>
            <p:txBody>
              <a:bodyPr/>
              <a:lstStyle/>
              <a:p>
                <a:r>
                  <a:rPr lang="ja-JP" altLang="en-US">
                    <a:noFill/>
                  </a:rPr>
                  <a:t> </a:t>
                </a:r>
              </a:p>
            </p:txBody>
          </p:sp>
        </mc:Fallback>
      </mc:AlternateContent>
      <p:sp>
        <p:nvSpPr>
          <p:cNvPr id="75" name="正方形/長方形 74">
            <a:extLst>
              <a:ext uri="{FF2B5EF4-FFF2-40B4-BE49-F238E27FC236}">
                <a16:creationId xmlns:a16="http://schemas.microsoft.com/office/drawing/2014/main" xmlns="" id="{DE513388-ED25-4BAB-BA8A-9884EC92845C}"/>
              </a:ext>
            </a:extLst>
          </p:cNvPr>
          <p:cNvSpPr>
            <a:spLocks noChangeAspect="1"/>
          </p:cNvSpPr>
          <p:nvPr/>
        </p:nvSpPr>
        <p:spPr>
          <a:xfrm>
            <a:off x="1184882" y="2831514"/>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76" name="正方形/長方形 75">
            <a:extLst>
              <a:ext uri="{FF2B5EF4-FFF2-40B4-BE49-F238E27FC236}">
                <a16:creationId xmlns:a16="http://schemas.microsoft.com/office/drawing/2014/main" xmlns="" id="{108BFB93-80DB-4669-B084-C1F256CD6BE1}"/>
              </a:ext>
            </a:extLst>
          </p:cNvPr>
          <p:cNvSpPr>
            <a:spLocks noChangeAspect="1"/>
          </p:cNvSpPr>
          <p:nvPr/>
        </p:nvSpPr>
        <p:spPr>
          <a:xfrm>
            <a:off x="1435792" y="3958791"/>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77" name="正方形/長方形 76">
            <a:extLst>
              <a:ext uri="{FF2B5EF4-FFF2-40B4-BE49-F238E27FC236}">
                <a16:creationId xmlns:a16="http://schemas.microsoft.com/office/drawing/2014/main" xmlns="" id="{B18D8DED-12E0-4E70-A5BB-524A9B999668}"/>
              </a:ext>
            </a:extLst>
          </p:cNvPr>
          <p:cNvSpPr>
            <a:spLocks noChangeAspect="1"/>
          </p:cNvSpPr>
          <p:nvPr/>
        </p:nvSpPr>
        <p:spPr>
          <a:xfrm>
            <a:off x="1435792" y="3409516"/>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78" name="角丸四角形 66">
            <a:extLst>
              <a:ext uri="{FF2B5EF4-FFF2-40B4-BE49-F238E27FC236}">
                <a16:creationId xmlns:a16="http://schemas.microsoft.com/office/drawing/2014/main" xmlns="" id="{C232DC12-6518-47A4-B562-1FD6AFB17982}"/>
              </a:ext>
            </a:extLst>
          </p:cNvPr>
          <p:cNvSpPr/>
          <p:nvPr/>
        </p:nvSpPr>
        <p:spPr>
          <a:xfrm rot="5400000">
            <a:off x="6411887" y="-501343"/>
            <a:ext cx="1072755" cy="2880322"/>
          </a:xfrm>
          <a:prstGeom prst="roundRect">
            <a:avLst>
              <a:gd name="adj" fmla="val 0"/>
            </a:avLst>
          </a:prstGeom>
          <a:gradFill flip="none" rotWithShape="1">
            <a:gsLst>
              <a:gs pos="86000">
                <a:schemeClr val="accent5">
                  <a:lumMod val="40000"/>
                  <a:lumOff val="60000"/>
                </a:schemeClr>
              </a:gs>
              <a:gs pos="0">
                <a:schemeClr val="accent5">
                  <a:lumMod val="40000"/>
                  <a:lumOff val="60000"/>
                  <a:alpha val="26000"/>
                </a:schemeClr>
              </a:gs>
            </a:gsLst>
            <a:lin ang="27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effectLst/>
              <a:latin typeface="HGP創英角ｺﾞｼｯｸUB" panose="020B0900000000000000" pitchFamily="50" charset="-128"/>
              <a:ea typeface="HGP創英角ｺﾞｼｯｸUB" panose="020B0900000000000000" pitchFamily="50" charset="-128"/>
            </a:endParaRPr>
          </a:p>
        </p:txBody>
      </p:sp>
      <p:sp>
        <p:nvSpPr>
          <p:cNvPr id="79" name="二等辺三角形 78">
            <a:extLst>
              <a:ext uri="{FF2B5EF4-FFF2-40B4-BE49-F238E27FC236}">
                <a16:creationId xmlns:a16="http://schemas.microsoft.com/office/drawing/2014/main" xmlns="" id="{8BB1E213-76E6-4958-8BB7-843D32D197F5}"/>
              </a:ext>
            </a:extLst>
          </p:cNvPr>
          <p:cNvSpPr/>
          <p:nvPr/>
        </p:nvSpPr>
        <p:spPr>
          <a:xfrm rot="10800000" flipH="1">
            <a:off x="6701943" y="1467110"/>
            <a:ext cx="265371" cy="310270"/>
          </a:xfrm>
          <a:prstGeom prst="triangle">
            <a:avLst>
              <a:gd name="adj" fmla="val 45560"/>
            </a:avLst>
          </a:prstGeom>
          <a:solidFill>
            <a:schemeClr val="accent5">
              <a:lumMod val="40000"/>
              <a:lumOff val="6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bg1"/>
              </a:solidFill>
              <a:effectLst/>
              <a:latin typeface="Arial" panose="020B0604020202020204" pitchFamily="34" charset="0"/>
            </a:endParaRPr>
          </a:p>
        </p:txBody>
      </p:sp>
      <mc:AlternateContent xmlns:mc="http://schemas.openxmlformats.org/markup-compatibility/2006" xmlns:a14="http://schemas.microsoft.com/office/drawing/2010/main">
        <mc:Choice Requires="a14">
          <p:sp>
            <p:nvSpPr>
              <p:cNvPr id="80" name="タイトル 8">
                <a:extLst>
                  <a:ext uri="{FF2B5EF4-FFF2-40B4-BE49-F238E27FC236}">
                    <a16:creationId xmlns:a16="http://schemas.microsoft.com/office/drawing/2014/main" xmlns="" id="{CC23C798-90DA-42DD-B2DD-903F5F6145FE}"/>
                  </a:ext>
                </a:extLst>
              </p:cNvPr>
              <p:cNvSpPr txBox="1">
                <a:spLocks/>
              </p:cNvSpPr>
              <p:nvPr/>
            </p:nvSpPr>
            <p:spPr>
              <a:xfrm>
                <a:off x="5597381" y="477625"/>
                <a:ext cx="2701766" cy="935513"/>
              </a:xfrm>
              <a:prstGeom prst="rect">
                <a:avLst/>
              </a:prstGeom>
              <a:noFill/>
              <a:effectLst/>
            </p:spPr>
            <p:txBody>
              <a:bodyPr wrap="non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pPr lvl="0">
                  <a:defRPr/>
                </a:pPr>
                <a:r>
                  <a:rPr lang="ja-JP" altLang="en-US" dirty="0">
                    <a:solidFill>
                      <a:srgbClr val="000000"/>
                    </a:solidFill>
                    <a:effectLst>
                      <a:glow rad="88900">
                        <a:schemeClr val="bg1"/>
                      </a:glow>
                    </a:effectLst>
                  </a:rPr>
                  <a:t>添え字がややこしいので</a:t>
                </a:r>
                <a:endParaRPr lang="en-US" altLang="ja-JP" dirty="0">
                  <a:solidFill>
                    <a:srgbClr val="000000"/>
                  </a:solidFill>
                  <a:effectLst>
                    <a:glow rad="88900">
                      <a:schemeClr val="bg1"/>
                    </a:glow>
                  </a:effectLst>
                </a:endParaRPr>
              </a:p>
              <a:p>
                <a:pPr lvl="0">
                  <a:defRPr/>
                </a:pPr>
                <a:r>
                  <a:rPr lang="ja-JP" altLang="en-US" dirty="0">
                    <a:solidFill>
                      <a:srgbClr val="000000"/>
                    </a:solidFill>
                    <a:effectLst>
                      <a:glow rad="88900">
                        <a:schemeClr val="bg1"/>
                      </a:glow>
                    </a:effectLst>
                  </a:rPr>
                  <a:t>ここでは </a:t>
                </a:r>
                <a14:m>
                  <m:oMath xmlns:m="http://schemas.openxmlformats.org/officeDocument/2006/math">
                    <m:sSub>
                      <m:sSubPr>
                        <m:ctrlPr>
                          <a:rPr lang="en-US" altLang="ja-JP" i="1">
                            <a:solidFill>
                              <a:srgbClr val="000000"/>
                            </a:solidFill>
                            <a:effectLst>
                              <a:glow rad="88900">
                                <a:schemeClr val="bg1"/>
                              </a:glow>
                            </a:effectLst>
                            <a:latin typeface="Cambria Math"/>
                          </a:rPr>
                        </m:ctrlPr>
                      </m:sSubPr>
                      <m:e>
                        <m:r>
                          <a:rPr lang="en-US" altLang="ja-JP" i="1">
                            <a:solidFill>
                              <a:srgbClr val="000000"/>
                            </a:solidFill>
                            <a:effectLst>
                              <a:glow rad="88900">
                                <a:schemeClr val="bg1"/>
                              </a:glow>
                            </a:effectLst>
                            <a:latin typeface="Cambria Math"/>
                          </a:rPr>
                          <m:t>𝑏</m:t>
                        </m:r>
                      </m:e>
                      <m:sub>
                        <m:r>
                          <a:rPr lang="en-US" altLang="ja-JP" i="1">
                            <a:solidFill>
                              <a:srgbClr val="000000"/>
                            </a:solidFill>
                            <a:effectLst>
                              <a:glow rad="88900">
                                <a:schemeClr val="bg1"/>
                              </a:glow>
                            </a:effectLst>
                            <a:latin typeface="Cambria Math"/>
                          </a:rPr>
                          <m:t>1</m:t>
                        </m:r>
                      </m:sub>
                    </m:sSub>
                  </m:oMath>
                </a14:m>
                <a:r>
                  <a:rPr lang="ja-JP" altLang="en-US" dirty="0">
                    <a:solidFill>
                      <a:srgbClr val="000000"/>
                    </a:solidFill>
                    <a:effectLst>
                      <a:glow rad="88900">
                        <a:schemeClr val="bg1"/>
                      </a:glow>
                    </a:effectLst>
                  </a:rPr>
                  <a:t>は </a:t>
                </a:r>
                <a14:m>
                  <m:oMath xmlns:m="http://schemas.openxmlformats.org/officeDocument/2006/math">
                    <m:r>
                      <a:rPr lang="en-US" altLang="ja-JP" i="1">
                        <a:solidFill>
                          <a:srgbClr val="000000"/>
                        </a:solidFill>
                        <a:effectLst>
                          <a:glow rad="88900">
                            <a:schemeClr val="bg1"/>
                          </a:glow>
                        </a:effectLst>
                        <a:latin typeface="Cambria Math"/>
                      </a:rPr>
                      <m:t>𝑏</m:t>
                    </m:r>
                  </m:oMath>
                </a14:m>
                <a:r>
                  <a:rPr lang="ja-JP" altLang="en-US" dirty="0">
                    <a:solidFill>
                      <a:srgbClr val="000000"/>
                    </a:solidFill>
                    <a:effectLst>
                      <a:glow rad="88900">
                        <a:schemeClr val="bg1"/>
                      </a:glow>
                    </a:effectLst>
                  </a:rPr>
                  <a:t> としておく</a:t>
                </a:r>
                <a:endParaRPr lang="en-US" altLang="ja-JP" dirty="0">
                  <a:solidFill>
                    <a:srgbClr val="000000"/>
                  </a:solidFill>
                  <a:effectLst>
                    <a:glow rad="88900">
                      <a:schemeClr val="bg1"/>
                    </a:glow>
                  </a:effectLst>
                </a:endParaRPr>
              </a:p>
              <a:p>
                <a:pPr lvl="0">
                  <a:defRPr/>
                </a:pPr>
                <a14:m>
                  <m:oMath xmlns:m="http://schemas.openxmlformats.org/officeDocument/2006/math">
                    <m:sSub>
                      <m:sSubPr>
                        <m:ctrlPr>
                          <a:rPr lang="en-US" altLang="ja-JP" i="1">
                            <a:solidFill>
                              <a:srgbClr val="000000"/>
                            </a:solidFill>
                            <a:effectLst>
                              <a:glow rad="88900">
                                <a:schemeClr val="bg1"/>
                              </a:glow>
                            </a:effectLst>
                            <a:latin typeface="Cambria Math"/>
                          </a:rPr>
                        </m:ctrlPr>
                      </m:sSubPr>
                      <m:e>
                        <m:r>
                          <a:rPr lang="en-US" altLang="ja-JP" i="1">
                            <a:solidFill>
                              <a:srgbClr val="000000"/>
                            </a:solidFill>
                            <a:effectLst>
                              <a:glow rad="88900">
                                <a:schemeClr val="bg1"/>
                              </a:glow>
                            </a:effectLst>
                            <a:latin typeface="Cambria Math"/>
                          </a:rPr>
                          <m:t>𝑥</m:t>
                        </m:r>
                      </m:e>
                      <m:sub>
                        <m:r>
                          <a:rPr lang="en-US" altLang="ja-JP" i="1">
                            <a:solidFill>
                              <a:srgbClr val="000000"/>
                            </a:solidFill>
                            <a:effectLst>
                              <a:glow rad="88900">
                                <a:schemeClr val="bg1"/>
                              </a:glow>
                            </a:effectLst>
                            <a:latin typeface="Cambria Math"/>
                          </a:rPr>
                          <m:t>1,</m:t>
                        </m:r>
                        <m:r>
                          <a:rPr lang="en-US" altLang="ja-JP" i="1">
                            <a:solidFill>
                              <a:srgbClr val="000000"/>
                            </a:solidFill>
                            <a:effectLst>
                              <a:glow rad="88900">
                                <a:schemeClr val="bg1"/>
                              </a:glow>
                            </a:effectLst>
                            <a:latin typeface="Cambria Math"/>
                          </a:rPr>
                          <m:t>𝑖</m:t>
                        </m:r>
                      </m:sub>
                    </m:sSub>
                  </m:oMath>
                </a14:m>
                <a:r>
                  <a:rPr lang="ja-JP" altLang="en-US" dirty="0">
                    <a:solidFill>
                      <a:srgbClr val="000000"/>
                    </a:solidFill>
                    <a:effectLst>
                      <a:glow rad="88900">
                        <a:schemeClr val="bg1"/>
                      </a:glow>
                    </a:effectLst>
                  </a:rPr>
                  <a:t>も </a:t>
                </a:r>
                <a14:m>
                  <m:oMath xmlns:m="http://schemas.openxmlformats.org/officeDocument/2006/math">
                    <m:sSub>
                      <m:sSubPr>
                        <m:ctrlPr>
                          <a:rPr lang="en-US" altLang="ja-JP" i="1" dirty="0">
                            <a:solidFill>
                              <a:srgbClr val="000000"/>
                            </a:solidFill>
                            <a:effectLst>
                              <a:glow rad="88900">
                                <a:schemeClr val="bg1"/>
                              </a:glow>
                            </a:effectLst>
                            <a:latin typeface="Cambria Math"/>
                          </a:rPr>
                        </m:ctrlPr>
                      </m:sSubPr>
                      <m:e>
                        <m:r>
                          <a:rPr lang="en-US" altLang="ja-JP" i="1" dirty="0">
                            <a:solidFill>
                              <a:srgbClr val="000000"/>
                            </a:solidFill>
                            <a:effectLst>
                              <a:glow rad="88900">
                                <a:schemeClr val="bg1"/>
                              </a:glow>
                            </a:effectLst>
                            <a:latin typeface="Cambria Math"/>
                          </a:rPr>
                          <m:t>𝑥</m:t>
                        </m:r>
                      </m:e>
                      <m:sub>
                        <m:r>
                          <a:rPr lang="en-US" altLang="ja-JP" i="1" dirty="0">
                            <a:solidFill>
                              <a:srgbClr val="000000"/>
                            </a:solidFill>
                            <a:effectLst>
                              <a:glow rad="88900">
                                <a:schemeClr val="bg1"/>
                              </a:glow>
                            </a:effectLst>
                            <a:latin typeface="Cambria Math"/>
                          </a:rPr>
                          <m:t>𝑖</m:t>
                        </m:r>
                      </m:sub>
                    </m:sSub>
                  </m:oMath>
                </a14:m>
                <a:r>
                  <a:rPr lang="ja-JP" altLang="en-US" dirty="0">
                    <a:solidFill>
                      <a:srgbClr val="000000"/>
                    </a:solidFill>
                    <a:effectLst>
                      <a:glow rad="88900">
                        <a:schemeClr val="bg1"/>
                      </a:glow>
                    </a:effectLst>
                  </a:rPr>
                  <a:t> とする</a:t>
                </a:r>
                <a:endParaRPr lang="en-US" altLang="ja-JP" dirty="0">
                  <a:solidFill>
                    <a:srgbClr val="000000"/>
                  </a:solidFill>
                  <a:effectLst>
                    <a:glow rad="88900">
                      <a:schemeClr val="bg1"/>
                    </a:glow>
                  </a:effectLst>
                </a:endParaRPr>
              </a:p>
            </p:txBody>
          </p:sp>
        </mc:Choice>
        <mc:Fallback xmlns="">
          <p:sp>
            <p:nvSpPr>
              <p:cNvPr id="80" name="タイトル 8">
                <a:extLst>
                  <a:ext uri="{FF2B5EF4-FFF2-40B4-BE49-F238E27FC236}">
                    <a16:creationId xmlns:a16="http://schemas.microsoft.com/office/drawing/2014/main" xmlns="" xmlns:a14="http://schemas.microsoft.com/office/drawing/2010/main" id="{CC23C798-90DA-42DD-B2DD-903F5F6145FE}"/>
                  </a:ext>
                </a:extLst>
              </p:cNvPr>
              <p:cNvSpPr txBox="1">
                <a:spLocks noRot="1" noChangeAspect="1" noMove="1" noResize="1" noEditPoints="1" noAdjustHandles="1" noChangeArrowheads="1" noChangeShapeType="1" noTextEdit="1"/>
              </p:cNvSpPr>
              <p:nvPr/>
            </p:nvSpPr>
            <p:spPr>
              <a:xfrm>
                <a:off x="5597381" y="477625"/>
                <a:ext cx="2701766" cy="935513"/>
              </a:xfrm>
              <a:prstGeom prst="rect">
                <a:avLst/>
              </a:prstGeom>
              <a:blipFill rotWithShape="1">
                <a:blip r:embed="rId8"/>
                <a:stretch>
                  <a:fillRect l="-2935" t="-6494" r="-3160" b="-10390"/>
                </a:stretch>
              </a:blipFill>
              <a:effectLst/>
            </p:spPr>
            <p:txBody>
              <a:bodyPr/>
              <a:lstStyle/>
              <a:p>
                <a:r>
                  <a:rPr lang="ja-JP" altLang="en-US">
                    <a:noFill/>
                  </a:rPr>
                  <a:t> </a:t>
                </a:r>
              </a:p>
            </p:txBody>
          </p:sp>
        </mc:Fallback>
      </mc:AlternateContent>
      <p:sp>
        <p:nvSpPr>
          <p:cNvPr id="81" name="タイトル 8">
            <a:extLst>
              <a:ext uri="{FF2B5EF4-FFF2-40B4-BE49-F238E27FC236}">
                <a16:creationId xmlns:a16="http://schemas.microsoft.com/office/drawing/2014/main" xmlns="" id="{77AADBD1-F534-4235-B4F3-840C2A97A7AF}"/>
              </a:ext>
            </a:extLst>
          </p:cNvPr>
          <p:cNvSpPr txBox="1">
            <a:spLocks/>
          </p:cNvSpPr>
          <p:nvPr/>
        </p:nvSpPr>
        <p:spPr>
          <a:xfrm>
            <a:off x="797223" y="763165"/>
            <a:ext cx="8226151" cy="47666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最小二乗法による推定</a:t>
            </a:r>
          </a:p>
        </p:txBody>
      </p:sp>
      <mc:AlternateContent xmlns:mc="http://schemas.openxmlformats.org/markup-compatibility/2006" xmlns:a14="http://schemas.microsoft.com/office/drawing/2010/main">
        <mc:Choice Requires="a14">
          <p:sp>
            <p:nvSpPr>
              <p:cNvPr id="82" name="正方形/長方形 81"/>
              <p:cNvSpPr/>
              <p:nvPr/>
            </p:nvSpPr>
            <p:spPr>
              <a:xfrm>
                <a:off x="3627347" y="4127169"/>
                <a:ext cx="4048127" cy="644279"/>
              </a:xfrm>
              <a:prstGeom prst="rect">
                <a:avLst/>
              </a:prstGeom>
            </p:spPr>
            <p:txBody>
              <a:bodyPr wrap="squar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schemeClr val="bg1"/>
                    </a:solidFill>
                    <a:effectLst/>
                    <a:uLnTx/>
                    <a:uFillTx/>
                    <a:latin typeface="HGP創英角ｺﾞｼｯｸUB" panose="020B0900000000000000" pitchFamily="50" charset="-128"/>
                    <a:ea typeface="HGP創英角ｺﾞｼｯｸUB" panose="020B0900000000000000" pitchFamily="50" charset="-128"/>
                  </a:rPr>
                  <a:t>：</a:t>
                </a:r>
                <a14:m>
                  <m:oMath xmlns:m="http://schemas.openxmlformats.org/officeDocument/2006/math">
                    <m:sSub>
                      <m:sSubPr>
                        <m:ctrlPr>
                          <a:rPr kumimoji="1" lang="en-US" altLang="ja-JP" sz="2200" b="0" i="1" u="none" strike="noStrike" kern="1200" cap="none" spc="0" normalizeH="0" baseline="0" noProof="0" smtClean="0">
                            <a:ln>
                              <a:noFill/>
                            </a:ln>
                            <a:solidFill>
                              <a:srgbClr val="000000"/>
                            </a:solidFill>
                            <a:effectLst/>
                            <a:uLnTx/>
                            <a:uFillTx/>
                            <a:latin typeface="Cambria Math"/>
                          </a:rPr>
                        </m:ctrlPr>
                      </m:sSubPr>
                      <m:e>
                        <m:r>
                          <a:rPr kumimoji="1" lang="en-US" altLang="ja-JP" sz="2200" b="0" i="1" u="none" strike="noStrike" kern="1200" cap="none" spc="0" normalizeH="0" baseline="0" noProof="0">
                            <a:ln>
                              <a:noFill/>
                            </a:ln>
                            <a:solidFill>
                              <a:srgbClr val="000000"/>
                            </a:solidFill>
                            <a:effectLst/>
                            <a:uLnTx/>
                            <a:uFillTx/>
                            <a:latin typeface="Cambria Math"/>
                          </a:rPr>
                          <m:t>𝑆</m:t>
                        </m:r>
                      </m:e>
                      <m:sub>
                        <m:r>
                          <a:rPr kumimoji="1" lang="en-US" altLang="ja-JP" sz="2200" b="0" i="1" u="none" strike="noStrike" kern="1200" cap="none" spc="0" normalizeH="0" baseline="0" noProof="0">
                            <a:ln>
                              <a:noFill/>
                            </a:ln>
                            <a:solidFill>
                              <a:srgbClr val="000000"/>
                            </a:solidFill>
                            <a:effectLst/>
                            <a:uLnTx/>
                            <a:uFillTx/>
                            <a:latin typeface="Cambria Math"/>
                          </a:rPr>
                          <m:t>𝑥𝑦</m:t>
                        </m:r>
                      </m:sub>
                    </m:sSub>
                    <m:r>
                      <a:rPr kumimoji="1" lang="en-US" altLang="ja-JP" sz="2200" b="0" i="1" u="none" strike="noStrike" kern="1200" cap="none" spc="0" normalizeH="0" baseline="0" noProof="0">
                        <a:ln>
                          <a:noFill/>
                        </a:ln>
                        <a:solidFill>
                          <a:srgbClr val="000000"/>
                        </a:solidFill>
                        <a:effectLst/>
                        <a:uLnTx/>
                        <a:uFillTx/>
                        <a:latin typeface="Cambria Math"/>
                      </a:rPr>
                      <m:t>=</m:t>
                    </m:r>
                    <m:f>
                      <m:fPr>
                        <m:ctrlPr>
                          <a:rPr kumimoji="1" lang="en-US" altLang="ja-JP" sz="2200" b="0" i="1" u="none" strike="noStrike" kern="1200" cap="none" spc="0" normalizeH="0" baseline="0" noProof="0">
                            <a:ln>
                              <a:noFill/>
                            </a:ln>
                            <a:solidFill>
                              <a:srgbClr val="000000"/>
                            </a:solidFill>
                            <a:effectLst/>
                            <a:uLnTx/>
                            <a:uFillTx/>
                            <a:latin typeface="Cambria Math"/>
                          </a:rPr>
                        </m:ctrlPr>
                      </m:fPr>
                      <m:num>
                        <m:r>
                          <a:rPr kumimoji="1" lang="en-US" altLang="ja-JP" sz="2200" b="0" i="1" u="none" strike="noStrike" kern="1200" cap="none" spc="0" normalizeH="0" baseline="0" noProof="0">
                            <a:ln>
                              <a:noFill/>
                            </a:ln>
                            <a:solidFill>
                              <a:srgbClr val="000000"/>
                            </a:solidFill>
                            <a:effectLst/>
                            <a:uLnTx/>
                            <a:uFillTx/>
                            <a:latin typeface="Cambria Math"/>
                          </a:rPr>
                          <m:t>1</m:t>
                        </m:r>
                      </m:num>
                      <m:den>
                        <m:r>
                          <a:rPr kumimoji="1" lang="en-US" altLang="ja-JP" sz="2200" b="0" i="1" u="none" strike="noStrike" kern="1200" cap="none" spc="0" normalizeH="0" baseline="0" noProof="0">
                            <a:ln>
                              <a:noFill/>
                            </a:ln>
                            <a:solidFill>
                              <a:srgbClr val="000000"/>
                            </a:solidFill>
                            <a:effectLst/>
                            <a:uLnTx/>
                            <a:uFillTx/>
                            <a:latin typeface="Cambria Math"/>
                          </a:rPr>
                          <m:t>𝑛</m:t>
                        </m:r>
                        <m:r>
                          <a:rPr kumimoji="1" lang="en-US" altLang="ja-JP" sz="2200" b="0" i="1" u="none" strike="noStrike" kern="1200" cap="none" spc="0" normalizeH="0" baseline="0" noProof="0" smtClean="0">
                            <a:ln>
                              <a:noFill/>
                            </a:ln>
                            <a:solidFill>
                              <a:srgbClr val="000000"/>
                            </a:solidFill>
                            <a:effectLst/>
                            <a:uLnTx/>
                            <a:uFillTx/>
                            <a:latin typeface="Cambria Math"/>
                          </a:rPr>
                          <m:t>−1</m:t>
                        </m:r>
                      </m:den>
                    </m:f>
                    <m:nary>
                      <m:naryPr>
                        <m:chr m:val="∑"/>
                        <m:ctrlPr>
                          <a:rPr kumimoji="1" lang="en-US" altLang="ja-JP" sz="2200" b="0" i="1" u="none" strike="noStrike" kern="1200" cap="none" spc="0" normalizeH="0" baseline="0" noProof="0">
                            <a:ln>
                              <a:noFill/>
                            </a:ln>
                            <a:solidFill>
                              <a:srgbClr val="000000"/>
                            </a:solidFill>
                            <a:effectLst/>
                            <a:uLnTx/>
                            <a:uFillTx/>
                            <a:latin typeface="Cambria Math"/>
                          </a:rPr>
                        </m:ctrlPr>
                      </m:naryPr>
                      <m:sub>
                        <m:r>
                          <a:rPr kumimoji="1" lang="en-US" altLang="ja-JP" sz="2200" b="0" i="1" u="none" strike="noStrike" kern="1200" cap="none" spc="0" normalizeH="0" baseline="0" noProof="0">
                            <a:ln>
                              <a:noFill/>
                            </a:ln>
                            <a:solidFill>
                              <a:srgbClr val="000000"/>
                            </a:solidFill>
                            <a:effectLst/>
                            <a:uLnTx/>
                            <a:uFillTx/>
                            <a:latin typeface="Cambria Math"/>
                          </a:rPr>
                          <m:t>𝑖</m:t>
                        </m:r>
                        <m:r>
                          <a:rPr kumimoji="1" lang="en-US" altLang="ja-JP" sz="2200" b="0" i="1" u="none" strike="noStrike" kern="1200" cap="none" spc="0" normalizeH="0" baseline="0" noProof="0">
                            <a:ln>
                              <a:noFill/>
                            </a:ln>
                            <a:solidFill>
                              <a:srgbClr val="000000"/>
                            </a:solidFill>
                            <a:effectLst/>
                            <a:uLnTx/>
                            <a:uFillTx/>
                            <a:latin typeface="Cambria Math"/>
                          </a:rPr>
                          <m:t>=1</m:t>
                        </m:r>
                      </m:sub>
                      <m:sup>
                        <m:r>
                          <a:rPr kumimoji="1" lang="en-US" altLang="ja-JP" sz="2200" b="0" i="1" u="none" strike="noStrike" kern="1200" cap="none" spc="0" normalizeH="0" baseline="0" noProof="0">
                            <a:ln>
                              <a:noFill/>
                            </a:ln>
                            <a:solidFill>
                              <a:srgbClr val="000000"/>
                            </a:solidFill>
                            <a:effectLst/>
                            <a:uLnTx/>
                            <a:uFillTx/>
                            <a:latin typeface="Cambria Math"/>
                          </a:rPr>
                          <m:t>𝑛</m:t>
                        </m:r>
                      </m:sup>
                      <m:e>
                        <m:r>
                          <a:rPr kumimoji="1" lang="en-US" altLang="ja-JP" sz="2200" b="0" i="1" u="none" strike="noStrike" kern="1200" cap="none" spc="0" normalizeH="0" baseline="0" noProof="0">
                            <a:ln>
                              <a:noFill/>
                            </a:ln>
                            <a:solidFill>
                              <a:srgbClr val="000000"/>
                            </a:solidFill>
                            <a:effectLst/>
                            <a:uLnTx/>
                            <a:uFillTx/>
                            <a:latin typeface="Cambria Math"/>
                          </a:rPr>
                          <m:t>(</m:t>
                        </m:r>
                        <m:sSub>
                          <m:sSubPr>
                            <m:ctrlPr>
                              <a:rPr kumimoji="1" lang="en-US" altLang="ja-JP" sz="2200" b="0" i="1" u="none" strike="noStrike" kern="1200" cap="none" spc="0" normalizeH="0" baseline="0" noProof="0">
                                <a:ln>
                                  <a:noFill/>
                                </a:ln>
                                <a:solidFill>
                                  <a:srgbClr val="000000"/>
                                </a:solidFill>
                                <a:effectLst/>
                                <a:uLnTx/>
                                <a:uFillTx/>
                                <a:latin typeface="Cambria Math"/>
                              </a:rPr>
                            </m:ctrlPr>
                          </m:sSubPr>
                          <m:e>
                            <m:r>
                              <a:rPr kumimoji="1" lang="en-US" altLang="ja-JP" sz="2200" b="0" i="1" u="none" strike="noStrike" kern="1200" cap="none" spc="0" normalizeH="0" baseline="0" noProof="0">
                                <a:ln>
                                  <a:noFill/>
                                </a:ln>
                                <a:solidFill>
                                  <a:srgbClr val="000000"/>
                                </a:solidFill>
                                <a:effectLst/>
                                <a:uLnTx/>
                                <a:uFillTx/>
                                <a:latin typeface="Cambria Math"/>
                              </a:rPr>
                              <m:t>𝑥</m:t>
                            </m:r>
                          </m:e>
                          <m:sub>
                            <m:r>
                              <a:rPr kumimoji="1" lang="en-US" altLang="ja-JP" sz="2200" b="0" i="1" u="none" strike="noStrike" kern="1200" cap="none" spc="0" normalizeH="0" baseline="0" noProof="0">
                                <a:ln>
                                  <a:noFill/>
                                </a:ln>
                                <a:solidFill>
                                  <a:srgbClr val="000000"/>
                                </a:solidFill>
                                <a:effectLst/>
                                <a:uLnTx/>
                                <a:uFillTx/>
                                <a:latin typeface="Cambria Math"/>
                              </a:rPr>
                              <m:t>𝑖</m:t>
                            </m:r>
                          </m:sub>
                        </m:sSub>
                        <m:r>
                          <a:rPr kumimoji="1" lang="en-US" altLang="ja-JP" sz="2200" b="0" i="1" u="none" strike="noStrike" kern="1200" cap="none" spc="0" normalizeH="0" baseline="0" noProof="0">
                            <a:ln>
                              <a:noFill/>
                            </a:ln>
                            <a:solidFill>
                              <a:srgbClr val="000000"/>
                            </a:solidFill>
                            <a:effectLst/>
                            <a:uLnTx/>
                            <a:uFillTx/>
                            <a:latin typeface="Cambria Math"/>
                          </a:rPr>
                          <m:t>−</m:t>
                        </m:r>
                        <m:acc>
                          <m:accPr>
                            <m:chr m:val="̅"/>
                            <m:ctrlPr>
                              <a:rPr kumimoji="1" lang="en-US" altLang="ja-JP" sz="2200" b="0" i="1" u="none" strike="noStrike" kern="1200" cap="none" spc="0" normalizeH="0" baseline="0" noProof="0">
                                <a:ln>
                                  <a:noFill/>
                                </a:ln>
                                <a:solidFill>
                                  <a:srgbClr val="000000"/>
                                </a:solidFill>
                                <a:effectLst/>
                                <a:uLnTx/>
                                <a:uFillTx/>
                                <a:latin typeface="Cambria Math"/>
                              </a:rPr>
                            </m:ctrlPr>
                          </m:accPr>
                          <m:e>
                            <m:r>
                              <a:rPr kumimoji="1" lang="en-US" altLang="ja-JP" sz="2200" b="0" i="1" u="none" strike="noStrike" kern="1200" cap="none" spc="0" normalizeH="0" baseline="0" noProof="0">
                                <a:ln>
                                  <a:noFill/>
                                </a:ln>
                                <a:solidFill>
                                  <a:srgbClr val="000000"/>
                                </a:solidFill>
                                <a:effectLst/>
                                <a:uLnTx/>
                                <a:uFillTx/>
                                <a:latin typeface="Cambria Math"/>
                              </a:rPr>
                              <m:t>𝑥</m:t>
                            </m:r>
                          </m:e>
                        </m:acc>
                        <m:r>
                          <a:rPr kumimoji="1" lang="en-US" altLang="ja-JP" sz="2200" b="0" i="1" u="none" strike="noStrike" kern="1200" cap="none" spc="0" normalizeH="0" baseline="0" noProof="0">
                            <a:ln>
                              <a:noFill/>
                            </a:ln>
                            <a:solidFill>
                              <a:srgbClr val="000000"/>
                            </a:solidFill>
                            <a:effectLst/>
                            <a:uLnTx/>
                            <a:uFillTx/>
                            <a:latin typeface="Cambria Math"/>
                          </a:rPr>
                          <m:t>)(</m:t>
                        </m:r>
                        <m:sSub>
                          <m:sSubPr>
                            <m:ctrlPr>
                              <a:rPr kumimoji="1" lang="en-US" altLang="ja-JP" sz="2200" b="0" i="1" u="none" strike="noStrike" kern="1200" cap="none" spc="0" normalizeH="0" baseline="0" noProof="0">
                                <a:ln>
                                  <a:noFill/>
                                </a:ln>
                                <a:solidFill>
                                  <a:srgbClr val="000000"/>
                                </a:solidFill>
                                <a:effectLst/>
                                <a:uLnTx/>
                                <a:uFillTx/>
                                <a:latin typeface="Cambria Math"/>
                              </a:rPr>
                            </m:ctrlPr>
                          </m:sSubPr>
                          <m:e>
                            <m:r>
                              <a:rPr kumimoji="1" lang="en-US" altLang="ja-JP" sz="2200" b="0" i="1" u="none" strike="noStrike" kern="1200" cap="none" spc="0" normalizeH="0" baseline="0" noProof="0">
                                <a:ln>
                                  <a:noFill/>
                                </a:ln>
                                <a:solidFill>
                                  <a:srgbClr val="000000"/>
                                </a:solidFill>
                                <a:effectLst/>
                                <a:uLnTx/>
                                <a:uFillTx/>
                                <a:latin typeface="Cambria Math"/>
                              </a:rPr>
                              <m:t>𝑦</m:t>
                            </m:r>
                          </m:e>
                          <m:sub>
                            <m:r>
                              <a:rPr kumimoji="1" lang="en-US" altLang="ja-JP" sz="2200" b="0" i="1" u="none" strike="noStrike" kern="1200" cap="none" spc="0" normalizeH="0" baseline="0" noProof="0">
                                <a:ln>
                                  <a:noFill/>
                                </a:ln>
                                <a:solidFill>
                                  <a:srgbClr val="000000"/>
                                </a:solidFill>
                                <a:effectLst/>
                                <a:uLnTx/>
                                <a:uFillTx/>
                                <a:latin typeface="Cambria Math"/>
                              </a:rPr>
                              <m:t>𝑖</m:t>
                            </m:r>
                          </m:sub>
                        </m:sSub>
                        <m:r>
                          <a:rPr kumimoji="1" lang="en-US" altLang="ja-JP" sz="2200" b="0" i="1" u="none" strike="noStrike" kern="1200" cap="none" spc="0" normalizeH="0" baseline="0" noProof="0">
                            <a:ln>
                              <a:noFill/>
                            </a:ln>
                            <a:solidFill>
                              <a:srgbClr val="000000"/>
                            </a:solidFill>
                            <a:effectLst/>
                            <a:uLnTx/>
                            <a:uFillTx/>
                            <a:latin typeface="Cambria Math"/>
                          </a:rPr>
                          <m:t>−</m:t>
                        </m:r>
                        <m:acc>
                          <m:accPr>
                            <m:chr m:val="̅"/>
                            <m:ctrlPr>
                              <a:rPr kumimoji="1" lang="en-US" altLang="ja-JP" sz="2200" b="0" i="1" u="none" strike="noStrike" kern="1200" cap="none" spc="0" normalizeH="0" baseline="0" noProof="0">
                                <a:ln>
                                  <a:noFill/>
                                </a:ln>
                                <a:solidFill>
                                  <a:srgbClr val="000000"/>
                                </a:solidFill>
                                <a:effectLst/>
                                <a:uLnTx/>
                                <a:uFillTx/>
                                <a:latin typeface="Cambria Math"/>
                              </a:rPr>
                            </m:ctrlPr>
                          </m:accPr>
                          <m:e>
                            <m:r>
                              <a:rPr kumimoji="1" lang="en-US" altLang="ja-JP" sz="2200" b="0" i="1" u="none" strike="noStrike" kern="1200" cap="none" spc="0" normalizeH="0" baseline="0" noProof="0">
                                <a:ln>
                                  <a:noFill/>
                                </a:ln>
                                <a:solidFill>
                                  <a:srgbClr val="000000"/>
                                </a:solidFill>
                                <a:effectLst/>
                                <a:uLnTx/>
                                <a:uFillTx/>
                                <a:latin typeface="Cambria Math"/>
                              </a:rPr>
                              <m:t>𝑦</m:t>
                            </m:r>
                          </m:e>
                        </m:acc>
                        <m:r>
                          <a:rPr kumimoji="1" lang="en-US" altLang="ja-JP" sz="2200" b="0" i="1" u="none" strike="noStrike" kern="1200" cap="none" spc="0" normalizeH="0" baseline="0" noProof="0">
                            <a:ln>
                              <a:noFill/>
                            </a:ln>
                            <a:solidFill>
                              <a:srgbClr val="000000"/>
                            </a:solidFill>
                            <a:effectLst/>
                            <a:uLnTx/>
                            <a:uFillTx/>
                            <a:latin typeface="Cambria Math"/>
                          </a:rPr>
                          <m:t>)</m:t>
                        </m:r>
                      </m:e>
                    </m:nary>
                  </m:oMath>
                </a14:m>
                <a:endParaRPr kumimoji="1" lang="en-US" altLang="ja-JP" sz="22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82" name="正方形/長方形 81"/>
              <p:cNvSpPr>
                <a:spLocks noRot="1" noChangeAspect="1" noMove="1" noResize="1" noEditPoints="1" noAdjustHandles="1" noChangeArrowheads="1" noChangeShapeType="1" noTextEdit="1"/>
              </p:cNvSpPr>
              <p:nvPr/>
            </p:nvSpPr>
            <p:spPr>
              <a:xfrm>
                <a:off x="3627347" y="4127169"/>
                <a:ext cx="4048127" cy="644279"/>
              </a:xfrm>
              <a:prstGeom prst="rect">
                <a:avLst/>
              </a:prstGeom>
              <a:blipFill rotWithShape="1">
                <a:blip r:embed="rId9"/>
                <a:stretch>
                  <a:fillRect l="-1807" b="-188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4" name="正方形/長方形 83">
                <a:extLst>
                  <a:ext uri="{FF2B5EF4-FFF2-40B4-BE49-F238E27FC236}">
                    <a16:creationId xmlns:a16="http://schemas.microsoft.com/office/drawing/2014/main" xmlns="" id="{1E929914-C340-4791-8FA4-A88E05AE930C}"/>
                  </a:ext>
                </a:extLst>
              </p:cNvPr>
              <p:cNvSpPr/>
              <p:nvPr/>
            </p:nvSpPr>
            <p:spPr>
              <a:xfrm>
                <a:off x="1558497" y="4255641"/>
                <a:ext cx="2437439" cy="457048"/>
              </a:xfrm>
              <a:prstGeom prst="rect">
                <a:avLst/>
              </a:prstGeom>
            </p:spPr>
            <p:txBody>
              <a:bodyPr wrap="square">
                <a:spAutoFit/>
              </a:bodyPr>
              <a:lstStyle/>
              <a:p>
                <a:pPr lvl="0">
                  <a:lnSpc>
                    <a:spcPct val="120000"/>
                  </a:lnSpc>
                  <a:defRPr/>
                </a:pPr>
                <a14:m>
                  <m:oMath xmlns:m="http://schemas.openxmlformats.org/officeDocument/2006/math">
                    <m:r>
                      <a:rPr lang="en-US" altLang="ja-JP" sz="2200" i="1">
                        <a:solidFill>
                          <a:srgbClr val="000000"/>
                        </a:solidFill>
                        <a:latin typeface="Cambria Math"/>
                      </a:rPr>
                      <m:t>𝑥</m:t>
                    </m:r>
                  </m:oMath>
                </a14:m>
                <a:r>
                  <a:rPr lang="ja-JP" altLang="en-US" sz="2200" dirty="0">
                    <a:solidFill>
                      <a:srgbClr val="000000"/>
                    </a:solidFill>
                    <a:latin typeface="HGP創英角ｺﾞｼｯｸUB" panose="020B0900000000000000" pitchFamily="50" charset="-128"/>
                    <a:ea typeface="HGP創英角ｺﾞｼｯｸUB" panose="020B0900000000000000" pitchFamily="50" charset="-128"/>
                  </a:rPr>
                  <a:t> と </a:t>
                </a:r>
                <a14:m>
                  <m:oMath xmlns:m="http://schemas.openxmlformats.org/officeDocument/2006/math">
                    <m:r>
                      <a:rPr lang="en-US" altLang="ja-JP" sz="2200" i="1">
                        <a:solidFill>
                          <a:srgbClr val="000000"/>
                        </a:solidFill>
                        <a:latin typeface="Cambria Math"/>
                      </a:rPr>
                      <m:t>𝑦</m:t>
                    </m:r>
                  </m:oMath>
                </a14:m>
                <a:r>
                  <a:rPr lang="ja-JP" altLang="en-US" sz="2200" dirty="0">
                    <a:solidFill>
                      <a:srgbClr val="000000"/>
                    </a:solidFill>
                    <a:latin typeface="HGP創英角ｺﾞｼｯｸUB" panose="020B0900000000000000" pitchFamily="50" charset="-128"/>
                    <a:ea typeface="HGP創英角ｺﾞｼｯｸUB" panose="020B0900000000000000" pitchFamily="50" charset="-128"/>
                  </a:rPr>
                  <a:t> の共</a:t>
                </a:r>
                <a:r>
                  <a:rPr lang="ja-JP" altLang="en-US" sz="2200" dirty="0" smtClean="0">
                    <a:solidFill>
                      <a:srgbClr val="000000"/>
                    </a:solidFill>
                    <a:latin typeface="HGP創英角ｺﾞｼｯｸUB" panose="020B0900000000000000" pitchFamily="50" charset="-128"/>
                    <a:ea typeface="HGP創英角ｺﾞｼｯｸUB" panose="020B0900000000000000" pitchFamily="50" charset="-128"/>
                  </a:rPr>
                  <a:t>分散</a:t>
                </a:r>
                <a:r>
                  <a:rPr lang="ja-JP" altLang="en-US" sz="2200" dirty="0" smtClean="0">
                    <a:solidFill>
                      <a:srgbClr val="0000FF"/>
                    </a:solidFill>
                    <a:latin typeface="HGP創英角ｺﾞｼｯｸUB" panose="020B0900000000000000" pitchFamily="50" charset="-128"/>
                    <a:ea typeface="HGP創英角ｺﾞｼｯｸUB" panose="020B0900000000000000" pitchFamily="50" charset="-128"/>
                  </a:rPr>
                  <a:t>｜</a:t>
                </a:r>
                <a:endParaRPr kumimoji="1" lang="en-US" altLang="ja-JP" sz="22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84" name="正方形/長方形 83">
                <a:extLst>
                  <a:ext uri="{FF2B5EF4-FFF2-40B4-BE49-F238E27FC236}">
                    <a16:creationId xmlns:a16="http://schemas.microsoft.com/office/drawing/2014/main" xmlns="" xmlns:a14="http://schemas.microsoft.com/office/drawing/2010/main" id="{1E929914-C340-4791-8FA4-A88E05AE930C}"/>
                  </a:ext>
                </a:extLst>
              </p:cNvPr>
              <p:cNvSpPr>
                <a:spLocks noRot="1" noChangeAspect="1" noMove="1" noResize="1" noEditPoints="1" noAdjustHandles="1" noChangeArrowheads="1" noChangeShapeType="1" noTextEdit="1"/>
              </p:cNvSpPr>
              <p:nvPr/>
            </p:nvSpPr>
            <p:spPr>
              <a:xfrm>
                <a:off x="1558497" y="4255641"/>
                <a:ext cx="2437439" cy="457048"/>
              </a:xfrm>
              <a:prstGeom prst="rect">
                <a:avLst/>
              </a:prstGeom>
              <a:blipFill rotWithShape="1">
                <a:blip r:embed="rId10"/>
                <a:stretch>
                  <a:fillRect t="-5333" r="-1000" b="-22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5" name="正方形/長方形 84">
                <a:extLst>
                  <a:ext uri="{FF2B5EF4-FFF2-40B4-BE49-F238E27FC236}">
                    <a16:creationId xmlns:a16="http://schemas.microsoft.com/office/drawing/2014/main" xmlns="" id="{EC4B8D0E-0BE8-4ED7-B552-3D4222E61283}"/>
                  </a:ext>
                </a:extLst>
              </p:cNvPr>
              <p:cNvSpPr/>
              <p:nvPr/>
            </p:nvSpPr>
            <p:spPr>
              <a:xfrm>
                <a:off x="3627347" y="4719935"/>
                <a:ext cx="3212528" cy="644279"/>
              </a:xfrm>
              <a:prstGeom prst="rect">
                <a:avLst/>
              </a:prstGeom>
            </p:spPr>
            <p:txBody>
              <a:bodyPr wrap="square">
                <a:spAutoFit/>
              </a:bodyPr>
              <a:lstStyle/>
              <a:p>
                <a:pPr lvl="0">
                  <a:lnSpc>
                    <a:spcPct val="120000"/>
                  </a:lnSpc>
                  <a:defRPr/>
                </a:pPr>
                <a:r>
                  <a:rPr lang="ja-JP" altLang="en-US" sz="2200" dirty="0">
                    <a:solidFill>
                      <a:schemeClr val="bg1"/>
                    </a:solidFill>
                    <a:latin typeface="HGP創英角ｺﾞｼｯｸUB" panose="020B0900000000000000" pitchFamily="50" charset="-128"/>
                    <a:ea typeface="HGP創英角ｺﾞｼｯｸUB" panose="020B0900000000000000" pitchFamily="50" charset="-128"/>
                  </a:rPr>
                  <a:t>：</a:t>
                </a:r>
                <a14:m>
                  <m:oMath xmlns:m="http://schemas.openxmlformats.org/officeDocument/2006/math">
                    <m:sSub>
                      <m:sSubPr>
                        <m:ctrlPr>
                          <a:rPr lang="en-US" altLang="ja-JP" sz="2200" i="1">
                            <a:solidFill>
                              <a:srgbClr val="000000"/>
                            </a:solidFill>
                            <a:latin typeface="Cambria Math"/>
                          </a:rPr>
                        </m:ctrlPr>
                      </m:sSubPr>
                      <m:e>
                        <m:r>
                          <a:rPr lang="en-US" altLang="ja-JP" sz="2200" i="1">
                            <a:solidFill>
                              <a:srgbClr val="000000"/>
                            </a:solidFill>
                            <a:latin typeface="Cambria Math"/>
                          </a:rPr>
                          <m:t>𝑆</m:t>
                        </m:r>
                      </m:e>
                      <m:sub>
                        <m:r>
                          <a:rPr lang="en-US" altLang="ja-JP" sz="2200" i="1">
                            <a:solidFill>
                              <a:srgbClr val="000000"/>
                            </a:solidFill>
                            <a:latin typeface="Cambria Math"/>
                          </a:rPr>
                          <m:t>𝑥𝑥</m:t>
                        </m:r>
                      </m:sub>
                    </m:sSub>
                    <m:r>
                      <a:rPr lang="en-US" altLang="ja-JP" sz="2200" i="1">
                        <a:solidFill>
                          <a:srgbClr val="000000"/>
                        </a:solidFill>
                        <a:latin typeface="Cambria Math"/>
                      </a:rPr>
                      <m:t>=</m:t>
                    </m:r>
                    <m:f>
                      <m:fPr>
                        <m:ctrlPr>
                          <a:rPr lang="en-US" altLang="ja-JP" sz="2200" i="1">
                            <a:solidFill>
                              <a:srgbClr val="000000"/>
                            </a:solidFill>
                            <a:latin typeface="Cambria Math"/>
                          </a:rPr>
                        </m:ctrlPr>
                      </m:fPr>
                      <m:num>
                        <m:r>
                          <a:rPr lang="en-US" altLang="ja-JP" sz="2200" i="1">
                            <a:solidFill>
                              <a:srgbClr val="000000"/>
                            </a:solidFill>
                            <a:latin typeface="Cambria Math"/>
                          </a:rPr>
                          <m:t>1</m:t>
                        </m:r>
                      </m:num>
                      <m:den>
                        <m:r>
                          <a:rPr lang="en-US" altLang="ja-JP" sz="2200" i="1">
                            <a:solidFill>
                              <a:srgbClr val="000000"/>
                            </a:solidFill>
                            <a:latin typeface="Cambria Math"/>
                          </a:rPr>
                          <m:t>𝑛</m:t>
                        </m:r>
                        <m:r>
                          <a:rPr lang="en-US" altLang="ja-JP" sz="2200" i="1">
                            <a:solidFill>
                              <a:srgbClr val="000000"/>
                            </a:solidFill>
                            <a:latin typeface="Cambria Math"/>
                          </a:rPr>
                          <m:t>−1</m:t>
                        </m:r>
                      </m:den>
                    </m:f>
                    <m:nary>
                      <m:naryPr>
                        <m:chr m:val="∑"/>
                        <m:ctrlPr>
                          <a:rPr lang="en-US" altLang="ja-JP" sz="2200" i="1">
                            <a:solidFill>
                              <a:srgbClr val="000000"/>
                            </a:solidFill>
                            <a:latin typeface="Cambria Math"/>
                          </a:rPr>
                        </m:ctrlPr>
                      </m:naryPr>
                      <m:sub>
                        <m:r>
                          <a:rPr lang="en-US" altLang="ja-JP" sz="2200" i="1">
                            <a:solidFill>
                              <a:srgbClr val="000000"/>
                            </a:solidFill>
                            <a:latin typeface="Cambria Math"/>
                          </a:rPr>
                          <m:t>𝑖</m:t>
                        </m:r>
                        <m:r>
                          <a:rPr lang="en-US" altLang="ja-JP" sz="2200" i="1">
                            <a:solidFill>
                              <a:srgbClr val="000000"/>
                            </a:solidFill>
                            <a:latin typeface="Cambria Math"/>
                          </a:rPr>
                          <m:t>=1</m:t>
                        </m:r>
                      </m:sub>
                      <m:sup>
                        <m:r>
                          <a:rPr lang="en-US" altLang="ja-JP" sz="2200" i="1">
                            <a:solidFill>
                              <a:srgbClr val="000000"/>
                            </a:solidFill>
                            <a:latin typeface="Cambria Math"/>
                          </a:rPr>
                          <m:t>𝑛</m:t>
                        </m:r>
                      </m:sup>
                      <m:e>
                        <m:sSup>
                          <m:sSupPr>
                            <m:ctrlPr>
                              <a:rPr lang="en-US" altLang="ja-JP" sz="2200" i="1">
                                <a:solidFill>
                                  <a:srgbClr val="000000"/>
                                </a:solidFill>
                                <a:latin typeface="Cambria Math"/>
                              </a:rPr>
                            </m:ctrlPr>
                          </m:sSupPr>
                          <m:e>
                            <m:d>
                              <m:dPr>
                                <m:ctrlPr>
                                  <a:rPr lang="en-US" altLang="ja-JP" sz="2200" i="1">
                                    <a:solidFill>
                                      <a:srgbClr val="000000"/>
                                    </a:solidFill>
                                    <a:latin typeface="Cambria Math"/>
                                  </a:rPr>
                                </m:ctrlPr>
                              </m:dPr>
                              <m:e>
                                <m:sSub>
                                  <m:sSubPr>
                                    <m:ctrlPr>
                                      <a:rPr lang="en-US" altLang="ja-JP" sz="2200" i="1">
                                        <a:solidFill>
                                          <a:srgbClr val="000000"/>
                                        </a:solidFill>
                                        <a:latin typeface="Cambria Math"/>
                                      </a:rPr>
                                    </m:ctrlPr>
                                  </m:sSubPr>
                                  <m:e>
                                    <m:r>
                                      <a:rPr lang="en-US" altLang="ja-JP" sz="2200" i="1">
                                        <a:solidFill>
                                          <a:srgbClr val="000000"/>
                                        </a:solidFill>
                                        <a:latin typeface="Cambria Math"/>
                                      </a:rPr>
                                      <m:t>𝑥</m:t>
                                    </m:r>
                                  </m:e>
                                  <m:sub>
                                    <m:r>
                                      <a:rPr lang="en-US" altLang="ja-JP" sz="2200" i="1">
                                        <a:solidFill>
                                          <a:srgbClr val="000000"/>
                                        </a:solidFill>
                                        <a:latin typeface="Cambria Math"/>
                                      </a:rPr>
                                      <m:t>𝑖</m:t>
                                    </m:r>
                                  </m:sub>
                                </m:sSub>
                                <m:r>
                                  <a:rPr lang="en-US" altLang="ja-JP" sz="2200" i="1">
                                    <a:solidFill>
                                      <a:srgbClr val="000000"/>
                                    </a:solidFill>
                                    <a:latin typeface="Cambria Math"/>
                                  </a:rPr>
                                  <m:t>−</m:t>
                                </m:r>
                                <m:acc>
                                  <m:accPr>
                                    <m:chr m:val="̅"/>
                                    <m:ctrlPr>
                                      <a:rPr lang="en-US" altLang="ja-JP" sz="2200" i="1">
                                        <a:solidFill>
                                          <a:srgbClr val="000000"/>
                                        </a:solidFill>
                                        <a:latin typeface="Cambria Math"/>
                                      </a:rPr>
                                    </m:ctrlPr>
                                  </m:accPr>
                                  <m:e>
                                    <m:r>
                                      <a:rPr lang="en-US" altLang="ja-JP" sz="2200" i="1">
                                        <a:solidFill>
                                          <a:srgbClr val="000000"/>
                                        </a:solidFill>
                                        <a:latin typeface="Cambria Math"/>
                                      </a:rPr>
                                      <m:t>𝑥</m:t>
                                    </m:r>
                                  </m:e>
                                </m:acc>
                              </m:e>
                            </m:d>
                          </m:e>
                          <m:sup>
                            <m:r>
                              <a:rPr lang="en-US" altLang="ja-JP" sz="2200" i="1">
                                <a:solidFill>
                                  <a:srgbClr val="000000"/>
                                </a:solidFill>
                                <a:latin typeface="Cambria Math"/>
                              </a:rPr>
                              <m:t>2</m:t>
                            </m:r>
                          </m:sup>
                        </m:sSup>
                      </m:e>
                    </m:nary>
                  </m:oMath>
                </a14:m>
                <a:endParaRPr kumimoji="1" lang="en-US" altLang="ja-JP" sz="22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85" name="正方形/長方形 84">
                <a:extLst>
                  <a:ext uri="{FF2B5EF4-FFF2-40B4-BE49-F238E27FC236}">
                    <a16:creationId xmlns:a16="http://schemas.microsoft.com/office/drawing/2014/main" xmlns="" xmlns:a14="http://schemas.microsoft.com/office/drawing/2010/main" id="{EC4B8D0E-0BE8-4ED7-B552-3D4222E61283}"/>
                  </a:ext>
                </a:extLst>
              </p:cNvPr>
              <p:cNvSpPr>
                <a:spLocks noRot="1" noChangeAspect="1" noMove="1" noResize="1" noEditPoints="1" noAdjustHandles="1" noChangeArrowheads="1" noChangeShapeType="1" noTextEdit="1"/>
              </p:cNvSpPr>
              <p:nvPr/>
            </p:nvSpPr>
            <p:spPr>
              <a:xfrm>
                <a:off x="3627347" y="4719935"/>
                <a:ext cx="3212528" cy="644279"/>
              </a:xfrm>
              <a:prstGeom prst="rect">
                <a:avLst/>
              </a:prstGeom>
              <a:blipFill rotWithShape="1">
                <a:blip r:embed="rId11"/>
                <a:stretch>
                  <a:fillRect l="-2277" b="-188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7" name="正方形/長方形 86">
                <a:extLst>
                  <a:ext uri="{FF2B5EF4-FFF2-40B4-BE49-F238E27FC236}">
                    <a16:creationId xmlns:a16="http://schemas.microsoft.com/office/drawing/2014/main" xmlns="" id="{9069A48F-38CC-4A8D-8C0C-BB90B7449055}"/>
                  </a:ext>
                </a:extLst>
              </p:cNvPr>
              <p:cNvSpPr/>
              <p:nvPr/>
            </p:nvSpPr>
            <p:spPr>
              <a:xfrm>
                <a:off x="1558497" y="4848407"/>
                <a:ext cx="2437439" cy="498598"/>
              </a:xfrm>
              <a:prstGeom prst="rect">
                <a:avLst/>
              </a:prstGeom>
            </p:spPr>
            <p:txBody>
              <a:bodyPr wrap="square">
                <a:spAutoFit/>
              </a:bodyPr>
              <a:lstStyle/>
              <a:p>
                <a:pPr lvl="0">
                  <a:lnSpc>
                    <a:spcPct val="120000"/>
                  </a:lnSpc>
                  <a:defRPr/>
                </a:pPr>
                <a14:m>
                  <m:oMath xmlns:m="http://schemas.openxmlformats.org/officeDocument/2006/math">
                    <m:r>
                      <a:rPr lang="en-US" altLang="ja-JP" sz="2200" i="1">
                        <a:solidFill>
                          <a:srgbClr val="000000"/>
                        </a:solidFill>
                        <a:latin typeface="Cambria Math"/>
                      </a:rPr>
                      <m:t>𝑥</m:t>
                    </m:r>
                  </m:oMath>
                </a14:m>
                <a:r>
                  <a:rPr lang="ja-JP" altLang="en-US" sz="2200" dirty="0">
                    <a:solidFill>
                      <a:srgbClr val="000000"/>
                    </a:solidFill>
                    <a:latin typeface="HGP創英角ｺﾞｼｯｸUB" panose="020B0900000000000000" pitchFamily="50" charset="-128"/>
                    <a:ea typeface="HGP創英角ｺﾞｼｯｸUB" panose="020B0900000000000000" pitchFamily="50" charset="-128"/>
                  </a:rPr>
                  <a:t> の</a:t>
                </a:r>
                <a:r>
                  <a:rPr lang="ja-JP" altLang="en-US" sz="2200" dirty="0" smtClean="0">
                    <a:solidFill>
                      <a:srgbClr val="000000"/>
                    </a:solidFill>
                    <a:latin typeface="HGP創英角ｺﾞｼｯｸUB" panose="020B0900000000000000" pitchFamily="50" charset="-128"/>
                    <a:ea typeface="HGP創英角ｺﾞｼｯｸUB" panose="020B0900000000000000" pitchFamily="50" charset="-128"/>
                  </a:rPr>
                  <a:t>分散</a:t>
                </a:r>
                <a:r>
                  <a:rPr lang="ja-JP" altLang="en-US" sz="2200" dirty="0">
                    <a:solidFill>
                      <a:srgbClr val="000000"/>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rgbClr val="000000"/>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rgbClr val="0000FF"/>
                    </a:solidFill>
                    <a:latin typeface="HGP創英角ｺﾞｼｯｸUB" panose="020B0900000000000000" pitchFamily="50" charset="-128"/>
                    <a:ea typeface="HGP創英角ｺﾞｼｯｸUB" panose="020B0900000000000000" pitchFamily="50" charset="-128"/>
                  </a:rPr>
                  <a:t>｜</a:t>
                </a:r>
                <a:endParaRPr kumimoji="1" lang="en-US" altLang="ja-JP" sz="22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87" name="正方形/長方形 86">
                <a:extLst>
                  <a:ext uri="{FF2B5EF4-FFF2-40B4-BE49-F238E27FC236}">
                    <a16:creationId xmlns:a16="http://schemas.microsoft.com/office/drawing/2014/main" xmlns="" xmlns:a14="http://schemas.microsoft.com/office/drawing/2010/main" id="{9069A48F-38CC-4A8D-8C0C-BB90B7449055}"/>
                  </a:ext>
                </a:extLst>
              </p:cNvPr>
              <p:cNvSpPr>
                <a:spLocks noRot="1" noChangeAspect="1" noMove="1" noResize="1" noEditPoints="1" noAdjustHandles="1" noChangeArrowheads="1" noChangeShapeType="1" noTextEdit="1"/>
              </p:cNvSpPr>
              <p:nvPr/>
            </p:nvSpPr>
            <p:spPr>
              <a:xfrm>
                <a:off x="1558497" y="4848407"/>
                <a:ext cx="2437439" cy="498598"/>
              </a:xfrm>
              <a:prstGeom prst="rect">
                <a:avLst/>
              </a:prstGeom>
              <a:blipFill rotWithShape="1">
                <a:blip r:embed="rId12"/>
                <a:stretch>
                  <a:fillRect t="-4878" r="-250" b="-12195"/>
                </a:stretch>
              </a:blipFill>
            </p:spPr>
            <p:txBody>
              <a:bodyPr/>
              <a:lstStyle/>
              <a:p>
                <a:r>
                  <a:rPr lang="ja-JP" altLang="en-US">
                    <a:noFill/>
                  </a:rPr>
                  <a:t> </a:t>
                </a:r>
              </a:p>
            </p:txBody>
          </p:sp>
        </mc:Fallback>
      </mc:AlternateContent>
      <p:sp>
        <p:nvSpPr>
          <p:cNvPr id="88" name="正方形/長方形 87">
            <a:extLst>
              <a:ext uri="{FF2B5EF4-FFF2-40B4-BE49-F238E27FC236}">
                <a16:creationId xmlns:a16="http://schemas.microsoft.com/office/drawing/2014/main" xmlns="" id="{4021F7E9-A51E-4640-8569-E9DE027050DD}"/>
              </a:ext>
            </a:extLst>
          </p:cNvPr>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
        <p:nvSpPr>
          <p:cNvPr id="89"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単回帰分析</a:t>
            </a:r>
          </a:p>
        </p:txBody>
      </p:sp>
    </p:spTree>
    <p:extLst>
      <p:ext uri="{BB962C8B-B14F-4D97-AF65-F5344CB8AC3E}">
        <p14:creationId xmlns:p14="http://schemas.microsoft.com/office/powerpoint/2010/main" val="2819362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icture 3" descr="C:\Users\yoshino\Desktop\figure\unnamed-chunk-11.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7601" r="3400"/>
          <a:stretch/>
        </p:blipFill>
        <p:spPr bwMode="auto">
          <a:xfrm>
            <a:off x="496739" y="1225699"/>
            <a:ext cx="4075261" cy="3248118"/>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42" name="正方形/長方形 41"/>
              <p:cNvSpPr/>
              <p:nvPr/>
            </p:nvSpPr>
            <p:spPr>
              <a:xfrm>
                <a:off x="4720047" y="1746299"/>
                <a:ext cx="3058851" cy="80643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sSub>
                        <m:sSubPr>
                          <m:ctrlPr>
                            <a:rPr kumimoji="1" lang="en-US" altLang="ja-JP" b="0" i="1" u="none" strike="noStrike" kern="1200" cap="none" spc="0" normalizeH="0" baseline="0" noProof="0" smtClean="0">
                              <a:ln>
                                <a:noFill/>
                              </a:ln>
                              <a:solidFill>
                                <a:srgbClr val="E74C3C"/>
                              </a:solidFill>
                              <a:effectLst/>
                              <a:uLnTx/>
                              <a:uFillTx/>
                              <a:latin typeface="Cambria Math"/>
                            </a:rPr>
                          </m:ctrlPr>
                        </m:sSubPr>
                        <m:e>
                          <m:r>
                            <a:rPr kumimoji="1" lang="en-US" altLang="ja-JP" b="0" i="1" u="none" strike="noStrike" kern="1200" cap="none" spc="0" normalizeH="0" baseline="0" noProof="0">
                              <a:ln>
                                <a:noFill/>
                              </a:ln>
                              <a:solidFill>
                                <a:srgbClr val="E74C3C"/>
                              </a:solidFill>
                              <a:effectLst/>
                              <a:uLnTx/>
                              <a:uFillTx/>
                              <a:latin typeface="Cambria Math"/>
                            </a:rPr>
                            <m:t>𝑏</m:t>
                          </m:r>
                        </m:e>
                        <m:sub>
                          <m:r>
                            <a:rPr kumimoji="1" lang="en-US" altLang="ja-JP" b="0" i="1" u="none" strike="noStrike" kern="1200" cap="none" spc="0" normalizeH="0" baseline="0" noProof="0">
                              <a:ln>
                                <a:noFill/>
                              </a:ln>
                              <a:solidFill>
                                <a:srgbClr val="E74C3C"/>
                              </a:solidFill>
                              <a:effectLst/>
                              <a:uLnTx/>
                              <a:uFillTx/>
                              <a:latin typeface="Cambria Math"/>
                            </a:rPr>
                            <m:t>1</m:t>
                          </m:r>
                        </m:sub>
                      </m:sSub>
                      <m:r>
                        <a:rPr kumimoji="1" lang="en-US" altLang="ja-JP" b="0" i="1" u="none" strike="noStrike" kern="1200" cap="none" spc="0" normalizeH="0" baseline="0" noProof="0">
                          <a:ln>
                            <a:noFill/>
                          </a:ln>
                          <a:solidFill>
                            <a:srgbClr val="000000"/>
                          </a:solidFill>
                          <a:effectLst/>
                          <a:uLnTx/>
                          <a:uFillTx/>
                          <a:latin typeface="Cambria Math"/>
                        </a:rPr>
                        <m:t>=</m:t>
                      </m:r>
                      <m:f>
                        <m:fPr>
                          <m:ctrlPr>
                            <a:rPr kumimoji="1" lang="en-US" altLang="ja-JP" b="0" i="1" u="none" strike="noStrike" kern="1200" cap="none" spc="0" normalizeH="0" baseline="0" noProof="0">
                              <a:ln>
                                <a:noFill/>
                              </a:ln>
                              <a:solidFill>
                                <a:srgbClr val="000000"/>
                              </a:solidFill>
                              <a:effectLst/>
                              <a:uLnTx/>
                              <a:uFillTx/>
                              <a:latin typeface="Cambria Math"/>
                            </a:rPr>
                          </m:ctrlPr>
                        </m:fPr>
                        <m:num>
                          <m:nary>
                            <m:naryPr>
                              <m:chr m:val="∑"/>
                              <m:ctrlPr>
                                <a:rPr kumimoji="1" lang="en-US" altLang="ja-JP" b="0" i="1" u="none" strike="noStrike" kern="1200" cap="none" spc="0" normalizeH="0" baseline="0" noProof="0" smtClean="0">
                                  <a:ln>
                                    <a:noFill/>
                                  </a:ln>
                                  <a:solidFill>
                                    <a:srgbClr val="000000"/>
                                  </a:solidFill>
                                  <a:effectLst/>
                                  <a:uLnTx/>
                                  <a:uFillTx/>
                                  <a:latin typeface="Cambria Math"/>
                                </a:rPr>
                              </m:ctrlPr>
                            </m:naryPr>
                            <m:sub>
                              <m:r>
                                <a:rPr kumimoji="1" lang="en-US" altLang="ja-JP" b="0" i="1" u="none" strike="noStrike" kern="1200" cap="none" spc="0" normalizeH="0" baseline="0" noProof="0" smtClean="0">
                                  <a:ln>
                                    <a:noFill/>
                                  </a:ln>
                                  <a:solidFill>
                                    <a:srgbClr val="000000"/>
                                  </a:solidFill>
                                  <a:effectLst/>
                                  <a:uLnTx/>
                                  <a:uFillTx/>
                                  <a:latin typeface="Cambria Math"/>
                                </a:rPr>
                                <m:t>𝑖</m:t>
                              </m:r>
                              <m:r>
                                <a:rPr kumimoji="1" lang="en-US" altLang="ja-JP" b="0" i="1" u="none" strike="noStrike" kern="1200" cap="none" spc="0" normalizeH="0" baseline="0" noProof="0" smtClean="0">
                                  <a:ln>
                                    <a:noFill/>
                                  </a:ln>
                                  <a:solidFill>
                                    <a:srgbClr val="000000"/>
                                  </a:solidFill>
                                  <a:effectLst/>
                                  <a:uLnTx/>
                                  <a:uFillTx/>
                                  <a:latin typeface="Cambria Math"/>
                                </a:rPr>
                                <m:t>=1</m:t>
                              </m:r>
                            </m:sub>
                            <m:sup>
                              <m:r>
                                <a:rPr kumimoji="1" lang="en-US" altLang="ja-JP" b="0" i="1" u="none" strike="noStrike" kern="1200" cap="none" spc="0" normalizeH="0" baseline="0" noProof="0" smtClean="0">
                                  <a:ln>
                                    <a:noFill/>
                                  </a:ln>
                                  <a:solidFill>
                                    <a:srgbClr val="000000"/>
                                  </a:solidFill>
                                  <a:effectLst/>
                                  <a:uLnTx/>
                                  <a:uFillTx/>
                                  <a:latin typeface="Cambria Math"/>
                                </a:rPr>
                                <m:t>1000</m:t>
                              </m:r>
                            </m:sup>
                            <m:e>
                              <m:r>
                                <a:rPr kumimoji="1" lang="en-US" altLang="ja-JP" b="0" i="1" u="none" strike="noStrike" kern="1200" cap="none" spc="0" normalizeH="0" baseline="0" noProof="0">
                                  <a:ln>
                                    <a:noFill/>
                                  </a:ln>
                                  <a:solidFill>
                                    <a:srgbClr val="000000"/>
                                  </a:solidFill>
                                  <a:effectLst/>
                                  <a:uLnTx/>
                                  <a:uFillTx/>
                                  <a:latin typeface="Cambria Math"/>
                                </a:rPr>
                                <m:t>(</m:t>
                              </m:r>
                              <m:sSub>
                                <m:sSubPr>
                                  <m:ctrlPr>
                                    <a:rPr kumimoji="1" lang="en-US" altLang="ja-JP" b="0" i="1" u="none" strike="noStrike" kern="1200" cap="none" spc="0" normalizeH="0" baseline="0" noProof="0">
                                      <a:ln>
                                        <a:noFill/>
                                      </a:ln>
                                      <a:solidFill>
                                        <a:srgbClr val="000000"/>
                                      </a:solidFill>
                                      <a:effectLst/>
                                      <a:uLnTx/>
                                      <a:uFillTx/>
                                      <a:latin typeface="Cambria Math"/>
                                    </a:rPr>
                                  </m:ctrlPr>
                                </m:sSubPr>
                                <m:e>
                                  <m:r>
                                    <a:rPr kumimoji="1" lang="en-US" altLang="ja-JP" b="0" i="1" u="none" strike="noStrike" kern="1200" cap="none" spc="0" normalizeH="0" baseline="0" noProof="0">
                                      <a:ln>
                                        <a:noFill/>
                                      </a:ln>
                                      <a:solidFill>
                                        <a:srgbClr val="000000"/>
                                      </a:solidFill>
                                      <a:effectLst/>
                                      <a:uLnTx/>
                                      <a:uFillTx/>
                                      <a:latin typeface="Cambria Math"/>
                                    </a:rPr>
                                    <m:t>𝑥</m:t>
                                  </m:r>
                                </m:e>
                                <m:sub>
                                  <m:r>
                                    <a:rPr kumimoji="1" lang="en-US" altLang="ja-JP" b="0" i="1" u="none" strike="noStrike" kern="1200" cap="none" spc="0" normalizeH="0" baseline="0" noProof="0">
                                      <a:ln>
                                        <a:noFill/>
                                      </a:ln>
                                      <a:solidFill>
                                        <a:srgbClr val="000000"/>
                                      </a:solidFill>
                                      <a:effectLst/>
                                      <a:uLnTx/>
                                      <a:uFillTx/>
                                      <a:latin typeface="Cambria Math"/>
                                    </a:rPr>
                                    <m:t>1,</m:t>
                                  </m:r>
                                  <m:r>
                                    <a:rPr kumimoji="1" lang="en-US" altLang="ja-JP" b="0" i="1" u="none" strike="noStrike" kern="1200" cap="none" spc="0" normalizeH="0" baseline="0" noProof="0">
                                      <a:ln>
                                        <a:noFill/>
                                      </a:ln>
                                      <a:solidFill>
                                        <a:srgbClr val="000000"/>
                                      </a:solidFill>
                                      <a:effectLst/>
                                      <a:uLnTx/>
                                      <a:uFillTx/>
                                      <a:latin typeface="Cambria Math"/>
                                    </a:rPr>
                                    <m:t>𝑖</m:t>
                                  </m:r>
                                </m:sub>
                              </m:sSub>
                              <m:r>
                                <a:rPr kumimoji="1" lang="en-US" altLang="ja-JP" b="0" i="1" u="none" strike="noStrike" kern="1200" cap="none" spc="0" normalizeH="0" baseline="0" noProof="0">
                                  <a:ln>
                                    <a:noFill/>
                                  </a:ln>
                                  <a:solidFill>
                                    <a:srgbClr val="000000"/>
                                  </a:solidFill>
                                  <a:effectLst/>
                                  <a:uLnTx/>
                                  <a:uFillTx/>
                                  <a:latin typeface="Cambria Math"/>
                                </a:rPr>
                                <m:t>−</m:t>
                              </m:r>
                              <m:acc>
                                <m:accPr>
                                  <m:chr m:val="̅"/>
                                  <m:ctrlPr>
                                    <a:rPr kumimoji="1" lang="en-US" altLang="ja-JP" b="0" i="1" u="none" strike="noStrike" kern="1200" cap="none" spc="0" normalizeH="0" baseline="0" noProof="0">
                                      <a:ln>
                                        <a:noFill/>
                                      </a:ln>
                                      <a:solidFill>
                                        <a:srgbClr val="000000"/>
                                      </a:solidFill>
                                      <a:effectLst/>
                                      <a:uLnTx/>
                                      <a:uFillTx/>
                                      <a:latin typeface="Cambria Math"/>
                                    </a:rPr>
                                  </m:ctrlPr>
                                </m:accPr>
                                <m:e>
                                  <m:r>
                                    <a:rPr kumimoji="1" lang="en-US" altLang="ja-JP" b="0" i="1" u="none" strike="noStrike" kern="1200" cap="none" spc="0" normalizeH="0" baseline="0" noProof="0">
                                      <a:ln>
                                        <a:noFill/>
                                      </a:ln>
                                      <a:solidFill>
                                        <a:srgbClr val="000000"/>
                                      </a:solidFill>
                                      <a:effectLst/>
                                      <a:uLnTx/>
                                      <a:uFillTx/>
                                      <a:latin typeface="Cambria Math"/>
                                    </a:rPr>
                                    <m:t>𝑥</m:t>
                                  </m:r>
                                </m:e>
                              </m:acc>
                              <m:r>
                                <a:rPr kumimoji="1" lang="en-US" altLang="ja-JP" b="0" i="1" u="none" strike="noStrike" kern="1200" cap="none" spc="0" normalizeH="0" baseline="0" noProof="0">
                                  <a:ln>
                                    <a:noFill/>
                                  </a:ln>
                                  <a:solidFill>
                                    <a:srgbClr val="000000"/>
                                  </a:solidFill>
                                  <a:effectLst/>
                                  <a:uLnTx/>
                                  <a:uFillTx/>
                                  <a:latin typeface="Cambria Math"/>
                                </a:rPr>
                                <m:t>)(</m:t>
                              </m:r>
                              <m:sSub>
                                <m:sSubPr>
                                  <m:ctrlPr>
                                    <a:rPr kumimoji="1" lang="en-US" altLang="ja-JP" b="0" i="1" u="none" strike="noStrike" kern="1200" cap="none" spc="0" normalizeH="0" baseline="0" noProof="0">
                                      <a:ln>
                                        <a:noFill/>
                                      </a:ln>
                                      <a:solidFill>
                                        <a:srgbClr val="000000"/>
                                      </a:solidFill>
                                      <a:effectLst/>
                                      <a:uLnTx/>
                                      <a:uFillTx/>
                                      <a:latin typeface="Cambria Math"/>
                                    </a:rPr>
                                  </m:ctrlPr>
                                </m:sSubPr>
                                <m:e>
                                  <m:r>
                                    <a:rPr kumimoji="1" lang="en-US" altLang="ja-JP" b="0" i="1" u="none" strike="noStrike" kern="1200" cap="none" spc="0" normalizeH="0" baseline="0" noProof="0">
                                      <a:ln>
                                        <a:noFill/>
                                      </a:ln>
                                      <a:solidFill>
                                        <a:srgbClr val="000000"/>
                                      </a:solidFill>
                                      <a:effectLst/>
                                      <a:uLnTx/>
                                      <a:uFillTx/>
                                      <a:latin typeface="Cambria Math"/>
                                    </a:rPr>
                                    <m:t>𝑦</m:t>
                                  </m:r>
                                </m:e>
                                <m:sub>
                                  <m:r>
                                    <a:rPr kumimoji="1" lang="en-US" altLang="ja-JP" b="0" i="1" u="none" strike="noStrike" kern="1200" cap="none" spc="0" normalizeH="0" baseline="0" noProof="0">
                                      <a:ln>
                                        <a:noFill/>
                                      </a:ln>
                                      <a:solidFill>
                                        <a:srgbClr val="000000"/>
                                      </a:solidFill>
                                      <a:effectLst/>
                                      <a:uLnTx/>
                                      <a:uFillTx/>
                                      <a:latin typeface="Cambria Math"/>
                                    </a:rPr>
                                    <m:t>𝑖</m:t>
                                  </m:r>
                                </m:sub>
                              </m:sSub>
                              <m:r>
                                <a:rPr kumimoji="1" lang="en-US" altLang="ja-JP" b="0" i="1" u="none" strike="noStrike" kern="1200" cap="none" spc="0" normalizeH="0" baseline="0" noProof="0">
                                  <a:ln>
                                    <a:noFill/>
                                  </a:ln>
                                  <a:solidFill>
                                    <a:srgbClr val="000000"/>
                                  </a:solidFill>
                                  <a:effectLst/>
                                  <a:uLnTx/>
                                  <a:uFillTx/>
                                  <a:latin typeface="Cambria Math"/>
                                </a:rPr>
                                <m:t>−</m:t>
                              </m:r>
                              <m:acc>
                                <m:accPr>
                                  <m:chr m:val="̅"/>
                                  <m:ctrlPr>
                                    <a:rPr kumimoji="1" lang="en-US" altLang="ja-JP" b="0" i="1" u="none" strike="noStrike" kern="1200" cap="none" spc="0" normalizeH="0" baseline="0" noProof="0">
                                      <a:ln>
                                        <a:noFill/>
                                      </a:ln>
                                      <a:solidFill>
                                        <a:srgbClr val="000000"/>
                                      </a:solidFill>
                                      <a:effectLst/>
                                      <a:uLnTx/>
                                      <a:uFillTx/>
                                      <a:latin typeface="Cambria Math"/>
                                    </a:rPr>
                                  </m:ctrlPr>
                                </m:accPr>
                                <m:e>
                                  <m:r>
                                    <a:rPr kumimoji="1" lang="en-US" altLang="ja-JP" b="0" i="1" u="none" strike="noStrike" kern="1200" cap="none" spc="0" normalizeH="0" baseline="0" noProof="0">
                                      <a:ln>
                                        <a:noFill/>
                                      </a:ln>
                                      <a:solidFill>
                                        <a:srgbClr val="000000"/>
                                      </a:solidFill>
                                      <a:effectLst/>
                                      <a:uLnTx/>
                                      <a:uFillTx/>
                                      <a:latin typeface="Cambria Math"/>
                                    </a:rPr>
                                    <m:t>𝑦</m:t>
                                  </m:r>
                                </m:e>
                              </m:acc>
                              <m:r>
                                <a:rPr kumimoji="1" lang="en-US" altLang="ja-JP" b="0" i="1" u="none" strike="noStrike" kern="1200" cap="none" spc="0" normalizeH="0" baseline="0" noProof="0">
                                  <a:ln>
                                    <a:noFill/>
                                  </a:ln>
                                  <a:solidFill>
                                    <a:srgbClr val="000000"/>
                                  </a:solidFill>
                                  <a:effectLst/>
                                  <a:uLnTx/>
                                  <a:uFillTx/>
                                  <a:latin typeface="Cambria Math"/>
                                </a:rPr>
                                <m:t>)</m:t>
                              </m:r>
                            </m:e>
                          </m:nary>
                        </m:num>
                        <m:den>
                          <m:nary>
                            <m:naryPr>
                              <m:chr m:val="∑"/>
                              <m:ctrlPr>
                                <a:rPr kumimoji="1" lang="en-US" altLang="ja-JP" b="0" i="1" u="none" strike="noStrike" kern="1200" cap="none" spc="0" normalizeH="0" baseline="0" noProof="0" smtClean="0">
                                  <a:ln>
                                    <a:noFill/>
                                  </a:ln>
                                  <a:solidFill>
                                    <a:srgbClr val="000000"/>
                                  </a:solidFill>
                                  <a:effectLst/>
                                  <a:uLnTx/>
                                  <a:uFillTx/>
                                  <a:latin typeface="Cambria Math"/>
                                </a:rPr>
                              </m:ctrlPr>
                            </m:naryPr>
                            <m:sub>
                              <m:r>
                                <a:rPr kumimoji="1" lang="en-US" altLang="ja-JP" b="0" i="1" u="none" strike="noStrike" kern="1200" cap="none" spc="0" normalizeH="0" baseline="0" noProof="0" smtClean="0">
                                  <a:ln>
                                    <a:noFill/>
                                  </a:ln>
                                  <a:solidFill>
                                    <a:srgbClr val="000000"/>
                                  </a:solidFill>
                                  <a:effectLst/>
                                  <a:uLnTx/>
                                  <a:uFillTx/>
                                  <a:latin typeface="Cambria Math"/>
                                </a:rPr>
                                <m:t>𝑖</m:t>
                              </m:r>
                              <m:r>
                                <a:rPr kumimoji="1" lang="en-US" altLang="ja-JP" b="0" i="1" u="none" strike="noStrike" kern="1200" cap="none" spc="0" normalizeH="0" baseline="0" noProof="0" smtClean="0">
                                  <a:ln>
                                    <a:noFill/>
                                  </a:ln>
                                  <a:solidFill>
                                    <a:srgbClr val="000000"/>
                                  </a:solidFill>
                                  <a:effectLst/>
                                  <a:uLnTx/>
                                  <a:uFillTx/>
                                  <a:latin typeface="Cambria Math"/>
                                </a:rPr>
                                <m:t>=1</m:t>
                              </m:r>
                            </m:sub>
                            <m:sup>
                              <m:r>
                                <a:rPr kumimoji="1" lang="en-US" altLang="ja-JP" b="0" i="1" u="none" strike="noStrike" kern="1200" cap="none" spc="0" normalizeH="0" baseline="0" noProof="0" smtClean="0">
                                  <a:ln>
                                    <a:noFill/>
                                  </a:ln>
                                  <a:solidFill>
                                    <a:srgbClr val="000000"/>
                                  </a:solidFill>
                                  <a:effectLst/>
                                  <a:uLnTx/>
                                  <a:uFillTx/>
                                  <a:latin typeface="Cambria Math"/>
                                </a:rPr>
                                <m:t>1000</m:t>
                              </m:r>
                            </m:sup>
                            <m:e>
                              <m:sSup>
                                <m:sSupPr>
                                  <m:ctrlPr>
                                    <a:rPr kumimoji="1" lang="en-US" altLang="ja-JP" b="0" i="1" u="none" strike="noStrike" kern="1200" cap="none" spc="0" normalizeH="0" baseline="0" noProof="0">
                                      <a:ln>
                                        <a:noFill/>
                                      </a:ln>
                                      <a:solidFill>
                                        <a:srgbClr val="000000"/>
                                      </a:solidFill>
                                      <a:effectLst/>
                                      <a:uLnTx/>
                                      <a:uFillTx/>
                                      <a:latin typeface="Cambria Math"/>
                                    </a:rPr>
                                  </m:ctrlPr>
                                </m:sSupPr>
                                <m:e>
                                  <m:d>
                                    <m:dPr>
                                      <m:ctrlPr>
                                        <a:rPr kumimoji="1" lang="en-US" altLang="ja-JP" b="0" i="1" u="none" strike="noStrike" kern="1200" cap="none" spc="0" normalizeH="0" baseline="0" noProof="0">
                                          <a:ln>
                                            <a:noFill/>
                                          </a:ln>
                                          <a:solidFill>
                                            <a:srgbClr val="000000"/>
                                          </a:solidFill>
                                          <a:effectLst/>
                                          <a:uLnTx/>
                                          <a:uFillTx/>
                                          <a:latin typeface="Cambria Math"/>
                                        </a:rPr>
                                      </m:ctrlPr>
                                    </m:dPr>
                                    <m:e>
                                      <m:sSub>
                                        <m:sSubPr>
                                          <m:ctrlPr>
                                            <a:rPr kumimoji="1" lang="en-US" altLang="ja-JP" b="0" i="1" u="none" strike="noStrike" kern="1200" cap="none" spc="0" normalizeH="0" baseline="0" noProof="0">
                                              <a:ln>
                                                <a:noFill/>
                                              </a:ln>
                                              <a:solidFill>
                                                <a:srgbClr val="000000"/>
                                              </a:solidFill>
                                              <a:effectLst/>
                                              <a:uLnTx/>
                                              <a:uFillTx/>
                                              <a:latin typeface="Cambria Math"/>
                                            </a:rPr>
                                          </m:ctrlPr>
                                        </m:sSubPr>
                                        <m:e>
                                          <m:r>
                                            <a:rPr kumimoji="1" lang="en-US" altLang="ja-JP" b="0" i="1" u="none" strike="noStrike" kern="1200" cap="none" spc="0" normalizeH="0" baseline="0" noProof="0">
                                              <a:ln>
                                                <a:noFill/>
                                              </a:ln>
                                              <a:solidFill>
                                                <a:srgbClr val="000000"/>
                                              </a:solidFill>
                                              <a:effectLst/>
                                              <a:uLnTx/>
                                              <a:uFillTx/>
                                              <a:latin typeface="Cambria Math"/>
                                            </a:rPr>
                                            <m:t>𝑥</m:t>
                                          </m:r>
                                        </m:e>
                                        <m:sub>
                                          <m:r>
                                            <a:rPr kumimoji="1" lang="en-US" altLang="ja-JP" b="0" i="1" u="none" strike="noStrike" kern="1200" cap="none" spc="0" normalizeH="0" baseline="0" noProof="0">
                                              <a:ln>
                                                <a:noFill/>
                                              </a:ln>
                                              <a:solidFill>
                                                <a:srgbClr val="000000"/>
                                              </a:solidFill>
                                              <a:effectLst/>
                                              <a:uLnTx/>
                                              <a:uFillTx/>
                                              <a:latin typeface="Cambria Math"/>
                                            </a:rPr>
                                            <m:t>1,</m:t>
                                          </m:r>
                                          <m:r>
                                            <a:rPr kumimoji="1" lang="en-US" altLang="ja-JP" b="0" i="1" u="none" strike="noStrike" kern="1200" cap="none" spc="0" normalizeH="0" baseline="0" noProof="0">
                                              <a:ln>
                                                <a:noFill/>
                                              </a:ln>
                                              <a:solidFill>
                                                <a:srgbClr val="000000"/>
                                              </a:solidFill>
                                              <a:effectLst/>
                                              <a:uLnTx/>
                                              <a:uFillTx/>
                                              <a:latin typeface="Cambria Math"/>
                                            </a:rPr>
                                            <m:t>𝑖</m:t>
                                          </m:r>
                                        </m:sub>
                                      </m:sSub>
                                      <m:r>
                                        <a:rPr kumimoji="1" lang="en-US" altLang="ja-JP" b="0" i="1" u="none" strike="noStrike" kern="1200" cap="none" spc="0" normalizeH="0" baseline="0" noProof="0">
                                          <a:ln>
                                            <a:noFill/>
                                          </a:ln>
                                          <a:solidFill>
                                            <a:srgbClr val="000000"/>
                                          </a:solidFill>
                                          <a:effectLst/>
                                          <a:uLnTx/>
                                          <a:uFillTx/>
                                          <a:latin typeface="Cambria Math"/>
                                        </a:rPr>
                                        <m:t>−</m:t>
                                      </m:r>
                                      <m:acc>
                                        <m:accPr>
                                          <m:chr m:val="̅"/>
                                          <m:ctrlPr>
                                            <a:rPr kumimoji="1" lang="en-US" altLang="ja-JP" b="0" i="1" u="none" strike="noStrike" kern="1200" cap="none" spc="0" normalizeH="0" baseline="0" noProof="0">
                                              <a:ln>
                                                <a:noFill/>
                                              </a:ln>
                                              <a:solidFill>
                                                <a:srgbClr val="000000"/>
                                              </a:solidFill>
                                              <a:effectLst/>
                                              <a:uLnTx/>
                                              <a:uFillTx/>
                                              <a:latin typeface="Cambria Math"/>
                                            </a:rPr>
                                          </m:ctrlPr>
                                        </m:accPr>
                                        <m:e>
                                          <m:r>
                                            <a:rPr kumimoji="1" lang="en-US" altLang="ja-JP" b="0" i="1" u="none" strike="noStrike" kern="1200" cap="none" spc="0" normalizeH="0" baseline="0" noProof="0">
                                              <a:ln>
                                                <a:noFill/>
                                              </a:ln>
                                              <a:solidFill>
                                                <a:srgbClr val="000000"/>
                                              </a:solidFill>
                                              <a:effectLst/>
                                              <a:uLnTx/>
                                              <a:uFillTx/>
                                              <a:latin typeface="Cambria Math"/>
                                            </a:rPr>
                                            <m:t>𝑥</m:t>
                                          </m:r>
                                        </m:e>
                                      </m:acc>
                                    </m:e>
                                  </m:d>
                                </m:e>
                                <m:sup>
                                  <m:r>
                                    <a:rPr kumimoji="1" lang="en-US" altLang="ja-JP" b="0" i="1" u="none" strike="noStrike" kern="1200" cap="none" spc="0" normalizeH="0" baseline="0" noProof="0">
                                      <a:ln>
                                        <a:noFill/>
                                      </a:ln>
                                      <a:solidFill>
                                        <a:srgbClr val="000000"/>
                                      </a:solidFill>
                                      <a:effectLst/>
                                      <a:uLnTx/>
                                      <a:uFillTx/>
                                      <a:latin typeface="Cambria Math"/>
                                    </a:rPr>
                                    <m:t>2</m:t>
                                  </m:r>
                                </m:sup>
                              </m:sSup>
                            </m:e>
                          </m:nary>
                        </m:den>
                      </m:f>
                    </m:oMath>
                  </m:oMathPara>
                </a14:m>
                <a:endParaRPr kumimoji="1" lang="ja-JP" altLang="en-US"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2" name="正方形/長方形 41"/>
              <p:cNvSpPr>
                <a:spLocks noRot="1" noChangeAspect="1" noMove="1" noResize="1" noEditPoints="1" noAdjustHandles="1" noChangeArrowheads="1" noChangeShapeType="1" noTextEdit="1"/>
              </p:cNvSpPr>
              <p:nvPr/>
            </p:nvSpPr>
            <p:spPr>
              <a:xfrm>
                <a:off x="4720047" y="1746299"/>
                <a:ext cx="3058851" cy="806439"/>
              </a:xfrm>
              <a:prstGeom prst="rect">
                <a:avLst/>
              </a:prstGeom>
              <a:blipFill rotWithShape="1">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3" name="正方形/長方形 42"/>
              <p:cNvSpPr/>
              <p:nvPr/>
            </p:nvSpPr>
            <p:spPr>
              <a:xfrm>
                <a:off x="4720046" y="2562037"/>
                <a:ext cx="3335737" cy="369332"/>
              </a:xfrm>
              <a:prstGeom prst="rect">
                <a:avLst/>
              </a:prstGeom>
            </p:spPr>
            <p:txBody>
              <a:bodyPr wrap="square">
                <a:spAutoFit/>
              </a:bodyPr>
              <a:lstStyle/>
              <a:p>
                <a:pPr>
                  <a:defRPr/>
                </a:pPr>
                <a14:m>
                  <m:oMath xmlns:m="http://schemas.openxmlformats.org/officeDocument/2006/math">
                    <m:r>
                      <a:rPr kumimoji="1" lang="en-US" altLang="ja-JP" b="0" i="1" u="none" strike="noStrike" kern="1200" cap="none" spc="0" normalizeH="0" baseline="0" noProof="0" dirty="0" smtClean="0">
                        <a:ln>
                          <a:noFill/>
                        </a:ln>
                        <a:solidFill>
                          <a:srgbClr val="E74C3C"/>
                        </a:solidFill>
                        <a:effectLst/>
                        <a:uLnTx/>
                        <a:uFillTx/>
                        <a:latin typeface="Cambria Math"/>
                      </a:rPr>
                      <m:t>𝑎</m:t>
                    </m:r>
                    <m:r>
                      <a:rPr kumimoji="1" lang="en-US" altLang="ja-JP" b="0" i="1" u="none" strike="noStrike" kern="1200" cap="none" spc="0" normalizeH="0" baseline="0" noProof="0" dirty="0" smtClean="0">
                        <a:ln>
                          <a:noFill/>
                        </a:ln>
                        <a:solidFill>
                          <a:srgbClr val="000000"/>
                        </a:solidFill>
                        <a:effectLst/>
                        <a:uLnTx/>
                        <a:uFillTx/>
                        <a:latin typeface="Cambria Math"/>
                      </a:rPr>
                      <m:t>=</m:t>
                    </m:r>
                    <m:acc>
                      <m:accPr>
                        <m:chr m:val="̅"/>
                        <m:ctrlPr>
                          <a:rPr kumimoji="1" lang="en-US" altLang="ja-JP" b="0" i="1" u="none" strike="noStrike" kern="1200" cap="none" spc="0" normalizeH="0" baseline="0" noProof="0" smtClean="0">
                            <a:ln>
                              <a:noFill/>
                            </a:ln>
                            <a:solidFill>
                              <a:srgbClr val="000000"/>
                            </a:solidFill>
                            <a:effectLst/>
                            <a:uLnTx/>
                            <a:uFillTx/>
                            <a:latin typeface="Cambria Math"/>
                          </a:rPr>
                        </m:ctrlPr>
                      </m:accPr>
                      <m:e>
                        <m:r>
                          <a:rPr kumimoji="1" lang="en-US" altLang="ja-JP" b="0" i="1" u="none" strike="noStrike" kern="1200" cap="none" spc="0" normalizeH="0" baseline="0" noProof="0">
                            <a:ln>
                              <a:noFill/>
                            </a:ln>
                            <a:solidFill>
                              <a:srgbClr val="000000"/>
                            </a:solidFill>
                            <a:effectLst/>
                            <a:uLnTx/>
                            <a:uFillTx/>
                            <a:latin typeface="Cambria Math"/>
                          </a:rPr>
                          <m:t>𝑦</m:t>
                        </m:r>
                      </m:e>
                    </m:acc>
                    <m:r>
                      <a:rPr kumimoji="1" lang="en-US" altLang="ja-JP" b="0" i="1" u="none" strike="noStrike" kern="1200" cap="none" spc="0" normalizeH="0" baseline="0" noProof="0" smtClean="0">
                        <a:ln>
                          <a:noFill/>
                        </a:ln>
                        <a:solidFill>
                          <a:srgbClr val="000000"/>
                        </a:solidFill>
                        <a:effectLst/>
                        <a:uLnTx/>
                        <a:uFillTx/>
                        <a:latin typeface="Cambria Math"/>
                      </a:rPr>
                      <m:t>−</m:t>
                    </m:r>
                    <m:sSub>
                      <m:sSubPr>
                        <m:ctrlPr>
                          <a:rPr kumimoji="1" lang="en-US" altLang="ja-JP" b="0" i="1" u="none" strike="noStrike" kern="1200" cap="none" spc="0" normalizeH="0" baseline="0" noProof="0" smtClean="0">
                            <a:ln>
                              <a:noFill/>
                            </a:ln>
                            <a:solidFill>
                              <a:srgbClr val="000000"/>
                            </a:solidFill>
                            <a:effectLst/>
                            <a:uLnTx/>
                            <a:uFillTx/>
                            <a:latin typeface="Cambria Math"/>
                          </a:rPr>
                        </m:ctrlPr>
                      </m:sSubPr>
                      <m:e>
                        <m:r>
                          <a:rPr kumimoji="1" lang="en-US" altLang="ja-JP" b="0" i="1" u="none" strike="noStrike" kern="1200" cap="none" spc="0" normalizeH="0" baseline="0" noProof="0">
                            <a:ln>
                              <a:noFill/>
                            </a:ln>
                            <a:solidFill>
                              <a:srgbClr val="000000"/>
                            </a:solidFill>
                            <a:effectLst/>
                            <a:uLnTx/>
                            <a:uFillTx/>
                            <a:latin typeface="Cambria Math"/>
                          </a:rPr>
                          <m:t>𝑏</m:t>
                        </m:r>
                      </m:e>
                      <m:sub>
                        <m:r>
                          <a:rPr kumimoji="1" lang="en-US" altLang="ja-JP" b="0" i="1" u="none" strike="noStrike" kern="1200" cap="none" spc="0" normalizeH="0" baseline="0" noProof="0">
                            <a:ln>
                              <a:noFill/>
                            </a:ln>
                            <a:solidFill>
                              <a:srgbClr val="000000"/>
                            </a:solidFill>
                            <a:effectLst/>
                            <a:uLnTx/>
                            <a:uFillTx/>
                            <a:latin typeface="Cambria Math"/>
                          </a:rPr>
                          <m:t>1</m:t>
                        </m:r>
                      </m:sub>
                    </m:sSub>
                    <m:acc>
                      <m:accPr>
                        <m:chr m:val="̅"/>
                        <m:ctrlPr>
                          <a:rPr kumimoji="1" lang="en-US" altLang="ja-JP" b="0" i="1" u="none" strike="noStrike" kern="1200" cap="none" spc="0" normalizeH="0" baseline="0" noProof="0" smtClean="0">
                            <a:ln>
                              <a:noFill/>
                            </a:ln>
                            <a:solidFill>
                              <a:srgbClr val="000000"/>
                            </a:solidFill>
                            <a:effectLst/>
                            <a:uLnTx/>
                            <a:uFillTx/>
                            <a:latin typeface="Cambria Math"/>
                          </a:rPr>
                        </m:ctrlPr>
                      </m:accPr>
                      <m:e>
                        <m:r>
                          <a:rPr kumimoji="1" lang="en-US" altLang="ja-JP" b="0" i="1" u="none" strike="noStrike" kern="1200" cap="none" spc="0" normalizeH="0" baseline="0" noProof="0">
                            <a:ln>
                              <a:noFill/>
                            </a:ln>
                            <a:solidFill>
                              <a:srgbClr val="000000"/>
                            </a:solidFill>
                            <a:effectLst/>
                            <a:uLnTx/>
                            <a:uFillTx/>
                            <a:latin typeface="Cambria Math"/>
                          </a:rPr>
                          <m:t>𝑥</m:t>
                        </m:r>
                        <m:r>
                          <a:rPr kumimoji="1" lang="en-US" altLang="ja-JP" b="0" i="1" u="none" strike="noStrike" kern="1200" cap="none" spc="0" normalizeH="0" baseline="0" noProof="0" smtClean="0">
                            <a:ln>
                              <a:noFill/>
                            </a:ln>
                            <a:solidFill>
                              <a:srgbClr val="000000"/>
                            </a:solidFill>
                            <a:effectLst/>
                            <a:uLnTx/>
                            <a:uFillTx/>
                            <a:latin typeface="Cambria Math" panose="02040503050406030204" pitchFamily="18" charset="0"/>
                          </a:rPr>
                          <m:t> </m:t>
                        </m:r>
                      </m:e>
                    </m:acc>
                  </m:oMath>
                </a14:m>
                <a:r>
                  <a:rPr lang="ja-JP" altLang="en-US" dirty="0">
                    <a:solidFill>
                      <a:srgbClr val="000000"/>
                    </a:solidFill>
                    <a:latin typeface="HGP創英角ｺﾞｼｯｸUB" panose="020B0900000000000000" pitchFamily="50" charset="-128"/>
                    <a:ea typeface="HGP創英角ｺﾞｼｯｸUB" panose="020B0900000000000000" pitchFamily="50" charset="-128"/>
                  </a:rPr>
                  <a:t>を推定</a:t>
                </a:r>
                <a:endParaRPr kumimoji="1" lang="ja-JP" altLang="en-US" sz="20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3" name="正方形/長方形 42"/>
              <p:cNvSpPr>
                <a:spLocks noRot="1" noChangeAspect="1" noMove="1" noResize="1" noEditPoints="1" noAdjustHandles="1" noChangeArrowheads="1" noChangeShapeType="1" noTextEdit="1"/>
              </p:cNvSpPr>
              <p:nvPr/>
            </p:nvSpPr>
            <p:spPr>
              <a:xfrm>
                <a:off x="4720046" y="2562037"/>
                <a:ext cx="3335737" cy="369332"/>
              </a:xfrm>
              <a:prstGeom prst="rect">
                <a:avLst/>
              </a:prstGeom>
              <a:blipFill rotWithShape="1">
                <a:blip r:embed="rId5"/>
                <a:stretch>
                  <a:fillRect t="-11475" b="-2131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4" name="テキスト ボックス 43"/>
              <p:cNvSpPr txBox="1"/>
              <p:nvPr/>
            </p:nvSpPr>
            <p:spPr>
              <a:xfrm>
                <a:off x="4691330" y="1254274"/>
                <a:ext cx="4201150" cy="43973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データ </a:t>
                </a:r>
                <a14:m>
                  <m:oMath xmlns:m="http://schemas.openxmlformats.org/officeDocument/2006/math">
                    <m:d>
                      <m:dPr>
                        <m:ctrlPr>
                          <a:rPr kumimoji="1" lang="en-US" altLang="ja-JP" sz="2000" b="0" i="1" u="none" strike="noStrike" kern="1200" cap="none" spc="0" normalizeH="0" baseline="0" noProof="0" smtClean="0">
                            <a:ln>
                              <a:noFill/>
                            </a:ln>
                            <a:solidFill>
                              <a:srgbClr val="000000"/>
                            </a:solidFill>
                            <a:effectLst/>
                            <a:uLnTx/>
                            <a:uFillTx/>
                            <a:latin typeface="Cambria Math"/>
                          </a:rPr>
                        </m:ctrlPr>
                      </m:dPr>
                      <m:e>
                        <m:sSub>
                          <m:sSubPr>
                            <m:ctrlPr>
                              <a:rPr kumimoji="1" lang="en-US" altLang="ja-JP" sz="2000" b="0" i="1" u="none" strike="noStrike" kern="1200" cap="none" spc="0" normalizeH="0" baseline="0" noProof="0" smtClean="0">
                                <a:ln>
                                  <a:noFill/>
                                </a:ln>
                                <a:solidFill>
                                  <a:srgbClr val="000000"/>
                                </a:solidFill>
                                <a:effectLst/>
                                <a:uLnTx/>
                                <a:uFillTx/>
                                <a:latin typeface="Cambria Math"/>
                              </a:rPr>
                            </m:ctrlPr>
                          </m:sSubPr>
                          <m:e>
                            <m:r>
                              <a:rPr kumimoji="1" lang="en-US" altLang="ja-JP" sz="2000" b="0" i="1" u="none" strike="noStrike" kern="1200" cap="none" spc="0" normalizeH="0" baseline="0" noProof="0" smtClean="0">
                                <a:ln>
                                  <a:noFill/>
                                </a:ln>
                                <a:solidFill>
                                  <a:srgbClr val="000000"/>
                                </a:solidFill>
                                <a:effectLst/>
                                <a:uLnTx/>
                                <a:uFillTx/>
                                <a:latin typeface="Cambria Math"/>
                              </a:rPr>
                              <m:t>𝑥</m:t>
                            </m:r>
                          </m:e>
                          <m:sub>
                            <m:r>
                              <a:rPr kumimoji="1" lang="en-US" altLang="ja-JP" sz="2000" b="0" i="1" u="none" strike="noStrike" kern="1200" cap="none" spc="0" normalizeH="0" baseline="0" noProof="0" smtClean="0">
                                <a:ln>
                                  <a:noFill/>
                                </a:ln>
                                <a:solidFill>
                                  <a:srgbClr val="000000"/>
                                </a:solidFill>
                                <a:effectLst/>
                                <a:uLnTx/>
                                <a:uFillTx/>
                                <a:latin typeface="Cambria Math"/>
                              </a:rPr>
                              <m:t>1,</m:t>
                            </m:r>
                            <m:r>
                              <a:rPr kumimoji="1" lang="en-US" altLang="ja-JP" sz="2000" b="0" i="1" u="none" strike="noStrike" kern="1200" cap="none" spc="0" normalizeH="0" baseline="0" noProof="0" smtClean="0">
                                <a:ln>
                                  <a:noFill/>
                                </a:ln>
                                <a:solidFill>
                                  <a:srgbClr val="000000"/>
                                </a:solidFill>
                                <a:effectLst/>
                                <a:uLnTx/>
                                <a:uFillTx/>
                                <a:latin typeface="Cambria Math"/>
                              </a:rPr>
                              <m:t>𝑖</m:t>
                            </m:r>
                          </m:sub>
                        </m:sSub>
                        <m:r>
                          <a:rPr kumimoji="1" lang="en-US" altLang="ja-JP" sz="2000" b="0" i="1" u="none" strike="noStrike" kern="1200" cap="none" spc="0" normalizeH="0" baseline="0" noProof="0" smtClean="0">
                            <a:ln>
                              <a:noFill/>
                            </a:ln>
                            <a:solidFill>
                              <a:srgbClr val="000000"/>
                            </a:solidFill>
                            <a:effectLst/>
                            <a:uLnTx/>
                            <a:uFillTx/>
                            <a:latin typeface="Cambria Math"/>
                          </a:rPr>
                          <m:t>,</m:t>
                        </m:r>
                        <m:sSub>
                          <m:sSubPr>
                            <m:ctrlPr>
                              <a:rPr kumimoji="1" lang="en-US" altLang="ja-JP" sz="2000" b="0" i="1" u="none" strike="noStrike" kern="1200" cap="none" spc="0" normalizeH="0" baseline="0" noProof="0" smtClean="0">
                                <a:ln>
                                  <a:noFill/>
                                </a:ln>
                                <a:solidFill>
                                  <a:srgbClr val="000000"/>
                                </a:solidFill>
                                <a:effectLst/>
                                <a:uLnTx/>
                                <a:uFillTx/>
                                <a:latin typeface="Cambria Math"/>
                              </a:rPr>
                            </m:ctrlPr>
                          </m:sSubPr>
                          <m:e>
                            <m:r>
                              <a:rPr kumimoji="1" lang="en-US" altLang="ja-JP" sz="2000" b="0" i="1" u="none" strike="noStrike" kern="1200" cap="none" spc="0" normalizeH="0" baseline="0" noProof="0" smtClean="0">
                                <a:ln>
                                  <a:noFill/>
                                </a:ln>
                                <a:solidFill>
                                  <a:srgbClr val="000000"/>
                                </a:solidFill>
                                <a:effectLst/>
                                <a:uLnTx/>
                                <a:uFillTx/>
                                <a:latin typeface="Cambria Math"/>
                              </a:rPr>
                              <m:t>𝑦</m:t>
                            </m:r>
                          </m:e>
                          <m:sub>
                            <m:r>
                              <a:rPr kumimoji="1" lang="en-US" altLang="ja-JP" sz="2000" b="0" i="1" u="none" strike="noStrike" kern="1200" cap="none" spc="0" normalizeH="0" baseline="0" noProof="0" smtClean="0">
                                <a:ln>
                                  <a:noFill/>
                                </a:ln>
                                <a:solidFill>
                                  <a:srgbClr val="000000"/>
                                </a:solidFill>
                                <a:effectLst/>
                                <a:uLnTx/>
                                <a:uFillTx/>
                                <a:latin typeface="Cambria Math"/>
                              </a:rPr>
                              <m:t>𝑖</m:t>
                            </m:r>
                          </m:sub>
                        </m:sSub>
                      </m:e>
                    </m:d>
                    <m:r>
                      <a:rPr kumimoji="1" lang="en-US" altLang="ja-JP" sz="2000" b="0" i="1" u="none" strike="noStrike" kern="1200" cap="none" spc="0" normalizeH="0" baseline="0" noProof="0" smtClean="0">
                        <a:ln>
                          <a:noFill/>
                        </a:ln>
                        <a:solidFill>
                          <a:srgbClr val="000000"/>
                        </a:solidFill>
                        <a:effectLst/>
                        <a:uLnTx/>
                        <a:uFillTx/>
                        <a:latin typeface="Cambria Math"/>
                      </a:rPr>
                      <m:t> (</m:t>
                    </m:r>
                    <m:r>
                      <a:rPr kumimoji="1" lang="en-US" altLang="ja-JP" sz="2000" b="0" i="1" u="none" strike="noStrike" kern="1200" cap="none" spc="0" normalizeH="0" baseline="0" noProof="0" smtClean="0">
                        <a:ln>
                          <a:noFill/>
                        </a:ln>
                        <a:solidFill>
                          <a:srgbClr val="000000"/>
                        </a:solidFill>
                        <a:effectLst/>
                        <a:uLnTx/>
                        <a:uFillTx/>
                        <a:latin typeface="Cambria Math"/>
                      </a:rPr>
                      <m:t>𝑖</m:t>
                    </m:r>
                    <m:r>
                      <a:rPr kumimoji="1" lang="en-US" altLang="ja-JP" sz="2000" b="0" i="1" u="none" strike="noStrike" kern="1200" cap="none" spc="0" normalizeH="0" baseline="0" noProof="0" smtClean="0">
                        <a:ln>
                          <a:noFill/>
                        </a:ln>
                        <a:solidFill>
                          <a:srgbClr val="000000"/>
                        </a:solidFill>
                        <a:effectLst/>
                        <a:uLnTx/>
                        <a:uFillTx/>
                        <a:latin typeface="Cambria Math"/>
                      </a:rPr>
                      <m:t>=1,…,1000)</m:t>
                    </m:r>
                  </m:oMath>
                </a14:m>
                <a:r>
                  <a:rPr kumimoji="1" lang="ja-JP" altLang="en-US" sz="20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 から</a:t>
                </a:r>
              </a:p>
            </p:txBody>
          </p:sp>
        </mc:Choice>
        <mc:Fallback xmlns="">
          <p:sp>
            <p:nvSpPr>
              <p:cNvPr id="44" name="テキスト ボックス 43"/>
              <p:cNvSpPr txBox="1">
                <a:spLocks noRot="1" noChangeAspect="1" noMove="1" noResize="1" noEditPoints="1" noAdjustHandles="1" noChangeArrowheads="1" noChangeShapeType="1" noTextEdit="1"/>
              </p:cNvSpPr>
              <p:nvPr/>
            </p:nvSpPr>
            <p:spPr>
              <a:xfrm>
                <a:off x="4691330" y="1254274"/>
                <a:ext cx="4201150" cy="439736"/>
              </a:xfrm>
              <a:prstGeom prst="rect">
                <a:avLst/>
              </a:prstGeom>
              <a:blipFill rotWithShape="1">
                <a:blip r:embed="rId6"/>
                <a:stretch>
                  <a:fillRect l="-1597" t="-6944" r="-581" b="-1527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5" name="テキスト ボックス 44"/>
              <p:cNvSpPr txBox="1"/>
              <p:nvPr/>
            </p:nvSpPr>
            <p:spPr>
              <a:xfrm>
                <a:off x="4720047" y="3606416"/>
                <a:ext cx="3672224" cy="1635063"/>
              </a:xfrm>
              <a:prstGeom prst="rect">
                <a:avLst/>
              </a:prstGeom>
              <a:noFill/>
            </p:spPr>
            <p:txBody>
              <a:bodyPr wrap="none" rtlCol="0">
                <a:spAutoFit/>
              </a:bodyPr>
              <a:lstStyle/>
              <a:p>
                <a:pPr marL="0" marR="0" lvl="0" indent="0" algn="l" defTabSz="914400" rtl="0" eaLnBrk="1" fontAlgn="auto" latinLnBrk="0" hangingPunct="1">
                  <a:lnSpc>
                    <a:spcPct val="102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nary>
                        <m:naryPr>
                          <m:chr m:val="∑"/>
                          <m:ctrlPr>
                            <a:rPr kumimoji="1" lang="en-US" altLang="ja-JP" b="0" i="1" u="none" strike="noStrike" kern="1200" cap="none" spc="0" normalizeH="0" baseline="0" noProof="0" smtClean="0">
                              <a:ln>
                                <a:noFill/>
                              </a:ln>
                              <a:solidFill>
                                <a:srgbClr val="000000"/>
                              </a:solidFill>
                              <a:effectLst/>
                              <a:uLnTx/>
                              <a:uFillTx/>
                              <a:latin typeface="Cambria Math"/>
                            </a:rPr>
                          </m:ctrlPr>
                        </m:naryPr>
                        <m:sub>
                          <m:r>
                            <a:rPr kumimoji="1" lang="en-US" altLang="ja-JP" b="0" i="1" u="none" strike="noStrike" kern="1200" cap="none" spc="0" normalizeH="0" baseline="0" noProof="0" smtClean="0">
                              <a:ln>
                                <a:noFill/>
                              </a:ln>
                              <a:solidFill>
                                <a:srgbClr val="000000"/>
                              </a:solidFill>
                              <a:effectLst/>
                              <a:uLnTx/>
                              <a:uFillTx/>
                              <a:latin typeface="Cambria Math"/>
                            </a:rPr>
                            <m:t>𝑖</m:t>
                          </m:r>
                          <m:r>
                            <a:rPr kumimoji="1" lang="en-US" altLang="ja-JP" b="0" i="1" u="none" strike="noStrike" kern="1200" cap="none" spc="0" normalizeH="0" baseline="0" noProof="0" smtClean="0">
                              <a:ln>
                                <a:noFill/>
                              </a:ln>
                              <a:solidFill>
                                <a:srgbClr val="000000"/>
                              </a:solidFill>
                              <a:effectLst/>
                              <a:uLnTx/>
                              <a:uFillTx/>
                              <a:latin typeface="Cambria Math"/>
                            </a:rPr>
                            <m:t>=1</m:t>
                          </m:r>
                        </m:sub>
                        <m:sup>
                          <m:r>
                            <a:rPr kumimoji="1" lang="en-US" altLang="ja-JP" b="0" i="1" u="none" strike="noStrike" kern="1200" cap="none" spc="0" normalizeH="0" baseline="0" noProof="0" smtClean="0">
                              <a:ln>
                                <a:noFill/>
                              </a:ln>
                              <a:solidFill>
                                <a:srgbClr val="000000"/>
                              </a:solidFill>
                              <a:effectLst/>
                              <a:uLnTx/>
                              <a:uFillTx/>
                              <a:latin typeface="Cambria Math"/>
                            </a:rPr>
                            <m:t>𝑛</m:t>
                          </m:r>
                        </m:sup>
                        <m:e>
                          <m:sSub>
                            <m:sSubPr>
                              <m:ctrlPr>
                                <a:rPr kumimoji="1" lang="en-US" altLang="ja-JP" b="0" i="1" u="none" strike="noStrike" kern="1200" cap="none" spc="0" normalizeH="0" baseline="0" noProof="0">
                                  <a:ln>
                                    <a:noFill/>
                                  </a:ln>
                                  <a:solidFill>
                                    <a:srgbClr val="000000"/>
                                  </a:solidFill>
                                  <a:effectLst/>
                                  <a:uLnTx/>
                                  <a:uFillTx/>
                                  <a:latin typeface="Cambria Math"/>
                                </a:rPr>
                              </m:ctrlPr>
                            </m:sSubPr>
                            <m:e>
                              <m:r>
                                <a:rPr kumimoji="1" lang="en-US" altLang="ja-JP" b="0" i="1" u="none" strike="noStrike" kern="1200" cap="none" spc="0" normalizeH="0" baseline="0" noProof="0">
                                  <a:ln>
                                    <a:noFill/>
                                  </a:ln>
                                  <a:solidFill>
                                    <a:srgbClr val="000000"/>
                                  </a:solidFill>
                                  <a:effectLst/>
                                  <a:uLnTx/>
                                  <a:uFillTx/>
                                  <a:latin typeface="Cambria Math"/>
                                </a:rPr>
                                <m:t>(</m:t>
                              </m:r>
                              <m:r>
                                <a:rPr kumimoji="1" lang="en-US" altLang="ja-JP" b="0" i="1" u="none" strike="noStrike" kern="1200" cap="none" spc="0" normalizeH="0" baseline="0" noProof="0">
                                  <a:ln>
                                    <a:noFill/>
                                  </a:ln>
                                  <a:solidFill>
                                    <a:srgbClr val="000000"/>
                                  </a:solidFill>
                                  <a:effectLst/>
                                  <a:uLnTx/>
                                  <a:uFillTx/>
                                  <a:latin typeface="Cambria Math"/>
                                </a:rPr>
                                <m:t>𝑥</m:t>
                              </m:r>
                            </m:e>
                            <m:sub>
                              <m:r>
                                <a:rPr kumimoji="1" lang="en-US" altLang="ja-JP" b="0" i="1" u="none" strike="noStrike" kern="1200" cap="none" spc="0" normalizeH="0" baseline="0" noProof="0">
                                  <a:ln>
                                    <a:noFill/>
                                  </a:ln>
                                  <a:solidFill>
                                    <a:srgbClr val="000000"/>
                                  </a:solidFill>
                                  <a:effectLst/>
                                  <a:uLnTx/>
                                  <a:uFillTx/>
                                  <a:latin typeface="Cambria Math"/>
                                </a:rPr>
                                <m:t>𝑖</m:t>
                              </m:r>
                            </m:sub>
                          </m:sSub>
                          <m:r>
                            <a:rPr kumimoji="1" lang="en-US" altLang="ja-JP" b="0" i="1" u="none" strike="noStrike" kern="1200" cap="none" spc="0" normalizeH="0" baseline="0" noProof="0">
                              <a:ln>
                                <a:noFill/>
                              </a:ln>
                              <a:solidFill>
                                <a:srgbClr val="000000"/>
                              </a:solidFill>
                              <a:effectLst/>
                              <a:uLnTx/>
                              <a:uFillTx/>
                              <a:latin typeface="Cambria Math"/>
                            </a:rPr>
                            <m:t>−</m:t>
                          </m:r>
                          <m:acc>
                            <m:accPr>
                              <m:chr m:val="̅"/>
                              <m:ctrlPr>
                                <a:rPr kumimoji="1" lang="en-US" altLang="ja-JP" b="0" i="1" u="none" strike="noStrike" kern="1200" cap="none" spc="0" normalizeH="0" baseline="0" noProof="0">
                                  <a:ln>
                                    <a:noFill/>
                                  </a:ln>
                                  <a:solidFill>
                                    <a:srgbClr val="000000"/>
                                  </a:solidFill>
                                  <a:effectLst/>
                                  <a:uLnTx/>
                                  <a:uFillTx/>
                                  <a:latin typeface="Cambria Math"/>
                                </a:rPr>
                              </m:ctrlPr>
                            </m:accPr>
                            <m:e>
                              <m:r>
                                <a:rPr kumimoji="1" lang="en-US" altLang="ja-JP" b="0" i="1" u="none" strike="noStrike" kern="1200" cap="none" spc="0" normalizeH="0" baseline="0" noProof="0">
                                  <a:ln>
                                    <a:noFill/>
                                  </a:ln>
                                  <a:solidFill>
                                    <a:srgbClr val="000000"/>
                                  </a:solidFill>
                                  <a:effectLst/>
                                  <a:uLnTx/>
                                  <a:uFillTx/>
                                  <a:latin typeface="Cambria Math"/>
                                </a:rPr>
                                <m:t>𝑥</m:t>
                              </m:r>
                            </m:e>
                          </m:acc>
                          <m:r>
                            <a:rPr kumimoji="1" lang="en-US" altLang="ja-JP" b="0" i="1" u="none" strike="noStrike" kern="1200" cap="none" spc="0" normalizeH="0" baseline="0" noProof="0">
                              <a:ln>
                                <a:noFill/>
                              </a:ln>
                              <a:solidFill>
                                <a:srgbClr val="000000"/>
                              </a:solidFill>
                              <a:effectLst/>
                              <a:uLnTx/>
                              <a:uFillTx/>
                              <a:latin typeface="Cambria Math"/>
                            </a:rPr>
                            <m:t>)</m:t>
                          </m:r>
                          <m:sSub>
                            <m:sSubPr>
                              <m:ctrlPr>
                                <a:rPr kumimoji="1" lang="en-US" altLang="ja-JP" b="0" i="1" u="none" strike="noStrike" kern="1200" cap="none" spc="0" normalizeH="0" baseline="0" noProof="0">
                                  <a:ln>
                                    <a:noFill/>
                                  </a:ln>
                                  <a:solidFill>
                                    <a:srgbClr val="000000"/>
                                  </a:solidFill>
                                  <a:effectLst/>
                                  <a:uLnTx/>
                                  <a:uFillTx/>
                                  <a:latin typeface="Cambria Math"/>
                                </a:rPr>
                              </m:ctrlPr>
                            </m:sSubPr>
                            <m:e>
                              <m:r>
                                <a:rPr kumimoji="1" lang="en-US" altLang="ja-JP" b="0" i="1" u="none" strike="noStrike" kern="1200" cap="none" spc="0" normalizeH="0" baseline="0" noProof="0">
                                  <a:ln>
                                    <a:noFill/>
                                  </a:ln>
                                  <a:solidFill>
                                    <a:srgbClr val="000000"/>
                                  </a:solidFill>
                                  <a:effectLst/>
                                  <a:uLnTx/>
                                  <a:uFillTx/>
                                  <a:latin typeface="Cambria Math"/>
                                </a:rPr>
                                <m:t>(</m:t>
                              </m:r>
                              <m:r>
                                <a:rPr kumimoji="1" lang="en-US" altLang="ja-JP" b="0" i="1" u="none" strike="noStrike" kern="1200" cap="none" spc="0" normalizeH="0" baseline="0" noProof="0" smtClean="0">
                                  <a:ln>
                                    <a:noFill/>
                                  </a:ln>
                                  <a:solidFill>
                                    <a:srgbClr val="000000"/>
                                  </a:solidFill>
                                  <a:effectLst/>
                                  <a:uLnTx/>
                                  <a:uFillTx/>
                                  <a:latin typeface="Cambria Math"/>
                                </a:rPr>
                                <m:t>𝑦</m:t>
                              </m:r>
                            </m:e>
                            <m:sub>
                              <m:r>
                                <a:rPr kumimoji="1" lang="en-US" altLang="ja-JP" b="0" i="1" u="none" strike="noStrike" kern="1200" cap="none" spc="0" normalizeH="0" baseline="0" noProof="0">
                                  <a:ln>
                                    <a:noFill/>
                                  </a:ln>
                                  <a:solidFill>
                                    <a:srgbClr val="000000"/>
                                  </a:solidFill>
                                  <a:effectLst/>
                                  <a:uLnTx/>
                                  <a:uFillTx/>
                                  <a:latin typeface="Cambria Math"/>
                                </a:rPr>
                                <m:t>𝑖</m:t>
                              </m:r>
                            </m:sub>
                          </m:sSub>
                          <m:r>
                            <a:rPr kumimoji="1" lang="en-US" altLang="ja-JP" b="0" i="1" u="none" strike="noStrike" kern="1200" cap="none" spc="0" normalizeH="0" baseline="0" noProof="0">
                              <a:ln>
                                <a:noFill/>
                              </a:ln>
                              <a:solidFill>
                                <a:srgbClr val="000000"/>
                              </a:solidFill>
                              <a:effectLst/>
                              <a:uLnTx/>
                              <a:uFillTx/>
                              <a:latin typeface="Cambria Math"/>
                            </a:rPr>
                            <m:t>−</m:t>
                          </m:r>
                          <m:acc>
                            <m:accPr>
                              <m:chr m:val="̅"/>
                              <m:ctrlPr>
                                <a:rPr kumimoji="1" lang="en-US" altLang="ja-JP" b="0" i="1" u="none" strike="noStrike" kern="1200" cap="none" spc="0" normalizeH="0" baseline="0" noProof="0">
                                  <a:ln>
                                    <a:noFill/>
                                  </a:ln>
                                  <a:solidFill>
                                    <a:srgbClr val="000000"/>
                                  </a:solidFill>
                                  <a:effectLst/>
                                  <a:uLnTx/>
                                  <a:uFillTx/>
                                  <a:latin typeface="Cambria Math"/>
                                </a:rPr>
                              </m:ctrlPr>
                            </m:accPr>
                            <m:e>
                              <m:r>
                                <a:rPr kumimoji="1" lang="en-US" altLang="ja-JP" b="0" i="1" u="none" strike="noStrike" kern="1200" cap="none" spc="0" normalizeH="0" baseline="0" noProof="0" smtClean="0">
                                  <a:ln>
                                    <a:noFill/>
                                  </a:ln>
                                  <a:solidFill>
                                    <a:srgbClr val="000000"/>
                                  </a:solidFill>
                                  <a:effectLst/>
                                  <a:uLnTx/>
                                  <a:uFillTx/>
                                  <a:latin typeface="Cambria Math"/>
                                </a:rPr>
                                <m:t>𝑦</m:t>
                              </m:r>
                            </m:e>
                          </m:acc>
                          <m:r>
                            <a:rPr kumimoji="1" lang="en-US" altLang="ja-JP" b="0" i="1" u="none" strike="noStrike" kern="1200" cap="none" spc="0" normalizeH="0" baseline="0" noProof="0">
                              <a:ln>
                                <a:noFill/>
                              </a:ln>
                              <a:solidFill>
                                <a:srgbClr val="000000"/>
                              </a:solidFill>
                              <a:effectLst/>
                              <a:uLnTx/>
                              <a:uFillTx/>
                              <a:latin typeface="Cambria Math"/>
                            </a:rPr>
                            <m:t>)</m:t>
                          </m:r>
                        </m:e>
                      </m:nary>
                      <m:r>
                        <a:rPr kumimoji="1" lang="en-US" altLang="ja-JP" b="0" i="1" u="none" strike="noStrike" kern="1200" cap="none" spc="0" normalizeH="0" baseline="0" noProof="0" smtClean="0">
                          <a:ln>
                            <a:noFill/>
                          </a:ln>
                          <a:solidFill>
                            <a:srgbClr val="000000"/>
                          </a:solidFill>
                          <a:effectLst/>
                          <a:uLnTx/>
                          <a:uFillTx/>
                          <a:latin typeface="Cambria Math"/>
                        </a:rPr>
                        <m:t>=</m:t>
                      </m:r>
                      <m:nary>
                        <m:naryPr>
                          <m:chr m:val="∑"/>
                          <m:ctrlPr>
                            <a:rPr kumimoji="1" lang="en-US" altLang="ja-JP" b="0" i="1" u="none" strike="noStrike" kern="1200" cap="none" spc="0" normalizeH="0" baseline="0" noProof="0" smtClean="0">
                              <a:ln>
                                <a:noFill/>
                              </a:ln>
                              <a:solidFill>
                                <a:srgbClr val="000000"/>
                              </a:solidFill>
                              <a:effectLst/>
                              <a:uLnTx/>
                              <a:uFillTx/>
                              <a:latin typeface="Cambria Math"/>
                            </a:rPr>
                          </m:ctrlPr>
                        </m:naryPr>
                        <m:sub>
                          <m:r>
                            <a:rPr kumimoji="1" lang="en-US" altLang="ja-JP" b="0" i="1" u="none" strike="noStrike" kern="1200" cap="none" spc="0" normalizeH="0" baseline="0" noProof="0" smtClean="0">
                              <a:ln>
                                <a:noFill/>
                              </a:ln>
                              <a:solidFill>
                                <a:srgbClr val="000000"/>
                              </a:solidFill>
                              <a:effectLst/>
                              <a:uLnTx/>
                              <a:uFillTx/>
                              <a:latin typeface="Cambria Math"/>
                            </a:rPr>
                            <m:t>𝑖</m:t>
                          </m:r>
                          <m:r>
                            <a:rPr kumimoji="1" lang="en-US" altLang="ja-JP" b="0" i="1" u="none" strike="noStrike" kern="1200" cap="none" spc="0" normalizeH="0" baseline="0" noProof="0" smtClean="0">
                              <a:ln>
                                <a:noFill/>
                              </a:ln>
                              <a:solidFill>
                                <a:srgbClr val="000000"/>
                              </a:solidFill>
                              <a:effectLst/>
                              <a:uLnTx/>
                              <a:uFillTx/>
                              <a:latin typeface="Cambria Math"/>
                            </a:rPr>
                            <m:t>=1</m:t>
                          </m:r>
                        </m:sub>
                        <m:sup>
                          <m:r>
                            <a:rPr kumimoji="1" lang="en-US" altLang="ja-JP" b="0" i="1" u="none" strike="noStrike" kern="1200" cap="none" spc="0" normalizeH="0" baseline="0" noProof="0" smtClean="0">
                              <a:ln>
                                <a:noFill/>
                              </a:ln>
                              <a:solidFill>
                                <a:srgbClr val="000000"/>
                              </a:solidFill>
                              <a:effectLst/>
                              <a:uLnTx/>
                              <a:uFillTx/>
                              <a:latin typeface="Cambria Math"/>
                            </a:rPr>
                            <m:t>𝑛</m:t>
                          </m:r>
                        </m:sup>
                        <m:e>
                          <m:sSub>
                            <m:sSubPr>
                              <m:ctrlPr>
                                <a:rPr kumimoji="1" lang="en-US" altLang="ja-JP" b="0" i="1" u="none" strike="noStrike" kern="1200" cap="none" spc="0" normalizeH="0" baseline="0" noProof="0" smtClean="0">
                                  <a:ln>
                                    <a:noFill/>
                                  </a:ln>
                                  <a:solidFill>
                                    <a:srgbClr val="000000"/>
                                  </a:solidFill>
                                  <a:effectLst/>
                                  <a:uLnTx/>
                                  <a:uFillTx/>
                                  <a:latin typeface="Cambria Math"/>
                                </a:rPr>
                              </m:ctrlPr>
                            </m:sSubPr>
                            <m:e>
                              <m:r>
                                <a:rPr kumimoji="1" lang="en-US" altLang="ja-JP" b="0" i="1" u="none" strike="noStrike" kern="1200" cap="none" spc="0" normalizeH="0" baseline="0" noProof="0" smtClean="0">
                                  <a:ln>
                                    <a:noFill/>
                                  </a:ln>
                                  <a:solidFill>
                                    <a:srgbClr val="000000"/>
                                  </a:solidFill>
                                  <a:effectLst/>
                                  <a:uLnTx/>
                                  <a:uFillTx/>
                                  <a:latin typeface="Cambria Math"/>
                                </a:rPr>
                                <m:t>𝑥</m:t>
                              </m:r>
                            </m:e>
                            <m:sub>
                              <m:r>
                                <a:rPr kumimoji="1" lang="en-US" altLang="ja-JP" b="0" i="1" u="none" strike="noStrike" kern="1200" cap="none" spc="0" normalizeH="0" baseline="0" noProof="0" smtClean="0">
                                  <a:ln>
                                    <a:noFill/>
                                  </a:ln>
                                  <a:solidFill>
                                    <a:srgbClr val="000000"/>
                                  </a:solidFill>
                                  <a:effectLst/>
                                  <a:uLnTx/>
                                  <a:uFillTx/>
                                  <a:latin typeface="Cambria Math"/>
                                </a:rPr>
                                <m:t>𝑖</m:t>
                              </m:r>
                            </m:sub>
                          </m:sSub>
                          <m:sSub>
                            <m:sSubPr>
                              <m:ctrlPr>
                                <a:rPr kumimoji="1" lang="en-US" altLang="ja-JP" b="0" i="1" u="none" strike="noStrike" kern="1200" cap="none" spc="0" normalizeH="0" baseline="0" noProof="0" smtClean="0">
                                  <a:ln>
                                    <a:noFill/>
                                  </a:ln>
                                  <a:solidFill>
                                    <a:srgbClr val="000000"/>
                                  </a:solidFill>
                                  <a:effectLst/>
                                  <a:uLnTx/>
                                  <a:uFillTx/>
                                  <a:latin typeface="Cambria Math"/>
                                </a:rPr>
                              </m:ctrlPr>
                            </m:sSubPr>
                            <m:e>
                              <m:r>
                                <a:rPr kumimoji="1" lang="en-US" altLang="ja-JP" b="0" i="1" u="none" strike="noStrike" kern="1200" cap="none" spc="0" normalizeH="0" baseline="0" noProof="0" smtClean="0">
                                  <a:ln>
                                    <a:noFill/>
                                  </a:ln>
                                  <a:solidFill>
                                    <a:srgbClr val="000000"/>
                                  </a:solidFill>
                                  <a:effectLst/>
                                  <a:uLnTx/>
                                  <a:uFillTx/>
                                  <a:latin typeface="Cambria Math"/>
                                </a:rPr>
                                <m:t>𝑦</m:t>
                              </m:r>
                            </m:e>
                            <m:sub>
                              <m:r>
                                <a:rPr kumimoji="1" lang="en-US" altLang="ja-JP" b="0" i="1" u="none" strike="noStrike" kern="1200" cap="none" spc="0" normalizeH="0" baseline="0" noProof="0" smtClean="0">
                                  <a:ln>
                                    <a:noFill/>
                                  </a:ln>
                                  <a:solidFill>
                                    <a:srgbClr val="000000"/>
                                  </a:solidFill>
                                  <a:effectLst/>
                                  <a:uLnTx/>
                                  <a:uFillTx/>
                                  <a:latin typeface="Cambria Math"/>
                                </a:rPr>
                                <m:t>𝑖</m:t>
                              </m:r>
                            </m:sub>
                          </m:sSub>
                          <m:r>
                            <a:rPr kumimoji="1" lang="en-US" altLang="ja-JP" b="0" i="1" u="none" strike="noStrike" kern="1200" cap="none" spc="0" normalizeH="0" baseline="0" noProof="0" smtClean="0">
                              <a:ln>
                                <a:noFill/>
                              </a:ln>
                              <a:solidFill>
                                <a:srgbClr val="000000"/>
                              </a:solidFill>
                              <a:effectLst/>
                              <a:uLnTx/>
                              <a:uFillTx/>
                              <a:latin typeface="Cambria Math"/>
                            </a:rPr>
                            <m:t>−</m:t>
                          </m:r>
                          <m:r>
                            <a:rPr kumimoji="1" lang="en-US" altLang="ja-JP" b="0" i="1" u="none" strike="noStrike" kern="1200" cap="none" spc="0" normalizeH="0" baseline="0" noProof="0" smtClean="0">
                              <a:ln>
                                <a:noFill/>
                              </a:ln>
                              <a:solidFill>
                                <a:srgbClr val="000000"/>
                              </a:solidFill>
                              <a:effectLst/>
                              <a:uLnTx/>
                              <a:uFillTx/>
                              <a:latin typeface="Cambria Math"/>
                            </a:rPr>
                            <m:t>𝑛</m:t>
                          </m:r>
                          <m:acc>
                            <m:accPr>
                              <m:chr m:val="̅"/>
                              <m:ctrlPr>
                                <a:rPr kumimoji="1" lang="en-US" altLang="ja-JP" b="0" i="1" u="none" strike="noStrike" kern="1200" cap="none" spc="0" normalizeH="0" baseline="0" noProof="0" smtClean="0">
                                  <a:ln>
                                    <a:noFill/>
                                  </a:ln>
                                  <a:solidFill>
                                    <a:srgbClr val="000000"/>
                                  </a:solidFill>
                                  <a:effectLst/>
                                  <a:uLnTx/>
                                  <a:uFillTx/>
                                  <a:latin typeface="Cambria Math"/>
                                </a:rPr>
                              </m:ctrlPr>
                            </m:accPr>
                            <m:e>
                              <m:r>
                                <a:rPr kumimoji="1" lang="en-US" altLang="ja-JP" b="0" i="1" u="none" strike="noStrike" kern="1200" cap="none" spc="0" normalizeH="0" baseline="0" noProof="0" smtClean="0">
                                  <a:ln>
                                    <a:noFill/>
                                  </a:ln>
                                  <a:solidFill>
                                    <a:srgbClr val="000000"/>
                                  </a:solidFill>
                                  <a:effectLst/>
                                  <a:uLnTx/>
                                  <a:uFillTx/>
                                  <a:latin typeface="Cambria Math"/>
                                </a:rPr>
                                <m:t>𝑥</m:t>
                              </m:r>
                            </m:e>
                          </m:acc>
                          <m:acc>
                            <m:accPr>
                              <m:chr m:val="̅"/>
                              <m:ctrlPr>
                                <a:rPr kumimoji="1" lang="en-US" altLang="ja-JP" b="0" i="1" u="none" strike="noStrike" kern="1200" cap="none" spc="0" normalizeH="0" baseline="0" noProof="0" smtClean="0">
                                  <a:ln>
                                    <a:noFill/>
                                  </a:ln>
                                  <a:solidFill>
                                    <a:srgbClr val="000000"/>
                                  </a:solidFill>
                                  <a:effectLst/>
                                  <a:uLnTx/>
                                  <a:uFillTx/>
                                  <a:latin typeface="Cambria Math"/>
                                </a:rPr>
                              </m:ctrlPr>
                            </m:accPr>
                            <m:e>
                              <m:r>
                                <a:rPr kumimoji="1" lang="en-US" altLang="ja-JP" b="0" i="1" u="none" strike="noStrike" kern="1200" cap="none" spc="0" normalizeH="0" baseline="0" noProof="0" smtClean="0">
                                  <a:ln>
                                    <a:noFill/>
                                  </a:ln>
                                  <a:solidFill>
                                    <a:srgbClr val="000000"/>
                                  </a:solidFill>
                                  <a:effectLst/>
                                  <a:uLnTx/>
                                  <a:uFillTx/>
                                  <a:latin typeface="Cambria Math"/>
                                </a:rPr>
                                <m:t>𝑦</m:t>
                              </m:r>
                            </m:e>
                          </m:acc>
                        </m:e>
                      </m:nary>
                    </m:oMath>
                  </m:oMathPara>
                </a14:m>
                <a:endParaRPr kumimoji="1" lang="en-US" altLang="ja-JP"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2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nary>
                        <m:naryPr>
                          <m:chr m:val="∑"/>
                          <m:ctrlPr>
                            <a:rPr kumimoji="1" lang="en-US" altLang="ja-JP" b="0" i="1" u="none" strike="noStrike" kern="1200" cap="none" spc="0" normalizeH="0" baseline="0" noProof="0">
                              <a:ln>
                                <a:noFill/>
                              </a:ln>
                              <a:solidFill>
                                <a:srgbClr val="000000"/>
                              </a:solidFill>
                              <a:effectLst/>
                              <a:uLnTx/>
                              <a:uFillTx/>
                              <a:latin typeface="Cambria Math"/>
                            </a:rPr>
                          </m:ctrlPr>
                        </m:naryPr>
                        <m:sub>
                          <m:r>
                            <a:rPr kumimoji="1" lang="en-US" altLang="ja-JP" b="0" i="1" u="none" strike="noStrike" kern="1200" cap="none" spc="0" normalizeH="0" baseline="0" noProof="0">
                              <a:ln>
                                <a:noFill/>
                              </a:ln>
                              <a:solidFill>
                                <a:srgbClr val="000000"/>
                              </a:solidFill>
                              <a:effectLst/>
                              <a:uLnTx/>
                              <a:uFillTx/>
                              <a:latin typeface="Cambria Math"/>
                            </a:rPr>
                            <m:t>𝑖</m:t>
                          </m:r>
                          <m:r>
                            <a:rPr kumimoji="1" lang="en-US" altLang="ja-JP" b="0" i="1" u="none" strike="noStrike" kern="1200" cap="none" spc="0" normalizeH="0" baseline="0" noProof="0">
                              <a:ln>
                                <a:noFill/>
                              </a:ln>
                              <a:solidFill>
                                <a:srgbClr val="000000"/>
                              </a:solidFill>
                              <a:effectLst/>
                              <a:uLnTx/>
                              <a:uFillTx/>
                              <a:latin typeface="Cambria Math"/>
                            </a:rPr>
                            <m:t>=1</m:t>
                          </m:r>
                        </m:sub>
                        <m:sup>
                          <m:r>
                            <a:rPr kumimoji="1" lang="en-US" altLang="ja-JP" b="0" i="1" u="none" strike="noStrike" kern="1200" cap="none" spc="0" normalizeH="0" baseline="0" noProof="0">
                              <a:ln>
                                <a:noFill/>
                              </a:ln>
                              <a:solidFill>
                                <a:srgbClr val="000000"/>
                              </a:solidFill>
                              <a:effectLst/>
                              <a:uLnTx/>
                              <a:uFillTx/>
                              <a:latin typeface="Cambria Math"/>
                            </a:rPr>
                            <m:t>𝑛</m:t>
                          </m:r>
                        </m:sup>
                        <m:e>
                          <m:sSup>
                            <m:sSupPr>
                              <m:ctrlPr>
                                <a:rPr kumimoji="1" lang="en-US" altLang="ja-JP" b="0" i="1" u="none" strike="noStrike" kern="1200" cap="none" spc="0" normalizeH="0" baseline="0" noProof="0" smtClean="0">
                                  <a:ln>
                                    <a:noFill/>
                                  </a:ln>
                                  <a:solidFill>
                                    <a:srgbClr val="000000"/>
                                  </a:solidFill>
                                  <a:effectLst/>
                                  <a:uLnTx/>
                                  <a:uFillTx/>
                                  <a:latin typeface="Cambria Math"/>
                                </a:rPr>
                              </m:ctrlPr>
                            </m:sSupPr>
                            <m:e>
                              <m:d>
                                <m:dPr>
                                  <m:ctrlPr>
                                    <a:rPr kumimoji="1" lang="en-US" altLang="ja-JP" b="0" i="1" u="none" strike="noStrike" kern="1200" cap="none" spc="0" normalizeH="0" baseline="0" noProof="0" smtClean="0">
                                      <a:ln>
                                        <a:noFill/>
                                      </a:ln>
                                      <a:solidFill>
                                        <a:srgbClr val="000000"/>
                                      </a:solidFill>
                                      <a:effectLst/>
                                      <a:uLnTx/>
                                      <a:uFillTx/>
                                      <a:latin typeface="Cambria Math"/>
                                    </a:rPr>
                                  </m:ctrlPr>
                                </m:dPr>
                                <m:e>
                                  <m:sSub>
                                    <m:sSubPr>
                                      <m:ctrlPr>
                                        <a:rPr kumimoji="1" lang="en-US" altLang="ja-JP" b="0" i="1" u="none" strike="noStrike" kern="1200" cap="none" spc="0" normalizeH="0" baseline="0" noProof="0" smtClean="0">
                                          <a:ln>
                                            <a:noFill/>
                                          </a:ln>
                                          <a:solidFill>
                                            <a:srgbClr val="000000"/>
                                          </a:solidFill>
                                          <a:effectLst/>
                                          <a:uLnTx/>
                                          <a:uFillTx/>
                                          <a:latin typeface="Cambria Math"/>
                                        </a:rPr>
                                      </m:ctrlPr>
                                    </m:sSubPr>
                                    <m:e>
                                      <m:r>
                                        <a:rPr kumimoji="1" lang="en-US" altLang="ja-JP" b="0" i="1" u="none" strike="noStrike" kern="1200" cap="none" spc="0" normalizeH="0" baseline="0" noProof="0" smtClean="0">
                                          <a:ln>
                                            <a:noFill/>
                                          </a:ln>
                                          <a:solidFill>
                                            <a:srgbClr val="000000"/>
                                          </a:solidFill>
                                          <a:effectLst/>
                                          <a:uLnTx/>
                                          <a:uFillTx/>
                                          <a:latin typeface="Cambria Math"/>
                                        </a:rPr>
                                        <m:t>𝑥</m:t>
                                      </m:r>
                                    </m:e>
                                    <m:sub>
                                      <m:r>
                                        <a:rPr kumimoji="1" lang="en-US" altLang="ja-JP" b="0" i="1" u="none" strike="noStrike" kern="1200" cap="none" spc="0" normalizeH="0" baseline="0" noProof="0" smtClean="0">
                                          <a:ln>
                                            <a:noFill/>
                                          </a:ln>
                                          <a:solidFill>
                                            <a:srgbClr val="000000"/>
                                          </a:solidFill>
                                          <a:effectLst/>
                                          <a:uLnTx/>
                                          <a:uFillTx/>
                                          <a:latin typeface="Cambria Math"/>
                                        </a:rPr>
                                        <m:t>𝑖</m:t>
                                      </m:r>
                                    </m:sub>
                                  </m:sSub>
                                  <m:r>
                                    <a:rPr kumimoji="1" lang="en-US" altLang="ja-JP" b="0" i="1" u="none" strike="noStrike" kern="1200" cap="none" spc="0" normalizeH="0" baseline="0" noProof="0" smtClean="0">
                                      <a:ln>
                                        <a:noFill/>
                                      </a:ln>
                                      <a:solidFill>
                                        <a:srgbClr val="000000"/>
                                      </a:solidFill>
                                      <a:effectLst/>
                                      <a:uLnTx/>
                                      <a:uFillTx/>
                                      <a:latin typeface="Cambria Math"/>
                                    </a:rPr>
                                    <m:t>−</m:t>
                                  </m:r>
                                  <m:acc>
                                    <m:accPr>
                                      <m:chr m:val="̅"/>
                                      <m:ctrlPr>
                                        <a:rPr kumimoji="1" lang="en-US" altLang="ja-JP" b="0" i="1" u="none" strike="noStrike" kern="1200" cap="none" spc="0" normalizeH="0" baseline="0" noProof="0" smtClean="0">
                                          <a:ln>
                                            <a:noFill/>
                                          </a:ln>
                                          <a:solidFill>
                                            <a:srgbClr val="000000"/>
                                          </a:solidFill>
                                          <a:effectLst/>
                                          <a:uLnTx/>
                                          <a:uFillTx/>
                                          <a:latin typeface="Cambria Math"/>
                                        </a:rPr>
                                      </m:ctrlPr>
                                    </m:accPr>
                                    <m:e>
                                      <m:r>
                                        <a:rPr kumimoji="1" lang="en-US" altLang="ja-JP" b="0" i="1" u="none" strike="noStrike" kern="1200" cap="none" spc="0" normalizeH="0" baseline="0" noProof="0" smtClean="0">
                                          <a:ln>
                                            <a:noFill/>
                                          </a:ln>
                                          <a:solidFill>
                                            <a:srgbClr val="000000"/>
                                          </a:solidFill>
                                          <a:effectLst/>
                                          <a:uLnTx/>
                                          <a:uFillTx/>
                                          <a:latin typeface="Cambria Math"/>
                                        </a:rPr>
                                        <m:t>𝑥</m:t>
                                      </m:r>
                                    </m:e>
                                  </m:acc>
                                </m:e>
                              </m:d>
                            </m:e>
                            <m:sup>
                              <m:r>
                                <a:rPr kumimoji="1" lang="en-US" altLang="ja-JP" b="0" i="1" u="none" strike="noStrike" kern="1200" cap="none" spc="0" normalizeH="0" baseline="0" noProof="0" smtClean="0">
                                  <a:ln>
                                    <a:noFill/>
                                  </a:ln>
                                  <a:solidFill>
                                    <a:srgbClr val="000000"/>
                                  </a:solidFill>
                                  <a:effectLst/>
                                  <a:uLnTx/>
                                  <a:uFillTx/>
                                  <a:latin typeface="Cambria Math"/>
                                </a:rPr>
                                <m:t>2</m:t>
                              </m:r>
                            </m:sup>
                          </m:sSup>
                          <m:r>
                            <a:rPr kumimoji="1" lang="en-US" altLang="ja-JP" b="0" i="1" u="none" strike="noStrike" kern="1200" cap="none" spc="0" normalizeH="0" baseline="0" noProof="0" smtClean="0">
                              <a:ln>
                                <a:noFill/>
                              </a:ln>
                              <a:solidFill>
                                <a:srgbClr val="000000"/>
                              </a:solidFill>
                              <a:effectLst/>
                              <a:uLnTx/>
                              <a:uFillTx/>
                              <a:latin typeface="Cambria Math"/>
                            </a:rPr>
                            <m:t> </m:t>
                          </m:r>
                        </m:e>
                      </m:nary>
                      <m:r>
                        <a:rPr kumimoji="1" lang="en-US" altLang="ja-JP" b="0" i="1" u="none" strike="noStrike" kern="1200" cap="none" spc="0" normalizeH="0" baseline="0" noProof="0">
                          <a:ln>
                            <a:noFill/>
                          </a:ln>
                          <a:solidFill>
                            <a:srgbClr val="000000"/>
                          </a:solidFill>
                          <a:effectLst/>
                          <a:uLnTx/>
                          <a:uFillTx/>
                          <a:latin typeface="Cambria Math"/>
                        </a:rPr>
                        <m:t>=</m:t>
                      </m:r>
                      <m:nary>
                        <m:naryPr>
                          <m:chr m:val="∑"/>
                          <m:ctrlPr>
                            <a:rPr kumimoji="1" lang="en-US" altLang="ja-JP" b="0" i="1" u="none" strike="noStrike" kern="1200" cap="none" spc="0" normalizeH="0" baseline="0" noProof="0">
                              <a:ln>
                                <a:noFill/>
                              </a:ln>
                              <a:solidFill>
                                <a:srgbClr val="000000"/>
                              </a:solidFill>
                              <a:effectLst/>
                              <a:uLnTx/>
                              <a:uFillTx/>
                              <a:latin typeface="Cambria Math"/>
                            </a:rPr>
                          </m:ctrlPr>
                        </m:naryPr>
                        <m:sub>
                          <m:r>
                            <a:rPr kumimoji="1" lang="en-US" altLang="ja-JP" b="0" i="1" u="none" strike="noStrike" kern="1200" cap="none" spc="0" normalizeH="0" baseline="0" noProof="0">
                              <a:ln>
                                <a:noFill/>
                              </a:ln>
                              <a:solidFill>
                                <a:srgbClr val="000000"/>
                              </a:solidFill>
                              <a:effectLst/>
                              <a:uLnTx/>
                              <a:uFillTx/>
                              <a:latin typeface="Cambria Math"/>
                            </a:rPr>
                            <m:t>𝑖</m:t>
                          </m:r>
                          <m:r>
                            <a:rPr kumimoji="1" lang="en-US" altLang="ja-JP" b="0" i="1" u="none" strike="noStrike" kern="1200" cap="none" spc="0" normalizeH="0" baseline="0" noProof="0">
                              <a:ln>
                                <a:noFill/>
                              </a:ln>
                              <a:solidFill>
                                <a:srgbClr val="000000"/>
                              </a:solidFill>
                              <a:effectLst/>
                              <a:uLnTx/>
                              <a:uFillTx/>
                              <a:latin typeface="Cambria Math"/>
                            </a:rPr>
                            <m:t>=1</m:t>
                          </m:r>
                        </m:sub>
                        <m:sup>
                          <m:r>
                            <a:rPr kumimoji="1" lang="en-US" altLang="ja-JP" b="0" i="1" u="none" strike="noStrike" kern="1200" cap="none" spc="0" normalizeH="0" baseline="0" noProof="0">
                              <a:ln>
                                <a:noFill/>
                              </a:ln>
                              <a:solidFill>
                                <a:srgbClr val="000000"/>
                              </a:solidFill>
                              <a:effectLst/>
                              <a:uLnTx/>
                              <a:uFillTx/>
                              <a:latin typeface="Cambria Math"/>
                            </a:rPr>
                            <m:t>𝑛</m:t>
                          </m:r>
                        </m:sup>
                        <m:e>
                          <m:sSubSup>
                            <m:sSubSupPr>
                              <m:ctrlPr>
                                <a:rPr kumimoji="1" lang="en-US" altLang="ja-JP" b="0" i="1" u="none" strike="noStrike" kern="1200" cap="none" spc="0" normalizeH="0" baseline="0" noProof="0" smtClean="0">
                                  <a:ln>
                                    <a:noFill/>
                                  </a:ln>
                                  <a:solidFill>
                                    <a:srgbClr val="000000"/>
                                  </a:solidFill>
                                  <a:effectLst/>
                                  <a:uLnTx/>
                                  <a:uFillTx/>
                                  <a:latin typeface="Cambria Math"/>
                                </a:rPr>
                              </m:ctrlPr>
                            </m:sSubSupPr>
                            <m:e>
                              <m:r>
                                <a:rPr kumimoji="1" lang="en-US" altLang="ja-JP" b="0" i="1" u="none" strike="noStrike" kern="1200" cap="none" spc="0" normalizeH="0" baseline="0" noProof="0">
                                  <a:ln>
                                    <a:noFill/>
                                  </a:ln>
                                  <a:solidFill>
                                    <a:srgbClr val="000000"/>
                                  </a:solidFill>
                                  <a:effectLst/>
                                  <a:uLnTx/>
                                  <a:uFillTx/>
                                  <a:latin typeface="Cambria Math"/>
                                </a:rPr>
                                <m:t>𝑥</m:t>
                              </m:r>
                            </m:e>
                            <m:sub>
                              <m:r>
                                <a:rPr kumimoji="1" lang="en-US" altLang="ja-JP" b="0" i="1" u="none" strike="noStrike" kern="1200" cap="none" spc="0" normalizeH="0" baseline="0" noProof="0">
                                  <a:ln>
                                    <a:noFill/>
                                  </a:ln>
                                  <a:solidFill>
                                    <a:srgbClr val="000000"/>
                                  </a:solidFill>
                                  <a:effectLst/>
                                  <a:uLnTx/>
                                  <a:uFillTx/>
                                  <a:latin typeface="Cambria Math"/>
                                </a:rPr>
                                <m:t>𝑖</m:t>
                              </m:r>
                            </m:sub>
                            <m:sup>
                              <m:r>
                                <a:rPr kumimoji="1" lang="en-US" altLang="ja-JP" b="0" i="1" u="none" strike="noStrike" kern="1200" cap="none" spc="0" normalizeH="0" baseline="0" noProof="0" smtClean="0">
                                  <a:ln>
                                    <a:noFill/>
                                  </a:ln>
                                  <a:solidFill>
                                    <a:srgbClr val="000000"/>
                                  </a:solidFill>
                                  <a:effectLst/>
                                  <a:uLnTx/>
                                  <a:uFillTx/>
                                  <a:latin typeface="Cambria Math"/>
                                </a:rPr>
                                <m:t>2</m:t>
                              </m:r>
                            </m:sup>
                          </m:sSubSup>
                          <m:r>
                            <a:rPr kumimoji="1" lang="en-US" altLang="ja-JP" b="0" i="1" u="none" strike="noStrike" kern="1200" cap="none" spc="0" normalizeH="0" baseline="0" noProof="0">
                              <a:ln>
                                <a:noFill/>
                              </a:ln>
                              <a:solidFill>
                                <a:srgbClr val="000000"/>
                              </a:solidFill>
                              <a:effectLst/>
                              <a:uLnTx/>
                              <a:uFillTx/>
                              <a:latin typeface="Cambria Math"/>
                            </a:rPr>
                            <m:t>−</m:t>
                          </m:r>
                          <m:r>
                            <a:rPr kumimoji="1" lang="en-US" altLang="ja-JP" b="0" i="1" u="none" strike="noStrike" kern="1200" cap="none" spc="0" normalizeH="0" baseline="0" noProof="0">
                              <a:ln>
                                <a:noFill/>
                              </a:ln>
                              <a:solidFill>
                                <a:srgbClr val="000000"/>
                              </a:solidFill>
                              <a:effectLst/>
                              <a:uLnTx/>
                              <a:uFillTx/>
                              <a:latin typeface="Cambria Math"/>
                            </a:rPr>
                            <m:t>𝑛</m:t>
                          </m:r>
                          <m:sSup>
                            <m:sSupPr>
                              <m:ctrlPr>
                                <a:rPr kumimoji="1" lang="en-US" altLang="ja-JP" b="0" i="1" u="none" strike="noStrike" kern="1200" cap="none" spc="0" normalizeH="0" baseline="0" noProof="0" smtClean="0">
                                  <a:ln>
                                    <a:noFill/>
                                  </a:ln>
                                  <a:solidFill>
                                    <a:srgbClr val="000000"/>
                                  </a:solidFill>
                                  <a:effectLst/>
                                  <a:uLnTx/>
                                  <a:uFillTx/>
                                  <a:latin typeface="Cambria Math"/>
                                </a:rPr>
                              </m:ctrlPr>
                            </m:sSupPr>
                            <m:e>
                              <m:acc>
                                <m:accPr>
                                  <m:chr m:val="̅"/>
                                  <m:ctrlPr>
                                    <a:rPr kumimoji="1" lang="en-US" altLang="ja-JP" b="0" i="1" u="none" strike="noStrike" kern="1200" cap="none" spc="0" normalizeH="0" baseline="0" noProof="0">
                                      <a:ln>
                                        <a:noFill/>
                                      </a:ln>
                                      <a:solidFill>
                                        <a:srgbClr val="000000"/>
                                      </a:solidFill>
                                      <a:effectLst/>
                                      <a:uLnTx/>
                                      <a:uFillTx/>
                                      <a:latin typeface="Cambria Math"/>
                                    </a:rPr>
                                  </m:ctrlPr>
                                </m:accPr>
                                <m:e>
                                  <m:r>
                                    <a:rPr kumimoji="1" lang="en-US" altLang="ja-JP" b="0" i="1" u="none" strike="noStrike" kern="1200" cap="none" spc="0" normalizeH="0" baseline="0" noProof="0">
                                      <a:ln>
                                        <a:noFill/>
                                      </a:ln>
                                      <a:solidFill>
                                        <a:srgbClr val="000000"/>
                                      </a:solidFill>
                                      <a:effectLst/>
                                      <a:uLnTx/>
                                      <a:uFillTx/>
                                      <a:latin typeface="Cambria Math"/>
                                    </a:rPr>
                                    <m:t>𝑥</m:t>
                                  </m:r>
                                </m:e>
                              </m:acc>
                            </m:e>
                            <m:sup>
                              <m:r>
                                <a:rPr kumimoji="1" lang="en-US" altLang="ja-JP" b="0" i="1" u="none" strike="noStrike" kern="1200" cap="none" spc="0" normalizeH="0" baseline="0" noProof="0" smtClean="0">
                                  <a:ln>
                                    <a:noFill/>
                                  </a:ln>
                                  <a:solidFill>
                                    <a:srgbClr val="000000"/>
                                  </a:solidFill>
                                  <a:effectLst/>
                                  <a:uLnTx/>
                                  <a:uFillTx/>
                                  <a:latin typeface="Cambria Math"/>
                                </a:rPr>
                                <m:t>2</m:t>
                              </m:r>
                            </m:sup>
                          </m:sSup>
                        </m:e>
                      </m:nary>
                    </m:oMath>
                  </m:oMathPara>
                </a14:m>
                <a:endParaRPr kumimoji="1" lang="en-US" altLang="ja-JP"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5" name="テキスト ボックス 44"/>
              <p:cNvSpPr txBox="1">
                <a:spLocks noRot="1" noChangeAspect="1" noMove="1" noResize="1" noEditPoints="1" noAdjustHandles="1" noChangeArrowheads="1" noChangeShapeType="1" noTextEdit="1"/>
              </p:cNvSpPr>
              <p:nvPr/>
            </p:nvSpPr>
            <p:spPr>
              <a:xfrm>
                <a:off x="4720047" y="3606416"/>
                <a:ext cx="3672224" cy="1635063"/>
              </a:xfrm>
              <a:prstGeom prst="rect">
                <a:avLst/>
              </a:prstGeom>
              <a:blipFill rotWithShape="1">
                <a:blip r:embed="rId7"/>
                <a:stretch>
                  <a:fillRect/>
                </a:stretch>
              </a:blipFill>
            </p:spPr>
            <p:txBody>
              <a:bodyPr/>
              <a:lstStyle/>
              <a:p>
                <a:r>
                  <a:rPr lang="ja-JP" altLang="en-US">
                    <a:noFill/>
                  </a:rPr>
                  <a:t> </a:t>
                </a:r>
              </a:p>
            </p:txBody>
          </p:sp>
        </mc:Fallback>
      </mc:AlternateContent>
      <p:sp>
        <p:nvSpPr>
          <p:cNvPr id="46" name="正方形/長方形 45">
            <a:extLst>
              <a:ext uri="{FF2B5EF4-FFF2-40B4-BE49-F238E27FC236}">
                <a16:creationId xmlns:a16="http://schemas.microsoft.com/office/drawing/2014/main" xmlns="" id="{35D94F52-F375-49D3-B9F6-16760A8FC015}"/>
              </a:ext>
            </a:extLst>
          </p:cNvPr>
          <p:cNvSpPr>
            <a:spLocks noChangeAspect="1"/>
          </p:cNvSpPr>
          <p:nvPr/>
        </p:nvSpPr>
        <p:spPr>
          <a:xfrm>
            <a:off x="4602832" y="142625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47" name="テキスト ボックス 46">
            <a:extLst>
              <a:ext uri="{FF2B5EF4-FFF2-40B4-BE49-F238E27FC236}">
                <a16:creationId xmlns:a16="http://schemas.microsoft.com/office/drawing/2014/main" xmlns="" id="{CB0E68B2-D08E-4ED7-981A-2BACDEBCFA89}"/>
              </a:ext>
            </a:extLst>
          </p:cNvPr>
          <p:cNvSpPr txBox="1"/>
          <p:nvPr/>
        </p:nvSpPr>
        <p:spPr>
          <a:xfrm>
            <a:off x="4691330" y="3183835"/>
            <a:ext cx="3724498" cy="400110"/>
          </a:xfrm>
          <a:prstGeom prst="rect">
            <a:avLst/>
          </a:prstGeom>
          <a:noFill/>
        </p:spPr>
        <p:txBody>
          <a:bodyPr wrap="square" rtlCol="0">
            <a:spAutoFit/>
          </a:bodyPr>
          <a:lstStyle/>
          <a:p>
            <a:pPr lvl="0">
              <a:defRPr/>
            </a:pPr>
            <a:r>
              <a:rPr lang="ja-JP" altLang="en-US" sz="2000" dirty="0">
                <a:solidFill>
                  <a:srgbClr val="000000"/>
                </a:solidFill>
                <a:latin typeface="HGP創英角ｺﾞｼｯｸUB" panose="020B0900000000000000" pitchFamily="50" charset="-128"/>
                <a:ea typeface="HGP創英角ｺﾞｼｯｸUB" panose="020B0900000000000000" pitchFamily="50" charset="-128"/>
              </a:rPr>
              <a:t>実際の計算には以下の式が便利</a:t>
            </a:r>
          </a:p>
        </p:txBody>
      </p:sp>
      <p:sp>
        <p:nvSpPr>
          <p:cNvPr id="48" name="正方形/長方形 47">
            <a:extLst>
              <a:ext uri="{FF2B5EF4-FFF2-40B4-BE49-F238E27FC236}">
                <a16:creationId xmlns:a16="http://schemas.microsoft.com/office/drawing/2014/main" xmlns="" id="{70871634-DC64-4F69-B934-5D29F8E7D0A6}"/>
              </a:ext>
            </a:extLst>
          </p:cNvPr>
          <p:cNvSpPr>
            <a:spLocks noChangeAspect="1"/>
          </p:cNvSpPr>
          <p:nvPr/>
        </p:nvSpPr>
        <p:spPr>
          <a:xfrm>
            <a:off x="4602832" y="3355820"/>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grpSp>
        <p:nvGrpSpPr>
          <p:cNvPr id="50" name="グループ化 49">
            <a:extLst>
              <a:ext uri="{FF2B5EF4-FFF2-40B4-BE49-F238E27FC236}">
                <a16:creationId xmlns:a16="http://schemas.microsoft.com/office/drawing/2014/main" xmlns="" id="{934E56B1-A899-4232-8532-77BD01CB28DE}"/>
              </a:ext>
            </a:extLst>
          </p:cNvPr>
          <p:cNvGrpSpPr/>
          <p:nvPr/>
        </p:nvGrpSpPr>
        <p:grpSpPr>
          <a:xfrm>
            <a:off x="1187623" y="1471609"/>
            <a:ext cx="3185799" cy="1235113"/>
            <a:chOff x="8794936" y="2224655"/>
            <a:chExt cx="3185799" cy="1235113"/>
          </a:xfrm>
        </p:grpSpPr>
        <p:sp>
          <p:nvSpPr>
            <p:cNvPr id="51" name="角丸四角形 66">
              <a:extLst>
                <a:ext uri="{FF2B5EF4-FFF2-40B4-BE49-F238E27FC236}">
                  <a16:creationId xmlns:a16="http://schemas.microsoft.com/office/drawing/2014/main" xmlns="" id="{3FC35A96-1B58-420A-9385-7A297F35252C}"/>
                </a:ext>
              </a:extLst>
            </p:cNvPr>
            <p:cNvSpPr/>
            <p:nvPr/>
          </p:nvSpPr>
          <p:spPr>
            <a:xfrm rot="5400000">
              <a:off x="9921115" y="1098476"/>
              <a:ext cx="932927" cy="3185285"/>
            </a:xfrm>
            <a:prstGeom prst="roundRect">
              <a:avLst>
                <a:gd name="adj" fmla="val 0"/>
              </a:avLst>
            </a:prstGeom>
            <a:gradFill flip="none" rotWithShape="1">
              <a:gsLst>
                <a:gs pos="86000">
                  <a:schemeClr val="accent5">
                    <a:lumMod val="40000"/>
                    <a:lumOff val="60000"/>
                  </a:schemeClr>
                </a:gs>
                <a:gs pos="0">
                  <a:schemeClr val="accent5">
                    <a:lumMod val="40000"/>
                    <a:lumOff val="60000"/>
                    <a:alpha val="26000"/>
                  </a:schemeClr>
                </a:gs>
              </a:gsLst>
              <a:lin ang="27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effectLst/>
                <a:latin typeface="HGP創英角ｺﾞｼｯｸUB" panose="020B0900000000000000" pitchFamily="50" charset="-128"/>
                <a:ea typeface="HGP創英角ｺﾞｼｯｸUB" panose="020B0900000000000000" pitchFamily="50" charset="-128"/>
              </a:endParaRPr>
            </a:p>
          </p:txBody>
        </p:sp>
        <p:sp>
          <p:nvSpPr>
            <p:cNvPr id="52" name="二等辺三角形 51">
              <a:extLst>
                <a:ext uri="{FF2B5EF4-FFF2-40B4-BE49-F238E27FC236}">
                  <a16:creationId xmlns:a16="http://schemas.microsoft.com/office/drawing/2014/main" xmlns="" id="{97FD3C58-7CDB-452F-B8B0-B0D581BED7CC}"/>
                </a:ext>
              </a:extLst>
            </p:cNvPr>
            <p:cNvSpPr/>
            <p:nvPr/>
          </p:nvSpPr>
          <p:spPr>
            <a:xfrm rot="10800000" flipH="1">
              <a:off x="9587025" y="3149498"/>
              <a:ext cx="265371" cy="310270"/>
            </a:xfrm>
            <a:prstGeom prst="triangle">
              <a:avLst>
                <a:gd name="adj" fmla="val 0"/>
              </a:avLst>
            </a:prstGeom>
            <a:solidFill>
              <a:schemeClr val="accent5">
                <a:lumMod val="40000"/>
                <a:lumOff val="6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bg1"/>
                </a:solidFill>
                <a:effectLst/>
                <a:latin typeface="Arial" panose="020B0604020202020204" pitchFamily="34" charset="0"/>
              </a:endParaRPr>
            </a:p>
          </p:txBody>
        </p:sp>
        <mc:AlternateContent xmlns:mc="http://schemas.openxmlformats.org/markup-compatibility/2006" xmlns:a14="http://schemas.microsoft.com/office/drawing/2010/main">
          <mc:Choice Requires="a14">
            <p:sp>
              <p:nvSpPr>
                <p:cNvPr id="53" name="タイトル 8">
                  <a:extLst>
                    <a:ext uri="{FF2B5EF4-FFF2-40B4-BE49-F238E27FC236}">
                      <a16:creationId xmlns:a16="http://schemas.microsoft.com/office/drawing/2014/main" xmlns="" id="{0D8A7DDD-A23A-4FA1-A193-2AFF3BBEE9CD}"/>
                    </a:ext>
                  </a:extLst>
                </p:cNvPr>
                <p:cNvSpPr txBox="1">
                  <a:spLocks/>
                </p:cNvSpPr>
                <p:nvPr/>
              </p:nvSpPr>
              <p:spPr>
                <a:xfrm>
                  <a:off x="8965166" y="2252536"/>
                  <a:ext cx="3015569" cy="877163"/>
                </a:xfrm>
                <a:prstGeom prst="rect">
                  <a:avLst/>
                </a:prstGeom>
                <a:noFill/>
                <a:effectLst/>
              </p:spPr>
              <p:txBody>
                <a:bodyPr wrap="non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pPr lvl="0">
                    <a:defRPr/>
                  </a:pPr>
                  <a14:m>
                    <m:oMath xmlns:m="http://schemas.openxmlformats.org/officeDocument/2006/math">
                      <m:r>
                        <a:rPr lang="en-US" altLang="ja-JP" sz="1700" i="1" smtClean="0">
                          <a:solidFill>
                            <a:srgbClr val="000000"/>
                          </a:solidFill>
                          <a:effectLst>
                            <a:glow rad="88900">
                              <a:schemeClr val="bg1"/>
                            </a:glow>
                          </a:effectLst>
                          <a:latin typeface="Cambria Math"/>
                        </a:rPr>
                        <m:t>𝑦</m:t>
                      </m:r>
                      <m:r>
                        <a:rPr lang="en-US" altLang="ja-JP" sz="1700" i="1" smtClean="0">
                          <a:solidFill>
                            <a:srgbClr val="000000"/>
                          </a:solidFill>
                          <a:effectLst>
                            <a:glow rad="88900">
                              <a:schemeClr val="bg1"/>
                            </a:glow>
                          </a:effectLst>
                          <a:latin typeface="Cambria Math"/>
                        </a:rPr>
                        <m:t>=196.85−5.30</m:t>
                      </m:r>
                      <m:sSub>
                        <m:sSubPr>
                          <m:ctrlPr>
                            <a:rPr lang="en-US" altLang="ja-JP" sz="1700" i="1">
                              <a:solidFill>
                                <a:srgbClr val="000000"/>
                              </a:solidFill>
                              <a:effectLst>
                                <a:glow rad="88900">
                                  <a:schemeClr val="bg1"/>
                                </a:glow>
                              </a:effectLst>
                              <a:latin typeface="Cambria Math"/>
                            </a:rPr>
                          </m:ctrlPr>
                        </m:sSubPr>
                        <m:e>
                          <m:r>
                            <a:rPr lang="en-US" altLang="ja-JP" sz="1700" i="1">
                              <a:solidFill>
                                <a:srgbClr val="000000"/>
                              </a:solidFill>
                              <a:effectLst>
                                <a:glow rad="88900">
                                  <a:schemeClr val="bg1"/>
                                </a:glow>
                              </a:effectLst>
                              <a:latin typeface="Cambria Math"/>
                            </a:rPr>
                            <m:t>𝑥</m:t>
                          </m:r>
                        </m:e>
                        <m:sub>
                          <m:r>
                            <a:rPr lang="en-US" altLang="ja-JP" sz="1700" i="1">
                              <a:solidFill>
                                <a:srgbClr val="000000"/>
                              </a:solidFill>
                              <a:effectLst>
                                <a:glow rad="88900">
                                  <a:schemeClr val="bg1"/>
                                </a:glow>
                              </a:effectLst>
                              <a:latin typeface="Cambria Math"/>
                            </a:rPr>
                            <m:t>1</m:t>
                          </m:r>
                        </m:sub>
                      </m:sSub>
                    </m:oMath>
                  </a14:m>
                  <a:r>
                    <a:rPr lang="ja-JP" altLang="en-US" sz="1700" dirty="0">
                      <a:solidFill>
                        <a:srgbClr val="000000"/>
                      </a:solidFill>
                      <a:effectLst>
                        <a:glow rad="88900">
                          <a:schemeClr val="bg1"/>
                        </a:glow>
                      </a:effectLst>
                    </a:rPr>
                    <a:t>という</a:t>
                  </a:r>
                  <a:endParaRPr lang="en-US" altLang="ja-JP" sz="1700" dirty="0">
                    <a:solidFill>
                      <a:srgbClr val="000000"/>
                    </a:solidFill>
                    <a:effectLst>
                      <a:glow rad="88900">
                        <a:schemeClr val="bg1"/>
                      </a:glow>
                    </a:effectLst>
                  </a:endParaRPr>
                </a:p>
                <a:p>
                  <a:pPr lvl="0">
                    <a:defRPr/>
                  </a:pPr>
                  <a:r>
                    <a:rPr lang="ja-JP" altLang="en-US" sz="1700" dirty="0">
                      <a:solidFill>
                        <a:srgbClr val="000000"/>
                      </a:solidFill>
                      <a:effectLst>
                        <a:glow rad="88900">
                          <a:schemeClr val="bg1"/>
                        </a:glow>
                      </a:effectLst>
                    </a:rPr>
                    <a:t>直線が推定</a:t>
                  </a:r>
                  <a:endParaRPr lang="en-US" altLang="ja-JP" sz="1700" dirty="0">
                    <a:solidFill>
                      <a:srgbClr val="000000"/>
                    </a:solidFill>
                    <a:effectLst>
                      <a:glow rad="88900">
                        <a:schemeClr val="bg1"/>
                      </a:glow>
                    </a:effectLst>
                  </a:endParaRPr>
                </a:p>
                <a:p>
                  <a:pPr lvl="0">
                    <a:defRPr/>
                  </a:pPr>
                  <a:r>
                    <a:rPr lang="ja-JP" altLang="en-US" sz="1700" dirty="0">
                      <a:solidFill>
                        <a:srgbClr val="0000FF"/>
                      </a:solidFill>
                    </a:rPr>
                    <a:t>　</a:t>
                  </a:r>
                  <a14:m>
                    <m:oMath xmlns:m="http://schemas.openxmlformats.org/officeDocument/2006/math">
                      <m:r>
                        <a:rPr lang="en-US" altLang="ja-JP" sz="1700" i="1">
                          <a:solidFill>
                            <a:srgbClr val="000000"/>
                          </a:solidFill>
                          <a:effectLst>
                            <a:glow rad="88900">
                              <a:schemeClr val="bg1"/>
                            </a:glow>
                          </a:effectLst>
                          <a:latin typeface="Cambria Math"/>
                        </a:rPr>
                        <m:t>1</m:t>
                      </m:r>
                    </m:oMath>
                  </a14:m>
                  <a:r>
                    <a:rPr lang="ja-JP" altLang="en-US" sz="1700" dirty="0">
                      <a:solidFill>
                        <a:srgbClr val="000000"/>
                      </a:solidFill>
                      <a:effectLst>
                        <a:glow rad="88900">
                          <a:schemeClr val="bg1"/>
                        </a:glow>
                      </a:effectLst>
                    </a:rPr>
                    <a:t>万</a:t>
                  </a:r>
                  <a:r>
                    <a:rPr lang="en-US" altLang="ja-JP" sz="1700" dirty="0">
                      <a:solidFill>
                        <a:srgbClr val="000000"/>
                      </a:solidFill>
                      <a:effectLst>
                        <a:glow rad="88900">
                          <a:schemeClr val="bg1"/>
                        </a:glow>
                      </a:effectLst>
                    </a:rPr>
                    <a:t>km</a:t>
                  </a:r>
                  <a:r>
                    <a:rPr lang="ja-JP" altLang="en-US" sz="1700" dirty="0">
                      <a:solidFill>
                        <a:srgbClr val="000000"/>
                      </a:solidFill>
                      <a:effectLst>
                        <a:glow rad="88900">
                          <a:schemeClr val="bg1"/>
                        </a:glow>
                      </a:effectLst>
                    </a:rPr>
                    <a:t>で</a:t>
                  </a:r>
                  <a14:m>
                    <m:oMath xmlns:m="http://schemas.openxmlformats.org/officeDocument/2006/math">
                      <m:r>
                        <a:rPr lang="en-US" altLang="ja-JP" sz="1700" i="1">
                          <a:solidFill>
                            <a:srgbClr val="000000"/>
                          </a:solidFill>
                          <a:effectLst>
                            <a:glow rad="88900">
                              <a:schemeClr val="bg1"/>
                            </a:glow>
                          </a:effectLst>
                          <a:latin typeface="Cambria Math"/>
                        </a:rPr>
                        <m:t>5.3</m:t>
                      </m:r>
                    </m:oMath>
                  </a14:m>
                  <a:r>
                    <a:rPr lang="ja-JP" altLang="en-US" sz="1700" dirty="0">
                      <a:solidFill>
                        <a:srgbClr val="000000"/>
                      </a:solidFill>
                      <a:effectLst>
                        <a:glow rad="88900">
                          <a:schemeClr val="bg1"/>
                        </a:glow>
                      </a:effectLst>
                    </a:rPr>
                    <a:t>万円ぐらい下がる</a:t>
                  </a:r>
                  <a:endParaRPr lang="en-US" altLang="ja-JP" sz="1700" dirty="0">
                    <a:solidFill>
                      <a:srgbClr val="000000"/>
                    </a:solidFill>
                    <a:effectLst>
                      <a:glow rad="88900">
                        <a:schemeClr val="bg1"/>
                      </a:glow>
                    </a:effectLst>
                  </a:endParaRPr>
                </a:p>
              </p:txBody>
            </p:sp>
          </mc:Choice>
          <mc:Fallback xmlns="">
            <p:sp>
              <p:nvSpPr>
                <p:cNvPr id="53" name="タイトル 8">
                  <a:extLst>
                    <a:ext uri="{FF2B5EF4-FFF2-40B4-BE49-F238E27FC236}">
                      <a16:creationId xmlns:a16="http://schemas.microsoft.com/office/drawing/2014/main" xmlns="" xmlns:a14="http://schemas.microsoft.com/office/drawing/2010/main" id="{0D8A7DDD-A23A-4FA1-A193-2AFF3BBEE9CD}"/>
                    </a:ext>
                  </a:extLst>
                </p:cNvPr>
                <p:cNvSpPr txBox="1">
                  <a:spLocks noRot="1" noChangeAspect="1" noMove="1" noResize="1" noEditPoints="1" noAdjustHandles="1" noChangeArrowheads="1" noChangeShapeType="1" noTextEdit="1"/>
                </p:cNvSpPr>
                <p:nvPr/>
              </p:nvSpPr>
              <p:spPr>
                <a:xfrm>
                  <a:off x="8965166" y="2252536"/>
                  <a:ext cx="3015569" cy="877163"/>
                </a:xfrm>
                <a:prstGeom prst="rect">
                  <a:avLst/>
                </a:prstGeom>
                <a:blipFill rotWithShape="1">
                  <a:blip r:embed="rId8"/>
                  <a:stretch>
                    <a:fillRect t="-6250" r="-1619" b="-11806"/>
                  </a:stretch>
                </a:blipFill>
                <a:effectLst/>
              </p:spPr>
              <p:txBody>
                <a:bodyPr/>
                <a:lstStyle/>
                <a:p>
                  <a:r>
                    <a:rPr lang="ja-JP" altLang="en-US">
                      <a:noFill/>
                    </a:rPr>
                    <a:t> </a:t>
                  </a:r>
                </a:p>
              </p:txBody>
            </p:sp>
          </mc:Fallback>
        </mc:AlternateContent>
      </p:grpSp>
      <p:sp>
        <p:nvSpPr>
          <p:cNvPr id="54" name="タイトル 8">
            <a:extLst>
              <a:ext uri="{FF2B5EF4-FFF2-40B4-BE49-F238E27FC236}">
                <a16:creationId xmlns:a16="http://schemas.microsoft.com/office/drawing/2014/main" xmlns="" id="{77AADBD1-F534-4235-B4F3-840C2A97A7AF}"/>
              </a:ext>
            </a:extLst>
          </p:cNvPr>
          <p:cNvSpPr txBox="1">
            <a:spLocks/>
          </p:cNvSpPr>
          <p:nvPr/>
        </p:nvSpPr>
        <p:spPr>
          <a:xfrm>
            <a:off x="797223" y="763165"/>
            <a:ext cx="8226151" cy="47666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最小二乗法で中古車価格を走行距離に回帰させてみた</a:t>
            </a:r>
          </a:p>
        </p:txBody>
      </p:sp>
      <p:sp>
        <p:nvSpPr>
          <p:cNvPr id="55" name="正方形/長方形 54">
            <a:extLst>
              <a:ext uri="{FF2B5EF4-FFF2-40B4-BE49-F238E27FC236}">
                <a16:creationId xmlns:a16="http://schemas.microsoft.com/office/drawing/2014/main" xmlns="" id="{4021F7E9-A51E-4640-8569-E9DE027050DD}"/>
              </a:ext>
            </a:extLst>
          </p:cNvPr>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
        <p:nvSpPr>
          <p:cNvPr id="56"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単回帰分析</a:t>
            </a:r>
          </a:p>
        </p:txBody>
      </p:sp>
      <p:cxnSp>
        <p:nvCxnSpPr>
          <p:cNvPr id="17" name="直線矢印コネクタ 16"/>
          <p:cNvCxnSpPr/>
          <p:nvPr/>
        </p:nvCxnSpPr>
        <p:spPr>
          <a:xfrm>
            <a:off x="1294136" y="2210538"/>
            <a:ext cx="216000" cy="0"/>
          </a:xfrm>
          <a:prstGeom prst="straightConnector1">
            <a:avLst/>
          </a:prstGeom>
          <a:ln w="1905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9875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タイトル 8">
            <a:extLst>
              <a:ext uri="{FF2B5EF4-FFF2-40B4-BE49-F238E27FC236}">
                <a16:creationId xmlns:a16="http://schemas.microsoft.com/office/drawing/2014/main" xmlns="" id="{98889D5A-AC75-4593-9674-61CC4015499B}"/>
              </a:ext>
            </a:extLst>
          </p:cNvPr>
          <p:cNvSpPr txBox="1">
            <a:spLocks/>
          </p:cNvSpPr>
          <p:nvPr/>
        </p:nvSpPr>
        <p:spPr>
          <a:xfrm>
            <a:off x="797223" y="763165"/>
            <a:ext cx="8226151" cy="47666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残差 </a:t>
            </a:r>
            <a:r>
              <a:rPr lang="en-US" altLang="ja-JP"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(residuals) </a:t>
            </a: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は回帰直線で説明できない価格</a:t>
            </a:r>
          </a:p>
        </p:txBody>
      </p:sp>
      <p:sp>
        <p:nvSpPr>
          <p:cNvPr id="54" name="正方形/長方形 53">
            <a:extLst>
              <a:ext uri="{FF2B5EF4-FFF2-40B4-BE49-F238E27FC236}">
                <a16:creationId xmlns:a16="http://schemas.microsoft.com/office/drawing/2014/main" xmlns="" id="{A1D6110F-5D68-480B-B8CF-69F471C5060E}"/>
              </a:ext>
            </a:extLst>
          </p:cNvPr>
          <p:cNvSpPr>
            <a:spLocks noChangeAspect="1"/>
          </p:cNvSpPr>
          <p:nvPr/>
        </p:nvSpPr>
        <p:spPr>
          <a:xfrm>
            <a:off x="892274" y="1424253"/>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mc:AlternateContent xmlns:mc="http://schemas.openxmlformats.org/markup-compatibility/2006" xmlns:a14="http://schemas.microsoft.com/office/drawing/2010/main">
        <mc:Choice Requires="a14">
          <p:sp>
            <p:nvSpPr>
              <p:cNvPr id="55" name="タイトル 8">
                <a:extLst>
                  <a:ext uri="{FF2B5EF4-FFF2-40B4-BE49-F238E27FC236}">
                    <a16:creationId xmlns:a16="http://schemas.microsoft.com/office/drawing/2014/main" xmlns="" id="{80827F09-AC02-45FC-8FE3-0E0F4C39981F}"/>
                  </a:ext>
                </a:extLst>
              </p:cNvPr>
              <p:cNvSpPr txBox="1">
                <a:spLocks/>
              </p:cNvSpPr>
              <p:nvPr/>
            </p:nvSpPr>
            <p:spPr>
              <a:xfrm>
                <a:off x="1025376" y="1257685"/>
                <a:ext cx="8118624" cy="430887"/>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marL="0" lvl="1"/>
                <a14:m>
                  <m:oMath xmlns:m="http://schemas.openxmlformats.org/officeDocument/2006/math">
                    <m:sSub>
                      <m:sSubPr>
                        <m:ctrlPr>
                          <a:rPr lang="en-US" altLang="ja-JP" sz="2200" i="1">
                            <a:latin typeface="Cambria Math"/>
                          </a:rPr>
                        </m:ctrlPr>
                      </m:sSubPr>
                      <m:e>
                        <m:r>
                          <a:rPr lang="en-US" altLang="ja-JP" sz="2200" i="1">
                            <a:latin typeface="Cambria Math"/>
                          </a:rPr>
                          <m:t>𝑦</m:t>
                        </m:r>
                      </m:e>
                      <m:sub>
                        <m:r>
                          <a:rPr lang="en-US" altLang="ja-JP" sz="2200" i="1">
                            <a:latin typeface="Cambria Math"/>
                          </a:rPr>
                          <m:t>𝑖</m:t>
                        </m:r>
                      </m:sub>
                    </m:sSub>
                    <m:r>
                      <a:rPr lang="en-US" altLang="ja-JP" sz="2200" i="1">
                        <a:latin typeface="Cambria Math"/>
                      </a:rPr>
                      <m:t>−</m:t>
                    </m:r>
                    <m:sSub>
                      <m:sSubPr>
                        <m:ctrlPr>
                          <a:rPr lang="en-US" altLang="ja-JP" sz="2200" i="1">
                            <a:solidFill>
                              <a:srgbClr val="FF0000"/>
                            </a:solidFill>
                            <a:latin typeface="Cambria Math"/>
                          </a:rPr>
                        </m:ctrlPr>
                      </m:sSubPr>
                      <m:e>
                        <m:acc>
                          <m:accPr>
                            <m:chr m:val="̂"/>
                            <m:ctrlPr>
                              <a:rPr lang="en-US" altLang="ja-JP" sz="2200" i="1">
                                <a:solidFill>
                                  <a:srgbClr val="FF0000"/>
                                </a:solidFill>
                                <a:latin typeface="Cambria Math"/>
                              </a:rPr>
                            </m:ctrlPr>
                          </m:accPr>
                          <m:e>
                            <m:r>
                              <a:rPr lang="en-US" altLang="ja-JP" sz="2200" i="1">
                                <a:solidFill>
                                  <a:srgbClr val="FF0000"/>
                                </a:solidFill>
                                <a:latin typeface="Cambria Math"/>
                              </a:rPr>
                              <m:t>𝑦</m:t>
                            </m:r>
                          </m:e>
                        </m:acc>
                      </m:e>
                      <m:sub>
                        <m:r>
                          <a:rPr lang="en-US" altLang="ja-JP" sz="2200" i="1">
                            <a:solidFill>
                              <a:srgbClr val="FF0000"/>
                            </a:solidFill>
                            <a:latin typeface="Cambria Math"/>
                          </a:rPr>
                          <m:t>𝑖</m:t>
                        </m:r>
                      </m:sub>
                    </m:sSub>
                    <m:r>
                      <a:rPr lang="en-US" altLang="ja-JP" sz="2200" i="1">
                        <a:latin typeface="Cambria Math"/>
                      </a:rPr>
                      <m:t>=</m:t>
                    </m:r>
                    <m:sSub>
                      <m:sSubPr>
                        <m:ctrlPr>
                          <a:rPr lang="en-US" altLang="ja-JP" sz="2200" i="1" smtClean="0">
                            <a:solidFill>
                              <a:srgbClr val="0000FF"/>
                            </a:solidFill>
                            <a:latin typeface="Cambria Math"/>
                          </a:rPr>
                        </m:ctrlPr>
                      </m:sSubPr>
                      <m:e>
                        <m:r>
                          <a:rPr lang="en-US" altLang="ja-JP" sz="2200" i="1">
                            <a:solidFill>
                              <a:srgbClr val="0000FF"/>
                            </a:solidFill>
                            <a:latin typeface="Cambria Math"/>
                          </a:rPr>
                          <m:t>𝑒</m:t>
                        </m:r>
                      </m:e>
                      <m:sub>
                        <m:r>
                          <a:rPr lang="en-US" altLang="ja-JP" sz="2200" i="1">
                            <a:solidFill>
                              <a:srgbClr val="0000FF"/>
                            </a:solidFill>
                            <a:latin typeface="Cambria Math"/>
                          </a:rPr>
                          <m:t>𝑖</m:t>
                        </m:r>
                      </m:sub>
                    </m:sSub>
                    <m:r>
                      <a:rPr lang="en-US" altLang="ja-JP" sz="2200">
                        <a:solidFill>
                          <a:srgbClr val="0000FF"/>
                        </a:solidFill>
                        <a:latin typeface="Cambria Math"/>
                      </a:rPr>
                      <m:t> </m:t>
                    </m:r>
                    <m:r>
                      <a:rPr lang="en-US" altLang="ja-JP" sz="2200" i="1" dirty="0">
                        <a:latin typeface="Cambria Math"/>
                      </a:rPr>
                      <m:t>(</m:t>
                    </m:r>
                    <m:r>
                      <a:rPr lang="en-US" altLang="ja-JP" sz="2200" i="1" dirty="0" err="1">
                        <a:latin typeface="Cambria Math"/>
                      </a:rPr>
                      <m:t>𝑖</m:t>
                    </m:r>
                    <m:r>
                      <a:rPr lang="en-US" altLang="ja-JP" sz="2200" i="1" dirty="0">
                        <a:latin typeface="Cambria Math"/>
                      </a:rPr>
                      <m:t>=1,…,1000)</m:t>
                    </m:r>
                  </m:oMath>
                </a14:m>
                <a:r>
                  <a:rPr lang="en-US" altLang="ja-JP" sz="2200" dirty="0">
                    <a:latin typeface="HGP創英角ｺﾞｼｯｸUB" panose="020B0900000000000000" pitchFamily="50" charset="-128"/>
                    <a:ea typeface="HGP創英角ｺﾞｼｯｸUB" panose="020B0900000000000000" pitchFamily="50" charset="-128"/>
                  </a:rPr>
                  <a:t> </a:t>
                </a:r>
                <a:r>
                  <a:rPr lang="ja-JP" altLang="en-US" sz="2200" dirty="0">
                    <a:latin typeface="HGP創英角ｺﾞｼｯｸUB" panose="020B0900000000000000" pitchFamily="50" charset="-128"/>
                    <a:ea typeface="HGP創英角ｺﾞｼｯｸUB" panose="020B0900000000000000" pitchFamily="50" charset="-128"/>
                  </a:rPr>
                  <a:t>をプロットしてみる</a:t>
                </a:r>
                <a:endParaRPr lang="en-US" altLang="ja-JP" sz="2200" dirty="0">
                  <a:latin typeface="HGP創英角ｺﾞｼｯｸUB" panose="020B0900000000000000" pitchFamily="50" charset="-128"/>
                  <a:ea typeface="HGP創英角ｺﾞｼｯｸUB" panose="020B0900000000000000" pitchFamily="50" charset="-128"/>
                </a:endParaRPr>
              </a:p>
            </p:txBody>
          </p:sp>
        </mc:Choice>
        <mc:Fallback xmlns="">
          <p:sp>
            <p:nvSpPr>
              <p:cNvPr id="55" name="タイトル 8">
                <a:extLst>
                  <a:ext uri="{FF2B5EF4-FFF2-40B4-BE49-F238E27FC236}">
                    <a16:creationId xmlns="" xmlns:a16="http://schemas.microsoft.com/office/drawing/2014/main" xmlns:a14="http://schemas.microsoft.com/office/drawing/2010/main" id="{80827F09-AC02-45FC-8FE3-0E0F4C39981F}"/>
                  </a:ext>
                </a:extLst>
              </p:cNvPr>
              <p:cNvSpPr txBox="1">
                <a:spLocks noRot="1" noChangeAspect="1" noMove="1" noResize="1" noEditPoints="1" noAdjustHandles="1" noChangeArrowheads="1" noChangeShapeType="1" noTextEdit="1"/>
              </p:cNvSpPr>
              <p:nvPr/>
            </p:nvSpPr>
            <p:spPr>
              <a:xfrm>
                <a:off x="1025376" y="1257685"/>
                <a:ext cx="8118624" cy="430887"/>
              </a:xfrm>
              <a:prstGeom prst="rect">
                <a:avLst/>
              </a:prstGeom>
              <a:blipFill rotWithShape="1">
                <a:blip r:embed="rId14"/>
                <a:stretch>
                  <a:fillRect l="-75" t="-12676" b="-22535"/>
                </a:stretch>
              </a:blipFill>
            </p:spPr>
            <p:txBody>
              <a:bodyPr/>
              <a:lstStyle/>
              <a:p>
                <a:r>
                  <a:rPr lang="ja-JP" altLang="en-US">
                    <a:noFill/>
                  </a:rPr>
                  <a:t> </a:t>
                </a:r>
              </a:p>
            </p:txBody>
          </p:sp>
        </mc:Fallback>
      </mc:AlternateContent>
      <p:grpSp>
        <p:nvGrpSpPr>
          <p:cNvPr id="3" name="グループ化 2"/>
          <p:cNvGrpSpPr/>
          <p:nvPr/>
        </p:nvGrpSpPr>
        <p:grpSpPr>
          <a:xfrm>
            <a:off x="979842" y="1959496"/>
            <a:ext cx="3448142" cy="2983906"/>
            <a:chOff x="701189" y="2201864"/>
            <a:chExt cx="3448142" cy="2983906"/>
          </a:xfrm>
        </p:grpSpPr>
        <p:sp>
          <p:nvSpPr>
            <p:cNvPr id="31" name="フリーフォーム: 図形 98">
              <a:extLst>
                <a:ext uri="{FF2B5EF4-FFF2-40B4-BE49-F238E27FC236}">
                  <a16:creationId xmlns:a16="http://schemas.microsoft.com/office/drawing/2014/main" xmlns="" id="{74097442-7B26-478F-9B26-6DBCE9FD83B0}"/>
                </a:ext>
              </a:extLst>
            </p:cNvPr>
            <p:cNvSpPr/>
            <p:nvPr/>
          </p:nvSpPr>
          <p:spPr>
            <a:xfrm>
              <a:off x="1391436" y="2293248"/>
              <a:ext cx="2757895" cy="2679496"/>
            </a:xfrm>
            <a:custGeom>
              <a:avLst/>
              <a:gdLst>
                <a:gd name="connsiteX0" fmla="*/ 0 w 642938"/>
                <a:gd name="connsiteY0" fmla="*/ 0 h 719138"/>
                <a:gd name="connsiteX1" fmla="*/ 0 w 642938"/>
                <a:gd name="connsiteY1" fmla="*/ 719138 h 719138"/>
                <a:gd name="connsiteX2" fmla="*/ 642938 w 642938"/>
                <a:gd name="connsiteY2" fmla="*/ 719138 h 719138"/>
              </a:gdLst>
              <a:ahLst/>
              <a:cxnLst>
                <a:cxn ang="0">
                  <a:pos x="connsiteX0" y="connsiteY0"/>
                </a:cxn>
                <a:cxn ang="0">
                  <a:pos x="connsiteX1" y="connsiteY1"/>
                </a:cxn>
                <a:cxn ang="0">
                  <a:pos x="connsiteX2" y="connsiteY2"/>
                </a:cxn>
              </a:cxnLst>
              <a:rect l="l" t="t" r="r" b="b"/>
              <a:pathLst>
                <a:path w="642938" h="719138">
                  <a:moveTo>
                    <a:pt x="0" y="0"/>
                  </a:moveTo>
                  <a:lnTo>
                    <a:pt x="0" y="719138"/>
                  </a:lnTo>
                  <a:lnTo>
                    <a:pt x="642938" y="719138"/>
                  </a:lnTo>
                </a:path>
              </a:pathLst>
            </a:custGeom>
            <a:noFill/>
            <a:ln w="31750">
              <a:solidFill>
                <a:schemeClr val="tx1"/>
              </a:solidFill>
              <a:headEnd type="triangl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a:cxnSpLocks/>
              <a:stCxn id="56" idx="4"/>
            </p:cNvCxnSpPr>
            <p:nvPr/>
          </p:nvCxnSpPr>
          <p:spPr>
            <a:xfrm>
              <a:off x="1757837" y="3308197"/>
              <a:ext cx="0" cy="1653216"/>
            </a:xfrm>
            <a:prstGeom prst="line">
              <a:avLst/>
            </a:prstGeom>
            <a:ln w="12700" cap="rnd" cmpd="sng">
              <a:solidFill>
                <a:schemeClr val="tx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cxnSpLocks/>
            </p:cNvCxnSpPr>
            <p:nvPr/>
          </p:nvCxnSpPr>
          <p:spPr>
            <a:xfrm>
              <a:off x="2725241" y="4174950"/>
              <a:ext cx="0" cy="797794"/>
            </a:xfrm>
            <a:prstGeom prst="line">
              <a:avLst/>
            </a:prstGeom>
            <a:ln w="12700" cap="rnd" cmpd="sng">
              <a:solidFill>
                <a:schemeClr val="tx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a:cxnSpLocks/>
              <a:stCxn id="59" idx="2"/>
            </p:cNvCxnSpPr>
            <p:nvPr/>
          </p:nvCxnSpPr>
          <p:spPr>
            <a:xfrm flipH="1">
              <a:off x="1414235" y="4171730"/>
              <a:ext cx="1229484" cy="1"/>
            </a:xfrm>
            <a:prstGeom prst="line">
              <a:avLst/>
            </a:prstGeom>
            <a:ln w="12700" cap="rnd" cmpd="sng">
              <a:solidFill>
                <a:schemeClr val="tx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a:cxnSpLocks/>
              <a:stCxn id="58" idx="2"/>
            </p:cNvCxnSpPr>
            <p:nvPr/>
          </p:nvCxnSpPr>
          <p:spPr>
            <a:xfrm flipH="1">
              <a:off x="1391436" y="3543278"/>
              <a:ext cx="1832393" cy="1306"/>
            </a:xfrm>
            <a:prstGeom prst="line">
              <a:avLst/>
            </a:prstGeom>
            <a:ln w="12700" cap="rnd" cmpd="sng">
              <a:solidFill>
                <a:schemeClr val="tx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a:cxnSpLocks/>
              <a:stCxn id="56" idx="2"/>
            </p:cNvCxnSpPr>
            <p:nvPr/>
          </p:nvCxnSpPr>
          <p:spPr>
            <a:xfrm flipH="1">
              <a:off x="1391436" y="3227589"/>
              <a:ext cx="285793" cy="0"/>
            </a:xfrm>
            <a:prstGeom prst="line">
              <a:avLst/>
            </a:prstGeom>
            <a:ln w="12700" cap="rnd" cmpd="sng">
              <a:solidFill>
                <a:schemeClr val="tx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cxnSpLocks/>
              <a:stCxn id="58" idx="4"/>
            </p:cNvCxnSpPr>
            <p:nvPr/>
          </p:nvCxnSpPr>
          <p:spPr>
            <a:xfrm>
              <a:off x="3304437" y="3623886"/>
              <a:ext cx="1247" cy="1348859"/>
            </a:xfrm>
            <a:prstGeom prst="line">
              <a:avLst/>
            </a:prstGeom>
            <a:ln w="12700" cap="rnd" cmpd="sng">
              <a:solidFill>
                <a:schemeClr val="tx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8" name="テキスト ボックス 37"/>
                <p:cNvSpPr txBox="1"/>
                <p:nvPr/>
              </p:nvSpPr>
              <p:spPr>
                <a:xfrm>
                  <a:off x="1754481" y="2201864"/>
                  <a:ext cx="1859999" cy="303221"/>
                </a:xfrm>
                <a:prstGeom prst="rect">
                  <a:avLst/>
                </a:prstGeom>
                <a:noFill/>
              </p:spPr>
              <p:txBody>
                <a:bodyPr wrap="none" lIns="91436" tIns="45718" rIns="91436" bIns="45718"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1600" b="0" i="1" u="none" strike="noStrike" kern="1200" cap="none" spc="0" normalizeH="0" baseline="0" noProof="0" smtClean="0">
                            <a:ln>
                              <a:noFill/>
                            </a:ln>
                            <a:solidFill>
                              <a:srgbClr val="FF0000"/>
                            </a:solidFill>
                            <a:effectLst/>
                            <a:uLnTx/>
                            <a:uFillTx/>
                            <a:latin typeface="Cambria Math"/>
                          </a:rPr>
                          <m:t>𝑦</m:t>
                        </m:r>
                        <m:r>
                          <a:rPr kumimoji="1" lang="en-US" altLang="ja-JP" sz="1600" b="0" i="1" u="none" strike="noStrike" kern="1200" cap="none" spc="0" normalizeH="0" baseline="0" noProof="0" smtClean="0">
                            <a:ln>
                              <a:noFill/>
                            </a:ln>
                            <a:solidFill>
                              <a:srgbClr val="FF0000"/>
                            </a:solidFill>
                            <a:effectLst/>
                            <a:uLnTx/>
                            <a:uFillTx/>
                            <a:latin typeface="Cambria Math"/>
                          </a:rPr>
                          <m:t>=196.85−5.30</m:t>
                        </m:r>
                        <m:sSub>
                          <m:sSubPr>
                            <m:ctrlPr>
                              <a:rPr kumimoji="1" lang="en-US" altLang="ja-JP" sz="1600" b="0" i="1" u="none" strike="noStrike" kern="1200" cap="none" spc="0" normalizeH="0" baseline="0" noProof="0">
                                <a:ln>
                                  <a:noFill/>
                                </a:ln>
                                <a:solidFill>
                                  <a:srgbClr val="FF0000"/>
                                </a:solidFill>
                                <a:effectLst/>
                                <a:uLnTx/>
                                <a:uFillTx/>
                                <a:latin typeface="Cambria Math"/>
                              </a:rPr>
                            </m:ctrlPr>
                          </m:sSubPr>
                          <m:e>
                            <m:r>
                              <a:rPr kumimoji="1" lang="en-US" altLang="ja-JP" sz="1600" b="0" i="1" u="none" strike="noStrike" kern="1200" cap="none" spc="0" normalizeH="0" baseline="0" noProof="0">
                                <a:ln>
                                  <a:noFill/>
                                </a:ln>
                                <a:solidFill>
                                  <a:srgbClr val="FF0000"/>
                                </a:solidFill>
                                <a:effectLst/>
                                <a:uLnTx/>
                                <a:uFillTx/>
                                <a:latin typeface="Cambria Math"/>
                              </a:rPr>
                              <m:t>𝑥</m:t>
                            </m:r>
                          </m:e>
                          <m:sub>
                            <m:r>
                              <a:rPr kumimoji="1" lang="en-US" altLang="ja-JP" sz="1600" b="0" i="1" u="none" strike="noStrike" kern="1200" cap="none" spc="0" normalizeH="0" baseline="0" noProof="0">
                                <a:ln>
                                  <a:noFill/>
                                </a:ln>
                                <a:solidFill>
                                  <a:srgbClr val="FF0000"/>
                                </a:solidFill>
                                <a:effectLst/>
                                <a:uLnTx/>
                                <a:uFillTx/>
                                <a:latin typeface="Cambria Math"/>
                              </a:rPr>
                              <m:t>1</m:t>
                            </m:r>
                          </m:sub>
                        </m:sSub>
                      </m:oMath>
                    </m:oMathPara>
                  </a14:m>
                  <a:endParaRPr kumimoji="1" lang="ja-JP" altLang="en-US" sz="1600" b="0" i="0" u="none" strike="noStrike" kern="1200" cap="none" spc="0" normalizeH="0" baseline="0" noProof="0" dirty="0">
                    <a:ln>
                      <a:noFill/>
                    </a:ln>
                    <a:solidFill>
                      <a:srgbClr val="FF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38" name="テキスト ボックス 37"/>
                <p:cNvSpPr txBox="1">
                  <a:spLocks noRot="1" noChangeAspect="1" noMove="1" noResize="1" noEditPoints="1" noAdjustHandles="1" noChangeArrowheads="1" noChangeShapeType="1" noTextEdit="1"/>
                </p:cNvSpPr>
                <p:nvPr/>
              </p:nvSpPr>
              <p:spPr>
                <a:xfrm>
                  <a:off x="1754481" y="2201864"/>
                  <a:ext cx="1859999" cy="303221"/>
                </a:xfrm>
                <a:prstGeom prst="rect">
                  <a:avLst/>
                </a:prstGeom>
                <a:blipFill rotWithShape="1">
                  <a:blip r:embed="rId15"/>
                  <a:stretch>
                    <a:fillRect r="-4262" b="-1800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9" name="テキスト ボックス 38"/>
                <p:cNvSpPr txBox="1"/>
                <p:nvPr/>
              </p:nvSpPr>
              <p:spPr>
                <a:xfrm>
                  <a:off x="3774669" y="4965243"/>
                  <a:ext cx="238502" cy="220527"/>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𝑥</m:t>
                            </m:r>
                          </m:e>
                          <m:sub>
                            <m:r>
                              <a:rPr kumimoji="1" lang="en-US" altLang="ja-JP" sz="1600" b="0" i="1" u="none" strike="noStrike" kern="1200" cap="none" spc="0" normalizeH="0" baseline="0" noProof="0" smtClean="0">
                                <a:ln>
                                  <a:noFill/>
                                </a:ln>
                                <a:solidFill>
                                  <a:srgbClr val="000000"/>
                                </a:solidFill>
                                <a:effectLst/>
                                <a:uLnTx/>
                                <a:uFillTx/>
                                <a:latin typeface="Cambria Math"/>
                              </a:rPr>
                              <m:t>1</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39" name="テキスト ボックス 38"/>
                <p:cNvSpPr txBox="1">
                  <a:spLocks noRot="1" noChangeAspect="1" noMove="1" noResize="1" noEditPoints="1" noAdjustHandles="1" noChangeArrowheads="1" noChangeShapeType="1" noTextEdit="1"/>
                </p:cNvSpPr>
                <p:nvPr/>
              </p:nvSpPr>
              <p:spPr>
                <a:xfrm>
                  <a:off x="3774669" y="4965243"/>
                  <a:ext cx="238502" cy="220527"/>
                </a:xfrm>
                <a:prstGeom prst="rect">
                  <a:avLst/>
                </a:prstGeom>
                <a:blipFill rotWithShape="1">
                  <a:blip r:embed="rId16"/>
                  <a:stretch>
                    <a:fillRect l="-12821" r="-10256" b="-3055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0" name="テキスト ボックス 39"/>
                <p:cNvSpPr txBox="1"/>
                <p:nvPr/>
              </p:nvSpPr>
              <p:spPr>
                <a:xfrm>
                  <a:off x="1172071" y="2266560"/>
                  <a:ext cx="168267" cy="220527"/>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1600" b="0" i="1" u="none" strike="noStrike" kern="1200" cap="none" spc="0" normalizeH="0" baseline="0" noProof="0" smtClean="0">
                            <a:ln>
                              <a:noFill/>
                            </a:ln>
                            <a:solidFill>
                              <a:srgbClr val="000000"/>
                            </a:solidFill>
                            <a:effectLst/>
                            <a:uLnTx/>
                            <a:uFillTx/>
                            <a:latin typeface="Cambria Math"/>
                          </a:rPr>
                          <m:t>𝑦</m:t>
                        </m:r>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0" name="テキスト ボックス 39"/>
                <p:cNvSpPr txBox="1">
                  <a:spLocks noRot="1" noChangeAspect="1" noMove="1" noResize="1" noEditPoints="1" noAdjustHandles="1" noChangeArrowheads="1" noChangeShapeType="1" noTextEdit="1"/>
                </p:cNvSpPr>
                <p:nvPr/>
              </p:nvSpPr>
              <p:spPr>
                <a:xfrm>
                  <a:off x="1172071" y="2266560"/>
                  <a:ext cx="168267" cy="220527"/>
                </a:xfrm>
                <a:prstGeom prst="rect">
                  <a:avLst/>
                </a:prstGeom>
                <a:blipFill rotWithShape="1">
                  <a:blip r:embed="rId17"/>
                  <a:stretch>
                    <a:fillRect l="-28571" r="-21429" b="-4444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1" name="テキスト ボックス 40"/>
                <p:cNvSpPr txBox="1"/>
                <p:nvPr/>
              </p:nvSpPr>
              <p:spPr>
                <a:xfrm>
                  <a:off x="1588408" y="4955595"/>
                  <a:ext cx="343310" cy="230175"/>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𝑥</m:t>
                            </m:r>
                          </m:e>
                          <m:sub>
                            <m:r>
                              <a:rPr kumimoji="1" lang="en-US" altLang="ja-JP" sz="1600" b="0" i="1" u="none" strike="noStrike" kern="1200" cap="none" spc="0" normalizeH="0" baseline="0" noProof="0" smtClean="0">
                                <a:ln>
                                  <a:noFill/>
                                </a:ln>
                                <a:solidFill>
                                  <a:srgbClr val="000000"/>
                                </a:solidFill>
                                <a:effectLst/>
                                <a:uLnTx/>
                                <a:uFillTx/>
                                <a:latin typeface="Cambria Math"/>
                              </a:rPr>
                              <m:t>1,1</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1" name="テキスト ボックス 40"/>
                <p:cNvSpPr txBox="1">
                  <a:spLocks noRot="1" noChangeAspect="1" noMove="1" noResize="1" noEditPoints="1" noAdjustHandles="1" noChangeArrowheads="1" noChangeShapeType="1" noTextEdit="1"/>
                </p:cNvSpPr>
                <p:nvPr/>
              </p:nvSpPr>
              <p:spPr>
                <a:xfrm>
                  <a:off x="1588408" y="4955595"/>
                  <a:ext cx="343310" cy="230175"/>
                </a:xfrm>
                <a:prstGeom prst="rect">
                  <a:avLst/>
                </a:prstGeom>
                <a:blipFill rotWithShape="1">
                  <a:blip r:embed="rId18"/>
                  <a:stretch>
                    <a:fillRect l="-8772" r="-8772" b="-2368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2" name="テキスト ボックス 41"/>
                <p:cNvSpPr txBox="1"/>
                <p:nvPr/>
              </p:nvSpPr>
              <p:spPr>
                <a:xfrm>
                  <a:off x="1135977" y="3047394"/>
                  <a:ext cx="240454" cy="220527"/>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FF"/>
                                </a:solidFill>
                                <a:effectLst/>
                                <a:uLnTx/>
                                <a:uFillTx/>
                                <a:latin typeface="Cambria Math"/>
                              </a:rPr>
                            </m:ctrlPr>
                          </m:sSubPr>
                          <m:e>
                            <m:r>
                              <a:rPr kumimoji="1" lang="en-US" altLang="ja-JP" sz="1600" b="0" i="1" u="none" strike="noStrike" kern="1200" cap="none" spc="0" normalizeH="0" baseline="0" noProof="0" smtClean="0">
                                <a:ln>
                                  <a:noFill/>
                                </a:ln>
                                <a:solidFill>
                                  <a:srgbClr val="0000FF"/>
                                </a:solidFill>
                                <a:effectLst/>
                                <a:uLnTx/>
                                <a:uFillTx/>
                                <a:latin typeface="Cambria Math"/>
                              </a:rPr>
                              <m:t>𝑦</m:t>
                            </m:r>
                          </m:e>
                          <m:sub>
                            <m:r>
                              <a:rPr kumimoji="1" lang="en-US" altLang="ja-JP" sz="1600" b="0" i="1" u="none" strike="noStrike" kern="1200" cap="none" spc="0" normalizeH="0" baseline="0" noProof="0" smtClean="0">
                                <a:ln>
                                  <a:noFill/>
                                </a:ln>
                                <a:solidFill>
                                  <a:srgbClr val="0000FF"/>
                                </a:solidFill>
                                <a:effectLst/>
                                <a:uLnTx/>
                                <a:uFillTx/>
                                <a:latin typeface="Cambria Math"/>
                              </a:rPr>
                              <m:t>1</m:t>
                            </m:r>
                          </m:sub>
                        </m:sSub>
                      </m:oMath>
                    </m:oMathPara>
                  </a14:m>
                  <a:endParaRPr kumimoji="1" lang="ja-JP" altLang="en-US" sz="16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2" name="テキスト ボックス 41"/>
                <p:cNvSpPr txBox="1">
                  <a:spLocks noRot="1" noChangeAspect="1" noMove="1" noResize="1" noEditPoints="1" noAdjustHandles="1" noChangeArrowheads="1" noChangeShapeType="1" noTextEdit="1"/>
                </p:cNvSpPr>
                <p:nvPr/>
              </p:nvSpPr>
              <p:spPr>
                <a:xfrm>
                  <a:off x="1135977" y="3047394"/>
                  <a:ext cx="240454" cy="220527"/>
                </a:xfrm>
                <a:prstGeom prst="rect">
                  <a:avLst/>
                </a:prstGeom>
                <a:blipFill rotWithShape="1">
                  <a:blip r:embed="rId19"/>
                  <a:stretch>
                    <a:fillRect l="-20000" r="-5000" b="-4444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3" name="テキスト ボックス 42"/>
                <p:cNvSpPr txBox="1"/>
                <p:nvPr/>
              </p:nvSpPr>
              <p:spPr>
                <a:xfrm>
                  <a:off x="1131727" y="3997678"/>
                  <a:ext cx="244704" cy="220527"/>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𝑦</m:t>
                            </m:r>
                          </m:e>
                          <m:sub>
                            <m:r>
                              <a:rPr kumimoji="1" lang="en-US" altLang="ja-JP" sz="1600" b="0" i="1" u="none" strike="noStrike" kern="1200" cap="none" spc="0" normalizeH="0" baseline="0" noProof="0" smtClean="0">
                                <a:ln>
                                  <a:noFill/>
                                </a:ln>
                                <a:solidFill>
                                  <a:srgbClr val="000000"/>
                                </a:solidFill>
                                <a:effectLst/>
                                <a:uLnTx/>
                                <a:uFillTx/>
                                <a:latin typeface="Cambria Math"/>
                              </a:rPr>
                              <m:t>2</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3" name="テキスト ボックス 42"/>
                <p:cNvSpPr txBox="1">
                  <a:spLocks noRot="1" noChangeAspect="1" noMove="1" noResize="1" noEditPoints="1" noAdjustHandles="1" noChangeArrowheads="1" noChangeShapeType="1" noTextEdit="1"/>
                </p:cNvSpPr>
                <p:nvPr/>
              </p:nvSpPr>
              <p:spPr>
                <a:xfrm>
                  <a:off x="1131727" y="3997678"/>
                  <a:ext cx="244704" cy="220527"/>
                </a:xfrm>
                <a:prstGeom prst="rect">
                  <a:avLst/>
                </a:prstGeom>
                <a:blipFill rotWithShape="1">
                  <a:blip r:embed="rId20"/>
                  <a:stretch>
                    <a:fillRect l="-19512" r="-4878" b="-4444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4" name="テキスト ボックス 43"/>
                <p:cNvSpPr txBox="1"/>
                <p:nvPr/>
              </p:nvSpPr>
              <p:spPr>
                <a:xfrm>
                  <a:off x="2549338" y="4955595"/>
                  <a:ext cx="343310" cy="230175"/>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𝑥</m:t>
                            </m:r>
                          </m:e>
                          <m:sub>
                            <m:r>
                              <a:rPr kumimoji="1" lang="en-US" altLang="ja-JP" sz="1600" b="0" i="1" u="none" strike="noStrike" kern="1200" cap="none" spc="0" normalizeH="0" baseline="0" noProof="0" smtClean="0">
                                <a:ln>
                                  <a:noFill/>
                                </a:ln>
                                <a:solidFill>
                                  <a:srgbClr val="000000"/>
                                </a:solidFill>
                                <a:effectLst/>
                                <a:uLnTx/>
                                <a:uFillTx/>
                                <a:latin typeface="Cambria Math"/>
                              </a:rPr>
                              <m:t>1,2</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4" name="テキスト ボックス 43"/>
                <p:cNvSpPr txBox="1">
                  <a:spLocks noRot="1" noChangeAspect="1" noMove="1" noResize="1" noEditPoints="1" noAdjustHandles="1" noChangeArrowheads="1" noChangeShapeType="1" noTextEdit="1"/>
                </p:cNvSpPr>
                <p:nvPr/>
              </p:nvSpPr>
              <p:spPr>
                <a:xfrm>
                  <a:off x="2549338" y="4955595"/>
                  <a:ext cx="343310" cy="230175"/>
                </a:xfrm>
                <a:prstGeom prst="rect">
                  <a:avLst/>
                </a:prstGeom>
                <a:blipFill rotWithShape="1">
                  <a:blip r:embed="rId21"/>
                  <a:stretch>
                    <a:fillRect l="-10714" r="-8929" b="-23684"/>
                  </a:stretch>
                </a:blipFill>
              </p:spPr>
              <p:txBody>
                <a:bodyPr/>
                <a:lstStyle/>
                <a:p>
                  <a:r>
                    <a:rPr lang="ja-JP" altLang="en-US">
                      <a:noFill/>
                    </a:rPr>
                    <a:t> </a:t>
                  </a:r>
                </a:p>
              </p:txBody>
            </p:sp>
          </mc:Fallback>
        </mc:AlternateContent>
        <p:cxnSp>
          <p:nvCxnSpPr>
            <p:cNvPr id="45" name="直線コネクタ 44"/>
            <p:cNvCxnSpPr>
              <a:cxnSpLocks/>
            </p:cNvCxnSpPr>
            <p:nvPr/>
          </p:nvCxnSpPr>
          <p:spPr>
            <a:xfrm>
              <a:off x="1638536" y="2533836"/>
              <a:ext cx="2282079" cy="234517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6" name="テキスト ボックス 45"/>
                <p:cNvSpPr txBox="1"/>
                <p:nvPr/>
              </p:nvSpPr>
              <p:spPr>
                <a:xfrm>
                  <a:off x="3132782" y="4955595"/>
                  <a:ext cx="343310" cy="230175"/>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𝑥</m:t>
                            </m:r>
                          </m:e>
                          <m:sub>
                            <m:r>
                              <a:rPr kumimoji="1" lang="en-US" altLang="ja-JP" sz="1600" b="0" i="1" u="none" strike="noStrike" kern="1200" cap="none" spc="0" normalizeH="0" baseline="0" noProof="0" smtClean="0">
                                <a:ln>
                                  <a:noFill/>
                                </a:ln>
                                <a:solidFill>
                                  <a:srgbClr val="000000"/>
                                </a:solidFill>
                                <a:effectLst/>
                                <a:uLnTx/>
                                <a:uFillTx/>
                                <a:latin typeface="Cambria Math"/>
                              </a:rPr>
                              <m:t>1,3</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6" name="テキスト ボックス 45"/>
                <p:cNvSpPr txBox="1">
                  <a:spLocks noRot="1" noChangeAspect="1" noMove="1" noResize="1" noEditPoints="1" noAdjustHandles="1" noChangeArrowheads="1" noChangeShapeType="1" noTextEdit="1"/>
                </p:cNvSpPr>
                <p:nvPr/>
              </p:nvSpPr>
              <p:spPr>
                <a:xfrm>
                  <a:off x="3132782" y="4955595"/>
                  <a:ext cx="343310" cy="230175"/>
                </a:xfrm>
                <a:prstGeom prst="rect">
                  <a:avLst/>
                </a:prstGeom>
                <a:blipFill rotWithShape="1">
                  <a:blip r:embed="rId22"/>
                  <a:stretch>
                    <a:fillRect l="-10714" r="-8929" b="-2368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7" name="テキスト ボックス 46"/>
                <p:cNvSpPr txBox="1"/>
                <p:nvPr/>
              </p:nvSpPr>
              <p:spPr>
                <a:xfrm>
                  <a:off x="1131727" y="3371744"/>
                  <a:ext cx="244704" cy="220527"/>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𝑦</m:t>
                            </m:r>
                          </m:e>
                          <m:sub>
                            <m:r>
                              <a:rPr kumimoji="1" lang="en-US" altLang="ja-JP" sz="1600" b="0" i="1" u="none" strike="noStrike" kern="1200" cap="none" spc="0" normalizeH="0" baseline="0" noProof="0" smtClean="0">
                                <a:ln>
                                  <a:noFill/>
                                </a:ln>
                                <a:solidFill>
                                  <a:srgbClr val="000000"/>
                                </a:solidFill>
                                <a:effectLst/>
                                <a:uLnTx/>
                                <a:uFillTx/>
                                <a:latin typeface="Cambria Math"/>
                              </a:rPr>
                              <m:t>3</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7" name="テキスト ボックス 46"/>
                <p:cNvSpPr txBox="1">
                  <a:spLocks noRot="1" noChangeAspect="1" noMove="1" noResize="1" noEditPoints="1" noAdjustHandles="1" noChangeArrowheads="1" noChangeShapeType="1" noTextEdit="1"/>
                </p:cNvSpPr>
                <p:nvPr/>
              </p:nvSpPr>
              <p:spPr>
                <a:xfrm>
                  <a:off x="1131727" y="3371744"/>
                  <a:ext cx="244704" cy="220527"/>
                </a:xfrm>
                <a:prstGeom prst="rect">
                  <a:avLst/>
                </a:prstGeom>
                <a:blipFill rotWithShape="1">
                  <a:blip r:embed="rId23"/>
                  <a:stretch>
                    <a:fillRect l="-19512" r="-4878" b="-40541"/>
                  </a:stretch>
                </a:blipFill>
              </p:spPr>
              <p:txBody>
                <a:bodyPr/>
                <a:lstStyle/>
                <a:p>
                  <a:r>
                    <a:rPr lang="ja-JP" altLang="en-US">
                      <a:noFill/>
                    </a:rPr>
                    <a:t> </a:t>
                  </a:r>
                </a:p>
              </p:txBody>
            </p:sp>
          </mc:Fallback>
        </mc:AlternateContent>
        <p:cxnSp>
          <p:nvCxnSpPr>
            <p:cNvPr id="48" name="直線コネクタ 47"/>
            <p:cNvCxnSpPr>
              <a:cxnSpLocks/>
            </p:cNvCxnSpPr>
            <p:nvPr/>
          </p:nvCxnSpPr>
          <p:spPr>
            <a:xfrm flipH="1">
              <a:off x="1391436" y="2672249"/>
              <a:ext cx="346143" cy="0"/>
            </a:xfrm>
            <a:prstGeom prst="line">
              <a:avLst/>
            </a:prstGeom>
            <a:ln w="12700" cap="rnd" cmpd="sng">
              <a:solidFill>
                <a:schemeClr val="tx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9" name="テキスト ボックス 48"/>
                <p:cNvSpPr txBox="1"/>
                <p:nvPr/>
              </p:nvSpPr>
              <p:spPr>
                <a:xfrm>
                  <a:off x="1135977" y="2492941"/>
                  <a:ext cx="240454" cy="220527"/>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FF0000"/>
                                </a:solidFill>
                                <a:effectLst/>
                                <a:uLnTx/>
                                <a:uFillTx/>
                                <a:latin typeface="Cambria Math"/>
                              </a:rPr>
                            </m:ctrlPr>
                          </m:sSubPr>
                          <m:e>
                            <m:acc>
                              <m:accPr>
                                <m:chr m:val="̂"/>
                                <m:ctrlPr>
                                  <a:rPr kumimoji="1" lang="en-US" altLang="ja-JP" sz="1600" b="0" i="1" u="none" strike="noStrike" kern="1200" cap="none" spc="0" normalizeH="0" baseline="0" noProof="0" smtClean="0">
                                    <a:ln>
                                      <a:noFill/>
                                    </a:ln>
                                    <a:solidFill>
                                      <a:srgbClr val="FF0000"/>
                                    </a:solidFill>
                                    <a:effectLst/>
                                    <a:uLnTx/>
                                    <a:uFillTx/>
                                    <a:latin typeface="Cambria Math"/>
                                  </a:rPr>
                                </m:ctrlPr>
                              </m:accPr>
                              <m:e>
                                <m:r>
                                  <a:rPr kumimoji="1" lang="en-US" altLang="ja-JP" sz="1600" b="0" i="1" u="none" strike="noStrike" kern="1200" cap="none" spc="0" normalizeH="0" baseline="0" noProof="0" smtClean="0">
                                    <a:ln>
                                      <a:noFill/>
                                    </a:ln>
                                    <a:solidFill>
                                      <a:srgbClr val="FF0000"/>
                                    </a:solidFill>
                                    <a:effectLst/>
                                    <a:uLnTx/>
                                    <a:uFillTx/>
                                    <a:latin typeface="Cambria Math"/>
                                  </a:rPr>
                                  <m:t>𝑦</m:t>
                                </m:r>
                              </m:e>
                            </m:acc>
                          </m:e>
                          <m:sub>
                            <m:r>
                              <a:rPr kumimoji="1" lang="en-US" altLang="ja-JP" sz="1600" b="0" i="1" u="none" strike="noStrike" kern="1200" cap="none" spc="0" normalizeH="0" baseline="0" noProof="0" smtClean="0">
                                <a:ln>
                                  <a:noFill/>
                                </a:ln>
                                <a:solidFill>
                                  <a:srgbClr val="FF0000"/>
                                </a:solidFill>
                                <a:effectLst/>
                                <a:uLnTx/>
                                <a:uFillTx/>
                                <a:latin typeface="Cambria Math"/>
                              </a:rPr>
                              <m:t>1</m:t>
                            </m:r>
                          </m:sub>
                        </m:sSub>
                      </m:oMath>
                    </m:oMathPara>
                  </a14:m>
                  <a:endParaRPr kumimoji="1" lang="ja-JP" altLang="en-US" sz="1600" b="0" i="0" u="none" strike="noStrike" kern="1200" cap="none" spc="0" normalizeH="0" baseline="0" noProof="0" dirty="0">
                    <a:ln>
                      <a:noFill/>
                    </a:ln>
                    <a:solidFill>
                      <a:srgbClr val="FF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9" name="テキスト ボックス 48"/>
                <p:cNvSpPr txBox="1">
                  <a:spLocks noRot="1" noChangeAspect="1" noMove="1" noResize="1" noEditPoints="1" noAdjustHandles="1" noChangeArrowheads="1" noChangeShapeType="1" noTextEdit="1"/>
                </p:cNvSpPr>
                <p:nvPr/>
              </p:nvSpPr>
              <p:spPr>
                <a:xfrm>
                  <a:off x="1135977" y="2492941"/>
                  <a:ext cx="240454" cy="220527"/>
                </a:xfrm>
                <a:prstGeom prst="rect">
                  <a:avLst/>
                </a:prstGeom>
                <a:blipFill rotWithShape="1">
                  <a:blip r:embed="rId24"/>
                  <a:stretch>
                    <a:fillRect l="-20000" t="-13889" r="-50000" b="-4444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1" name="テキスト ボックス 50"/>
                <p:cNvSpPr txBox="1"/>
                <p:nvPr/>
              </p:nvSpPr>
              <p:spPr>
                <a:xfrm>
                  <a:off x="701189" y="2745382"/>
                  <a:ext cx="229141" cy="220527"/>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FF"/>
                                </a:solidFill>
                                <a:effectLst/>
                                <a:uLnTx/>
                                <a:uFillTx/>
                                <a:latin typeface="Cambria Math"/>
                              </a:rPr>
                            </m:ctrlPr>
                          </m:sSubPr>
                          <m:e>
                            <m:r>
                              <a:rPr kumimoji="1" lang="en-US" altLang="ja-JP" sz="1600" b="0" i="1" u="none" strike="noStrike" kern="1200" cap="none" spc="0" normalizeH="0" baseline="0" noProof="0" smtClean="0">
                                <a:ln>
                                  <a:noFill/>
                                </a:ln>
                                <a:solidFill>
                                  <a:srgbClr val="0000FF"/>
                                </a:solidFill>
                                <a:effectLst/>
                                <a:uLnTx/>
                                <a:uFillTx/>
                                <a:latin typeface="Cambria Math"/>
                              </a:rPr>
                              <m:t>𝑒</m:t>
                            </m:r>
                          </m:e>
                          <m:sub>
                            <m:r>
                              <a:rPr kumimoji="1" lang="en-US" altLang="ja-JP" sz="1600" b="0" i="1" u="none" strike="noStrike" kern="1200" cap="none" spc="0" normalizeH="0" baseline="0" noProof="0" smtClean="0">
                                <a:ln>
                                  <a:noFill/>
                                </a:ln>
                                <a:solidFill>
                                  <a:srgbClr val="0000FF"/>
                                </a:solidFill>
                                <a:effectLst/>
                                <a:uLnTx/>
                                <a:uFillTx/>
                                <a:latin typeface="Cambria Math"/>
                              </a:rPr>
                              <m:t>1</m:t>
                            </m:r>
                          </m:sub>
                        </m:sSub>
                      </m:oMath>
                    </m:oMathPara>
                  </a14:m>
                  <a:endParaRPr kumimoji="1" lang="ja-JP" altLang="en-US" sz="16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51" name="テキスト ボックス 50"/>
                <p:cNvSpPr txBox="1">
                  <a:spLocks noRot="1" noChangeAspect="1" noMove="1" noResize="1" noEditPoints="1" noAdjustHandles="1" noChangeArrowheads="1" noChangeShapeType="1" noTextEdit="1"/>
                </p:cNvSpPr>
                <p:nvPr/>
              </p:nvSpPr>
              <p:spPr>
                <a:xfrm>
                  <a:off x="701189" y="2745382"/>
                  <a:ext cx="229141" cy="220527"/>
                </a:xfrm>
                <a:prstGeom prst="rect">
                  <a:avLst/>
                </a:prstGeom>
                <a:blipFill rotWithShape="1">
                  <a:blip r:embed="rId25"/>
                  <a:stretch>
                    <a:fillRect l="-13514" r="-8108" b="-30556"/>
                  </a:stretch>
                </a:blipFill>
              </p:spPr>
              <p:txBody>
                <a:bodyPr/>
                <a:lstStyle/>
                <a:p>
                  <a:r>
                    <a:rPr lang="ja-JP" altLang="en-US">
                      <a:noFill/>
                    </a:rPr>
                    <a:t> </a:t>
                  </a:r>
                </a:p>
              </p:txBody>
            </p:sp>
          </mc:Fallback>
        </mc:AlternateContent>
        <p:sp>
          <p:nvSpPr>
            <p:cNvPr id="56" name="円/楕円 24">
              <a:extLst>
                <a:ext uri="{FF2B5EF4-FFF2-40B4-BE49-F238E27FC236}">
                  <a16:creationId xmlns:a16="http://schemas.microsoft.com/office/drawing/2014/main" xmlns="" id="{6BC0CA61-E1B4-4951-8A85-B5D6F8C87318}"/>
                </a:ext>
              </a:extLst>
            </p:cNvPr>
            <p:cNvSpPr/>
            <p:nvPr/>
          </p:nvSpPr>
          <p:spPr>
            <a:xfrm>
              <a:off x="1677229" y="3146981"/>
              <a:ext cx="161216" cy="1612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cxnSp>
          <p:nvCxnSpPr>
            <p:cNvPr id="57" name="直線コネクタ 56">
              <a:extLst>
                <a:ext uri="{FF2B5EF4-FFF2-40B4-BE49-F238E27FC236}">
                  <a16:creationId xmlns:a16="http://schemas.microsoft.com/office/drawing/2014/main" xmlns="" id="{3815A470-3D77-435C-BB9E-E44065A195C9}"/>
                </a:ext>
              </a:extLst>
            </p:cNvPr>
            <p:cNvCxnSpPr>
              <a:cxnSpLocks/>
              <a:endCxn id="56" idx="0"/>
            </p:cNvCxnSpPr>
            <p:nvPr/>
          </p:nvCxnSpPr>
          <p:spPr>
            <a:xfrm>
              <a:off x="1757837" y="2672249"/>
              <a:ext cx="0" cy="474732"/>
            </a:xfrm>
            <a:prstGeom prst="line">
              <a:avLst/>
            </a:prstGeom>
            <a:ln w="12700" cap="rnd" cmpd="sng">
              <a:solidFill>
                <a:schemeClr val="tx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8" name="円/楕円 24">
              <a:extLst>
                <a:ext uri="{FF2B5EF4-FFF2-40B4-BE49-F238E27FC236}">
                  <a16:creationId xmlns:a16="http://schemas.microsoft.com/office/drawing/2014/main" xmlns="" id="{10AB5D42-1E44-42CF-83CB-AC6C39F1646B}"/>
                </a:ext>
              </a:extLst>
            </p:cNvPr>
            <p:cNvSpPr/>
            <p:nvPr/>
          </p:nvSpPr>
          <p:spPr>
            <a:xfrm>
              <a:off x="3223829" y="3462670"/>
              <a:ext cx="161216" cy="1612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sp>
          <p:nvSpPr>
            <p:cNvPr id="59" name="円/楕円 24">
              <a:extLst>
                <a:ext uri="{FF2B5EF4-FFF2-40B4-BE49-F238E27FC236}">
                  <a16:creationId xmlns:a16="http://schemas.microsoft.com/office/drawing/2014/main" xmlns="" id="{155FF64E-F3F4-4ED4-ADD2-C3DE92BF3719}"/>
                </a:ext>
              </a:extLst>
            </p:cNvPr>
            <p:cNvSpPr/>
            <p:nvPr/>
          </p:nvSpPr>
          <p:spPr>
            <a:xfrm>
              <a:off x="2643720" y="4091122"/>
              <a:ext cx="161216" cy="1612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sp>
          <p:nvSpPr>
            <p:cNvPr id="60" name="円/楕円 24">
              <a:extLst>
                <a:ext uri="{FF2B5EF4-FFF2-40B4-BE49-F238E27FC236}">
                  <a16:creationId xmlns:a16="http://schemas.microsoft.com/office/drawing/2014/main" xmlns="" id="{9580FBE0-BC8E-4AEC-A10C-02F231C35649}"/>
                </a:ext>
              </a:extLst>
            </p:cNvPr>
            <p:cNvSpPr/>
            <p:nvPr/>
          </p:nvSpPr>
          <p:spPr>
            <a:xfrm>
              <a:off x="3653224" y="4091122"/>
              <a:ext cx="161216" cy="1612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sp>
          <p:nvSpPr>
            <p:cNvPr id="61" name="円/楕円 24">
              <a:extLst>
                <a:ext uri="{FF2B5EF4-FFF2-40B4-BE49-F238E27FC236}">
                  <a16:creationId xmlns:a16="http://schemas.microsoft.com/office/drawing/2014/main" xmlns="" id="{8E29FBCB-7ED7-492D-A29B-578A89A98A2F}"/>
                </a:ext>
              </a:extLst>
            </p:cNvPr>
            <p:cNvSpPr/>
            <p:nvPr/>
          </p:nvSpPr>
          <p:spPr>
            <a:xfrm>
              <a:off x="2493005" y="2743221"/>
              <a:ext cx="161216" cy="1612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grpSp>
      <p:grpSp>
        <p:nvGrpSpPr>
          <p:cNvPr id="62" name="グループ化 61">
            <a:extLst>
              <a:ext uri="{FF2B5EF4-FFF2-40B4-BE49-F238E27FC236}">
                <a16:creationId xmlns:a16="http://schemas.microsoft.com/office/drawing/2014/main" xmlns="" id="{F6E959A1-7E59-48B5-B7C1-103A6459C89A}"/>
              </a:ext>
            </a:extLst>
          </p:cNvPr>
          <p:cNvGrpSpPr/>
          <p:nvPr/>
        </p:nvGrpSpPr>
        <p:grpSpPr>
          <a:xfrm>
            <a:off x="4783808" y="1992293"/>
            <a:ext cx="3368153" cy="2951108"/>
            <a:chOff x="4771851" y="1893294"/>
            <a:chExt cx="3760589" cy="3294953"/>
          </a:xfrm>
        </p:grpSpPr>
        <p:cxnSp>
          <p:nvCxnSpPr>
            <p:cNvPr id="63" name="直線コネクタ 62">
              <a:extLst>
                <a:ext uri="{FF2B5EF4-FFF2-40B4-BE49-F238E27FC236}">
                  <a16:creationId xmlns:a16="http://schemas.microsoft.com/office/drawing/2014/main" xmlns="" id="{C15DF9D1-7BB8-4EA2-87AF-C085D5113F62}"/>
                </a:ext>
              </a:extLst>
            </p:cNvPr>
            <p:cNvCxnSpPr>
              <a:cxnSpLocks/>
              <a:stCxn id="64" idx="4"/>
            </p:cNvCxnSpPr>
            <p:nvPr/>
          </p:nvCxnSpPr>
          <p:spPr>
            <a:xfrm>
              <a:off x="8087609" y="3253524"/>
              <a:ext cx="0" cy="283012"/>
            </a:xfrm>
            <a:prstGeom prst="line">
              <a:avLst/>
            </a:prstGeom>
            <a:ln w="25400" cap="rnd" cmpd="sng">
              <a:solidFill>
                <a:srgbClr val="0000FF"/>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4" name="円/楕円 24">
              <a:extLst>
                <a:ext uri="{FF2B5EF4-FFF2-40B4-BE49-F238E27FC236}">
                  <a16:creationId xmlns:a16="http://schemas.microsoft.com/office/drawing/2014/main" xmlns="" id="{E0D0CF8B-A144-4258-8686-DE51FC8D4975}"/>
                </a:ext>
              </a:extLst>
            </p:cNvPr>
            <p:cNvSpPr/>
            <p:nvPr/>
          </p:nvSpPr>
          <p:spPr>
            <a:xfrm>
              <a:off x="7997609" y="3073524"/>
              <a:ext cx="180000" cy="1800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cxnSp>
          <p:nvCxnSpPr>
            <p:cNvPr id="65" name="直線コネクタ 64">
              <a:extLst>
                <a:ext uri="{FF2B5EF4-FFF2-40B4-BE49-F238E27FC236}">
                  <a16:creationId xmlns:a16="http://schemas.microsoft.com/office/drawing/2014/main" xmlns="" id="{1685D59F-FBAB-4128-9944-4447A8039411}"/>
                </a:ext>
              </a:extLst>
            </p:cNvPr>
            <p:cNvCxnSpPr>
              <a:cxnSpLocks/>
              <a:endCxn id="84" idx="0"/>
            </p:cNvCxnSpPr>
            <p:nvPr/>
          </p:nvCxnSpPr>
          <p:spPr>
            <a:xfrm>
              <a:off x="6739422" y="3524741"/>
              <a:ext cx="0" cy="684571"/>
            </a:xfrm>
            <a:prstGeom prst="line">
              <a:avLst/>
            </a:prstGeom>
            <a:ln w="25400" cap="rnd" cmpd="sng">
              <a:solidFill>
                <a:srgbClr val="0000FF"/>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6" name="テキスト ボックス 65"/>
                <p:cNvSpPr txBox="1"/>
                <p:nvPr/>
              </p:nvSpPr>
              <p:spPr>
                <a:xfrm>
                  <a:off x="4868832" y="1893294"/>
                  <a:ext cx="329856" cy="323143"/>
                </a:xfrm>
                <a:prstGeom prst="rect">
                  <a:avLst/>
                </a:prstGeom>
                <a:noFill/>
              </p:spPr>
              <p:txBody>
                <a:bodyPr wrap="none" lIns="76179" tIns="38089" rIns="76179" bIns="38089"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1600" b="0" i="1" u="none" strike="noStrike" kern="1200" cap="none" spc="0" normalizeH="0" baseline="0" noProof="0">
                            <a:ln>
                              <a:noFill/>
                            </a:ln>
                            <a:solidFill>
                              <a:schemeClr val="tx1"/>
                            </a:solidFill>
                            <a:effectLst/>
                            <a:uLnTx/>
                            <a:uFillTx/>
                            <a:latin typeface="Cambria Math"/>
                          </a:rPr>
                          <m:t>𝑒</m:t>
                        </m:r>
                      </m:oMath>
                    </m:oMathPara>
                  </a14:m>
                  <a:endParaRPr kumimoji="1" lang="ja-JP" altLang="en-US" sz="1600" b="0" i="0" u="none" strike="noStrike" kern="1200" cap="none" spc="0" normalizeH="0" baseline="0" noProof="0" dirty="0">
                    <a:ln>
                      <a:noFill/>
                    </a:ln>
                    <a:solidFill>
                      <a:schemeClr val="tx1"/>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66" name="テキスト ボックス 65"/>
                <p:cNvSpPr txBox="1">
                  <a:spLocks noRot="1" noChangeAspect="1" noMove="1" noResize="1" noEditPoints="1" noAdjustHandles="1" noChangeArrowheads="1" noChangeShapeType="1" noTextEdit="1"/>
                </p:cNvSpPr>
                <p:nvPr/>
              </p:nvSpPr>
              <p:spPr>
                <a:xfrm>
                  <a:off x="4868832" y="1893294"/>
                  <a:ext cx="329856" cy="323143"/>
                </a:xfrm>
                <a:prstGeom prst="rect">
                  <a:avLst/>
                </a:prstGeom>
                <a:blipFill rotWithShape="1">
                  <a:blip r:embed="rId26"/>
                  <a:stretch>
                    <a:fillRect b="-212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7" name="テキスト ボックス 66"/>
                <p:cNvSpPr txBox="1"/>
                <p:nvPr/>
              </p:nvSpPr>
              <p:spPr>
                <a:xfrm>
                  <a:off x="4826545" y="2817137"/>
                  <a:ext cx="414430" cy="323143"/>
                </a:xfrm>
                <a:prstGeom prst="rect">
                  <a:avLst/>
                </a:prstGeom>
                <a:noFill/>
              </p:spPr>
              <p:txBody>
                <a:bodyPr wrap="none" lIns="76179" tIns="38089" rIns="76179" bIns="38089"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1C74BD"/>
                                </a:solidFill>
                                <a:effectLst/>
                                <a:uLnTx/>
                                <a:uFillTx/>
                                <a:latin typeface="Cambria Math"/>
                              </a:rPr>
                            </m:ctrlPr>
                          </m:sSubPr>
                          <m:e>
                            <m:r>
                              <a:rPr kumimoji="1" lang="en-US" altLang="ja-JP" sz="1600" b="0" i="1" u="none" strike="noStrike" kern="1200" cap="none" spc="0" normalizeH="0" baseline="0" noProof="0" smtClean="0">
                                <a:ln>
                                  <a:noFill/>
                                </a:ln>
                                <a:solidFill>
                                  <a:srgbClr val="1C74BD"/>
                                </a:solidFill>
                                <a:effectLst/>
                                <a:uLnTx/>
                                <a:uFillTx/>
                                <a:latin typeface="Cambria Math"/>
                              </a:rPr>
                              <m:t>𝑒</m:t>
                            </m:r>
                          </m:e>
                          <m:sub>
                            <m:r>
                              <a:rPr kumimoji="1" lang="en-US" altLang="ja-JP" sz="1600" b="0" i="1" u="none" strike="noStrike" kern="1200" cap="none" spc="0" normalizeH="0" baseline="0" noProof="0" smtClean="0">
                                <a:ln>
                                  <a:noFill/>
                                </a:ln>
                                <a:solidFill>
                                  <a:srgbClr val="1C74BD"/>
                                </a:solidFill>
                                <a:effectLst/>
                                <a:uLnTx/>
                                <a:uFillTx/>
                                <a:latin typeface="Cambria Math"/>
                              </a:rPr>
                              <m:t>3</m:t>
                            </m:r>
                          </m:sub>
                        </m:sSub>
                      </m:oMath>
                    </m:oMathPara>
                  </a14:m>
                  <a:endParaRPr kumimoji="1" lang="ja-JP" altLang="en-US" sz="1600" b="0" i="0" u="none" strike="noStrike" kern="1200" cap="none" spc="0" normalizeH="0" baseline="0" noProof="0" dirty="0">
                    <a:ln>
                      <a:noFill/>
                    </a:ln>
                    <a:solidFill>
                      <a:srgbClr val="1C74BD"/>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78" name="テキスト ボックス 77"/>
                <p:cNvSpPr txBox="1">
                  <a:spLocks noRot="1" noChangeAspect="1" noMove="1" noResize="1" noEditPoints="1" noAdjustHandles="1" noChangeArrowheads="1" noChangeShapeType="1" noTextEdit="1"/>
                </p:cNvSpPr>
                <p:nvPr/>
              </p:nvSpPr>
              <p:spPr>
                <a:xfrm>
                  <a:off x="4826545" y="2817137"/>
                  <a:ext cx="414430" cy="323143"/>
                </a:xfrm>
                <a:prstGeom prst="rect">
                  <a:avLst/>
                </a:prstGeom>
                <a:blipFill>
                  <a:blip r:embed="rId27"/>
                  <a:stretch>
                    <a:fillRect b="-188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8" name="テキスト ボックス 67"/>
                <p:cNvSpPr txBox="1"/>
                <p:nvPr/>
              </p:nvSpPr>
              <p:spPr>
                <a:xfrm>
                  <a:off x="4826545" y="4079979"/>
                  <a:ext cx="414430" cy="323143"/>
                </a:xfrm>
                <a:prstGeom prst="rect">
                  <a:avLst/>
                </a:prstGeom>
                <a:noFill/>
              </p:spPr>
              <p:txBody>
                <a:bodyPr wrap="none" lIns="76179" tIns="38089" rIns="76179" bIns="38089"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1C74BD"/>
                                </a:solidFill>
                                <a:effectLst/>
                                <a:uLnTx/>
                                <a:uFillTx/>
                                <a:latin typeface="Cambria Math"/>
                              </a:rPr>
                            </m:ctrlPr>
                          </m:sSubPr>
                          <m:e>
                            <m:r>
                              <a:rPr kumimoji="1" lang="en-US" altLang="ja-JP" sz="1600" b="0" i="1" u="none" strike="noStrike" kern="1200" cap="none" spc="0" normalizeH="0" baseline="0" noProof="0" smtClean="0">
                                <a:ln>
                                  <a:noFill/>
                                </a:ln>
                                <a:solidFill>
                                  <a:srgbClr val="1C74BD"/>
                                </a:solidFill>
                                <a:effectLst/>
                                <a:uLnTx/>
                                <a:uFillTx/>
                                <a:latin typeface="Cambria Math"/>
                              </a:rPr>
                              <m:t>𝑒</m:t>
                            </m:r>
                          </m:e>
                          <m:sub>
                            <m:r>
                              <a:rPr kumimoji="1" lang="en-US" altLang="ja-JP" sz="1600" b="0" i="1" u="none" strike="noStrike" kern="1200" cap="none" spc="0" normalizeH="0" baseline="0" noProof="0" smtClean="0">
                                <a:ln>
                                  <a:noFill/>
                                </a:ln>
                                <a:solidFill>
                                  <a:srgbClr val="1C74BD"/>
                                </a:solidFill>
                                <a:effectLst/>
                                <a:uLnTx/>
                                <a:uFillTx/>
                                <a:latin typeface="Cambria Math"/>
                              </a:rPr>
                              <m:t>2</m:t>
                            </m:r>
                          </m:sub>
                        </m:sSub>
                      </m:oMath>
                    </m:oMathPara>
                  </a14:m>
                  <a:endParaRPr kumimoji="1" lang="ja-JP" altLang="en-US" sz="1600" b="0" i="0" u="none" strike="noStrike" kern="1200" cap="none" spc="0" normalizeH="0" baseline="0" noProof="0" dirty="0">
                    <a:ln>
                      <a:noFill/>
                    </a:ln>
                    <a:solidFill>
                      <a:srgbClr val="1C74BD"/>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79" name="テキスト ボックス 78"/>
                <p:cNvSpPr txBox="1">
                  <a:spLocks noRot="1" noChangeAspect="1" noMove="1" noResize="1" noEditPoints="1" noAdjustHandles="1" noChangeArrowheads="1" noChangeShapeType="1" noTextEdit="1"/>
                </p:cNvSpPr>
                <p:nvPr/>
              </p:nvSpPr>
              <p:spPr>
                <a:xfrm>
                  <a:off x="4826545" y="4079979"/>
                  <a:ext cx="414430" cy="323143"/>
                </a:xfrm>
                <a:prstGeom prst="rect">
                  <a:avLst/>
                </a:prstGeom>
                <a:blipFill>
                  <a:blip r:embed="rId28"/>
                  <a:stretch>
                    <a:fillRect b="-377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9" name="テキスト ボックス 68"/>
                <p:cNvSpPr txBox="1"/>
                <p:nvPr/>
              </p:nvSpPr>
              <p:spPr>
                <a:xfrm>
                  <a:off x="4865466" y="3356154"/>
                  <a:ext cx="336588" cy="323143"/>
                </a:xfrm>
                <a:prstGeom prst="rect">
                  <a:avLst/>
                </a:prstGeom>
                <a:noFill/>
              </p:spPr>
              <p:txBody>
                <a:bodyPr wrap="none" lIns="76179" tIns="38089" rIns="76179" bIns="38089"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1600" b="0" i="1" u="none" strike="noStrike" kern="1200" cap="none" spc="0" normalizeH="0" baseline="0" noProof="0" smtClean="0">
                            <a:ln>
                              <a:noFill/>
                            </a:ln>
                            <a:solidFill>
                              <a:srgbClr val="000000"/>
                            </a:solidFill>
                            <a:effectLst/>
                            <a:uLnTx/>
                            <a:uFillTx/>
                            <a:latin typeface="Cambria Math"/>
                          </a:rPr>
                          <m:t>0</m:t>
                        </m:r>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93" name="テキスト ボックス 92"/>
                <p:cNvSpPr txBox="1">
                  <a:spLocks noRot="1" noChangeAspect="1" noMove="1" noResize="1" noEditPoints="1" noAdjustHandles="1" noChangeArrowheads="1" noChangeShapeType="1" noTextEdit="1"/>
                </p:cNvSpPr>
                <p:nvPr/>
              </p:nvSpPr>
              <p:spPr>
                <a:xfrm>
                  <a:off x="4865466" y="3356154"/>
                  <a:ext cx="336588" cy="323143"/>
                </a:xfrm>
                <a:prstGeom prst="rect">
                  <a:avLst/>
                </a:prstGeom>
                <a:blipFill>
                  <a:blip r:embed="rId29"/>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0" name="テキスト ボックス 69"/>
                <p:cNvSpPr txBox="1"/>
                <p:nvPr/>
              </p:nvSpPr>
              <p:spPr>
                <a:xfrm>
                  <a:off x="4828918" y="3792827"/>
                  <a:ext cx="409685" cy="323143"/>
                </a:xfrm>
                <a:prstGeom prst="rect">
                  <a:avLst/>
                </a:prstGeom>
                <a:noFill/>
              </p:spPr>
              <p:txBody>
                <a:bodyPr wrap="none" lIns="76179" tIns="38089" rIns="76179" bIns="38089"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1C74BD"/>
                                </a:solidFill>
                                <a:effectLst/>
                                <a:uLnTx/>
                                <a:uFillTx/>
                                <a:latin typeface="Cambria Math"/>
                              </a:rPr>
                            </m:ctrlPr>
                          </m:sSubPr>
                          <m:e>
                            <m:r>
                              <a:rPr kumimoji="1" lang="en-US" altLang="ja-JP" sz="1600" b="0" i="1" u="none" strike="noStrike" kern="1200" cap="none" spc="0" normalizeH="0" baseline="0" noProof="0" smtClean="0">
                                <a:ln>
                                  <a:noFill/>
                                </a:ln>
                                <a:solidFill>
                                  <a:srgbClr val="1C74BD"/>
                                </a:solidFill>
                                <a:effectLst/>
                                <a:uLnTx/>
                                <a:uFillTx/>
                                <a:latin typeface="Cambria Math"/>
                              </a:rPr>
                              <m:t>𝑒</m:t>
                            </m:r>
                          </m:e>
                          <m:sub>
                            <m:r>
                              <a:rPr kumimoji="1" lang="en-US" altLang="ja-JP" sz="1600" b="0" i="1" u="none" strike="noStrike" kern="1200" cap="none" spc="0" normalizeH="0" baseline="0" noProof="0" smtClean="0">
                                <a:ln>
                                  <a:noFill/>
                                </a:ln>
                                <a:solidFill>
                                  <a:srgbClr val="1C74BD"/>
                                </a:solidFill>
                                <a:effectLst/>
                                <a:uLnTx/>
                                <a:uFillTx/>
                                <a:latin typeface="Cambria Math"/>
                              </a:rPr>
                              <m:t>1</m:t>
                            </m:r>
                          </m:sub>
                        </m:sSub>
                      </m:oMath>
                    </m:oMathPara>
                  </a14:m>
                  <a:endParaRPr kumimoji="1" lang="ja-JP" altLang="en-US" sz="1600" b="0" i="0" u="none" strike="noStrike" kern="1200" cap="none" spc="0" normalizeH="0" baseline="0" noProof="0" dirty="0">
                    <a:ln>
                      <a:noFill/>
                    </a:ln>
                    <a:solidFill>
                      <a:srgbClr val="1C74BD"/>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95" name="テキスト ボックス 94"/>
                <p:cNvSpPr txBox="1">
                  <a:spLocks noRot="1" noChangeAspect="1" noMove="1" noResize="1" noEditPoints="1" noAdjustHandles="1" noChangeArrowheads="1" noChangeShapeType="1" noTextEdit="1"/>
                </p:cNvSpPr>
                <p:nvPr/>
              </p:nvSpPr>
              <p:spPr>
                <a:xfrm>
                  <a:off x="4828918" y="3792827"/>
                  <a:ext cx="409685" cy="323143"/>
                </a:xfrm>
                <a:prstGeom prst="rect">
                  <a:avLst/>
                </a:prstGeom>
                <a:blipFill>
                  <a:blip r:embed="rId30"/>
                  <a:stretch>
                    <a:fillRect b="-1887"/>
                  </a:stretch>
                </a:blipFill>
              </p:spPr>
              <p:txBody>
                <a:bodyPr/>
                <a:lstStyle/>
                <a:p>
                  <a:r>
                    <a:rPr lang="ja-JP" altLang="en-US">
                      <a:noFill/>
                    </a:rPr>
                    <a:t> </a:t>
                  </a:r>
                </a:p>
              </p:txBody>
            </p:sp>
          </mc:Fallback>
        </mc:AlternateContent>
        <p:sp>
          <p:nvSpPr>
            <p:cNvPr id="71" name="フリーフォーム: 図形 115">
              <a:extLst>
                <a:ext uri="{FF2B5EF4-FFF2-40B4-BE49-F238E27FC236}">
                  <a16:creationId xmlns:a16="http://schemas.microsoft.com/office/drawing/2014/main" xmlns="" id="{E4FF86C3-A734-4A1D-86A7-303F6768EC01}"/>
                </a:ext>
              </a:extLst>
            </p:cNvPr>
            <p:cNvSpPr/>
            <p:nvPr/>
          </p:nvSpPr>
          <p:spPr>
            <a:xfrm>
              <a:off x="5246198" y="1958708"/>
              <a:ext cx="3286242" cy="2991694"/>
            </a:xfrm>
            <a:custGeom>
              <a:avLst/>
              <a:gdLst>
                <a:gd name="connsiteX0" fmla="*/ 0 w 642938"/>
                <a:gd name="connsiteY0" fmla="*/ 0 h 719138"/>
                <a:gd name="connsiteX1" fmla="*/ 0 w 642938"/>
                <a:gd name="connsiteY1" fmla="*/ 719138 h 719138"/>
                <a:gd name="connsiteX2" fmla="*/ 642938 w 642938"/>
                <a:gd name="connsiteY2" fmla="*/ 719138 h 719138"/>
              </a:gdLst>
              <a:ahLst/>
              <a:cxnLst>
                <a:cxn ang="0">
                  <a:pos x="connsiteX0" y="connsiteY0"/>
                </a:cxn>
                <a:cxn ang="0">
                  <a:pos x="connsiteX1" y="connsiteY1"/>
                </a:cxn>
                <a:cxn ang="0">
                  <a:pos x="connsiteX2" y="connsiteY2"/>
                </a:cxn>
              </a:cxnLst>
              <a:rect l="l" t="t" r="r" b="b"/>
              <a:pathLst>
                <a:path w="642938" h="719138">
                  <a:moveTo>
                    <a:pt x="0" y="0"/>
                  </a:moveTo>
                  <a:lnTo>
                    <a:pt x="0" y="719138"/>
                  </a:lnTo>
                  <a:lnTo>
                    <a:pt x="642938" y="719138"/>
                  </a:lnTo>
                </a:path>
              </a:pathLst>
            </a:custGeom>
            <a:noFill/>
            <a:ln w="31750">
              <a:solidFill>
                <a:schemeClr val="tx1"/>
              </a:solidFill>
              <a:headEnd type="triangl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72" name="テキスト ボックス 71">
                  <a:extLst>
                    <a:ext uri="{FF2B5EF4-FFF2-40B4-BE49-F238E27FC236}">
                      <a16:creationId xmlns:a16="http://schemas.microsoft.com/office/drawing/2014/main" xmlns="" id="{23ED5C3F-79C6-41C4-9B3E-026A15BC2365}"/>
                    </a:ext>
                  </a:extLst>
                </p:cNvPr>
                <p:cNvSpPr txBox="1"/>
                <p:nvPr/>
              </p:nvSpPr>
              <p:spPr>
                <a:xfrm>
                  <a:off x="8131792" y="4942025"/>
                  <a:ext cx="266291" cy="246221"/>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𝑥</m:t>
                            </m:r>
                          </m:e>
                          <m:sub>
                            <m:r>
                              <a:rPr kumimoji="1" lang="en-US" altLang="ja-JP" sz="1600" b="0" i="1" u="none" strike="noStrike" kern="1200" cap="none" spc="0" normalizeH="0" baseline="0" noProof="0" smtClean="0">
                                <a:ln>
                                  <a:noFill/>
                                </a:ln>
                                <a:solidFill>
                                  <a:srgbClr val="000000"/>
                                </a:solidFill>
                                <a:effectLst/>
                                <a:uLnTx/>
                                <a:uFillTx/>
                                <a:latin typeface="Cambria Math"/>
                              </a:rPr>
                              <m:t>1</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72" name="テキスト ボックス 71">
                  <a:extLst>
                    <a:ext uri="{FF2B5EF4-FFF2-40B4-BE49-F238E27FC236}">
                      <a16:creationId xmlns:a16="http://schemas.microsoft.com/office/drawing/2014/main" xmlns="" xmlns:a14="http://schemas.microsoft.com/office/drawing/2010/main" id="{23ED5C3F-79C6-41C4-9B3E-026A15BC2365}"/>
                    </a:ext>
                  </a:extLst>
                </p:cNvPr>
                <p:cNvSpPr txBox="1">
                  <a:spLocks noRot="1" noChangeAspect="1" noMove="1" noResize="1" noEditPoints="1" noAdjustHandles="1" noChangeArrowheads="1" noChangeShapeType="1" noTextEdit="1"/>
                </p:cNvSpPr>
                <p:nvPr/>
              </p:nvSpPr>
              <p:spPr>
                <a:xfrm>
                  <a:off x="8131792" y="4942025"/>
                  <a:ext cx="266291" cy="246221"/>
                </a:xfrm>
                <a:prstGeom prst="rect">
                  <a:avLst/>
                </a:prstGeom>
                <a:blipFill rotWithShape="1">
                  <a:blip r:embed="rId31"/>
                  <a:stretch>
                    <a:fillRect l="-10000" r="-10000" b="-3055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3" name="テキスト ボックス 72">
                  <a:extLst>
                    <a:ext uri="{FF2B5EF4-FFF2-40B4-BE49-F238E27FC236}">
                      <a16:creationId xmlns:a16="http://schemas.microsoft.com/office/drawing/2014/main" xmlns="" id="{68DCCDF9-ABA8-43CC-B6DB-FC17B08CDDAA}"/>
                    </a:ext>
                  </a:extLst>
                </p:cNvPr>
                <p:cNvSpPr txBox="1"/>
                <p:nvPr/>
              </p:nvSpPr>
              <p:spPr>
                <a:xfrm>
                  <a:off x="5477300" y="4931255"/>
                  <a:ext cx="383310" cy="256992"/>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𝑥</m:t>
                            </m:r>
                          </m:e>
                          <m:sub>
                            <m:r>
                              <a:rPr kumimoji="1" lang="en-US" altLang="ja-JP" sz="1600" b="0" i="1" u="none" strike="noStrike" kern="1200" cap="none" spc="0" normalizeH="0" baseline="0" noProof="0" smtClean="0">
                                <a:ln>
                                  <a:noFill/>
                                </a:ln>
                                <a:solidFill>
                                  <a:srgbClr val="000000"/>
                                </a:solidFill>
                                <a:effectLst/>
                                <a:uLnTx/>
                                <a:uFillTx/>
                                <a:latin typeface="Cambria Math"/>
                              </a:rPr>
                              <m:t>1,1</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73" name="テキスト ボックス 72">
                  <a:extLst>
                    <a:ext uri="{FF2B5EF4-FFF2-40B4-BE49-F238E27FC236}">
                      <a16:creationId xmlns:a16="http://schemas.microsoft.com/office/drawing/2014/main" xmlns="" xmlns:a14="http://schemas.microsoft.com/office/drawing/2010/main" id="{68DCCDF9-ABA8-43CC-B6DB-FC17B08CDDAA}"/>
                    </a:ext>
                  </a:extLst>
                </p:cNvPr>
                <p:cNvSpPr txBox="1">
                  <a:spLocks noRot="1" noChangeAspect="1" noMove="1" noResize="1" noEditPoints="1" noAdjustHandles="1" noChangeArrowheads="1" noChangeShapeType="1" noTextEdit="1"/>
                </p:cNvSpPr>
                <p:nvPr/>
              </p:nvSpPr>
              <p:spPr>
                <a:xfrm>
                  <a:off x="5477300" y="4931255"/>
                  <a:ext cx="383310" cy="256992"/>
                </a:xfrm>
                <a:prstGeom prst="rect">
                  <a:avLst/>
                </a:prstGeom>
                <a:blipFill rotWithShape="1">
                  <a:blip r:embed="rId32"/>
                  <a:stretch>
                    <a:fillRect l="-8772" r="-8772" b="-2368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4" name="テキスト ボックス 73">
                  <a:extLst>
                    <a:ext uri="{FF2B5EF4-FFF2-40B4-BE49-F238E27FC236}">
                      <a16:creationId xmlns:a16="http://schemas.microsoft.com/office/drawing/2014/main" xmlns="" id="{4942B9BB-E1F4-41F6-A53A-24F7C6B86F2A}"/>
                    </a:ext>
                  </a:extLst>
                </p:cNvPr>
                <p:cNvSpPr txBox="1"/>
                <p:nvPr/>
              </p:nvSpPr>
              <p:spPr>
                <a:xfrm>
                  <a:off x="6550192" y="4931255"/>
                  <a:ext cx="383310" cy="256992"/>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𝑥</m:t>
                            </m:r>
                          </m:e>
                          <m:sub>
                            <m:r>
                              <a:rPr kumimoji="1" lang="en-US" altLang="ja-JP" sz="1600" b="0" i="1" u="none" strike="noStrike" kern="1200" cap="none" spc="0" normalizeH="0" baseline="0" noProof="0" smtClean="0">
                                <a:ln>
                                  <a:noFill/>
                                </a:ln>
                                <a:solidFill>
                                  <a:srgbClr val="000000"/>
                                </a:solidFill>
                                <a:effectLst/>
                                <a:uLnTx/>
                                <a:uFillTx/>
                                <a:latin typeface="Cambria Math"/>
                              </a:rPr>
                              <m:t>1,2</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74" name="テキスト ボックス 73">
                  <a:extLst>
                    <a:ext uri="{FF2B5EF4-FFF2-40B4-BE49-F238E27FC236}">
                      <a16:creationId xmlns:a16="http://schemas.microsoft.com/office/drawing/2014/main" xmlns="" xmlns:a14="http://schemas.microsoft.com/office/drawing/2010/main" id="{4942B9BB-E1F4-41F6-A53A-24F7C6B86F2A}"/>
                    </a:ext>
                  </a:extLst>
                </p:cNvPr>
                <p:cNvSpPr txBox="1">
                  <a:spLocks noRot="1" noChangeAspect="1" noMove="1" noResize="1" noEditPoints="1" noAdjustHandles="1" noChangeArrowheads="1" noChangeShapeType="1" noTextEdit="1"/>
                </p:cNvSpPr>
                <p:nvPr/>
              </p:nvSpPr>
              <p:spPr>
                <a:xfrm>
                  <a:off x="6550192" y="4931255"/>
                  <a:ext cx="383310" cy="256992"/>
                </a:xfrm>
                <a:prstGeom prst="rect">
                  <a:avLst/>
                </a:prstGeom>
                <a:blipFill rotWithShape="1">
                  <a:blip r:embed="rId33"/>
                  <a:stretch>
                    <a:fillRect l="-8929" r="-10714" b="-2368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5" name="テキスト ボックス 74">
                  <a:extLst>
                    <a:ext uri="{FF2B5EF4-FFF2-40B4-BE49-F238E27FC236}">
                      <a16:creationId xmlns:a16="http://schemas.microsoft.com/office/drawing/2014/main" xmlns="" id="{58303437-DD5F-44A4-A91D-45439A38D2C3}"/>
                    </a:ext>
                  </a:extLst>
                </p:cNvPr>
                <p:cNvSpPr txBox="1"/>
                <p:nvPr/>
              </p:nvSpPr>
              <p:spPr>
                <a:xfrm>
                  <a:off x="7201615" y="4931255"/>
                  <a:ext cx="383310" cy="256992"/>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600" b="0" i="1" u="none" strike="noStrike" kern="1200" cap="none" spc="0" normalizeH="0" baseline="0" noProof="0" smtClean="0">
                                <a:ln>
                                  <a:noFill/>
                                </a:ln>
                                <a:solidFill>
                                  <a:srgbClr val="000000"/>
                                </a:solidFill>
                                <a:effectLst/>
                                <a:uLnTx/>
                                <a:uFillTx/>
                                <a:latin typeface="Cambria Math"/>
                              </a:rPr>
                            </m:ctrlPr>
                          </m:sSubPr>
                          <m:e>
                            <m:r>
                              <a:rPr kumimoji="1" lang="en-US" altLang="ja-JP" sz="1600" b="0" i="1" u="none" strike="noStrike" kern="1200" cap="none" spc="0" normalizeH="0" baseline="0" noProof="0" smtClean="0">
                                <a:ln>
                                  <a:noFill/>
                                </a:ln>
                                <a:solidFill>
                                  <a:srgbClr val="000000"/>
                                </a:solidFill>
                                <a:effectLst/>
                                <a:uLnTx/>
                                <a:uFillTx/>
                                <a:latin typeface="Cambria Math"/>
                              </a:rPr>
                              <m:t>𝑥</m:t>
                            </m:r>
                          </m:e>
                          <m:sub>
                            <m:r>
                              <a:rPr kumimoji="1" lang="en-US" altLang="ja-JP" sz="1600" b="0" i="1" u="none" strike="noStrike" kern="1200" cap="none" spc="0" normalizeH="0" baseline="0" noProof="0" smtClean="0">
                                <a:ln>
                                  <a:noFill/>
                                </a:ln>
                                <a:solidFill>
                                  <a:srgbClr val="000000"/>
                                </a:solidFill>
                                <a:effectLst/>
                                <a:uLnTx/>
                                <a:uFillTx/>
                                <a:latin typeface="Cambria Math"/>
                              </a:rPr>
                              <m:t>1,3</m:t>
                            </m:r>
                          </m:sub>
                        </m:sSub>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75" name="テキスト ボックス 74">
                  <a:extLst>
                    <a:ext uri="{FF2B5EF4-FFF2-40B4-BE49-F238E27FC236}">
                      <a16:creationId xmlns:a16="http://schemas.microsoft.com/office/drawing/2014/main" xmlns="" xmlns:a14="http://schemas.microsoft.com/office/drawing/2010/main" id="{58303437-DD5F-44A4-A91D-45439A38D2C3}"/>
                    </a:ext>
                  </a:extLst>
                </p:cNvPr>
                <p:cNvSpPr txBox="1">
                  <a:spLocks noRot="1" noChangeAspect="1" noMove="1" noResize="1" noEditPoints="1" noAdjustHandles="1" noChangeArrowheads="1" noChangeShapeType="1" noTextEdit="1"/>
                </p:cNvSpPr>
                <p:nvPr/>
              </p:nvSpPr>
              <p:spPr>
                <a:xfrm>
                  <a:off x="7201615" y="4931255"/>
                  <a:ext cx="383310" cy="256992"/>
                </a:xfrm>
                <a:prstGeom prst="rect">
                  <a:avLst/>
                </a:prstGeom>
                <a:blipFill rotWithShape="1">
                  <a:blip r:embed="rId34"/>
                  <a:stretch>
                    <a:fillRect l="-10714" r="-8929" b="-23684"/>
                  </a:stretch>
                </a:blipFill>
              </p:spPr>
              <p:txBody>
                <a:bodyPr/>
                <a:lstStyle/>
                <a:p>
                  <a:r>
                    <a:rPr lang="ja-JP" altLang="en-US">
                      <a:noFill/>
                    </a:rPr>
                    <a:t> </a:t>
                  </a:r>
                </a:p>
              </p:txBody>
            </p:sp>
          </mc:Fallback>
        </mc:AlternateContent>
        <p:cxnSp>
          <p:nvCxnSpPr>
            <p:cNvPr id="76" name="直線コネクタ 75">
              <a:extLst>
                <a:ext uri="{FF2B5EF4-FFF2-40B4-BE49-F238E27FC236}">
                  <a16:creationId xmlns:a16="http://schemas.microsoft.com/office/drawing/2014/main" xmlns="" id="{1EB55446-5509-4DDC-87DF-C0384BF64A58}"/>
                </a:ext>
              </a:extLst>
            </p:cNvPr>
            <p:cNvCxnSpPr>
              <a:cxnSpLocks/>
              <a:stCxn id="83" idx="4"/>
            </p:cNvCxnSpPr>
            <p:nvPr/>
          </p:nvCxnSpPr>
          <p:spPr>
            <a:xfrm>
              <a:off x="5673176" y="4086526"/>
              <a:ext cx="0" cy="851224"/>
            </a:xfrm>
            <a:prstGeom prst="line">
              <a:avLst/>
            </a:prstGeom>
            <a:ln w="12700" cap="rnd" cmpd="sng">
              <a:solidFill>
                <a:schemeClr val="tx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xmlns="" id="{066ED664-39A2-4BAA-AC4D-81709A771BC2}"/>
                </a:ext>
              </a:extLst>
            </p:cNvPr>
            <p:cNvCxnSpPr>
              <a:cxnSpLocks/>
              <a:stCxn id="84" idx="4"/>
            </p:cNvCxnSpPr>
            <p:nvPr/>
          </p:nvCxnSpPr>
          <p:spPr>
            <a:xfrm>
              <a:off x="6739422" y="4389312"/>
              <a:ext cx="0" cy="548438"/>
            </a:xfrm>
            <a:prstGeom prst="line">
              <a:avLst/>
            </a:prstGeom>
            <a:ln w="12700" cap="rnd" cmpd="sng">
              <a:solidFill>
                <a:schemeClr val="tx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直線コネクタ 77">
              <a:extLst>
                <a:ext uri="{FF2B5EF4-FFF2-40B4-BE49-F238E27FC236}">
                  <a16:creationId xmlns:a16="http://schemas.microsoft.com/office/drawing/2014/main" xmlns="" id="{AB1E3517-D349-4146-B7D8-E29B5BDFEDC0}"/>
                </a:ext>
              </a:extLst>
            </p:cNvPr>
            <p:cNvCxnSpPr>
              <a:cxnSpLocks/>
            </p:cNvCxnSpPr>
            <p:nvPr/>
          </p:nvCxnSpPr>
          <p:spPr>
            <a:xfrm>
              <a:off x="7393270" y="3522106"/>
              <a:ext cx="0" cy="1415644"/>
            </a:xfrm>
            <a:prstGeom prst="line">
              <a:avLst/>
            </a:prstGeom>
            <a:ln w="12700" cap="rnd" cmpd="sng">
              <a:solidFill>
                <a:schemeClr val="tx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9" name="正方形/長方形 78">
              <a:extLst>
                <a:ext uri="{FF2B5EF4-FFF2-40B4-BE49-F238E27FC236}">
                  <a16:creationId xmlns:a16="http://schemas.microsoft.com/office/drawing/2014/main" xmlns="" id="{ED707D7C-D277-4129-A13C-0323CAE7BB32}"/>
                </a:ext>
              </a:extLst>
            </p:cNvPr>
            <p:cNvSpPr/>
            <p:nvPr/>
          </p:nvSpPr>
          <p:spPr>
            <a:xfrm>
              <a:off x="4771851" y="2181304"/>
              <a:ext cx="359073" cy="215444"/>
            </a:xfrm>
            <a:prstGeom prst="rect">
              <a:avLst/>
            </a:prstGeom>
          </p:spPr>
          <p:txBody>
            <a:bodyPr wrap="none" lIns="0" tIns="0" rIns="0" bIns="0">
              <a:spAutoFit/>
            </a:bodyPr>
            <a:lstStyle/>
            <a:p>
              <a:pPr lvl="0">
                <a:defRPr/>
              </a:pPr>
              <a:r>
                <a:rPr lang="ja-JP" altLang="en-US" sz="1400" dirty="0">
                  <a:solidFill>
                    <a:srgbClr val="000000"/>
                  </a:solidFill>
                  <a:latin typeface="HGP創英角ｺﾞｼｯｸUB" panose="020B0900000000000000" pitchFamily="50" charset="-128"/>
                  <a:ea typeface="HGP創英角ｺﾞｼｯｸUB" panose="020B0900000000000000" pitchFamily="50" charset="-128"/>
                </a:rPr>
                <a:t>残差</a:t>
              </a:r>
              <a:endParaRPr lang="en-US" altLang="ja-JP" sz="1400" dirty="0">
                <a:solidFill>
                  <a:srgbClr val="000000"/>
                </a:solidFill>
                <a:latin typeface="HGP創英角ｺﾞｼｯｸUB" panose="020B0900000000000000" pitchFamily="50" charset="-128"/>
                <a:ea typeface="HGP創英角ｺﾞｼｯｸUB" panose="020B0900000000000000" pitchFamily="50" charset="-128"/>
              </a:endParaRPr>
            </a:p>
          </p:txBody>
        </p:sp>
        <p:cxnSp>
          <p:nvCxnSpPr>
            <p:cNvPr id="80" name="直線コネクタ 79">
              <a:extLst>
                <a:ext uri="{FF2B5EF4-FFF2-40B4-BE49-F238E27FC236}">
                  <a16:creationId xmlns:a16="http://schemas.microsoft.com/office/drawing/2014/main" xmlns="" id="{B3EC2471-CBA9-4C49-B436-FB2AFE61D796}"/>
                </a:ext>
              </a:extLst>
            </p:cNvPr>
            <p:cNvCxnSpPr>
              <a:cxnSpLocks/>
              <a:endCxn id="84" idx="2"/>
            </p:cNvCxnSpPr>
            <p:nvPr/>
          </p:nvCxnSpPr>
          <p:spPr>
            <a:xfrm>
              <a:off x="5246198" y="4297660"/>
              <a:ext cx="1403224" cy="1652"/>
            </a:xfrm>
            <a:prstGeom prst="line">
              <a:avLst/>
            </a:prstGeom>
            <a:ln w="12700" cap="rnd" cmpd="sng">
              <a:solidFill>
                <a:schemeClr val="tx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xmlns="" id="{5E7716A1-DA72-4858-95FF-827E75D67EC8}"/>
                </a:ext>
              </a:extLst>
            </p:cNvPr>
            <p:cNvCxnSpPr>
              <a:cxnSpLocks/>
              <a:endCxn id="83" idx="2"/>
            </p:cNvCxnSpPr>
            <p:nvPr/>
          </p:nvCxnSpPr>
          <p:spPr>
            <a:xfrm>
              <a:off x="5246198" y="3994874"/>
              <a:ext cx="336978" cy="1652"/>
            </a:xfrm>
            <a:prstGeom prst="line">
              <a:avLst/>
            </a:prstGeom>
            <a:ln w="12700" cap="rnd" cmpd="sng">
              <a:solidFill>
                <a:schemeClr val="tx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xmlns="" id="{209A499A-BEEF-4BC5-AE9A-DE3C5CBD1281}"/>
                </a:ext>
              </a:extLst>
            </p:cNvPr>
            <p:cNvCxnSpPr>
              <a:cxnSpLocks/>
              <a:endCxn id="89" idx="2"/>
            </p:cNvCxnSpPr>
            <p:nvPr/>
          </p:nvCxnSpPr>
          <p:spPr>
            <a:xfrm>
              <a:off x="5246198" y="3031498"/>
              <a:ext cx="2057072" cy="1652"/>
            </a:xfrm>
            <a:prstGeom prst="line">
              <a:avLst/>
            </a:prstGeom>
            <a:ln w="12700" cap="rnd" cmpd="sng">
              <a:solidFill>
                <a:schemeClr val="tx1"/>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3" name="円/楕円 24">
              <a:extLst>
                <a:ext uri="{FF2B5EF4-FFF2-40B4-BE49-F238E27FC236}">
                  <a16:creationId xmlns:a16="http://schemas.microsoft.com/office/drawing/2014/main" xmlns="" id="{458E5B03-3A21-433E-836B-947B984BA5DA}"/>
                </a:ext>
              </a:extLst>
            </p:cNvPr>
            <p:cNvSpPr/>
            <p:nvPr/>
          </p:nvSpPr>
          <p:spPr>
            <a:xfrm>
              <a:off x="5583176" y="3906526"/>
              <a:ext cx="180000" cy="1800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sp>
          <p:nvSpPr>
            <p:cNvPr id="84" name="円/楕円 24">
              <a:extLst>
                <a:ext uri="{FF2B5EF4-FFF2-40B4-BE49-F238E27FC236}">
                  <a16:creationId xmlns:a16="http://schemas.microsoft.com/office/drawing/2014/main" xmlns="" id="{7DD07241-B13E-4EF8-A146-144E1B44A871}"/>
                </a:ext>
              </a:extLst>
            </p:cNvPr>
            <p:cNvSpPr/>
            <p:nvPr/>
          </p:nvSpPr>
          <p:spPr>
            <a:xfrm>
              <a:off x="6649422" y="4209312"/>
              <a:ext cx="180000" cy="1800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cxnSp>
          <p:nvCxnSpPr>
            <p:cNvPr id="85" name="直線コネクタ 84">
              <a:extLst>
                <a:ext uri="{FF2B5EF4-FFF2-40B4-BE49-F238E27FC236}">
                  <a16:creationId xmlns:a16="http://schemas.microsoft.com/office/drawing/2014/main" xmlns="" id="{A3828080-336F-4EB9-9789-F8EA3C1133E5}"/>
                </a:ext>
              </a:extLst>
            </p:cNvPr>
            <p:cNvCxnSpPr>
              <a:cxnSpLocks/>
              <a:endCxn id="83" idx="0"/>
            </p:cNvCxnSpPr>
            <p:nvPr/>
          </p:nvCxnSpPr>
          <p:spPr>
            <a:xfrm>
              <a:off x="5673176" y="3524741"/>
              <a:ext cx="0" cy="381785"/>
            </a:xfrm>
            <a:prstGeom prst="line">
              <a:avLst/>
            </a:prstGeom>
            <a:ln w="25400" cap="rnd" cmpd="sng">
              <a:solidFill>
                <a:srgbClr val="0000FF"/>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6" name="円/楕円 24">
              <a:extLst>
                <a:ext uri="{FF2B5EF4-FFF2-40B4-BE49-F238E27FC236}">
                  <a16:creationId xmlns:a16="http://schemas.microsoft.com/office/drawing/2014/main" xmlns="" id="{BEBDE74C-5602-4062-B50D-7A422E1DDC15}"/>
                </a:ext>
              </a:extLst>
            </p:cNvPr>
            <p:cNvSpPr/>
            <p:nvPr/>
          </p:nvSpPr>
          <p:spPr>
            <a:xfrm>
              <a:off x="6389688" y="3078218"/>
              <a:ext cx="180000" cy="1800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cxnSp>
          <p:nvCxnSpPr>
            <p:cNvPr id="87" name="直線コネクタ 86">
              <a:extLst>
                <a:ext uri="{FF2B5EF4-FFF2-40B4-BE49-F238E27FC236}">
                  <a16:creationId xmlns:a16="http://schemas.microsoft.com/office/drawing/2014/main" xmlns="" id="{68F69499-5D67-4B96-A8BD-364FDA260063}"/>
                </a:ext>
              </a:extLst>
            </p:cNvPr>
            <p:cNvCxnSpPr>
              <a:cxnSpLocks/>
              <a:stCxn id="86" idx="4"/>
            </p:cNvCxnSpPr>
            <p:nvPr/>
          </p:nvCxnSpPr>
          <p:spPr>
            <a:xfrm>
              <a:off x="6479688" y="3258218"/>
              <a:ext cx="0" cy="278318"/>
            </a:xfrm>
            <a:prstGeom prst="line">
              <a:avLst/>
            </a:prstGeom>
            <a:ln w="25400" cap="rnd" cmpd="sng">
              <a:solidFill>
                <a:srgbClr val="0000FF"/>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xmlns="" id="{AA19B1DE-42C3-424C-9F10-9D614DFA5B66}"/>
                </a:ext>
              </a:extLst>
            </p:cNvPr>
            <p:cNvCxnSpPr>
              <a:cxnSpLocks/>
              <a:stCxn id="89" idx="4"/>
            </p:cNvCxnSpPr>
            <p:nvPr/>
          </p:nvCxnSpPr>
          <p:spPr>
            <a:xfrm>
              <a:off x="7393270" y="3123150"/>
              <a:ext cx="0" cy="389194"/>
            </a:xfrm>
            <a:prstGeom prst="line">
              <a:avLst/>
            </a:prstGeom>
            <a:ln w="25400" cap="rnd" cmpd="sng">
              <a:solidFill>
                <a:srgbClr val="0000FF"/>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9" name="円/楕円 24">
              <a:extLst>
                <a:ext uri="{FF2B5EF4-FFF2-40B4-BE49-F238E27FC236}">
                  <a16:creationId xmlns:a16="http://schemas.microsoft.com/office/drawing/2014/main" xmlns="" id="{6FDC738A-1626-4401-BDBE-E9B980E60718}"/>
                </a:ext>
              </a:extLst>
            </p:cNvPr>
            <p:cNvSpPr/>
            <p:nvPr/>
          </p:nvSpPr>
          <p:spPr>
            <a:xfrm>
              <a:off x="7303270" y="2943150"/>
              <a:ext cx="180000" cy="180000"/>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cxnSp>
          <p:nvCxnSpPr>
            <p:cNvPr id="90" name="直線コネクタ 89"/>
            <p:cNvCxnSpPr>
              <a:cxnSpLocks/>
            </p:cNvCxnSpPr>
            <p:nvPr/>
          </p:nvCxnSpPr>
          <p:spPr>
            <a:xfrm flipH="1">
              <a:off x="5246198" y="3522106"/>
              <a:ext cx="3151886" cy="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grpSp>
      <p:sp>
        <p:nvSpPr>
          <p:cNvPr id="91" name="正方形/長方形 90">
            <a:extLst>
              <a:ext uri="{FF2B5EF4-FFF2-40B4-BE49-F238E27FC236}">
                <a16:creationId xmlns:a16="http://schemas.microsoft.com/office/drawing/2014/main" xmlns="" id="{4021F7E9-A51E-4640-8569-E9DE027050DD}"/>
              </a:ext>
            </a:extLst>
          </p:cNvPr>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
        <p:nvSpPr>
          <p:cNvPr id="92"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単回帰分析の残差</a:t>
            </a:r>
          </a:p>
        </p:txBody>
      </p:sp>
      <p:sp>
        <p:nvSpPr>
          <p:cNvPr id="4" name="正方形/長方形 3"/>
          <p:cNvSpPr/>
          <p:nvPr/>
        </p:nvSpPr>
        <p:spPr>
          <a:xfrm>
            <a:off x="900113" y="1777380"/>
            <a:ext cx="7343775" cy="3312145"/>
          </a:xfrm>
          <a:prstGeom prst="rect">
            <a:avLst/>
          </a:pr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93" name="下矢印 92"/>
          <p:cNvSpPr/>
          <p:nvPr/>
        </p:nvSpPr>
        <p:spPr>
          <a:xfrm rot="16200000">
            <a:off x="4358500" y="3209811"/>
            <a:ext cx="474115" cy="465151"/>
          </a:xfrm>
          <a:prstGeom prst="downArrow">
            <a:avLst/>
          </a:prstGeom>
          <a:gradFill>
            <a:gsLst>
              <a:gs pos="21000">
                <a:schemeClr val="accent5">
                  <a:lumMod val="40000"/>
                  <a:lumOff val="60000"/>
                </a:schemeClr>
              </a:gs>
              <a:gs pos="0">
                <a:srgbClr val="D3DEF1"/>
              </a:gs>
            </a:gsLst>
            <a:lin ang="5400000" scaled="1"/>
          </a:gra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70C0"/>
              </a:solidFill>
              <a:effectLst/>
              <a:uLnTx/>
              <a:uFillTx/>
              <a:latin typeface="HGP創英角ｺﾞｼｯｸUB" panose="020B0900000000000000" pitchFamily="50" charset="-128"/>
              <a:ea typeface="HGP創英角ｺﾞｼｯｸUB" panose="020B0900000000000000" pitchFamily="50" charset="-128"/>
            </a:endParaRPr>
          </a:p>
        </p:txBody>
      </p:sp>
      <p:sp>
        <p:nvSpPr>
          <p:cNvPr id="94" name="左中かっこ 93"/>
          <p:cNvSpPr/>
          <p:nvPr/>
        </p:nvSpPr>
        <p:spPr>
          <a:xfrm>
            <a:off x="1264536" y="2308530"/>
            <a:ext cx="141206" cy="717023"/>
          </a:xfrm>
          <a:prstGeom prst="leftBrace">
            <a:avLst>
              <a:gd name="adj1" fmla="val 43423"/>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lIns="76179" tIns="38089" rIns="76179" bIns="38089"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4218045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anim calcmode="lin" valueType="num">
                                      <p:cBhvr>
                                        <p:cTn id="7" dur="500" fill="hold"/>
                                        <p:tgtEl>
                                          <p:spTgt spid="94"/>
                                        </p:tgtEl>
                                        <p:attrNameLst>
                                          <p:attrName>ppt_w</p:attrName>
                                        </p:attrNameLst>
                                      </p:cBhvr>
                                      <p:tavLst>
                                        <p:tav tm="0">
                                          <p:val>
                                            <p:fltVal val="0"/>
                                          </p:val>
                                        </p:tav>
                                        <p:tav tm="100000">
                                          <p:val>
                                            <p:strVal val="#ppt_w"/>
                                          </p:val>
                                        </p:tav>
                                      </p:tavLst>
                                    </p:anim>
                                    <p:anim calcmode="lin" valueType="num">
                                      <p:cBhvr>
                                        <p:cTn id="8" dur="500" fill="hold"/>
                                        <p:tgtEl>
                                          <p:spTgt spid="94"/>
                                        </p:tgtEl>
                                        <p:attrNameLst>
                                          <p:attrName>ppt_h</p:attrName>
                                        </p:attrNameLst>
                                      </p:cBhvr>
                                      <p:tavLst>
                                        <p:tav tm="0">
                                          <p:val>
                                            <p:fltVal val="0"/>
                                          </p:val>
                                        </p:tav>
                                        <p:tav tm="100000">
                                          <p:val>
                                            <p:strVal val="#ppt_h"/>
                                          </p:val>
                                        </p:tav>
                                      </p:tavLst>
                                    </p:anim>
                                    <p:animEffect transition="in" filter="fade">
                                      <p:cBhvr>
                                        <p:cTn id="9" dur="5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 name="Picture 3" descr="C:\Users\yoshino\Desktop\figure\unnamed-chunk-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749" y="1426865"/>
            <a:ext cx="4463056" cy="3718954"/>
          </a:xfrm>
          <a:prstGeom prst="rect">
            <a:avLst/>
          </a:prstGeom>
          <a:noFill/>
          <a:extLst>
            <a:ext uri="{909E8E84-426E-40DD-AFC4-6F175D3DCCD1}">
              <a14:hiddenFill xmlns:a14="http://schemas.microsoft.com/office/drawing/2010/main">
                <a:solidFill>
                  <a:srgbClr val="FFFFFF"/>
                </a:solidFill>
              </a14:hiddenFill>
            </a:ext>
          </a:extLst>
        </p:spPr>
      </p:pic>
      <p:sp>
        <p:nvSpPr>
          <p:cNvPr id="69" name="タイトル 8">
            <a:extLst>
              <a:ext uri="{FF2B5EF4-FFF2-40B4-BE49-F238E27FC236}">
                <a16:creationId xmlns:a16="http://schemas.microsoft.com/office/drawing/2014/main" xmlns="" id="{3CAE43DA-B244-462C-8597-6E5DF845637C}"/>
              </a:ext>
            </a:extLst>
          </p:cNvPr>
          <p:cNvSpPr txBox="1">
            <a:spLocks/>
          </p:cNvSpPr>
          <p:nvPr/>
        </p:nvSpPr>
        <p:spPr>
          <a:xfrm>
            <a:off x="797223" y="763165"/>
            <a:ext cx="8226151" cy="47666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残差 </a:t>
            </a:r>
            <a:r>
              <a:rPr lang="en-US" altLang="ja-JP"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(residuals) </a:t>
            </a: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は回帰直線で説明できない価格</a:t>
            </a:r>
          </a:p>
        </p:txBody>
      </p:sp>
      <p:sp>
        <p:nvSpPr>
          <p:cNvPr id="70" name="正方形/長方形 69">
            <a:extLst>
              <a:ext uri="{FF2B5EF4-FFF2-40B4-BE49-F238E27FC236}">
                <a16:creationId xmlns:a16="http://schemas.microsoft.com/office/drawing/2014/main" xmlns="" id="{B09DCE18-C067-466C-B206-03A3835B8098}"/>
              </a:ext>
            </a:extLst>
          </p:cNvPr>
          <p:cNvSpPr>
            <a:spLocks noChangeAspect="1"/>
          </p:cNvSpPr>
          <p:nvPr/>
        </p:nvSpPr>
        <p:spPr>
          <a:xfrm>
            <a:off x="892274" y="1424253"/>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mc:AlternateContent xmlns:mc="http://schemas.openxmlformats.org/markup-compatibility/2006" xmlns:a14="http://schemas.microsoft.com/office/drawing/2010/main">
        <mc:Choice Requires="a14">
          <p:sp>
            <p:nvSpPr>
              <p:cNvPr id="71" name="タイトル 8">
                <a:extLst>
                  <a:ext uri="{FF2B5EF4-FFF2-40B4-BE49-F238E27FC236}">
                    <a16:creationId xmlns:a16="http://schemas.microsoft.com/office/drawing/2014/main" xmlns="" id="{FFAA3D01-C602-4FED-A2BF-08FB91F6FD90}"/>
                  </a:ext>
                </a:extLst>
              </p:cNvPr>
              <p:cNvSpPr txBox="1">
                <a:spLocks/>
              </p:cNvSpPr>
              <p:nvPr/>
            </p:nvSpPr>
            <p:spPr>
              <a:xfrm>
                <a:off x="1025376" y="1257685"/>
                <a:ext cx="8118624" cy="430887"/>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marL="0" lvl="1"/>
                <a14:m>
                  <m:oMath xmlns:m="http://schemas.openxmlformats.org/officeDocument/2006/math">
                    <m:sSub>
                      <m:sSubPr>
                        <m:ctrlPr>
                          <a:rPr lang="en-US" altLang="ja-JP" sz="2200" i="1">
                            <a:latin typeface="Cambria Math"/>
                          </a:rPr>
                        </m:ctrlPr>
                      </m:sSubPr>
                      <m:e>
                        <m:r>
                          <a:rPr lang="en-US" altLang="ja-JP" sz="2200" i="1">
                            <a:latin typeface="Cambria Math"/>
                          </a:rPr>
                          <m:t>𝑦</m:t>
                        </m:r>
                      </m:e>
                      <m:sub>
                        <m:r>
                          <a:rPr lang="en-US" altLang="ja-JP" sz="2200" i="1">
                            <a:latin typeface="Cambria Math"/>
                          </a:rPr>
                          <m:t>𝑖</m:t>
                        </m:r>
                      </m:sub>
                    </m:sSub>
                    <m:r>
                      <a:rPr lang="en-US" altLang="ja-JP" sz="2200" i="1">
                        <a:latin typeface="Cambria Math"/>
                      </a:rPr>
                      <m:t>−</m:t>
                    </m:r>
                    <m:sSub>
                      <m:sSubPr>
                        <m:ctrlPr>
                          <a:rPr lang="en-US" altLang="ja-JP" sz="2200" i="1">
                            <a:solidFill>
                              <a:srgbClr val="FF0000"/>
                            </a:solidFill>
                            <a:latin typeface="Cambria Math"/>
                          </a:rPr>
                        </m:ctrlPr>
                      </m:sSubPr>
                      <m:e>
                        <m:acc>
                          <m:accPr>
                            <m:chr m:val="̂"/>
                            <m:ctrlPr>
                              <a:rPr lang="en-US" altLang="ja-JP" sz="2200" i="1">
                                <a:solidFill>
                                  <a:srgbClr val="FF0000"/>
                                </a:solidFill>
                                <a:latin typeface="Cambria Math"/>
                              </a:rPr>
                            </m:ctrlPr>
                          </m:accPr>
                          <m:e>
                            <m:r>
                              <a:rPr lang="en-US" altLang="ja-JP" sz="2200" i="1">
                                <a:solidFill>
                                  <a:srgbClr val="FF0000"/>
                                </a:solidFill>
                                <a:latin typeface="Cambria Math"/>
                              </a:rPr>
                              <m:t>𝑦</m:t>
                            </m:r>
                          </m:e>
                        </m:acc>
                      </m:e>
                      <m:sub>
                        <m:r>
                          <a:rPr lang="en-US" altLang="ja-JP" sz="2200" i="1">
                            <a:solidFill>
                              <a:srgbClr val="FF0000"/>
                            </a:solidFill>
                            <a:latin typeface="Cambria Math"/>
                          </a:rPr>
                          <m:t>𝑖</m:t>
                        </m:r>
                      </m:sub>
                    </m:sSub>
                    <m:r>
                      <a:rPr lang="en-US" altLang="ja-JP" sz="2200" i="1">
                        <a:latin typeface="Cambria Math"/>
                      </a:rPr>
                      <m:t>=</m:t>
                    </m:r>
                    <m:sSub>
                      <m:sSubPr>
                        <m:ctrlPr>
                          <a:rPr lang="en-US" altLang="ja-JP" sz="2200" i="1" smtClean="0">
                            <a:solidFill>
                              <a:srgbClr val="0000FF"/>
                            </a:solidFill>
                            <a:latin typeface="Cambria Math"/>
                          </a:rPr>
                        </m:ctrlPr>
                      </m:sSubPr>
                      <m:e>
                        <m:r>
                          <a:rPr lang="en-US" altLang="ja-JP" sz="2200" i="1">
                            <a:solidFill>
                              <a:srgbClr val="0000FF"/>
                            </a:solidFill>
                            <a:latin typeface="Cambria Math"/>
                          </a:rPr>
                          <m:t>𝑒</m:t>
                        </m:r>
                      </m:e>
                      <m:sub>
                        <m:r>
                          <a:rPr lang="en-US" altLang="ja-JP" sz="2200" i="1">
                            <a:solidFill>
                              <a:srgbClr val="0000FF"/>
                            </a:solidFill>
                            <a:latin typeface="Cambria Math"/>
                          </a:rPr>
                          <m:t>𝑖</m:t>
                        </m:r>
                      </m:sub>
                    </m:sSub>
                    <m:r>
                      <a:rPr lang="en-US" altLang="ja-JP" sz="2200">
                        <a:solidFill>
                          <a:srgbClr val="0000FF"/>
                        </a:solidFill>
                        <a:latin typeface="Cambria Math"/>
                      </a:rPr>
                      <m:t> </m:t>
                    </m:r>
                    <m:r>
                      <a:rPr lang="en-US" altLang="ja-JP" sz="2200" i="1" dirty="0">
                        <a:latin typeface="Cambria Math"/>
                      </a:rPr>
                      <m:t>(</m:t>
                    </m:r>
                    <m:r>
                      <a:rPr lang="en-US" altLang="ja-JP" sz="2200" i="1" dirty="0" err="1">
                        <a:latin typeface="Cambria Math"/>
                      </a:rPr>
                      <m:t>𝑖</m:t>
                    </m:r>
                    <m:r>
                      <a:rPr lang="en-US" altLang="ja-JP" sz="2200" i="1" dirty="0">
                        <a:latin typeface="Cambria Math"/>
                      </a:rPr>
                      <m:t>=1,…,1000)</m:t>
                    </m:r>
                  </m:oMath>
                </a14:m>
                <a:r>
                  <a:rPr lang="en-US" altLang="ja-JP" sz="2200" dirty="0">
                    <a:latin typeface="HGP創英角ｺﾞｼｯｸUB" panose="020B0900000000000000" pitchFamily="50" charset="-128"/>
                    <a:ea typeface="HGP創英角ｺﾞｼｯｸUB" panose="020B0900000000000000" pitchFamily="50" charset="-128"/>
                  </a:rPr>
                  <a:t> </a:t>
                </a:r>
                <a:r>
                  <a:rPr lang="ja-JP" altLang="en-US" sz="2200" dirty="0">
                    <a:latin typeface="HGP創英角ｺﾞｼｯｸUB" panose="020B0900000000000000" pitchFamily="50" charset="-128"/>
                    <a:ea typeface="HGP創英角ｺﾞｼｯｸUB" panose="020B0900000000000000" pitchFamily="50" charset="-128"/>
                  </a:rPr>
                  <a:t>をプロットしてみる</a:t>
                </a:r>
                <a:endParaRPr lang="en-US" altLang="ja-JP" sz="2200" dirty="0">
                  <a:latin typeface="HGP創英角ｺﾞｼｯｸUB" panose="020B0900000000000000" pitchFamily="50" charset="-128"/>
                  <a:ea typeface="HGP創英角ｺﾞｼｯｸUB" panose="020B0900000000000000" pitchFamily="50" charset="-128"/>
                </a:endParaRPr>
              </a:p>
            </p:txBody>
          </p:sp>
        </mc:Choice>
        <mc:Fallback xmlns="">
          <p:sp>
            <p:nvSpPr>
              <p:cNvPr id="71" name="タイトル 8">
                <a:extLst>
                  <a:ext uri="{FF2B5EF4-FFF2-40B4-BE49-F238E27FC236}">
                    <a16:creationId xmlns="" xmlns:a16="http://schemas.microsoft.com/office/drawing/2014/main" xmlns:a14="http://schemas.microsoft.com/office/drawing/2010/main" id="{FFAA3D01-C602-4FED-A2BF-08FB91F6FD90}"/>
                  </a:ext>
                </a:extLst>
              </p:cNvPr>
              <p:cNvSpPr txBox="1">
                <a:spLocks noRot="1" noChangeAspect="1" noMove="1" noResize="1" noEditPoints="1" noAdjustHandles="1" noChangeArrowheads="1" noChangeShapeType="1" noTextEdit="1"/>
              </p:cNvSpPr>
              <p:nvPr/>
            </p:nvSpPr>
            <p:spPr>
              <a:xfrm>
                <a:off x="1025376" y="1257685"/>
                <a:ext cx="8118624" cy="430887"/>
              </a:xfrm>
              <a:prstGeom prst="rect">
                <a:avLst/>
              </a:prstGeom>
              <a:blipFill rotWithShape="1">
                <a:blip r:embed="rId4"/>
                <a:stretch>
                  <a:fillRect l="-75" t="-12676" b="-22535"/>
                </a:stretch>
              </a:blipFill>
            </p:spPr>
            <p:txBody>
              <a:bodyPr/>
              <a:lstStyle/>
              <a:p>
                <a:r>
                  <a:rPr lang="ja-JP" altLang="en-US">
                    <a:noFill/>
                  </a:rPr>
                  <a:t> </a:t>
                </a:r>
              </a:p>
            </p:txBody>
          </p:sp>
        </mc:Fallback>
      </mc:AlternateContent>
      <p:sp>
        <p:nvSpPr>
          <p:cNvPr id="72" name="角丸四角形 66">
            <a:extLst>
              <a:ext uri="{FF2B5EF4-FFF2-40B4-BE49-F238E27FC236}">
                <a16:creationId xmlns:a16="http://schemas.microsoft.com/office/drawing/2014/main" xmlns="" id="{DC2DC7FF-F2DD-4C51-9AAE-ACFCDA2378A3}"/>
              </a:ext>
            </a:extLst>
          </p:cNvPr>
          <p:cNvSpPr/>
          <p:nvPr/>
        </p:nvSpPr>
        <p:spPr>
          <a:xfrm rot="5400000">
            <a:off x="5983216" y="1482892"/>
            <a:ext cx="1656000" cy="2639291"/>
          </a:xfrm>
          <a:prstGeom prst="roundRect">
            <a:avLst>
              <a:gd name="adj" fmla="val 0"/>
            </a:avLst>
          </a:prstGeom>
          <a:gradFill flip="none" rotWithShape="1">
            <a:gsLst>
              <a:gs pos="86000">
                <a:schemeClr val="accent5">
                  <a:lumMod val="40000"/>
                  <a:lumOff val="60000"/>
                </a:schemeClr>
              </a:gs>
              <a:gs pos="0">
                <a:schemeClr val="accent5">
                  <a:lumMod val="40000"/>
                  <a:lumOff val="60000"/>
                  <a:alpha val="26000"/>
                </a:schemeClr>
              </a:gs>
            </a:gsLst>
            <a:lin ang="27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effectLst/>
              <a:latin typeface="HGP創英角ｺﾞｼｯｸUB" panose="020B0900000000000000" pitchFamily="50" charset="-128"/>
              <a:ea typeface="HGP創英角ｺﾞｼｯｸUB" panose="020B0900000000000000" pitchFamily="50" charset="-128"/>
            </a:endParaRPr>
          </a:p>
        </p:txBody>
      </p:sp>
      <p:sp>
        <p:nvSpPr>
          <p:cNvPr id="73" name="二等辺三角形 72">
            <a:extLst>
              <a:ext uri="{FF2B5EF4-FFF2-40B4-BE49-F238E27FC236}">
                <a16:creationId xmlns:a16="http://schemas.microsoft.com/office/drawing/2014/main" xmlns="" id="{8510D7FD-A0E6-43CE-B024-E4665357A631}"/>
              </a:ext>
            </a:extLst>
          </p:cNvPr>
          <p:cNvSpPr/>
          <p:nvPr/>
        </p:nvSpPr>
        <p:spPr>
          <a:xfrm rot="16200000" flipH="1">
            <a:off x="5123850" y="2903381"/>
            <a:ext cx="240332" cy="667436"/>
          </a:xfrm>
          <a:prstGeom prst="triangle">
            <a:avLst>
              <a:gd name="adj" fmla="val 100000"/>
            </a:avLst>
          </a:prstGeom>
          <a:solidFill>
            <a:schemeClr val="accent5">
              <a:lumMod val="40000"/>
              <a:lumOff val="6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bg1"/>
              </a:solidFill>
              <a:effectLst/>
              <a:latin typeface="Arial" panose="020B0604020202020204" pitchFamily="34" charset="0"/>
            </a:endParaRPr>
          </a:p>
        </p:txBody>
      </p:sp>
      <p:sp>
        <p:nvSpPr>
          <p:cNvPr id="74" name="タイトル 8">
            <a:extLst>
              <a:ext uri="{FF2B5EF4-FFF2-40B4-BE49-F238E27FC236}">
                <a16:creationId xmlns:a16="http://schemas.microsoft.com/office/drawing/2014/main" xmlns="" id="{2D0C7D38-4467-46BE-A716-7ACDBB42C203}"/>
              </a:ext>
            </a:extLst>
          </p:cNvPr>
          <p:cNvSpPr txBox="1">
            <a:spLocks/>
          </p:cNvSpPr>
          <p:nvPr/>
        </p:nvSpPr>
        <p:spPr>
          <a:xfrm>
            <a:off x="5604958" y="2050209"/>
            <a:ext cx="2483372" cy="1477328"/>
          </a:xfrm>
          <a:prstGeom prst="rect">
            <a:avLst/>
          </a:prstGeom>
          <a:noFill/>
        </p:spPr>
        <p:txBody>
          <a:bodyPr wrap="non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pPr algn="l"/>
            <a:r>
              <a:rPr lang="ja-JP" altLang="en-US" dirty="0"/>
              <a:t>走行距離だけで</a:t>
            </a:r>
            <a:r>
              <a:rPr lang="ja-JP" altLang="en-US" dirty="0" smtClean="0"/>
              <a:t>は説明</a:t>
            </a:r>
            <a:endParaRPr lang="en-US" altLang="ja-JP" dirty="0" smtClean="0"/>
          </a:p>
          <a:p>
            <a:pPr algn="l"/>
            <a:r>
              <a:rPr lang="ja-JP" altLang="en-US" dirty="0" smtClean="0"/>
              <a:t>できない</a:t>
            </a:r>
            <a:r>
              <a:rPr lang="ja-JP" altLang="en-US" dirty="0"/>
              <a:t>価格のバラツキ</a:t>
            </a:r>
          </a:p>
          <a:p>
            <a:pPr algn="l"/>
            <a:r>
              <a:rPr lang="en-US" altLang="ja-JP" dirty="0"/>
              <a:t>(</a:t>
            </a:r>
            <a:r>
              <a:rPr lang="ja-JP" altLang="en-US" dirty="0"/>
              <a:t>同じ走行距離でも</a:t>
            </a:r>
          </a:p>
          <a:p>
            <a:pPr algn="l"/>
            <a:r>
              <a:rPr lang="en-US" altLang="ja-JP" dirty="0"/>
              <a:t>100</a:t>
            </a:r>
            <a:r>
              <a:rPr lang="ja-JP" altLang="en-US" dirty="0"/>
              <a:t>万円</a:t>
            </a:r>
            <a:r>
              <a:rPr lang="ja-JP" altLang="en-US" dirty="0" smtClean="0"/>
              <a:t>近い</a:t>
            </a:r>
            <a:endParaRPr lang="en-US" altLang="ja-JP" dirty="0" smtClean="0"/>
          </a:p>
          <a:p>
            <a:pPr algn="l"/>
            <a:r>
              <a:rPr lang="ja-JP" altLang="en-US" dirty="0" smtClean="0"/>
              <a:t>価</a:t>
            </a:r>
            <a:r>
              <a:rPr lang="ja-JP" altLang="en-US" dirty="0"/>
              <a:t>格差がある</a:t>
            </a:r>
            <a:r>
              <a:rPr lang="en-US" altLang="ja-JP" dirty="0"/>
              <a:t>)</a:t>
            </a:r>
          </a:p>
        </p:txBody>
      </p:sp>
      <p:sp>
        <p:nvSpPr>
          <p:cNvPr id="75" name="角丸四角形 66">
            <a:extLst>
              <a:ext uri="{FF2B5EF4-FFF2-40B4-BE49-F238E27FC236}">
                <a16:creationId xmlns:a16="http://schemas.microsoft.com/office/drawing/2014/main" xmlns="" id="{B08215DE-8F79-4C3B-9B45-C05951B2D3EA}"/>
              </a:ext>
            </a:extLst>
          </p:cNvPr>
          <p:cNvSpPr/>
          <p:nvPr/>
        </p:nvSpPr>
        <p:spPr>
          <a:xfrm rot="5400000">
            <a:off x="6261190" y="3039933"/>
            <a:ext cx="1116000" cy="2623342"/>
          </a:xfrm>
          <a:prstGeom prst="roundRect">
            <a:avLst>
              <a:gd name="adj" fmla="val 0"/>
            </a:avLst>
          </a:prstGeom>
          <a:gradFill flip="none" rotWithShape="1">
            <a:gsLst>
              <a:gs pos="86000">
                <a:schemeClr val="accent5">
                  <a:lumMod val="40000"/>
                  <a:lumOff val="60000"/>
                </a:schemeClr>
              </a:gs>
              <a:gs pos="0">
                <a:schemeClr val="accent5">
                  <a:lumMod val="40000"/>
                  <a:lumOff val="60000"/>
                  <a:alpha val="26000"/>
                </a:schemeClr>
              </a:gs>
            </a:gsLst>
            <a:lin ang="3000000" scaled="0"/>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effectLst/>
              <a:latin typeface="HGP創英角ｺﾞｼｯｸUB" panose="020B0900000000000000" pitchFamily="50" charset="-128"/>
              <a:ea typeface="HGP創英角ｺﾞｼｯｸUB" panose="020B0900000000000000" pitchFamily="50" charset="-128"/>
            </a:endParaRPr>
          </a:p>
        </p:txBody>
      </p:sp>
      <p:sp>
        <p:nvSpPr>
          <p:cNvPr id="76" name="二等辺三角形 75">
            <a:extLst>
              <a:ext uri="{FF2B5EF4-FFF2-40B4-BE49-F238E27FC236}">
                <a16:creationId xmlns:a16="http://schemas.microsoft.com/office/drawing/2014/main" xmlns="" id="{DC167A99-127F-4E82-91B5-018843689E3F}"/>
              </a:ext>
            </a:extLst>
          </p:cNvPr>
          <p:cNvSpPr/>
          <p:nvPr/>
        </p:nvSpPr>
        <p:spPr>
          <a:xfrm rot="16200000" flipH="1">
            <a:off x="5225035" y="3943166"/>
            <a:ext cx="240332" cy="324640"/>
          </a:xfrm>
          <a:prstGeom prst="triangle">
            <a:avLst>
              <a:gd name="adj" fmla="val 0"/>
            </a:avLst>
          </a:prstGeom>
          <a:solidFill>
            <a:schemeClr val="accent5">
              <a:lumMod val="40000"/>
              <a:lumOff val="6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bg1"/>
              </a:solidFill>
              <a:latin typeface="Arial" panose="020B0604020202020204" pitchFamily="34" charset="0"/>
            </a:endParaRPr>
          </a:p>
        </p:txBody>
      </p:sp>
      <p:sp>
        <p:nvSpPr>
          <p:cNvPr id="77" name="タイトル 8">
            <a:extLst>
              <a:ext uri="{FF2B5EF4-FFF2-40B4-BE49-F238E27FC236}">
                <a16:creationId xmlns:a16="http://schemas.microsoft.com/office/drawing/2014/main" xmlns="" id="{ADC28251-2E21-4C84-8F64-EBAD375B3DBC}"/>
              </a:ext>
            </a:extLst>
          </p:cNvPr>
          <p:cNvSpPr txBox="1">
            <a:spLocks/>
          </p:cNvSpPr>
          <p:nvPr/>
        </p:nvSpPr>
        <p:spPr>
          <a:xfrm>
            <a:off x="5604958" y="3874171"/>
            <a:ext cx="2031325" cy="923330"/>
          </a:xfrm>
          <a:prstGeom prst="rect">
            <a:avLst/>
          </a:prstGeom>
          <a:noFill/>
        </p:spPr>
        <p:txBody>
          <a:bodyPr wrap="non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pPr algn="l"/>
            <a:r>
              <a:rPr lang="ja-JP" altLang="en-US" dirty="0"/>
              <a:t>もう少し精度</a:t>
            </a:r>
            <a:r>
              <a:rPr lang="ja-JP" altLang="en-US" dirty="0" smtClean="0"/>
              <a:t>を</a:t>
            </a:r>
            <a:endParaRPr lang="en-US" altLang="ja-JP" dirty="0" smtClean="0"/>
          </a:p>
          <a:p>
            <a:pPr algn="l"/>
            <a:r>
              <a:rPr lang="ja-JP" altLang="en-US" dirty="0" smtClean="0"/>
              <a:t>あげる</a:t>
            </a:r>
            <a:r>
              <a:rPr lang="ja-JP" altLang="en-US" dirty="0"/>
              <a:t>ことが</a:t>
            </a:r>
          </a:p>
          <a:p>
            <a:pPr algn="l"/>
            <a:r>
              <a:rPr lang="ja-JP" altLang="en-US" dirty="0"/>
              <a:t>できないだろうか？</a:t>
            </a:r>
          </a:p>
        </p:txBody>
      </p:sp>
      <p:sp>
        <p:nvSpPr>
          <p:cNvPr id="78" name="正方形/長方形 77">
            <a:extLst>
              <a:ext uri="{FF2B5EF4-FFF2-40B4-BE49-F238E27FC236}">
                <a16:creationId xmlns:a16="http://schemas.microsoft.com/office/drawing/2014/main" xmlns="" id="{4021F7E9-A51E-4640-8569-E9DE027050DD}"/>
              </a:ext>
            </a:extLst>
          </p:cNvPr>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
        <p:nvSpPr>
          <p:cNvPr id="79"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単回帰分析の残差</a:t>
            </a:r>
          </a:p>
        </p:txBody>
      </p:sp>
      <p:sp>
        <p:nvSpPr>
          <p:cNvPr id="14" name="正方形/長方形 13"/>
          <p:cNvSpPr/>
          <p:nvPr/>
        </p:nvSpPr>
        <p:spPr>
          <a:xfrm>
            <a:off x="900113" y="1777380"/>
            <a:ext cx="7343775" cy="3312145"/>
          </a:xfrm>
          <a:prstGeom prst="rect">
            <a:avLst/>
          </a:pr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Tree>
    <p:extLst>
      <p:ext uri="{BB962C8B-B14F-4D97-AF65-F5344CB8AC3E}">
        <p14:creationId xmlns:p14="http://schemas.microsoft.com/office/powerpoint/2010/main" val="3991176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5|12.2|6.8|6.2"/>
</p:tagLst>
</file>

<file path=ppt/tags/tag2.xml><?xml version="1.0" encoding="utf-8"?>
<p:tagLst xmlns:a="http://schemas.openxmlformats.org/drawingml/2006/main" xmlns:r="http://schemas.openxmlformats.org/officeDocument/2006/relationships" xmlns:p="http://schemas.openxmlformats.org/presentationml/2006/main">
  <p:tag name="TIMING" val="|32.4"/>
</p:tagLst>
</file>

<file path=ppt/theme/theme1.xml><?xml version="1.0" encoding="utf-8"?>
<a:theme xmlns:a="http://schemas.openxmlformats.org/drawingml/2006/main" name="2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4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3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3326</Words>
  <Application>Microsoft Office PowerPoint</Application>
  <PresentationFormat>画面に合わせる (16:10)</PresentationFormat>
  <Paragraphs>481</Paragraphs>
  <Slides>17</Slides>
  <Notes>17</Notes>
  <HiddenSlides>0</HiddenSlides>
  <MMClips>0</MMClips>
  <ScaleCrop>false</ScaleCrop>
  <HeadingPairs>
    <vt:vector size="4" baseType="variant">
      <vt:variant>
        <vt:lpstr>テーマ</vt:lpstr>
      </vt:variant>
      <vt:variant>
        <vt:i4>4</vt:i4>
      </vt:variant>
      <vt:variant>
        <vt:lpstr>スライド タイトル</vt:lpstr>
      </vt:variant>
      <vt:variant>
        <vt:i4>17</vt:i4>
      </vt:variant>
    </vt:vector>
  </HeadingPairs>
  <TitlesOfParts>
    <vt:vector size="21" baseType="lpstr">
      <vt:lpstr>2_Office テーマ</vt:lpstr>
      <vt:lpstr>1_Office テーマ</vt:lpstr>
      <vt:lpstr>4_Office テーマ</vt:lpstr>
      <vt:lpstr>3_Office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2020-02-19T04:47:49Z</dcterms:created>
  <dcterms:modified xsi:type="dcterms:W3CDTF">2020-02-26T04:41:44Z</dcterms:modified>
</cp:coreProperties>
</file>