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9" r:id="rId1"/>
    <p:sldMasterId id="2147483674" r:id="rId2"/>
    <p:sldMasterId id="2147483683" r:id="rId3"/>
    <p:sldMasterId id="2147483681" r:id="rId4"/>
  </p:sldMasterIdLst>
  <p:notesMasterIdLst>
    <p:notesMasterId r:id="rId20"/>
  </p:notesMasterIdLst>
  <p:handoutMasterIdLst>
    <p:handoutMasterId r:id="rId21"/>
  </p:handoutMasterIdLst>
  <p:sldIdLst>
    <p:sldId id="265" r:id="rId5"/>
    <p:sldId id="552" r:id="rId6"/>
    <p:sldId id="381" r:id="rId7"/>
    <p:sldId id="383" r:id="rId8"/>
    <p:sldId id="398" r:id="rId9"/>
    <p:sldId id="390" r:id="rId10"/>
    <p:sldId id="386" r:id="rId11"/>
    <p:sldId id="546" r:id="rId12"/>
    <p:sldId id="547" r:id="rId13"/>
    <p:sldId id="548" r:id="rId14"/>
    <p:sldId id="549" r:id="rId15"/>
    <p:sldId id="550" r:id="rId16"/>
    <p:sldId id="553" r:id="rId17"/>
    <p:sldId id="554" r:id="rId18"/>
    <p:sldId id="555" r:id="rId19"/>
  </p:sldIdLst>
  <p:sldSz cx="9144000" cy="5715000" type="screen16x1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2400" userDrawn="1">
          <p15:clr>
            <a:srgbClr val="A4A3A4"/>
          </p15:clr>
        </p15:guide>
        <p15:guide id="3"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2FF"/>
    <a:srgbClr val="EE4093"/>
    <a:srgbClr val="934BC9"/>
    <a:srgbClr val="008000"/>
    <a:srgbClr val="FF5050"/>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8" autoAdjust="0"/>
    <p:restoredTop sz="69076" autoAdjust="0"/>
  </p:normalViewPr>
  <p:slideViewPr>
    <p:cSldViewPr>
      <p:cViewPr varScale="1">
        <p:scale>
          <a:sx n="127" d="100"/>
          <a:sy n="127" d="100"/>
        </p:scale>
        <p:origin x="-1146" y="-96"/>
      </p:cViewPr>
      <p:guideLst>
        <p:guide orient="horz" pos="530"/>
        <p:guide orient="horz" pos="3206"/>
        <p:guide orient="horz" pos="394"/>
        <p:guide pos="567"/>
        <p:guide pos="5193"/>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110" d="100"/>
          <a:sy n="110" d="100"/>
        </p:scale>
        <p:origin x="-1320" y="-7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0644" tIns="45322" rIns="90644" bIns="45322" rtlCol="0" anchor="b"/>
          <a:lstStyle>
            <a:lvl1pPr algn="r">
              <a:defRPr sz="1200"/>
            </a:lvl1pPr>
          </a:lstStyle>
          <a:p>
            <a:fld id="{1AB10502-D433-4698-A4DF-06029B496A98}" type="slidenum">
              <a:rPr kumimoji="1" lang="ja-JP" altLang="en-US" smtClean="0"/>
              <a:t>‹#›</a:t>
            </a:fld>
            <a:endParaRPr kumimoji="1" lang="ja-JP" altLang="en-US"/>
          </a:p>
        </p:txBody>
      </p:sp>
    </p:spTree>
    <p:extLst>
      <p:ext uri="{BB962C8B-B14F-4D97-AF65-F5344CB8AC3E}">
        <p14:creationId xmlns:p14="http://schemas.microsoft.com/office/powerpoint/2010/main" val="245571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9D65FD74-6499-4290-962A-F179C6685009}" type="datetimeFigureOut">
              <a:rPr kumimoji="1" lang="ja-JP" altLang="en-US" smtClean="0"/>
              <a:t>2020/2/25</a:t>
            </a:fld>
            <a:endParaRPr kumimoji="1" lang="ja-JP" altLang="en-US"/>
          </a:p>
        </p:txBody>
      </p:sp>
      <p:sp>
        <p:nvSpPr>
          <p:cNvPr id="4" name="スライド イメージ プレースホルダー 3"/>
          <p:cNvSpPr>
            <a:spLocks noGrp="1" noRot="1" noChangeAspect="1"/>
          </p:cNvSpPr>
          <p:nvPr>
            <p:ph type="sldImg" idx="2"/>
          </p:nvPr>
        </p:nvSpPr>
        <p:spPr>
          <a:xfrm>
            <a:off x="704850" y="1233488"/>
            <a:ext cx="53260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7D5489D7-4FFC-455B-B915-3CEFB519FBBE}" type="slidenum">
              <a:rPr kumimoji="1" lang="ja-JP" altLang="en-US" smtClean="0"/>
              <a:t>‹#›</a:t>
            </a:fld>
            <a:endParaRPr kumimoji="1" lang="ja-JP" altLang="en-US"/>
          </a:p>
        </p:txBody>
      </p:sp>
    </p:spTree>
    <p:extLst>
      <p:ext uri="{BB962C8B-B14F-4D97-AF65-F5344CB8AC3E}">
        <p14:creationId xmlns:p14="http://schemas.microsoft.com/office/powerpoint/2010/main" val="241455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sz="1200" b="0" dirty="0" smtClean="0">
                <a:latin typeface="+mn-ea"/>
                <a:ea typeface="+mn-ea"/>
              </a:rPr>
              <a:t>いよいよ最後の第</a:t>
            </a:r>
            <a:r>
              <a:rPr kumimoji="1" lang="en-US" altLang="ja-JP" sz="1200" b="0" dirty="0" smtClean="0">
                <a:latin typeface="+mn-ea"/>
                <a:ea typeface="+mn-ea"/>
              </a:rPr>
              <a:t>7</a:t>
            </a:r>
            <a:r>
              <a:rPr kumimoji="1" lang="ja-JP" altLang="en-US" sz="1200" b="0" dirty="0" smtClean="0">
                <a:latin typeface="+mn-ea"/>
                <a:ea typeface="+mn-ea"/>
              </a:rPr>
              <a:t>章です。</a:t>
            </a:r>
          </a:p>
          <a:p>
            <a:r>
              <a:rPr kumimoji="1" lang="ja-JP" altLang="en-US" sz="1200" b="0" dirty="0" smtClean="0">
                <a:latin typeface="+mn-ea"/>
                <a:ea typeface="+mn-ea"/>
              </a:rPr>
              <a:t>因果推論の基礎と全体のまとめをしていきたいと思います。</a:t>
            </a:r>
          </a:p>
          <a:p>
            <a:r>
              <a:rPr kumimoji="1" lang="ja-JP" altLang="en-US" sz="1200" b="0" dirty="0" smtClean="0">
                <a:latin typeface="+mn-ea"/>
                <a:ea typeface="+mn-ea"/>
              </a:rPr>
              <a:t>最後まで頑張りましょう。</a:t>
            </a:r>
          </a:p>
          <a:p>
            <a:endParaRPr kumimoji="1" lang="ja-JP" altLang="en-US" sz="1200" b="0"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1</a:t>
            </a:fld>
            <a:endParaRPr kumimoji="1" lang="ja-JP" altLang="en-US"/>
          </a:p>
        </p:txBody>
      </p:sp>
    </p:spTree>
    <p:extLst>
      <p:ext uri="{BB962C8B-B14F-4D97-AF65-F5344CB8AC3E}">
        <p14:creationId xmlns:p14="http://schemas.microsoft.com/office/powerpoint/2010/main" val="81030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sz="1100" dirty="0" smtClean="0">
                <a:latin typeface="+mn-ea"/>
                <a:ea typeface="+mn-ea"/>
              </a:rPr>
              <a:t>法律や制度の評価も</a:t>
            </a:r>
            <a:r>
              <a:rPr kumimoji="1" lang="en-US" altLang="ja-JP" sz="1100" dirty="0" smtClean="0">
                <a:latin typeface="+mn-ea"/>
                <a:ea typeface="+mn-ea"/>
              </a:rPr>
              <a:t>RCT</a:t>
            </a:r>
            <a:r>
              <a:rPr kumimoji="1" lang="ja-JP" altLang="en-US" sz="1100" dirty="0" smtClean="0">
                <a:latin typeface="+mn-ea"/>
                <a:ea typeface="+mn-ea"/>
              </a:rPr>
              <a:t>を実施するのが困難なもののひとつです。</a:t>
            </a:r>
          </a:p>
          <a:p>
            <a:r>
              <a:rPr kumimoji="1" lang="ja-JP" altLang="en-US" sz="1100" dirty="0" smtClean="0">
                <a:latin typeface="+mn-ea"/>
                <a:ea typeface="+mn-ea"/>
              </a:rPr>
              <a:t>国の財政が厳しい中で、診療報酬の自己負担額を増やしてはどうか、という議論がされることがありますが、</a:t>
            </a:r>
          </a:p>
          <a:p>
            <a:r>
              <a:rPr kumimoji="1" lang="ja-JP" altLang="en-US" sz="1100" dirty="0" smtClean="0">
                <a:latin typeface="+mn-ea"/>
                <a:ea typeface="+mn-ea"/>
              </a:rPr>
              <a:t>自己負担額の増減は、例えば外来受診の増減に影響するのでしょうか。</a:t>
            </a:r>
          </a:p>
          <a:p>
            <a:r>
              <a:rPr kumimoji="1" lang="ja-JP" altLang="en-US" sz="1100" dirty="0" smtClean="0">
                <a:latin typeface="+mn-ea"/>
                <a:ea typeface="+mn-ea"/>
              </a:rPr>
              <a:t>かつての老人保健制度では、</a:t>
            </a:r>
            <a:r>
              <a:rPr kumimoji="1" lang="en-US" altLang="ja-JP" sz="1100" dirty="0" smtClean="0">
                <a:latin typeface="+mn-ea"/>
                <a:ea typeface="+mn-ea"/>
              </a:rPr>
              <a:t>70</a:t>
            </a:r>
            <a:r>
              <a:rPr kumimoji="1" lang="ja-JP" altLang="en-US" sz="1100" dirty="0" smtClean="0">
                <a:latin typeface="+mn-ea"/>
                <a:ea typeface="+mn-ea"/>
              </a:rPr>
              <a:t>才を境に自己負担額が大きく軽減される制度になっていました。</a:t>
            </a:r>
          </a:p>
          <a:p>
            <a:r>
              <a:rPr kumimoji="1" lang="ja-JP" altLang="en-US" sz="1100" dirty="0" smtClean="0">
                <a:latin typeface="+mn-ea"/>
                <a:ea typeface="+mn-ea"/>
              </a:rPr>
              <a:t>この点に注目して、後期高齢者医療制度が始まった</a:t>
            </a:r>
            <a:r>
              <a:rPr kumimoji="1" lang="en-US" altLang="ja-JP" sz="1100" dirty="0" smtClean="0">
                <a:latin typeface="+mn-ea"/>
                <a:ea typeface="+mn-ea"/>
              </a:rPr>
              <a:t>2008</a:t>
            </a:r>
            <a:r>
              <a:rPr kumimoji="1" lang="ja-JP" altLang="en-US" sz="1100" dirty="0" smtClean="0">
                <a:latin typeface="+mn-ea"/>
                <a:ea typeface="+mn-ea"/>
              </a:rPr>
              <a:t>年までの「患者調査」を使った研究をご紹介します。</a:t>
            </a:r>
          </a:p>
          <a:p>
            <a:endParaRPr kumimoji="1" lang="ja-JP" altLang="en-US" sz="1100" dirty="0" smtClean="0">
              <a:latin typeface="+mn-ea"/>
              <a:ea typeface="+mn-ea"/>
            </a:endParaRPr>
          </a:p>
          <a:p>
            <a:r>
              <a:rPr kumimoji="1" lang="ja-JP" altLang="en-US" sz="1100" dirty="0" smtClean="0">
                <a:latin typeface="+mn-ea"/>
                <a:ea typeface="+mn-ea"/>
              </a:rPr>
              <a:t>この研究では、右図のように</a:t>
            </a:r>
            <a:r>
              <a:rPr kumimoji="1" lang="en-US" altLang="ja-JP" sz="1100" dirty="0" smtClean="0">
                <a:latin typeface="+mn-ea"/>
                <a:ea typeface="+mn-ea"/>
              </a:rPr>
              <a:t>65</a:t>
            </a:r>
            <a:r>
              <a:rPr kumimoji="1" lang="ja-JP" altLang="en-US" sz="1100" dirty="0" smtClean="0">
                <a:latin typeface="+mn-ea"/>
                <a:ea typeface="+mn-ea"/>
              </a:rPr>
              <a:t>歳から</a:t>
            </a:r>
            <a:r>
              <a:rPr kumimoji="1" lang="en-US" altLang="ja-JP" sz="1100" dirty="0" smtClean="0">
                <a:latin typeface="+mn-ea"/>
                <a:ea typeface="+mn-ea"/>
              </a:rPr>
              <a:t>75</a:t>
            </a:r>
            <a:r>
              <a:rPr kumimoji="1" lang="ja-JP" altLang="en-US" sz="1100" dirty="0" smtClean="0">
                <a:latin typeface="+mn-ea"/>
                <a:ea typeface="+mn-ea"/>
              </a:rPr>
              <a:t>歳の外来患者数を月齢別にプロットしています。</a:t>
            </a:r>
          </a:p>
          <a:p>
            <a:r>
              <a:rPr kumimoji="1" lang="en-US" altLang="ja-JP" sz="1100" dirty="0" smtClean="0">
                <a:latin typeface="+mn-ea"/>
                <a:ea typeface="+mn-ea"/>
              </a:rPr>
              <a:t>69</a:t>
            </a:r>
            <a:r>
              <a:rPr kumimoji="1" lang="ja-JP" altLang="en-US" sz="1100" dirty="0" smtClean="0">
                <a:latin typeface="+mn-ea"/>
                <a:ea typeface="+mn-ea"/>
              </a:rPr>
              <a:t>歳</a:t>
            </a:r>
            <a:r>
              <a:rPr kumimoji="1" lang="en-US" altLang="ja-JP" sz="1100" dirty="0" smtClean="0">
                <a:latin typeface="+mn-ea"/>
                <a:ea typeface="+mn-ea"/>
              </a:rPr>
              <a:t>11</a:t>
            </a:r>
            <a:r>
              <a:rPr kumimoji="1" lang="ja-JP" altLang="en-US" sz="1100" dirty="0" smtClean="0">
                <a:latin typeface="+mn-ea"/>
                <a:ea typeface="+mn-ea"/>
              </a:rPr>
              <a:t>カ月から</a:t>
            </a:r>
            <a:r>
              <a:rPr kumimoji="1" lang="en-US" altLang="ja-JP" sz="1100" dirty="0" smtClean="0">
                <a:latin typeface="+mn-ea"/>
                <a:ea typeface="+mn-ea"/>
              </a:rPr>
              <a:t>70</a:t>
            </a:r>
            <a:r>
              <a:rPr kumimoji="1" lang="ja-JP" altLang="en-US" sz="1100" dirty="0" smtClean="0">
                <a:latin typeface="+mn-ea"/>
                <a:ea typeface="+mn-ea"/>
              </a:rPr>
              <a:t>歳になるところで急激に患者数が増えていますね。</a:t>
            </a:r>
          </a:p>
          <a:p>
            <a:r>
              <a:rPr kumimoji="1" lang="ja-JP" altLang="en-US" sz="1100" dirty="0" smtClean="0">
                <a:latin typeface="+mn-ea"/>
                <a:ea typeface="+mn-ea"/>
              </a:rPr>
              <a:t>推計すると、</a:t>
            </a:r>
            <a:r>
              <a:rPr kumimoji="1" lang="en-US" altLang="ja-JP" sz="1100" dirty="0" smtClean="0">
                <a:latin typeface="+mn-ea"/>
                <a:ea typeface="+mn-ea"/>
              </a:rPr>
              <a:t>70</a:t>
            </a:r>
            <a:r>
              <a:rPr kumimoji="1" lang="ja-JP" altLang="en-US" sz="1100" dirty="0" smtClean="0">
                <a:latin typeface="+mn-ea"/>
                <a:ea typeface="+mn-ea"/>
              </a:rPr>
              <a:t>歳を境に外来患者数は</a:t>
            </a:r>
            <a:r>
              <a:rPr kumimoji="1" lang="en-US" altLang="ja-JP" sz="1100" dirty="0" smtClean="0">
                <a:latin typeface="+mn-ea"/>
                <a:ea typeface="+mn-ea"/>
              </a:rPr>
              <a:t>10.3</a:t>
            </a:r>
            <a:r>
              <a:rPr kumimoji="1" lang="ja-JP" altLang="en-US" sz="1100" dirty="0" smtClean="0">
                <a:latin typeface="+mn-ea"/>
                <a:ea typeface="+mn-ea"/>
              </a:rPr>
              <a:t>％増加していました。</a:t>
            </a:r>
            <a:br>
              <a:rPr kumimoji="1" lang="ja-JP" altLang="en-US" sz="1100" dirty="0" smtClean="0">
                <a:latin typeface="+mn-ea"/>
                <a:ea typeface="+mn-ea"/>
              </a:rPr>
            </a:br>
            <a:r>
              <a:rPr kumimoji="1" lang="en-US" altLang="ja-JP" sz="1100" dirty="0" smtClean="0">
                <a:latin typeface="+mn-ea"/>
                <a:ea typeface="+mn-ea"/>
              </a:rPr>
              <a:t>69</a:t>
            </a:r>
            <a:r>
              <a:rPr kumimoji="1" lang="ja-JP" altLang="en-US" sz="1100" dirty="0" smtClean="0">
                <a:latin typeface="+mn-ea"/>
                <a:ea typeface="+mn-ea"/>
              </a:rPr>
              <a:t>歳</a:t>
            </a:r>
            <a:r>
              <a:rPr kumimoji="1" lang="en-US" altLang="ja-JP" sz="1100" dirty="0" smtClean="0">
                <a:latin typeface="+mn-ea"/>
                <a:ea typeface="+mn-ea"/>
              </a:rPr>
              <a:t>11</a:t>
            </a:r>
            <a:r>
              <a:rPr kumimoji="1" lang="ja-JP" altLang="en-US" sz="1100" dirty="0" smtClean="0">
                <a:latin typeface="+mn-ea"/>
                <a:ea typeface="+mn-ea"/>
              </a:rPr>
              <a:t>カ月から</a:t>
            </a:r>
            <a:r>
              <a:rPr kumimoji="1" lang="en-US" altLang="ja-JP" sz="1100" dirty="0" smtClean="0">
                <a:latin typeface="+mn-ea"/>
                <a:ea typeface="+mn-ea"/>
              </a:rPr>
              <a:t>70</a:t>
            </a:r>
            <a:r>
              <a:rPr kumimoji="1" lang="ja-JP" altLang="en-US" sz="1100" dirty="0" smtClean="0">
                <a:latin typeface="+mn-ea"/>
                <a:ea typeface="+mn-ea"/>
              </a:rPr>
              <a:t>歳への</a:t>
            </a:r>
            <a:r>
              <a:rPr kumimoji="1" lang="en-US" altLang="ja-JP" sz="1100" dirty="0" smtClean="0">
                <a:latin typeface="+mn-ea"/>
                <a:ea typeface="+mn-ea"/>
              </a:rPr>
              <a:t>1</a:t>
            </a:r>
            <a:r>
              <a:rPr kumimoji="1" lang="ja-JP" altLang="en-US" sz="1100" dirty="0" smtClean="0">
                <a:latin typeface="+mn-ea"/>
                <a:ea typeface="+mn-ea"/>
              </a:rPr>
              <a:t>カ月の差で変化するのが自己負担額で、ほかに影響する因子はないはずなので、</a:t>
            </a:r>
          </a:p>
          <a:p>
            <a:r>
              <a:rPr kumimoji="1" lang="ja-JP" altLang="en-US" sz="1100" dirty="0" smtClean="0">
                <a:latin typeface="+mn-ea"/>
                <a:ea typeface="+mn-ea"/>
              </a:rPr>
              <a:t>この増加は自己負担額減少の影響といってもいいのではないでしょうか。</a:t>
            </a:r>
          </a:p>
          <a:p>
            <a:endParaRPr kumimoji="1" lang="ja-JP" altLang="en-US" sz="1100" dirty="0" smtClean="0">
              <a:latin typeface="+mn-ea"/>
              <a:ea typeface="+mn-ea"/>
            </a:endParaRPr>
          </a:p>
          <a:p>
            <a:r>
              <a:rPr kumimoji="1" lang="ja-JP" altLang="en-US" sz="1100" dirty="0" smtClean="0">
                <a:latin typeface="+mn-ea"/>
                <a:ea typeface="+mn-ea"/>
              </a:rPr>
              <a:t>このように、ある点以上もしくは以下で介入がなされる閾値があるときに、</a:t>
            </a:r>
          </a:p>
          <a:p>
            <a:r>
              <a:rPr kumimoji="1" lang="ja-JP" altLang="en-US" sz="1100" dirty="0" smtClean="0">
                <a:latin typeface="+mn-ea"/>
                <a:ea typeface="+mn-ea"/>
              </a:rPr>
              <a:t>介入の因果効果を導き出す、準実験的な手法を「回帰不連続デザイン」といいます。</a:t>
            </a:r>
          </a:p>
          <a:p>
            <a:r>
              <a:rPr kumimoji="1" lang="ja-JP" altLang="en-US" sz="1100" dirty="0" smtClean="0">
                <a:latin typeface="+mn-ea"/>
                <a:ea typeface="+mn-ea"/>
              </a:rPr>
              <a:t>介入に閾値があるような際には、有効な手法の一つになります。</a:t>
            </a: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en-US" altLang="ja-JP" dirty="0" smtClean="0">
                <a:latin typeface="+mn-ea"/>
                <a:ea typeface="+mn-ea"/>
              </a:rPr>
              <a:t>RCT</a:t>
            </a:r>
            <a:r>
              <a:rPr kumimoji="1" lang="ja-JP" altLang="en-US" dirty="0" smtClean="0">
                <a:latin typeface="+mn-ea"/>
                <a:ea typeface="+mn-ea"/>
              </a:rPr>
              <a:t>ではランダムに複数の群に割り付けますが、事後的に各種の要因が各群で公平になるように割り付けることで、群間のバイアスを最小化する方法をマッチングといいます。</a:t>
            </a:r>
          </a:p>
          <a:p>
            <a:r>
              <a:rPr kumimoji="1" lang="ja-JP" altLang="en-US" dirty="0" smtClean="0">
                <a:latin typeface="+mn-ea"/>
                <a:ea typeface="+mn-ea"/>
              </a:rPr>
              <a:t>最近では、各群への割付き確率をロジスティック回帰を用いて患者毎に計算し、</a:t>
            </a:r>
          </a:p>
          <a:p>
            <a:r>
              <a:rPr kumimoji="1" lang="ja-JP" altLang="en-US" dirty="0" smtClean="0">
                <a:latin typeface="+mn-ea"/>
                <a:ea typeface="+mn-ea"/>
              </a:rPr>
              <a:t>同じ確率の患者をペアとして確率を行う、「偏向スコアマッチング」という手法も広く使われます。</a:t>
            </a:r>
          </a:p>
          <a:p>
            <a:r>
              <a:rPr kumimoji="1" lang="ja-JP" altLang="en-US" dirty="0" smtClean="0">
                <a:latin typeface="+mn-ea"/>
                <a:ea typeface="+mn-ea"/>
              </a:rPr>
              <a:t>事後的に</a:t>
            </a:r>
            <a:r>
              <a:rPr kumimoji="1" lang="en-US" altLang="ja-JP" dirty="0" smtClean="0">
                <a:latin typeface="+mn-ea"/>
                <a:ea typeface="+mn-ea"/>
              </a:rPr>
              <a:t>RCT</a:t>
            </a:r>
            <a:r>
              <a:rPr kumimoji="1" lang="ja-JP" altLang="en-US" dirty="0" smtClean="0">
                <a:latin typeface="+mn-ea"/>
                <a:ea typeface="+mn-ea"/>
              </a:rPr>
              <a:t>様な比較ができる有効な手段の一つです</a:t>
            </a:r>
          </a:p>
          <a:p>
            <a:endParaRPr kumimoji="1" lang="ja-JP" altLang="en-US" dirty="0" smtClean="0">
              <a:latin typeface="+mn-ea"/>
              <a:ea typeface="+mn-ea"/>
            </a:endParaRP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dirty="0" err="1" smtClean="0">
                <a:latin typeface="+mn-ea"/>
                <a:ea typeface="+mn-ea"/>
              </a:rPr>
              <a:t>差の差の</a:t>
            </a:r>
            <a:r>
              <a:rPr kumimoji="1" lang="ja-JP" altLang="en-US" dirty="0" smtClean="0">
                <a:latin typeface="+mn-ea"/>
                <a:ea typeface="+mn-ea"/>
              </a:rPr>
              <a:t>分析法という方法についても紹介しておきます。</a:t>
            </a:r>
          </a:p>
          <a:p>
            <a:r>
              <a:rPr kumimoji="1" lang="ja-JP" altLang="en-US" dirty="0" smtClean="0">
                <a:latin typeface="+mn-ea"/>
                <a:ea typeface="+mn-ea"/>
              </a:rPr>
              <a:t>例えば、テレビ</a:t>
            </a:r>
            <a:r>
              <a:rPr kumimoji="1" lang="en-US" altLang="ja-JP" dirty="0" smtClean="0">
                <a:latin typeface="+mn-ea"/>
                <a:ea typeface="+mn-ea"/>
              </a:rPr>
              <a:t>CM</a:t>
            </a:r>
            <a:r>
              <a:rPr kumimoji="1" lang="ja-JP" altLang="en-US" dirty="0" smtClean="0">
                <a:latin typeface="+mn-ea"/>
                <a:ea typeface="+mn-ea"/>
              </a:rPr>
              <a:t>の効果として商品がよく売れるようになったのかどうか、調べたい時などに使うことができます。</a:t>
            </a:r>
          </a:p>
          <a:p>
            <a:r>
              <a:rPr kumimoji="1" lang="ja-JP" altLang="en-US" dirty="0" smtClean="0">
                <a:latin typeface="+mn-ea"/>
                <a:ea typeface="+mn-ea"/>
              </a:rPr>
              <a:t>データを分析すると相関関係はありそうですが、ただの比較だけでは</a:t>
            </a:r>
          </a:p>
          <a:p>
            <a:r>
              <a:rPr kumimoji="1" lang="en-US" altLang="ja-JP" dirty="0" smtClean="0">
                <a:latin typeface="+mn-ea"/>
                <a:ea typeface="+mn-ea"/>
              </a:rPr>
              <a:t>CM</a:t>
            </a:r>
            <a:r>
              <a:rPr kumimoji="1" lang="ja-JP" altLang="en-US" dirty="0" smtClean="0">
                <a:latin typeface="+mn-ea"/>
                <a:ea typeface="+mn-ea"/>
              </a:rPr>
              <a:t>が無くても増えたのではないのか？とか</a:t>
            </a:r>
          </a:p>
          <a:p>
            <a:r>
              <a:rPr kumimoji="1" lang="en-US" altLang="ja-JP" dirty="0" smtClean="0">
                <a:latin typeface="+mn-ea"/>
                <a:ea typeface="+mn-ea"/>
              </a:rPr>
              <a:t>CM</a:t>
            </a:r>
            <a:r>
              <a:rPr kumimoji="1" lang="ja-JP" altLang="en-US" dirty="0" smtClean="0">
                <a:latin typeface="+mn-ea"/>
                <a:ea typeface="+mn-ea"/>
              </a:rPr>
              <a:t>を「見た」から「購入意向が高くなった」のか？もとから「購入意向が高い」から</a:t>
            </a:r>
            <a:r>
              <a:rPr kumimoji="1" lang="en-US" altLang="ja-JP" dirty="0" smtClean="0">
                <a:latin typeface="+mn-ea"/>
                <a:ea typeface="+mn-ea"/>
              </a:rPr>
              <a:t>CM</a:t>
            </a:r>
            <a:r>
              <a:rPr kumimoji="1" lang="ja-JP" altLang="en-US" dirty="0" smtClean="0">
                <a:latin typeface="+mn-ea"/>
                <a:ea typeface="+mn-ea"/>
              </a:rPr>
              <a:t>を「見た（覚えやすい）」のか？</a:t>
            </a:r>
          </a:p>
          <a:p>
            <a:r>
              <a:rPr kumimoji="1" lang="ja-JP" altLang="en-US" dirty="0" smtClean="0">
                <a:latin typeface="+mn-ea"/>
                <a:ea typeface="+mn-ea"/>
              </a:rPr>
              <a:t>などの疑問も残り、因果関係を説明するには不十分です。</a:t>
            </a:r>
          </a:p>
          <a:p>
            <a:r>
              <a:rPr kumimoji="1" lang="ja-JP" altLang="en-US" dirty="0" smtClean="0">
                <a:latin typeface="+mn-ea"/>
                <a:ea typeface="+mn-ea"/>
              </a:rPr>
              <a:t>そこで、</a:t>
            </a:r>
            <a:r>
              <a:rPr kumimoji="1" lang="en-US" altLang="ja-JP" dirty="0" smtClean="0">
                <a:latin typeface="+mn-ea"/>
                <a:ea typeface="+mn-ea"/>
              </a:rPr>
              <a:t>CM</a:t>
            </a:r>
            <a:r>
              <a:rPr kumimoji="1" lang="ja-JP" altLang="en-US" dirty="0" smtClean="0">
                <a:latin typeface="+mn-ea"/>
                <a:ea typeface="+mn-ea"/>
              </a:rPr>
              <a:t>に触れることで増加した購入意向から、</a:t>
            </a:r>
            <a:r>
              <a:rPr kumimoji="1" lang="en-US" altLang="ja-JP" dirty="0" smtClean="0">
                <a:latin typeface="+mn-ea"/>
                <a:ea typeface="+mn-ea"/>
              </a:rPr>
              <a:t>CM</a:t>
            </a:r>
            <a:r>
              <a:rPr kumimoji="1" lang="ja-JP" altLang="en-US" dirty="0" smtClean="0">
                <a:latin typeface="+mn-ea"/>
                <a:ea typeface="+mn-ea"/>
              </a:rPr>
              <a:t>に触れなくても高まった購入意向を引いた値で評価してみると、実際の効果を知ることができます。</a:t>
            </a:r>
          </a:p>
          <a:p>
            <a:r>
              <a:rPr kumimoji="1" lang="ja-JP" altLang="en-US" dirty="0" smtClean="0">
                <a:latin typeface="+mn-ea"/>
                <a:ea typeface="+mn-ea"/>
              </a:rPr>
              <a:t>この手法のことを「</a:t>
            </a:r>
            <a:r>
              <a:rPr kumimoji="1" lang="ja-JP" altLang="en-US" dirty="0" err="1" smtClean="0">
                <a:latin typeface="+mn-ea"/>
                <a:ea typeface="+mn-ea"/>
              </a:rPr>
              <a:t>差の差の</a:t>
            </a:r>
            <a:r>
              <a:rPr kumimoji="1" lang="ja-JP" altLang="en-US" dirty="0" smtClean="0">
                <a:latin typeface="+mn-ea"/>
                <a:ea typeface="+mn-ea"/>
              </a:rPr>
              <a:t>分析法」といいますが、これも因果関係を説明するため有効な手法の一つです。</a:t>
            </a:r>
          </a:p>
          <a:p>
            <a:endParaRPr kumimoji="1" lang="ja-JP" altLang="en-US" dirty="0" smtClean="0">
              <a:latin typeface="+mn-ea"/>
              <a:ea typeface="+mn-ea"/>
            </a:endParaRP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第</a:t>
            </a:r>
            <a:r>
              <a:rPr kumimoji="1" lang="en-US" altLang="ja-JP" dirty="0" smtClean="0">
                <a:latin typeface="+mn-ea"/>
                <a:ea typeface="+mn-ea"/>
              </a:rPr>
              <a:t>6</a:t>
            </a:r>
            <a:r>
              <a:rPr kumimoji="1" lang="ja-JP" altLang="en-US" dirty="0" smtClean="0">
                <a:latin typeface="+mn-ea"/>
                <a:ea typeface="+mn-ea"/>
              </a:rPr>
              <a:t>回で学んだ重回帰分析では、複数の要因を独立な変数として回帰させることができました。</a:t>
            </a:r>
          </a:p>
          <a:p>
            <a:r>
              <a:rPr kumimoji="1" lang="ja-JP" altLang="en-US" dirty="0" smtClean="0">
                <a:latin typeface="+mn-ea"/>
                <a:ea typeface="+mn-ea"/>
              </a:rPr>
              <a:t>その結果は、他の要因をコントロールした状態での、目的変数への寄与の程度を変数毎に示したものでもあります。</a:t>
            </a:r>
          </a:p>
          <a:p>
            <a:r>
              <a:rPr kumimoji="1" lang="ja-JP" altLang="en-US" dirty="0" smtClean="0">
                <a:latin typeface="+mn-ea"/>
                <a:ea typeface="+mn-ea"/>
              </a:rPr>
              <a:t>ですので、交絡因子の影響も考慮した分析になりますので、これも因果関係を説明する有効な手法になります。</a:t>
            </a:r>
          </a:p>
          <a:p>
            <a:endParaRPr kumimoji="1" lang="ja-JP" altLang="en-US" dirty="0" smtClean="0">
              <a:latin typeface="+mn-ea"/>
              <a:ea typeface="+mn-ea"/>
            </a:endParaRP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実社会では</a:t>
            </a:r>
            <a:r>
              <a:rPr kumimoji="1" lang="en-US" altLang="ja-JP" dirty="0" smtClean="0">
                <a:latin typeface="+mn-ea"/>
                <a:ea typeface="+mn-ea"/>
              </a:rPr>
              <a:t>RCT</a:t>
            </a:r>
            <a:r>
              <a:rPr kumimoji="1" lang="ja-JP" altLang="en-US" dirty="0" smtClean="0">
                <a:latin typeface="+mn-ea"/>
                <a:ea typeface="+mn-ea"/>
              </a:rPr>
              <a:t>の実施が困難なことが多いので、今回説明したような、</a:t>
            </a:r>
          </a:p>
          <a:p>
            <a:r>
              <a:rPr kumimoji="1" lang="ja-JP" altLang="en-US" dirty="0" smtClean="0">
                <a:latin typeface="+mn-ea"/>
                <a:ea typeface="+mn-ea"/>
              </a:rPr>
              <a:t>操作変数法、回帰不連続デザイン、マッチング、</a:t>
            </a:r>
            <a:r>
              <a:rPr kumimoji="1" lang="ja-JP" altLang="en-US" dirty="0" err="1" smtClean="0">
                <a:latin typeface="+mn-ea"/>
                <a:ea typeface="+mn-ea"/>
              </a:rPr>
              <a:t>差の差の</a:t>
            </a:r>
            <a:r>
              <a:rPr kumimoji="1" lang="ja-JP" altLang="en-US" dirty="0" smtClean="0">
                <a:latin typeface="+mn-ea"/>
                <a:ea typeface="+mn-ea"/>
              </a:rPr>
              <a:t>分析法、重回帰分析、といった手法も有効になります。</a:t>
            </a:r>
          </a:p>
          <a:p>
            <a:r>
              <a:rPr kumimoji="1" lang="ja-JP" altLang="en-US" dirty="0" smtClean="0">
                <a:latin typeface="+mn-ea"/>
                <a:ea typeface="+mn-ea"/>
              </a:rPr>
              <a:t>特に、重回帰分析は幅広く用いられていますので、機会があったら学習を深めて下さい。</a:t>
            </a: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今回ご説明したように、因果関係を説明するのは簡単ではありませんが、重要で避けて通れない課題でもあります。</a:t>
            </a:r>
          </a:p>
          <a:p>
            <a:r>
              <a:rPr kumimoji="1" lang="ja-JP" altLang="en-US" dirty="0" smtClean="0">
                <a:latin typeface="+mn-ea"/>
                <a:ea typeface="+mn-ea"/>
              </a:rPr>
              <a:t>因果推論を学べる本を列挙してみましたので、興味がある方は是非参考にしてみて下さい。</a:t>
            </a:r>
          </a:p>
          <a:p>
            <a:r>
              <a:rPr kumimoji="1" lang="ja-JP" altLang="en-US" dirty="0" smtClean="0">
                <a:latin typeface="+mn-ea"/>
                <a:ea typeface="+mn-ea"/>
              </a:rPr>
              <a:t>それでは第</a:t>
            </a:r>
            <a:r>
              <a:rPr kumimoji="1" lang="en-US" altLang="ja-JP" dirty="0" smtClean="0">
                <a:latin typeface="+mn-ea"/>
                <a:ea typeface="+mn-ea"/>
              </a:rPr>
              <a:t>7</a:t>
            </a:r>
            <a:r>
              <a:rPr kumimoji="1" lang="ja-JP" altLang="en-US" dirty="0" smtClean="0">
                <a:latin typeface="+mn-ea"/>
                <a:ea typeface="+mn-ea"/>
              </a:rPr>
              <a:t>章前半の因果推論はここまでです。</a:t>
            </a:r>
          </a:p>
          <a:p>
            <a:r>
              <a:rPr kumimoji="1" lang="ja-JP" altLang="en-US" dirty="0" smtClean="0">
                <a:latin typeface="+mn-ea"/>
                <a:ea typeface="+mn-ea"/>
              </a:rPr>
              <a:t>お疲れまでした。</a:t>
            </a: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15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a:t>
            </a:r>
            <a:r>
              <a:rPr kumimoji="1" lang="en-US" altLang="ja-JP" dirty="0" smtClean="0">
                <a:latin typeface="+mn-ea"/>
                <a:ea typeface="+mn-ea"/>
              </a:rPr>
              <a:t>5</a:t>
            </a:r>
            <a:r>
              <a:rPr kumimoji="1" lang="ja-JP" altLang="en-US" dirty="0" smtClean="0">
                <a:latin typeface="+mn-ea"/>
                <a:ea typeface="+mn-ea"/>
              </a:rPr>
              <a:t>秒表示＞</a:t>
            </a: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相関関係というのは</a:t>
            </a:r>
            <a:r>
              <a:rPr kumimoji="1" lang="en-US" altLang="ja-JP" dirty="0" smtClean="0">
                <a:latin typeface="+mn-ea"/>
                <a:ea typeface="+mn-ea"/>
              </a:rPr>
              <a:t>2</a:t>
            </a:r>
            <a:r>
              <a:rPr kumimoji="1" lang="ja-JP" altLang="en-US" dirty="0" err="1" smtClean="0">
                <a:latin typeface="+mn-ea"/>
                <a:ea typeface="+mn-ea"/>
              </a:rPr>
              <a:t>つの</a:t>
            </a:r>
            <a:r>
              <a:rPr kumimoji="1" lang="ja-JP" altLang="en-US" dirty="0" smtClean="0">
                <a:latin typeface="+mn-ea"/>
                <a:ea typeface="+mn-ea"/>
              </a:rPr>
              <a:t>変数の関係でどちらかが大きくなるほど、もう片方もある傾向で変化する、というものでした。</a:t>
            </a:r>
          </a:p>
          <a:p>
            <a:r>
              <a:rPr kumimoji="1" lang="ja-JP" altLang="en-US" dirty="0" smtClean="0">
                <a:latin typeface="+mn-ea"/>
                <a:ea typeface="+mn-ea"/>
              </a:rPr>
              <a:t>一方の、因果関係は、片方の変化や差がもう片方の変化や差につながるという関係にあるものです。</a:t>
            </a:r>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3</a:t>
            </a:fld>
            <a:endParaRPr kumimoji="1" lang="ja-JP" altLang="en-US"/>
          </a:p>
        </p:txBody>
      </p:sp>
    </p:spTree>
    <p:extLst>
      <p:ext uri="{BB962C8B-B14F-4D97-AF65-F5344CB8AC3E}">
        <p14:creationId xmlns:p14="http://schemas.microsoft.com/office/powerpoint/2010/main" val="108665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因果関係について、過去の偉人達のまとめたところでは、ここにあげているような</a:t>
            </a:r>
            <a:r>
              <a:rPr kumimoji="1" lang="en-US" altLang="ja-JP" dirty="0" smtClean="0">
                <a:latin typeface="+mn-ea"/>
                <a:ea typeface="+mn-ea"/>
              </a:rPr>
              <a:t>3</a:t>
            </a:r>
            <a:r>
              <a:rPr kumimoji="1" lang="ja-JP" altLang="en-US" dirty="0" err="1" smtClean="0">
                <a:latin typeface="+mn-ea"/>
                <a:ea typeface="+mn-ea"/>
              </a:rPr>
              <a:t>つの</a:t>
            </a:r>
            <a:r>
              <a:rPr kumimoji="1" lang="ja-JP" altLang="en-US" dirty="0" smtClean="0">
                <a:latin typeface="+mn-ea"/>
                <a:ea typeface="+mn-ea"/>
              </a:rPr>
              <a:t>条件をすべて満たす必要があるとされています。</a:t>
            </a:r>
          </a:p>
          <a:p>
            <a:r>
              <a:rPr kumimoji="1" lang="en-US" altLang="ja-JP" dirty="0" smtClean="0">
                <a:latin typeface="+mn-ea"/>
                <a:ea typeface="+mn-ea"/>
              </a:rPr>
              <a:t>1</a:t>
            </a:r>
            <a:r>
              <a:rPr kumimoji="1" lang="ja-JP" altLang="en-US" dirty="0" smtClean="0">
                <a:latin typeface="+mn-ea"/>
                <a:ea typeface="+mn-ea"/>
              </a:rPr>
              <a:t>の時間先行性というのは、原因となる現象が結果となる現象よりも時間的に先に起こっている、ということです。</a:t>
            </a:r>
          </a:p>
          <a:p>
            <a:r>
              <a:rPr kumimoji="1" lang="ja-JP" altLang="en-US" dirty="0" smtClean="0">
                <a:latin typeface="+mn-ea"/>
                <a:ea typeface="+mn-ea"/>
              </a:rPr>
              <a:t>原因となる事象が先に起こっているというのは当然と言えますが、重要なポイントでもあります。</a:t>
            </a:r>
          </a:p>
          <a:p>
            <a:r>
              <a:rPr kumimoji="1" lang="en-US" altLang="ja-JP" dirty="0" smtClean="0">
                <a:latin typeface="+mn-ea"/>
                <a:ea typeface="+mn-ea"/>
              </a:rPr>
              <a:t>2</a:t>
            </a:r>
            <a:r>
              <a:rPr kumimoji="1" lang="ja-JP" altLang="en-US" dirty="0" err="1" smtClean="0">
                <a:latin typeface="+mn-ea"/>
                <a:ea typeface="+mn-ea"/>
              </a:rPr>
              <a:t>の共</a:t>
            </a:r>
            <a:r>
              <a:rPr kumimoji="1" lang="ja-JP" altLang="en-US" dirty="0" smtClean="0">
                <a:latin typeface="+mn-ea"/>
                <a:ea typeface="+mn-ea"/>
              </a:rPr>
              <a:t>変関係というのは、原因となる現象が変化したときに結果となる現象も変化する、ということでして、相関関係と同じようなことを言っていると考えてもらったらいいのではないでしょうか。</a:t>
            </a:r>
          </a:p>
          <a:p>
            <a:r>
              <a:rPr kumimoji="1" lang="en-US" altLang="ja-JP" dirty="0" smtClean="0">
                <a:latin typeface="+mn-ea"/>
                <a:ea typeface="+mn-ea"/>
              </a:rPr>
              <a:t>3</a:t>
            </a:r>
            <a:r>
              <a:rPr kumimoji="1" lang="ja-JP" altLang="en-US" dirty="0" smtClean="0">
                <a:latin typeface="+mn-ea"/>
                <a:ea typeface="+mn-ea"/>
              </a:rPr>
              <a:t>の他条件の同一性、というのは第</a:t>
            </a:r>
            <a:r>
              <a:rPr kumimoji="1" lang="en-US" altLang="ja-JP" dirty="0" smtClean="0">
                <a:latin typeface="+mn-ea"/>
                <a:ea typeface="+mn-ea"/>
              </a:rPr>
              <a:t>1</a:t>
            </a:r>
            <a:r>
              <a:rPr kumimoji="1" lang="ja-JP" altLang="en-US" dirty="0" smtClean="0">
                <a:latin typeface="+mn-ea"/>
                <a:ea typeface="+mn-ea"/>
              </a:rPr>
              <a:t>章で触れた交絡因子のようなものがないか、あったとしてもその影響について考慮できている、という状態であることを言います。</a:t>
            </a:r>
          </a:p>
          <a:p>
            <a:r>
              <a:rPr kumimoji="1" lang="ja-JP" altLang="en-US" dirty="0" smtClean="0">
                <a:latin typeface="+mn-ea"/>
                <a:ea typeface="+mn-ea"/>
              </a:rPr>
              <a:t>交絡因子が全くない、ということはまれですが、その交絡因子の影響を考慮できているのであれば、条件を満たすことになります。</a:t>
            </a:r>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4</a:t>
            </a:fld>
            <a:endParaRPr kumimoji="1" lang="ja-JP" altLang="en-US"/>
          </a:p>
        </p:txBody>
      </p:sp>
    </p:spTree>
    <p:extLst>
      <p:ext uri="{BB962C8B-B14F-4D97-AF65-F5344CB8AC3E}">
        <p14:creationId xmlns:p14="http://schemas.microsoft.com/office/powerpoint/2010/main" val="364927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例えば、ここにあげた例はアメリカにおける自動車販売数と自動車による自殺数の推移を、それぞれ赤線と黒戦で表したものです。</a:t>
            </a:r>
          </a:p>
          <a:p>
            <a:r>
              <a:rPr kumimoji="1" lang="ja-JP" altLang="en-US" dirty="0" smtClean="0">
                <a:latin typeface="+mn-ea"/>
                <a:ea typeface="+mn-ea"/>
              </a:rPr>
              <a:t>第</a:t>
            </a:r>
            <a:r>
              <a:rPr kumimoji="1" lang="en-US" altLang="ja-JP" dirty="0" smtClean="0">
                <a:latin typeface="+mn-ea"/>
                <a:ea typeface="+mn-ea"/>
              </a:rPr>
              <a:t>6</a:t>
            </a:r>
            <a:r>
              <a:rPr kumimoji="1" lang="ja-JP" altLang="en-US" dirty="0" smtClean="0">
                <a:latin typeface="+mn-ea"/>
                <a:ea typeface="+mn-ea"/>
              </a:rPr>
              <a:t>章で学んだ相関係数は</a:t>
            </a:r>
            <a:r>
              <a:rPr kumimoji="1" lang="en-US" altLang="ja-JP" dirty="0" smtClean="0">
                <a:latin typeface="+mn-ea"/>
                <a:ea typeface="+mn-ea"/>
              </a:rPr>
              <a:t>0.94</a:t>
            </a:r>
            <a:r>
              <a:rPr kumimoji="1" lang="ja-JP" altLang="en-US" dirty="0" smtClean="0">
                <a:latin typeface="+mn-ea"/>
                <a:ea typeface="+mn-ea"/>
              </a:rPr>
              <a:t>ということで、非常に強い相関関係があるといえます。</a:t>
            </a:r>
          </a:p>
          <a:p>
            <a:r>
              <a:rPr kumimoji="1" lang="ja-JP" altLang="en-US" dirty="0" smtClean="0">
                <a:latin typeface="+mn-ea"/>
                <a:ea typeface="+mn-ea"/>
              </a:rPr>
              <a:t>強い相関関係があるのですが、因果関係についても「ある」といえるのでしょうか？</a:t>
            </a:r>
          </a:p>
        </p:txBody>
      </p:sp>
      <p:sp>
        <p:nvSpPr>
          <p:cNvPr id="4" name="スライド番号プレースホルダー 3"/>
          <p:cNvSpPr>
            <a:spLocks noGrp="1"/>
          </p:cNvSpPr>
          <p:nvPr>
            <p:ph type="sldNum" sz="quarter" idx="10"/>
          </p:nvPr>
        </p:nvSpPr>
        <p:spPr/>
        <p:txBody>
          <a:bodyPr/>
          <a:lstStyle/>
          <a:p>
            <a:fld id="{7D5489D7-4FFC-455B-B915-3CEFB519FBBE}" type="slidenum">
              <a:rPr kumimoji="1" lang="ja-JP" altLang="en-US" smtClean="0"/>
              <a:t>5</a:t>
            </a:fld>
            <a:endParaRPr kumimoji="1" lang="ja-JP" altLang="en-US"/>
          </a:p>
        </p:txBody>
      </p:sp>
    </p:spTree>
    <p:extLst>
      <p:ext uri="{BB962C8B-B14F-4D97-AF65-F5344CB8AC3E}">
        <p14:creationId xmlns:p14="http://schemas.microsoft.com/office/powerpoint/2010/main" val="373717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lang="ja-JP" altLang="en-US" b="0" dirty="0" smtClean="0">
                <a:latin typeface="+mn-ea"/>
                <a:ea typeface="+mn-ea"/>
              </a:rPr>
              <a:t>因果関係としては、ここにあげている上</a:t>
            </a:r>
            <a:r>
              <a:rPr lang="en-US" altLang="ja-JP" b="0" dirty="0" smtClean="0">
                <a:latin typeface="+mn-ea"/>
                <a:ea typeface="+mn-ea"/>
              </a:rPr>
              <a:t>2</a:t>
            </a:r>
            <a:r>
              <a:rPr lang="ja-JP" altLang="en-US" b="0" dirty="0" err="1" smtClean="0">
                <a:latin typeface="+mn-ea"/>
                <a:ea typeface="+mn-ea"/>
              </a:rPr>
              <a:t>つの</a:t>
            </a:r>
            <a:r>
              <a:rPr lang="ja-JP" altLang="en-US" b="0" dirty="0" smtClean="0">
                <a:latin typeface="+mn-ea"/>
                <a:ea typeface="+mn-ea"/>
              </a:rPr>
              <a:t>可能性があります。</a:t>
            </a:r>
          </a:p>
          <a:p>
            <a:r>
              <a:rPr lang="ja-JP" altLang="en-US" b="0" dirty="0" smtClean="0">
                <a:latin typeface="+mn-ea"/>
                <a:ea typeface="+mn-ea"/>
              </a:rPr>
              <a:t>「日本車販売台数が増えると自動車による自殺者が増える」　、現実にはあって欲しくない関係ですね。</a:t>
            </a:r>
          </a:p>
          <a:p>
            <a:r>
              <a:rPr lang="ja-JP" altLang="en-US" b="0" dirty="0" smtClean="0">
                <a:latin typeface="+mn-ea"/>
                <a:ea typeface="+mn-ea"/>
              </a:rPr>
              <a:t>「自動車による自殺者が増えると日本車販売台数が増える」、　こちらも実際にはどういう背景があるのか、考えにくいですが、現実ではないことを願いたくなります。</a:t>
            </a:r>
          </a:p>
          <a:p>
            <a:r>
              <a:rPr lang="ja-JP" altLang="en-US" b="0" dirty="0" smtClean="0">
                <a:latin typeface="+mn-ea"/>
                <a:ea typeface="+mn-ea"/>
              </a:rPr>
              <a:t>もちろん、「自動車による自殺者と日本車販売台数が相互に影響する」という関係性もあり得ますが、この場合は互恵効果とも呼ばれます。</a:t>
            </a:r>
          </a:p>
          <a:p>
            <a:r>
              <a:rPr lang="ja-JP" altLang="en-US" b="0" dirty="0" smtClean="0">
                <a:latin typeface="+mn-ea"/>
                <a:ea typeface="+mn-ea"/>
              </a:rPr>
              <a:t>本当のところは「自動車による自殺者の増加と日本車販売台数は無関係」なのではないでしょうか。</a:t>
            </a:r>
          </a:p>
          <a:p>
            <a:r>
              <a:rPr lang="ja-JP" altLang="en-US" b="0" dirty="0" smtClean="0">
                <a:latin typeface="+mn-ea"/>
                <a:ea typeface="+mn-ea"/>
              </a:rPr>
              <a:t>このように、実際には第</a:t>
            </a:r>
            <a:r>
              <a:rPr lang="en-US" altLang="ja-JP" b="0" dirty="0" smtClean="0">
                <a:latin typeface="+mn-ea"/>
                <a:ea typeface="+mn-ea"/>
              </a:rPr>
              <a:t>3</a:t>
            </a:r>
            <a:r>
              <a:rPr lang="ja-JP" altLang="en-US" b="0" dirty="0" smtClean="0">
                <a:latin typeface="+mn-ea"/>
                <a:ea typeface="+mn-ea"/>
              </a:rPr>
              <a:t>の要因などを介して（季節の影響などでしょうか）、相関関係があるように見えてしまう関係を擬似相関といいます。</a:t>
            </a:r>
          </a:p>
          <a:p>
            <a:r>
              <a:rPr lang="ja-JP" altLang="en-US" b="0" dirty="0" smtClean="0">
                <a:latin typeface="+mn-ea"/>
                <a:ea typeface="+mn-ea"/>
              </a:rPr>
              <a:t>この章ではこのように相関関係が本当なのか、因果関係もあるのか、ということを考える手法について学びます。</a:t>
            </a:r>
          </a:p>
          <a:p>
            <a:endParaRPr lang="ja-JP" altLang="en-US" b="0" dirty="0" smtClean="0">
              <a:latin typeface="+mn-ea"/>
              <a:ea typeface="+mn-ea"/>
            </a:endParaRPr>
          </a:p>
          <a:p>
            <a:endParaRPr lang="ja-JP" altLang="en-US" b="0" dirty="0" smtClean="0">
              <a:latin typeface="+mn-ea"/>
              <a:ea typeface="+mn-ea"/>
            </a:endParaRPr>
          </a:p>
          <a:p>
            <a:endParaRPr lang="ja-JP" altLang="en-US" b="0" dirty="0" smtClean="0">
              <a:latin typeface="+mn-ea"/>
              <a:ea typeface="+mn-ea"/>
            </a:endParaRP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6490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4563" y="1135063"/>
            <a:ext cx="4897437" cy="3062287"/>
          </a:xfrm>
        </p:spPr>
      </p:sp>
      <p:sp>
        <p:nvSpPr>
          <p:cNvPr id="3" name="ノート プレースホルダー 2"/>
          <p:cNvSpPr>
            <a:spLocks noGrp="1"/>
          </p:cNvSpPr>
          <p:nvPr>
            <p:ph type="body" idx="1"/>
          </p:nvPr>
        </p:nvSpPr>
        <p:spPr/>
        <p:txBody>
          <a:bodyPr/>
          <a:lstStyle/>
          <a:p>
            <a:r>
              <a:rPr kumimoji="1" lang="ja-JP" altLang="en-US" sz="1100" dirty="0" smtClean="0">
                <a:latin typeface="+mn-ea"/>
                <a:ea typeface="+mn-ea"/>
              </a:rPr>
              <a:t>このような、因果関係があるかどうかをしっかり検討していく過程のことを因果推論といいます。</a:t>
            </a:r>
          </a:p>
          <a:p>
            <a:r>
              <a:rPr kumimoji="1" lang="ja-JP" altLang="en-US" sz="1100" dirty="0" smtClean="0">
                <a:latin typeface="+mn-ea"/>
                <a:ea typeface="+mn-ea"/>
              </a:rPr>
              <a:t>アスピリンという痛み止めの薬を飲んで頭痛が消えた、という経験から因果関係を推論していく過程について考えてみましょう。</a:t>
            </a:r>
          </a:p>
          <a:p>
            <a:endParaRPr kumimoji="1" lang="ja-JP" altLang="en-US" sz="1100" dirty="0" smtClean="0">
              <a:latin typeface="+mn-ea"/>
              <a:ea typeface="+mn-ea"/>
            </a:endParaRPr>
          </a:p>
          <a:p>
            <a:r>
              <a:rPr kumimoji="1" lang="ja-JP" altLang="en-US" sz="1100" dirty="0" smtClean="0">
                <a:latin typeface="+mn-ea"/>
                <a:ea typeface="+mn-ea"/>
              </a:rPr>
              <a:t>とった行動は「アスピリンを飲んだ」です。この反対の事象は当然「アスピリンを飲まない」です。</a:t>
            </a:r>
          </a:p>
          <a:p>
            <a:r>
              <a:rPr kumimoji="1" lang="ja-JP" altLang="en-US" sz="1100" dirty="0" smtClean="0">
                <a:latin typeface="+mn-ea"/>
                <a:ea typeface="+mn-ea"/>
              </a:rPr>
              <a:t>結果は「頭痛が消えた」で、反対の結果は「頭痛が消えなかった」です。</a:t>
            </a:r>
          </a:p>
          <a:p>
            <a:r>
              <a:rPr kumimoji="1" lang="ja-JP" altLang="en-US" sz="1100" dirty="0" smtClean="0">
                <a:latin typeface="+mn-ea"/>
                <a:ea typeface="+mn-ea"/>
              </a:rPr>
              <a:t>この限られた情報からは因果推論として「アスピリンが頭痛を消した」と考えたわけですが、これでいいのでしょうか。</a:t>
            </a:r>
          </a:p>
          <a:p>
            <a:endParaRPr kumimoji="1" lang="ja-JP" altLang="en-US" sz="1100" dirty="0" smtClean="0">
              <a:latin typeface="+mn-ea"/>
              <a:ea typeface="+mn-ea"/>
            </a:endParaRPr>
          </a:p>
          <a:p>
            <a:r>
              <a:rPr kumimoji="1" lang="ja-JP" altLang="en-US" sz="1100" dirty="0" smtClean="0">
                <a:latin typeface="+mn-ea"/>
                <a:ea typeface="+mn-ea"/>
              </a:rPr>
              <a:t>途中触れましたが、実際には起こらなかった反対の事象についても考えを巡らせる必要があります。このことを反実仮想というのですが、具体的にはどういうことなのでしょうか。</a:t>
            </a:r>
          </a:p>
          <a:p>
            <a:r>
              <a:rPr kumimoji="1" lang="ja-JP" altLang="en-US" sz="1100" dirty="0" smtClean="0">
                <a:latin typeface="+mn-ea"/>
                <a:ea typeface="+mn-ea"/>
              </a:rPr>
              <a:t>実際には、アスピリンを飲んだのですが、違う行動をとったらどうなっただろうか、ということを考えることになります。</a:t>
            </a:r>
          </a:p>
          <a:p>
            <a:r>
              <a:rPr kumimoji="1" lang="ja-JP" altLang="en-US" sz="1100" dirty="0" smtClean="0">
                <a:latin typeface="+mn-ea"/>
                <a:ea typeface="+mn-ea"/>
              </a:rPr>
              <a:t>因果推論が正しいのだとすると、反対の行動をとると反対の結果につながったはずです。つまり</a:t>
            </a:r>
          </a:p>
          <a:p>
            <a:r>
              <a:rPr kumimoji="1" lang="ja-JP" altLang="en-US" sz="1100" dirty="0" smtClean="0">
                <a:latin typeface="+mn-ea"/>
                <a:ea typeface="+mn-ea"/>
              </a:rPr>
              <a:t>「アスピリンを飲まなければ頭痛は残った？」のでしょうか。ひょっとしたらもう頭痛は治りかけで、アスピリンを飲まなくても治ったのかも知れません。</a:t>
            </a:r>
          </a:p>
          <a:p>
            <a:r>
              <a:rPr kumimoji="1" lang="ja-JP" altLang="en-US" sz="1100" dirty="0" smtClean="0">
                <a:latin typeface="+mn-ea"/>
                <a:ea typeface="+mn-ea"/>
              </a:rPr>
              <a:t>もしくはアスピリンのつもりで砂糖の塊を飲み込むだけでも十分だったのかも知れません。</a:t>
            </a:r>
          </a:p>
          <a:p>
            <a:endParaRPr kumimoji="1" lang="ja-JP" altLang="en-US" sz="1100" dirty="0" smtClean="0">
              <a:latin typeface="+mn-ea"/>
              <a:ea typeface="+mn-ea"/>
            </a:endParaRP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panose="020F0502020204030204"/>
                <a:ea typeface="ＭＳ Ｐゴシック" panose="020B0600070205080204" pitchFamily="50" charset="-128"/>
              </a:rPr>
              <a:pPr defTabSz="906445">
                <a:defRPr/>
              </a:pPr>
              <a:t>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40066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lang="ja-JP" altLang="en-US" b="0" dirty="0" smtClean="0">
                <a:latin typeface="+mn-ea"/>
                <a:ea typeface="+mn-ea"/>
              </a:rPr>
              <a:t>因果関係を評価するには、理想的にはランダム化比較試験を行うことが良いとされています。</a:t>
            </a:r>
          </a:p>
          <a:p>
            <a:r>
              <a:rPr lang="ja-JP" altLang="en-US" b="0" dirty="0" smtClean="0">
                <a:latin typeface="+mn-ea"/>
                <a:ea typeface="+mn-ea"/>
              </a:rPr>
              <a:t>調査対象の試験的操作（介入・治療など）を行うこと以外は公平になるように、ランダムに複数の群（アスピリン摂取群とアスピリン非摂取群など）にわりつけて比較する方法です。</a:t>
            </a:r>
          </a:p>
          <a:p>
            <a:r>
              <a:rPr lang="ja-JP" altLang="en-US" b="0" dirty="0" smtClean="0">
                <a:latin typeface="+mn-ea"/>
                <a:ea typeface="+mn-ea"/>
              </a:rPr>
              <a:t>背景因子の偏りをできるだけ小さくするようにするのがランダム化の意図で、実施できればかなり説得力のあるものになります。</a:t>
            </a:r>
          </a:p>
          <a:p>
            <a:r>
              <a:rPr lang="ja-JP" altLang="en-US" b="0" dirty="0" smtClean="0">
                <a:latin typeface="+mn-ea"/>
                <a:ea typeface="+mn-ea"/>
              </a:rPr>
              <a:t>ただし、費用や時間がかかったり、対照群への割り付けが困難なことがあるなど、必ず実施できるというものではありません。</a:t>
            </a:r>
          </a:p>
          <a:p>
            <a:endParaRPr lang="ja-JP" altLang="en-US" b="0" dirty="0" smtClean="0">
              <a:latin typeface="+mn-ea"/>
              <a:ea typeface="+mn-ea"/>
            </a:endParaRP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79974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1233488"/>
            <a:ext cx="5326063" cy="3330575"/>
          </a:xfrm>
        </p:spPr>
      </p:sp>
      <p:sp>
        <p:nvSpPr>
          <p:cNvPr id="3" name="ノート プレースホルダー 2"/>
          <p:cNvSpPr>
            <a:spLocks noGrp="1"/>
          </p:cNvSpPr>
          <p:nvPr>
            <p:ph type="body" idx="1"/>
          </p:nvPr>
        </p:nvSpPr>
        <p:spPr/>
        <p:txBody>
          <a:bodyPr/>
          <a:lstStyle/>
          <a:p>
            <a:r>
              <a:rPr kumimoji="1" lang="en-US" altLang="ja-JP" sz="1100" dirty="0" smtClean="0">
                <a:latin typeface="+mn-ea"/>
                <a:ea typeface="+mn-ea"/>
              </a:rPr>
              <a:t>RCT</a:t>
            </a:r>
            <a:r>
              <a:rPr kumimoji="1" lang="ja-JP" altLang="en-US" sz="1100" dirty="0" smtClean="0">
                <a:latin typeface="+mn-ea"/>
                <a:ea typeface="+mn-ea"/>
              </a:rPr>
              <a:t>の実施が難しいものはいろいろあります。</a:t>
            </a:r>
          </a:p>
          <a:p>
            <a:r>
              <a:rPr kumimoji="1" lang="ja-JP" altLang="en-US" sz="1100" dirty="0" smtClean="0">
                <a:latin typeface="+mn-ea"/>
                <a:ea typeface="+mn-ea"/>
              </a:rPr>
              <a:t>例えば、ドイツが統合されたときに「西側の文化が東側の体制崩壊に影響を与えたのではないか？」という指摘が少なからずありました。</a:t>
            </a:r>
          </a:p>
          <a:p>
            <a:r>
              <a:rPr kumimoji="1" lang="ja-JP" altLang="en-US" sz="1100" dirty="0" smtClean="0">
                <a:latin typeface="+mn-ea"/>
                <a:ea typeface="+mn-ea"/>
              </a:rPr>
              <a:t>具体的には「テレビやラジオで西側の文化に触れた東側の人間が、ソ連体制への不満を募らせ、それが体制崩壊を促進した」というのが当時の一般的な見解でした。</a:t>
            </a:r>
          </a:p>
          <a:p>
            <a:r>
              <a:rPr kumimoji="1" lang="ja-JP" altLang="en-US" sz="1100" dirty="0" smtClean="0">
                <a:latin typeface="+mn-ea"/>
                <a:ea typeface="+mn-ea"/>
              </a:rPr>
              <a:t>しかし、そもそも反体制だから西側のテレビを見るのでは？という（逆の因果関係） の可能性も否定できませんでした。</a:t>
            </a:r>
          </a:p>
          <a:p>
            <a:r>
              <a:rPr kumimoji="1" lang="ja-JP" altLang="en-US" sz="1100" dirty="0" smtClean="0">
                <a:latin typeface="+mn-ea"/>
                <a:ea typeface="+mn-ea"/>
              </a:rPr>
              <a:t>こうした歴史的事実に関する検討では、</a:t>
            </a:r>
            <a:r>
              <a:rPr kumimoji="1" lang="en-US" altLang="ja-JP" sz="1100" dirty="0" smtClean="0">
                <a:latin typeface="+mn-ea"/>
                <a:ea typeface="+mn-ea"/>
              </a:rPr>
              <a:t>RCT</a:t>
            </a:r>
            <a:r>
              <a:rPr kumimoji="1" lang="ja-JP" altLang="en-US" sz="1100" dirty="0" err="1" smtClean="0">
                <a:latin typeface="+mn-ea"/>
                <a:ea typeface="+mn-ea"/>
              </a:rPr>
              <a:t>で評</a:t>
            </a:r>
            <a:r>
              <a:rPr kumimoji="1" lang="ja-JP" altLang="en-US" sz="1100" dirty="0" smtClean="0">
                <a:latin typeface="+mn-ea"/>
                <a:ea typeface="+mn-ea"/>
              </a:rPr>
              <a:t>価することができません。</a:t>
            </a:r>
          </a:p>
          <a:p>
            <a:endParaRPr kumimoji="1" lang="ja-JP" altLang="en-US" sz="1100" dirty="0" smtClean="0">
              <a:latin typeface="+mn-ea"/>
              <a:ea typeface="+mn-ea"/>
            </a:endParaRPr>
          </a:p>
          <a:p>
            <a:r>
              <a:rPr kumimoji="1" lang="ja-JP" altLang="en-US" sz="1100" dirty="0" smtClean="0">
                <a:latin typeface="+mn-ea"/>
                <a:ea typeface="+mn-ea"/>
              </a:rPr>
              <a:t>この検証には、</a:t>
            </a:r>
            <a:r>
              <a:rPr kumimoji="1" lang="en-US" altLang="ja-JP" sz="1100" dirty="0" smtClean="0">
                <a:latin typeface="+mn-ea"/>
                <a:ea typeface="+mn-ea"/>
              </a:rPr>
              <a:t>RCT</a:t>
            </a:r>
            <a:r>
              <a:rPr kumimoji="1" lang="ja-JP" altLang="en-US" sz="1100" dirty="0" smtClean="0">
                <a:latin typeface="+mn-ea"/>
                <a:ea typeface="+mn-ea"/>
              </a:rPr>
              <a:t>のかわりに操作変数法という手法が用いられました。</a:t>
            </a:r>
          </a:p>
          <a:p>
            <a:r>
              <a:rPr kumimoji="1" lang="ja-JP" altLang="en-US" sz="1100" dirty="0" smtClean="0">
                <a:latin typeface="+mn-ea"/>
                <a:ea typeface="+mn-ea"/>
              </a:rPr>
              <a:t>操作変数というのは、「原因に影響を与えることを通じてしか結果に影響を与えない変数」のことをいいます。</a:t>
            </a:r>
          </a:p>
          <a:p>
            <a:r>
              <a:rPr kumimoji="1" lang="ja-JP" altLang="en-US" sz="1100" dirty="0" smtClean="0">
                <a:latin typeface="+mn-ea"/>
                <a:ea typeface="+mn-ea"/>
              </a:rPr>
              <a:t>実際には「地形によってテレビ電波の強弱に違いがある」という事実が用いられました。</a:t>
            </a:r>
          </a:p>
          <a:p>
            <a:r>
              <a:rPr kumimoji="1" lang="ja-JP" altLang="en-US" sz="1100" dirty="0" smtClean="0">
                <a:latin typeface="+mn-ea"/>
                <a:ea typeface="+mn-ea"/>
              </a:rPr>
              <a:t>東ドイツ国民をテレビ電話の強弱によって、ある程度ランダムに分けることにしたのです。</a:t>
            </a:r>
          </a:p>
          <a:p>
            <a:r>
              <a:rPr kumimoji="1" lang="ja-JP" altLang="en-US" sz="1100" dirty="0" smtClean="0">
                <a:latin typeface="+mn-ea"/>
                <a:ea typeface="+mn-ea"/>
              </a:rPr>
              <a:t>この調査の結果は、「西ドイツのテレビ番組を見ているほど、東ドイツ政府に好意的」というもので、当時の常識とは反対のものでした。</a:t>
            </a:r>
          </a:p>
          <a:p>
            <a:r>
              <a:rPr kumimoji="1" lang="ja-JP" altLang="en-US" sz="1100" dirty="0" smtClean="0">
                <a:latin typeface="+mn-ea"/>
                <a:ea typeface="+mn-ea"/>
              </a:rPr>
              <a:t>このように、</a:t>
            </a:r>
            <a:r>
              <a:rPr kumimoji="1" lang="en-US" altLang="ja-JP" sz="1100" dirty="0" smtClean="0">
                <a:latin typeface="+mn-ea"/>
                <a:ea typeface="+mn-ea"/>
              </a:rPr>
              <a:t>RCT</a:t>
            </a:r>
            <a:r>
              <a:rPr kumimoji="1" lang="ja-JP" altLang="en-US" sz="1100" dirty="0" smtClean="0">
                <a:latin typeface="+mn-ea"/>
                <a:ea typeface="+mn-ea"/>
              </a:rPr>
              <a:t>ではない過去のデータを使用しても、工夫をすると因果関係を導くことができます。</a:t>
            </a:r>
          </a:p>
          <a:p>
            <a:endParaRPr kumimoji="1" lang="ja-JP" altLang="en-US" sz="1100" dirty="0" smtClean="0">
              <a:latin typeface="+mn-ea"/>
              <a:ea typeface="+mn-ea"/>
            </a:endParaRPr>
          </a:p>
        </p:txBody>
      </p:sp>
      <p:sp>
        <p:nvSpPr>
          <p:cNvPr id="4" name="スライド番号プレースホルダー 3"/>
          <p:cNvSpPr>
            <a:spLocks noGrp="1"/>
          </p:cNvSpPr>
          <p:nvPr>
            <p:ph type="sldNum" sz="quarter" idx="10"/>
          </p:nvPr>
        </p:nvSpPr>
        <p:spPr/>
        <p:txBody>
          <a:bodyPr/>
          <a:lstStyle/>
          <a:p>
            <a:pPr defTabSz="906445">
              <a:defRPr/>
            </a:pPr>
            <a:fld id="{7D5489D7-4FFC-455B-B915-3CEFB519FBBE}" type="slidenum">
              <a:rPr lang="ja-JP" altLang="en-US">
                <a:solidFill>
                  <a:prstClr val="black"/>
                </a:solidFill>
                <a:latin typeface="Calibri"/>
                <a:ea typeface="ＭＳ Ｐゴシック" panose="020B0600070205080204" pitchFamily="50" charset="-128"/>
              </a:rPr>
              <a:pPr defTabSz="906445">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903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0117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01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752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6108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userDrawn="1"/>
        </p:nvSpPr>
        <p:spPr>
          <a:xfrm>
            <a:off x="611189" y="0"/>
            <a:ext cx="180000" cy="4140000"/>
          </a:xfrm>
          <a:prstGeom prst="roundRect">
            <a:avLst>
              <a:gd name="adj" fmla="val 0"/>
            </a:avLst>
          </a:prstGeom>
          <a:gradFill>
            <a:gsLst>
              <a:gs pos="100000">
                <a:schemeClr val="accent5">
                  <a:lumMod val="40000"/>
                  <a:lumOff val="60000"/>
                </a:schemeClr>
              </a:gs>
              <a:gs pos="7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4070243203"/>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userDrawn="1"/>
        </p:nvSpPr>
        <p:spPr>
          <a:xfrm>
            <a:off x="8257345" y="5305773"/>
            <a:ext cx="278578" cy="414051"/>
          </a:xfrm>
          <a:prstGeom prst="roundRect">
            <a:avLst>
              <a:gd name="adj" fmla="val 0"/>
            </a:avLst>
          </a:prstGeom>
          <a:gradFill>
            <a:gsLst>
              <a:gs pos="100000">
                <a:schemeClr val="accent5">
                  <a:lumMod val="40000"/>
                  <a:lumOff val="60000"/>
                </a:schemeClr>
              </a:gs>
              <a:gs pos="36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ja-JP" altLang="en-US" dirty="0" smtClean="0">
              <a:solidFill>
                <a:schemeClr val="bg1"/>
              </a:solidFill>
              <a:latin typeface="Arial" panose="020B0604020202020204" pitchFamily="34" charset="0"/>
            </a:endParaRPr>
          </a:p>
        </p:txBody>
      </p:sp>
      <p:sp>
        <p:nvSpPr>
          <p:cNvPr id="3" name="スライド番号プレースホルダー 3"/>
          <p:cNvSpPr txBox="1">
            <a:spLocks/>
          </p:cNvSpPr>
          <p:nvPr userDrawn="1"/>
        </p:nvSpPr>
        <p:spPr>
          <a:xfrm>
            <a:off x="8052535" y="5323508"/>
            <a:ext cx="688197" cy="3048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5DBB7724-83A9-4087-8B02-796B3CA56CD2}" type="slidenum">
              <a:rPr lang="ja-JP" altLang="en-US" sz="120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pPr algn="ctr"/>
              <a:t>‹#›</a:t>
            </a:fld>
            <a:endPar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4" name="角丸四角形 3"/>
          <p:cNvSpPr/>
          <p:nvPr userDrawn="1"/>
        </p:nvSpPr>
        <p:spPr>
          <a:xfrm>
            <a:off x="611189" y="0"/>
            <a:ext cx="180000" cy="648000"/>
          </a:xfrm>
          <a:prstGeom prst="roundRect">
            <a:avLst>
              <a:gd name="adj" fmla="val 0"/>
            </a:avLst>
          </a:prstGeom>
          <a:gradFill>
            <a:gsLst>
              <a:gs pos="100000">
                <a:schemeClr val="accent5">
                  <a:lumMod val="40000"/>
                  <a:lumOff val="60000"/>
                </a:schemeClr>
              </a:gs>
              <a:gs pos="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538490831"/>
      </p:ext>
    </p:extLst>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角丸四角形 1"/>
          <p:cNvSpPr/>
          <p:nvPr userDrawn="1"/>
        </p:nvSpPr>
        <p:spPr>
          <a:xfrm>
            <a:off x="8257345" y="5305773"/>
            <a:ext cx="278578" cy="414051"/>
          </a:xfrm>
          <a:prstGeom prst="roundRect">
            <a:avLst>
              <a:gd name="adj" fmla="val 0"/>
            </a:avLst>
          </a:prstGeom>
          <a:gradFill>
            <a:gsLst>
              <a:gs pos="100000">
                <a:schemeClr val="accent5">
                  <a:lumMod val="40000"/>
                  <a:lumOff val="60000"/>
                </a:schemeClr>
              </a:gs>
              <a:gs pos="36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ja-JP" altLang="en-US" dirty="0" smtClean="0">
              <a:solidFill>
                <a:schemeClr val="bg1"/>
              </a:solidFill>
              <a:latin typeface="Arial" panose="020B0604020202020204" pitchFamily="34" charset="0"/>
            </a:endParaRPr>
          </a:p>
        </p:txBody>
      </p:sp>
      <p:sp>
        <p:nvSpPr>
          <p:cNvPr id="3" name="スライド番号プレースホルダー 3"/>
          <p:cNvSpPr txBox="1">
            <a:spLocks/>
          </p:cNvSpPr>
          <p:nvPr userDrawn="1"/>
        </p:nvSpPr>
        <p:spPr>
          <a:xfrm>
            <a:off x="8052535" y="5323508"/>
            <a:ext cx="688197" cy="3048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5DBB7724-83A9-4087-8B02-796B3CA56CD2}" type="slidenum">
              <a:rPr lang="ja-JP" altLang="en-US" sz="120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pPr algn="ctr"/>
              <a:t>‹#›</a:t>
            </a:fld>
            <a:endPar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987367656"/>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2273" y="2641477"/>
            <a:ext cx="6891727" cy="3083970"/>
          </a:xfrm>
          <a:prstGeom prst="rect">
            <a:avLst/>
          </a:prstGeom>
        </p:spPr>
      </p:pic>
      <p:sp>
        <p:nvSpPr>
          <p:cNvPr id="6" name="正方形/長方形 5"/>
          <p:cNvSpPr/>
          <p:nvPr userDrawn="1"/>
        </p:nvSpPr>
        <p:spPr>
          <a:xfrm>
            <a:off x="1583160" y="1993405"/>
            <a:ext cx="7560840" cy="3732042"/>
          </a:xfrm>
          <a:prstGeom prst="rect">
            <a:avLst/>
          </a:prstGeom>
          <a:gradFill>
            <a:gsLst>
              <a:gs pos="72000">
                <a:schemeClr val="bg1">
                  <a:alpha val="60000"/>
                </a:schemeClr>
              </a:gs>
              <a:gs pos="0">
                <a:schemeClr val="bg1">
                  <a:alpha val="89000"/>
                </a:schemeClr>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sp>
        <p:nvSpPr>
          <p:cNvPr id="7" name="角丸四角形 6"/>
          <p:cNvSpPr/>
          <p:nvPr userDrawn="1"/>
        </p:nvSpPr>
        <p:spPr>
          <a:xfrm>
            <a:off x="8257345" y="5305773"/>
            <a:ext cx="278578" cy="414051"/>
          </a:xfrm>
          <a:prstGeom prst="roundRect">
            <a:avLst>
              <a:gd name="adj" fmla="val 0"/>
            </a:avLst>
          </a:prstGeom>
          <a:gradFill>
            <a:gsLst>
              <a:gs pos="100000">
                <a:schemeClr val="accent5">
                  <a:lumMod val="40000"/>
                  <a:lumOff val="60000"/>
                </a:schemeClr>
              </a:gs>
              <a:gs pos="36000">
                <a:srgbClr val="0000FF"/>
              </a:gs>
            </a:gsLst>
            <a:lin ang="13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ja-JP" altLang="en-US" dirty="0" smtClean="0">
              <a:solidFill>
                <a:schemeClr val="bg1"/>
              </a:solidFill>
              <a:latin typeface="Arial" panose="020B0604020202020204" pitchFamily="34" charset="0"/>
            </a:endParaRPr>
          </a:p>
        </p:txBody>
      </p:sp>
      <p:sp>
        <p:nvSpPr>
          <p:cNvPr id="8" name="スライド番号プレースホルダー 3"/>
          <p:cNvSpPr txBox="1">
            <a:spLocks/>
          </p:cNvSpPr>
          <p:nvPr userDrawn="1"/>
        </p:nvSpPr>
        <p:spPr>
          <a:xfrm>
            <a:off x="8052535" y="5323508"/>
            <a:ext cx="688197" cy="3048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5DBB7724-83A9-4087-8B02-796B3CA56CD2}" type="slidenum">
              <a:rPr lang="ja-JP" altLang="en-US" sz="1200" smtClean="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pPr algn="ctr"/>
              <a:t>‹#›</a:t>
            </a:fld>
            <a:endPar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2497133861"/>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8"/>
          <p:cNvSpPr txBox="1">
            <a:spLocks/>
          </p:cNvSpPr>
          <p:nvPr/>
        </p:nvSpPr>
        <p:spPr>
          <a:xfrm>
            <a:off x="818390" y="1117814"/>
            <a:ext cx="6858000" cy="1323439"/>
          </a:xfrm>
          <a:prstGeom prst="rect">
            <a:avLst/>
          </a:prstGeom>
        </p:spPr>
        <p:txBody>
          <a:bodyPr anchor="ctr"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4000" dirty="0" smtClean="0">
                <a:latin typeface="HGP創英角ｺﾞｼｯｸUB" panose="020B0900000000000000" pitchFamily="50" charset="-128"/>
                <a:ea typeface="HGP創英角ｺﾞｼｯｸUB" panose="020B0900000000000000" pitchFamily="50" charset="-128"/>
              </a:rPr>
              <a:t>「統計の入門」 </a:t>
            </a:r>
            <a:r>
              <a:rPr lang="ja-JP" altLang="en-US" sz="2400" spc="-300" dirty="0" smtClean="0">
                <a:latin typeface="HGP創英角ｺﾞｼｯｸUB" panose="020B0900000000000000" pitchFamily="50" charset="-128"/>
                <a:ea typeface="HGP創英角ｺﾞｼｯｸUB" panose="020B0900000000000000" pitchFamily="50" charset="-128"/>
              </a:rPr>
              <a:t>＃</a:t>
            </a:r>
            <a:r>
              <a:rPr lang="en-US" altLang="ja-JP" sz="4000" spc="-300" dirty="0" smtClean="0">
                <a:latin typeface="HGP創英角ｺﾞｼｯｸUB" panose="020B0900000000000000" pitchFamily="50" charset="-128"/>
                <a:ea typeface="HGP創英角ｺﾞｼｯｸUB" panose="020B0900000000000000" pitchFamily="50" charset="-128"/>
              </a:rPr>
              <a:t>7</a:t>
            </a:r>
            <a:r>
              <a:rPr lang="en-US" altLang="ja-JP" sz="4000" dirty="0" smtClean="0">
                <a:latin typeface="HGP創英角ｺﾞｼｯｸUB" panose="020B0900000000000000" pitchFamily="50" charset="-128"/>
                <a:ea typeface="HGP創英角ｺﾞｼｯｸUB" panose="020B0900000000000000" pitchFamily="50" charset="-128"/>
              </a:rPr>
              <a:t/>
            </a:r>
            <a:br>
              <a:rPr lang="en-US" altLang="ja-JP" sz="4000" dirty="0" smtClean="0">
                <a:latin typeface="HGP創英角ｺﾞｼｯｸUB" panose="020B0900000000000000" pitchFamily="50" charset="-128"/>
                <a:ea typeface="HGP創英角ｺﾞｼｯｸUB" panose="020B0900000000000000" pitchFamily="50" charset="-128"/>
              </a:rPr>
            </a:br>
            <a:r>
              <a:rPr lang="ja-JP" altLang="en-US" sz="4000" dirty="0">
                <a:latin typeface="HGP創英角ｺﾞｼｯｸUB" panose="020B0900000000000000" pitchFamily="50" charset="-128"/>
                <a:ea typeface="HGP創英角ｺﾞｼｯｸUB" panose="020B0900000000000000" pitchFamily="50" charset="-128"/>
              </a:rPr>
              <a:t>因果推論とまとめ</a:t>
            </a:r>
            <a:r>
              <a:rPr lang="en-US" altLang="ja-JP" sz="2400" dirty="0" smtClean="0">
                <a:latin typeface="HGP創英角ｺﾞｼｯｸUB" panose="020B0900000000000000" pitchFamily="50" charset="-128"/>
                <a:ea typeface="HGP創英角ｺﾞｼｯｸUB" panose="020B0900000000000000" pitchFamily="50" charset="-128"/>
              </a:rPr>
              <a:t>(1/2)</a:t>
            </a:r>
            <a:endParaRPr lang="ja-JP" altLang="en-US" sz="4000" dirty="0">
              <a:latin typeface="HGP創英角ｺﾞｼｯｸUB" panose="020B0900000000000000" pitchFamily="50" charset="-128"/>
              <a:ea typeface="HGP創英角ｺﾞｼｯｸUB" panose="020B0900000000000000" pitchFamily="50" charset="-128"/>
            </a:endParaRPr>
          </a:p>
        </p:txBody>
      </p:sp>
      <p:sp>
        <p:nvSpPr>
          <p:cNvPr id="7" name="サブタイトル 11"/>
          <p:cNvSpPr txBox="1">
            <a:spLocks/>
          </p:cNvSpPr>
          <p:nvPr/>
        </p:nvSpPr>
        <p:spPr>
          <a:xfrm>
            <a:off x="818390" y="2956377"/>
            <a:ext cx="6858000" cy="1198868"/>
          </a:xfrm>
          <a:prstGeom prst="rect">
            <a:avLst/>
          </a:prstGeom>
        </p:spPr>
        <p:txBody>
          <a:bodyPr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ja-JP" altLang="en-US" sz="2200" dirty="0" smtClean="0">
                <a:latin typeface="HGP創英角ｺﾞｼｯｸUB" panose="020B0900000000000000" pitchFamily="50" charset="-128"/>
                <a:ea typeface="HGP創英角ｺﾞｼｯｸUB" panose="020B0900000000000000" pitchFamily="50" charset="-128"/>
              </a:rPr>
              <a:t>京都大学</a:t>
            </a:r>
            <a:endParaRPr lang="en-US" altLang="ja-JP" sz="2200" dirty="0" smtClean="0">
              <a:latin typeface="HGP創英角ｺﾞｼｯｸUB" panose="020B0900000000000000" pitchFamily="50" charset="-128"/>
              <a:ea typeface="HGP創英角ｺﾞｼｯｸUB" panose="020B0900000000000000" pitchFamily="50" charset="-128"/>
            </a:endParaRPr>
          </a:p>
          <a:p>
            <a:pPr marL="0" indent="0">
              <a:lnSpc>
                <a:spcPct val="80000"/>
              </a:lnSpc>
              <a:buNone/>
            </a:pPr>
            <a:r>
              <a:rPr lang="ja-JP" altLang="en-US" sz="2200" dirty="0" smtClean="0">
                <a:latin typeface="HGP創英角ｺﾞｼｯｸUB" panose="020B0900000000000000" pitchFamily="50" charset="-128"/>
                <a:ea typeface="HGP創英角ｺﾞｼｯｸUB" panose="020B0900000000000000" pitchFamily="50" charset="-128"/>
              </a:rPr>
              <a:t>国際高等教育院附属</a:t>
            </a:r>
            <a:endParaRPr lang="en-US" altLang="ja-JP" sz="2200" dirty="0">
              <a:latin typeface="HGP創英角ｺﾞｼｯｸUB" panose="020B0900000000000000" pitchFamily="50" charset="-128"/>
              <a:ea typeface="HGP創英角ｺﾞｼｯｸUB" panose="020B0900000000000000" pitchFamily="50" charset="-128"/>
            </a:endParaRPr>
          </a:p>
          <a:p>
            <a:pPr marL="0" indent="0">
              <a:lnSpc>
                <a:spcPct val="80000"/>
              </a:lnSpc>
              <a:buNone/>
            </a:pPr>
            <a:r>
              <a:rPr lang="ja-JP" altLang="en-US" sz="2200" dirty="0" smtClean="0">
                <a:latin typeface="HGP創英角ｺﾞｼｯｸUB" panose="020B0900000000000000" pitchFamily="50" charset="-128"/>
                <a:ea typeface="HGP創英角ｺﾞｼｯｸUB" panose="020B0900000000000000" pitchFamily="50" charset="-128"/>
              </a:rPr>
              <a:t>データ科学イノベーション教育研究センター</a:t>
            </a:r>
            <a:endParaRPr lang="en-US" altLang="ja-JP" sz="22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6217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8"/>
          <p:cNvSpPr txBox="1">
            <a:spLocks/>
          </p:cNvSpPr>
          <p:nvPr/>
        </p:nvSpPr>
        <p:spPr>
          <a:xfrm>
            <a:off x="810345" y="805851"/>
            <a:ext cx="8333656" cy="430887"/>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自己</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負担額</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の</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増減は</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外来</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受診に</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影響するのか？</a:t>
            </a:r>
          </a:p>
        </p:txBody>
      </p:sp>
      <p:sp>
        <p:nvSpPr>
          <p:cNvPr id="26" name="正方形/長方形 25"/>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7" name="タイトル 8"/>
          <p:cNvSpPr txBox="1">
            <a:spLocks/>
          </p:cNvSpPr>
          <p:nvPr/>
        </p:nvSpPr>
        <p:spPr>
          <a:xfrm>
            <a:off x="810345" y="1225958"/>
            <a:ext cx="8333656" cy="1107996"/>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2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自己負担額が大幅に軽減される</a:t>
            </a:r>
            <a:r>
              <a:rPr lang="en-US" altLang="ja-JP" sz="22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70</a:t>
            </a:r>
            <a:r>
              <a:rPr lang="ja-JP" altLang="en-US" sz="22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歳を境に</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外来の患者数</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が本当に変化するかを「患者調査</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1984</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2008</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年</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を</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使用して調査。</a:t>
            </a:r>
          </a:p>
        </p:txBody>
      </p:sp>
      <p:sp>
        <p:nvSpPr>
          <p:cNvPr id="28" name="正方形/長方形 27"/>
          <p:cNvSpPr>
            <a:spLocks noChangeAspect="1"/>
          </p:cNvSpPr>
          <p:nvPr/>
        </p:nvSpPr>
        <p:spPr>
          <a:xfrm>
            <a:off x="611189" y="1354879"/>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9" name="タイトル 8"/>
          <p:cNvSpPr txBox="1">
            <a:spLocks/>
          </p:cNvSpPr>
          <p:nvPr/>
        </p:nvSpPr>
        <p:spPr>
          <a:xfrm>
            <a:off x="810345" y="2344011"/>
            <a:ext cx="8333655" cy="769441"/>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外来の受診行動を</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65</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歳から</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75</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歳の</a:t>
            </a:r>
            <a:b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b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外来患者数を月齢別にプロット。</a:t>
            </a:r>
          </a:p>
        </p:txBody>
      </p:sp>
      <p:sp>
        <p:nvSpPr>
          <p:cNvPr id="30" name="正方形/長方形 29"/>
          <p:cNvSpPr>
            <a:spLocks noChangeAspect="1"/>
          </p:cNvSpPr>
          <p:nvPr/>
        </p:nvSpPr>
        <p:spPr>
          <a:xfrm>
            <a:off x="611189" y="247293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31" name="タイトル 8"/>
          <p:cNvSpPr txBox="1">
            <a:spLocks/>
          </p:cNvSpPr>
          <p:nvPr/>
        </p:nvSpPr>
        <p:spPr>
          <a:xfrm>
            <a:off x="810345" y="3119200"/>
            <a:ext cx="8333656" cy="212365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69</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11</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カ月から</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70</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歳になるところで</a:t>
            </a:r>
            <a:b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b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急激に患者数が増えている。</a:t>
            </a:r>
            <a:b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b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推計すると、</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70</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歳を境</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に</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外来</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患者数</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は</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10.3</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％増加。</a:t>
            </a:r>
            <a:b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b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69</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11</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カ月から</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70</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歳への</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1</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カ月の差</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で変化</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するのが</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自己</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負担</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額のみなら</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この</a:t>
            </a:r>
            <a:r>
              <a:rPr lang="ja-JP" altLang="en-US" sz="22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増加は自己負担額減少の効果！</a:t>
            </a:r>
          </a:p>
        </p:txBody>
      </p:sp>
      <p:sp>
        <p:nvSpPr>
          <p:cNvPr id="32" name="正方形/長方形 31"/>
          <p:cNvSpPr>
            <a:spLocks noChangeAspect="1"/>
          </p:cNvSpPr>
          <p:nvPr/>
        </p:nvSpPr>
        <p:spPr>
          <a:xfrm>
            <a:off x="611189" y="3248121"/>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pic>
        <p:nvPicPr>
          <p:cNvPr id="33" name="コンテンツ プレースホルダー 4"/>
          <p:cNvPicPr>
            <a:picLocks noChangeAspect="1"/>
          </p:cNvPicPr>
          <p:nvPr/>
        </p:nvPicPr>
        <p:blipFill>
          <a:blip r:embed="rId3"/>
          <a:stretch>
            <a:fillRect/>
          </a:stretch>
        </p:blipFill>
        <p:spPr>
          <a:xfrm>
            <a:off x="5652810" y="2450834"/>
            <a:ext cx="2567243" cy="2003014"/>
          </a:xfrm>
          <a:prstGeom prst="rect">
            <a:avLst/>
          </a:prstGeom>
          <a:ln w="3175">
            <a:solidFill>
              <a:schemeClr val="tx1"/>
            </a:solidFill>
          </a:ln>
        </p:spPr>
      </p:pic>
      <p:sp>
        <p:nvSpPr>
          <p:cNvPr id="34" name="正方形/長方形 33"/>
          <p:cNvSpPr/>
          <p:nvPr/>
        </p:nvSpPr>
        <p:spPr>
          <a:xfrm>
            <a:off x="5569479" y="1945904"/>
            <a:ext cx="3347865" cy="507831"/>
          </a:xfrm>
          <a:prstGeom prst="rect">
            <a:avLst/>
          </a:prstGeom>
        </p:spPr>
        <p:txBody>
          <a:bodyPr wrap="square">
            <a:spAutoFit/>
          </a:bodyPr>
          <a:lstStyle/>
          <a:p>
            <a:r>
              <a:rPr lang="en-US" altLang="ja-JP" sz="900" dirty="0" err="1">
                <a:solidFill>
                  <a:srgbClr val="353C3F"/>
                </a:solidFill>
                <a:latin typeface="ＭＳ Ｐゴシック" panose="020B0600070205080204" pitchFamily="50" charset="-128"/>
                <a:ea typeface="ＭＳ Ｐゴシック" panose="020B0600070205080204" pitchFamily="50" charset="-128"/>
              </a:rPr>
              <a:t>Shigeoka</a:t>
            </a:r>
            <a:r>
              <a:rPr lang="en-US" altLang="ja-JP" sz="900" dirty="0">
                <a:solidFill>
                  <a:srgbClr val="353C3F"/>
                </a:solidFill>
                <a:latin typeface="ＭＳ Ｐゴシック" panose="020B0600070205080204" pitchFamily="50" charset="-128"/>
                <a:ea typeface="ＭＳ Ｐゴシック" panose="020B0600070205080204" pitchFamily="50" charset="-128"/>
              </a:rPr>
              <a:t>, Hitoshi. 2014. "The Effect of Patient Cost Sharing on Utilization, Health, and Risk Protection." </a:t>
            </a:r>
            <a:r>
              <a:rPr lang="en-US" altLang="ja-JP" sz="900" i="1" dirty="0">
                <a:solidFill>
                  <a:srgbClr val="353C3F"/>
                </a:solidFill>
                <a:latin typeface="ＭＳ Ｐゴシック" panose="020B0600070205080204" pitchFamily="50" charset="-128"/>
                <a:ea typeface="ＭＳ Ｐゴシック" panose="020B0600070205080204" pitchFamily="50" charset="-128"/>
              </a:rPr>
              <a:t>American Economic Review</a:t>
            </a:r>
            <a:r>
              <a:rPr lang="en-US" altLang="ja-JP" sz="900" dirty="0">
                <a:solidFill>
                  <a:srgbClr val="353C3F"/>
                </a:solidFill>
                <a:latin typeface="ＭＳ Ｐゴシック" panose="020B0600070205080204" pitchFamily="50" charset="-128"/>
                <a:ea typeface="ＭＳ Ｐゴシック" panose="020B0600070205080204" pitchFamily="50" charset="-128"/>
              </a:rPr>
              <a:t>, 104 (7): 2152-84.</a:t>
            </a:r>
            <a:endParaRPr lang="ja-JP" altLang="en-US" sz="900" dirty="0">
              <a:latin typeface="ＭＳ Ｐゴシック" panose="020B0600070205080204" pitchFamily="50" charset="-128"/>
              <a:ea typeface="ＭＳ Ｐゴシック" panose="020B0600070205080204" pitchFamily="50" charset="-128"/>
            </a:endParaRPr>
          </a:p>
        </p:txBody>
      </p:sp>
      <p:sp>
        <p:nvSpPr>
          <p:cNvPr id="35"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回帰不連続デザイン</a:t>
            </a:r>
          </a:p>
        </p:txBody>
      </p:sp>
      <p:sp>
        <p:nvSpPr>
          <p:cNvPr id="14" name="正方形/長方形 13">
            <a:extLst>
              <a:ext uri="{FF2B5EF4-FFF2-40B4-BE49-F238E27FC236}">
                <a16:creationId xmlns="" xmlns:a16="http://schemas.microsoft.com/office/drawing/2014/main" id="{2BE52A13-3C67-423D-A327-249777DD6A30}"/>
              </a:ext>
            </a:extLst>
          </p:cNvPr>
          <p:cNvSpPr/>
          <p:nvPr/>
        </p:nvSpPr>
        <p:spPr>
          <a:xfrm>
            <a:off x="900113" y="5297408"/>
            <a:ext cx="7365337" cy="246221"/>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https://</a:t>
            </a:r>
            <a:r>
              <a:rPr lang="en-US" altLang="ja-JP" sz="1000" dirty="0" err="1">
                <a:latin typeface="ＭＳ Ｐゴシック" panose="020B0600070205080204" pitchFamily="50" charset="-128"/>
                <a:ea typeface="ＭＳ Ｐゴシック" panose="020B0600070205080204" pitchFamily="50" charset="-128"/>
              </a:rPr>
              <a:t>www.nber.org</a:t>
            </a:r>
            <a:r>
              <a:rPr lang="en-US" altLang="ja-JP" sz="1000" dirty="0">
                <a:latin typeface="ＭＳ Ｐゴシック" panose="020B0600070205080204" pitchFamily="50" charset="-128"/>
                <a:ea typeface="ＭＳ Ｐゴシック" panose="020B0600070205080204" pitchFamily="50" charset="-128"/>
              </a:rPr>
              <a:t>/papers/w19726.pdf</a:t>
            </a:r>
          </a:p>
        </p:txBody>
      </p:sp>
    </p:spTree>
    <p:extLst>
      <p:ext uri="{BB962C8B-B14F-4D97-AF65-F5344CB8AC3E}">
        <p14:creationId xmlns:p14="http://schemas.microsoft.com/office/powerpoint/2010/main" val="39911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8"/>
          <p:cNvSpPr txBox="1">
            <a:spLocks/>
          </p:cNvSpPr>
          <p:nvPr/>
        </p:nvSpPr>
        <p:spPr>
          <a:xfrm>
            <a:off x="810345" y="719595"/>
            <a:ext cx="8082135"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800" dirty="0">
                <a:effectLst>
                  <a:glow rad="88900">
                    <a:schemeClr val="bg1"/>
                  </a:glow>
                </a:effectLst>
                <a:latin typeface="HGP創英角ｺﾞｼｯｸUB" panose="020B0900000000000000" pitchFamily="50" charset="-128"/>
                <a:ea typeface="HGP創英角ｺﾞｼｯｸUB" panose="020B0900000000000000" pitchFamily="50" charset="-128"/>
              </a:rPr>
              <a:t>RCT</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ではランダムに複数の群に割り付ける。</a:t>
            </a:r>
          </a:p>
        </p:txBody>
      </p:sp>
      <p:sp>
        <p:nvSpPr>
          <p:cNvPr id="16" name="正方形/長方形 15"/>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7" name="タイトル 8"/>
          <p:cNvSpPr txBox="1">
            <a:spLocks/>
          </p:cNvSpPr>
          <p:nvPr/>
        </p:nvSpPr>
        <p:spPr>
          <a:xfrm>
            <a:off x="1025375" y="1234820"/>
            <a:ext cx="7867105" cy="90486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事後的に各種の要因が各群で公平になるように</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割り付ける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こと</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で</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、群間</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のバイアスを最小化する方法を</a:t>
            </a:r>
            <a:r>
              <a:rPr lang="ja-JP" altLang="en-US" sz="22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マッチング</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という</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18" name="正方形/長方形 17"/>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1" name="タイトル 8"/>
          <p:cNvSpPr txBox="1">
            <a:spLocks/>
          </p:cNvSpPr>
          <p:nvPr/>
        </p:nvSpPr>
        <p:spPr>
          <a:xfrm>
            <a:off x="1025375" y="2197553"/>
            <a:ext cx="7867105" cy="131112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最近では、各群への割付き確率をロジスティック回帰で事前</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に</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各患者</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毎に計算し、同じ確率の患者をペアとして確率を</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行う</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偏向スコアマッチング</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という手法も広く使われる。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2" name="正方形/長方形 21"/>
          <p:cNvSpPr>
            <a:spLocks noChangeAspect="1"/>
          </p:cNvSpPr>
          <p:nvPr/>
        </p:nvSpPr>
        <p:spPr>
          <a:xfrm>
            <a:off x="892274" y="2386986"/>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3"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マッチング</a:t>
            </a:r>
          </a:p>
        </p:txBody>
      </p:sp>
      <p:grpSp>
        <p:nvGrpSpPr>
          <p:cNvPr id="2" name="グループ化 1"/>
          <p:cNvGrpSpPr/>
          <p:nvPr/>
        </p:nvGrpSpPr>
        <p:grpSpPr>
          <a:xfrm>
            <a:off x="611189" y="3669383"/>
            <a:ext cx="8281291" cy="609398"/>
            <a:chOff x="611189" y="3610008"/>
            <a:chExt cx="8281291" cy="609398"/>
          </a:xfrm>
        </p:grpSpPr>
        <p:sp>
          <p:nvSpPr>
            <p:cNvPr id="19" name="タイトル 8"/>
            <p:cNvSpPr txBox="1">
              <a:spLocks/>
            </p:cNvSpPr>
            <p:nvPr/>
          </p:nvSpPr>
          <p:spPr>
            <a:xfrm>
              <a:off x="810345" y="3610008"/>
              <a:ext cx="8082135"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事後的に</a:t>
              </a:r>
              <a:r>
                <a:rPr lang="en-US" altLang="ja-JP" sz="2800" dirty="0">
                  <a:effectLst>
                    <a:glow rad="88900">
                      <a:schemeClr val="bg1"/>
                    </a:glow>
                  </a:effectLst>
                  <a:latin typeface="HGP創英角ｺﾞｼｯｸUB" panose="020B0900000000000000" pitchFamily="50" charset="-128"/>
                  <a:ea typeface="HGP創英角ｺﾞｼｯｸUB" panose="020B0900000000000000" pitchFamily="50" charset="-128"/>
                </a:rPr>
                <a:t>RCT</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様な比較ができる有効な手段の一つ。</a:t>
              </a:r>
            </a:p>
          </p:txBody>
        </p:sp>
        <p:sp>
          <p:nvSpPr>
            <p:cNvPr id="12" name="正方形/長方形 11"/>
            <p:cNvSpPr>
              <a:spLocks noChangeAspect="1"/>
            </p:cNvSpPr>
            <p:nvPr/>
          </p:nvSpPr>
          <p:spPr>
            <a:xfrm>
              <a:off x="611189" y="3825185"/>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grpSp>
    </p:spTree>
    <p:extLst>
      <p:ext uri="{BB962C8B-B14F-4D97-AF65-F5344CB8AC3E}">
        <p14:creationId xmlns:p14="http://schemas.microsoft.com/office/powerpoint/2010/main" val="36291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タイトル 8"/>
          <p:cNvSpPr txBox="1">
            <a:spLocks/>
          </p:cNvSpPr>
          <p:nvPr/>
        </p:nvSpPr>
        <p:spPr>
          <a:xfrm>
            <a:off x="810345" y="719595"/>
            <a:ext cx="8333656"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「商品購入増への</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テレビＣＭの</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効果を測定する」</a:t>
            </a:r>
          </a:p>
        </p:txBody>
      </p:sp>
      <p:sp>
        <p:nvSpPr>
          <p:cNvPr id="97" name="正方形/長方形 96"/>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98" name="タイトル 8"/>
          <p:cNvSpPr txBox="1">
            <a:spLocks/>
          </p:cNvSpPr>
          <p:nvPr/>
        </p:nvSpPr>
        <p:spPr>
          <a:xfrm>
            <a:off x="1025376" y="1234820"/>
            <a:ext cx="8118624" cy="131112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solidFill>
                  <a:srgbClr val="000000"/>
                </a:solidFill>
                <a:effectLst>
                  <a:glow rad="88900">
                    <a:prstClr val="white"/>
                  </a:glow>
                </a:effectLst>
                <a:latin typeface="HGP創英角ｺﾞｼｯｸUB" panose="020B0900000000000000" pitchFamily="50" charset="-128"/>
                <a:ea typeface="HGP創英角ｺﾞｼｯｸUB" panose="020B0900000000000000" pitchFamily="50" charset="-128"/>
                <a:cs typeface="+mn-cs"/>
              </a:rPr>
              <a:t>ＣＭ</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が</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無くても増えたのではないのか？</a:t>
            </a:r>
          </a:p>
          <a:p>
            <a:pPr>
              <a:lnSpc>
                <a:spcPct val="120000"/>
              </a:lnSpc>
            </a:pPr>
            <a:r>
              <a:rPr lang="ja-JP" altLang="en-US" sz="2200" dirty="0">
                <a:solidFill>
                  <a:srgbClr val="000000"/>
                </a:solidFill>
                <a:effectLst>
                  <a:glow rad="88900">
                    <a:prstClr val="white"/>
                  </a:glow>
                </a:effectLst>
                <a:latin typeface="HGP創英角ｺﾞｼｯｸUB" panose="020B0900000000000000" pitchFamily="50" charset="-128"/>
                <a:ea typeface="HGP創英角ｺﾞｼｯｸUB" panose="020B0900000000000000" pitchFamily="50" charset="-128"/>
                <a:cs typeface="+mn-cs"/>
              </a:rPr>
              <a:t>ＣＭ</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を</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「見た」から「購入意向が高くなった」のか？</a:t>
            </a:r>
          </a:p>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もとから「購入意向が高い」</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から</a:t>
            </a:r>
            <a:r>
              <a:rPr lang="ja-JP" altLang="en-US" sz="2200" dirty="0">
                <a:solidFill>
                  <a:srgbClr val="000000"/>
                </a:solidFill>
                <a:effectLst>
                  <a:glow rad="88900">
                    <a:prstClr val="white"/>
                  </a:glow>
                </a:effectLst>
                <a:latin typeface="HGP創英角ｺﾞｼｯｸUB" panose="020B0900000000000000" pitchFamily="50" charset="-128"/>
                <a:ea typeface="HGP創英角ｺﾞｼｯｸUB" panose="020B0900000000000000" pitchFamily="50" charset="-128"/>
                <a:cs typeface="+mn-cs"/>
              </a:rPr>
              <a:t>ＣＭ</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を</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見た </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覚えやすい</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のか？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99" name="正方形/長方形 98"/>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00" name="正方形/長方形 99"/>
          <p:cNvSpPr>
            <a:spLocks noChangeAspect="1"/>
          </p:cNvSpPr>
          <p:nvPr/>
        </p:nvSpPr>
        <p:spPr>
          <a:xfrm>
            <a:off x="892274" y="1836187"/>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01" name="正方形/長方形 100"/>
          <p:cNvSpPr>
            <a:spLocks noChangeAspect="1"/>
          </p:cNvSpPr>
          <p:nvPr/>
        </p:nvSpPr>
        <p:spPr>
          <a:xfrm>
            <a:off x="892274" y="2248121"/>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chemeClr val="tx1"/>
              </a:solidFill>
              <a:latin typeface="Arial" panose="020B0604020202020204" pitchFamily="34" charset="0"/>
            </a:endParaRPr>
          </a:p>
        </p:txBody>
      </p:sp>
      <p:sp>
        <p:nvSpPr>
          <p:cNvPr id="102" name="タイトル 8"/>
          <p:cNvSpPr txBox="1">
            <a:spLocks/>
          </p:cNvSpPr>
          <p:nvPr/>
        </p:nvSpPr>
        <p:spPr>
          <a:xfrm>
            <a:off x="1025376" y="2629601"/>
            <a:ext cx="8118624" cy="90486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solidFill>
                  <a:srgbClr val="000000"/>
                </a:solidFill>
                <a:effectLst>
                  <a:glow rad="88900">
                    <a:prstClr val="white"/>
                  </a:glow>
                </a:effectLst>
                <a:latin typeface="HGP創英角ｺﾞｼｯｸUB" panose="020B0900000000000000" pitchFamily="50" charset="-128"/>
                <a:ea typeface="HGP創英角ｺﾞｼｯｸUB" panose="020B0900000000000000" pitchFamily="50" charset="-128"/>
                <a:cs typeface="+mn-cs"/>
              </a:rPr>
              <a:t>ＣＭ</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の</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効果については</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a:solidFill>
                  <a:srgbClr val="000000"/>
                </a:solidFill>
                <a:effectLst>
                  <a:glow rad="88900">
                    <a:prstClr val="white"/>
                  </a:glow>
                </a:effectLst>
                <a:latin typeface="HGP創英角ｺﾞｼｯｸUB" panose="020B0900000000000000" pitchFamily="50" charset="-128"/>
                <a:ea typeface="HGP創英角ｺﾞｼｯｸUB" panose="020B0900000000000000" pitchFamily="50" charset="-128"/>
                <a:cs typeface="+mn-cs"/>
              </a:rPr>
              <a:t>ＣＭ</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に</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触れることで高まった購入意向から</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a:solidFill>
                  <a:srgbClr val="000000"/>
                </a:solidFill>
                <a:effectLst>
                  <a:glow rad="88900">
                    <a:prstClr val="white"/>
                  </a:glow>
                </a:effectLst>
                <a:latin typeface="HGP創英角ｺﾞｼｯｸUB" panose="020B0900000000000000" pitchFamily="50" charset="-128"/>
                <a:ea typeface="HGP創英角ｺﾞｼｯｸUB" panose="020B0900000000000000" pitchFamily="50" charset="-128"/>
                <a:cs typeface="+mn-cs"/>
              </a:rPr>
              <a:t>ＣＭ</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に</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触れなくても高まった購入意向を引いた値で評価</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103" name="正方形/長方形 102"/>
          <p:cNvSpPr>
            <a:spLocks noChangeAspect="1"/>
          </p:cNvSpPr>
          <p:nvPr/>
        </p:nvSpPr>
        <p:spPr>
          <a:xfrm>
            <a:off x="892274" y="2819034"/>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05" name="タイトル 8"/>
          <p:cNvSpPr txBox="1">
            <a:spLocks/>
          </p:cNvSpPr>
          <p:nvPr/>
        </p:nvSpPr>
        <p:spPr>
          <a:xfrm>
            <a:off x="810345" y="3667210"/>
            <a:ext cx="8333656" cy="954107"/>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因果関係を説明するための手法と</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して</a:t>
            </a:r>
            <a:endPar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800" dirty="0" err="1">
                <a:effectLst>
                  <a:glow rad="88900">
                    <a:schemeClr val="bg1"/>
                  </a:glow>
                </a:effectLst>
                <a:latin typeface="HGP創英角ｺﾞｼｯｸUB" panose="020B0900000000000000" pitchFamily="50" charset="-128"/>
                <a:ea typeface="HGP創英角ｺﾞｼｯｸUB" panose="020B0900000000000000" pitchFamily="50" charset="-128"/>
              </a:rPr>
              <a:t>差の差の</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分析法」も有効な手法の一つ</a:t>
            </a:r>
          </a:p>
        </p:txBody>
      </p:sp>
      <p:sp>
        <p:nvSpPr>
          <p:cNvPr id="106" name="正方形/長方形 105"/>
          <p:cNvSpPr>
            <a:spLocks noChangeAspect="1"/>
          </p:cNvSpPr>
          <p:nvPr/>
        </p:nvSpPr>
        <p:spPr>
          <a:xfrm>
            <a:off x="611189" y="3865609"/>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07"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err="1"/>
              <a:t>差の差の</a:t>
            </a:r>
            <a:r>
              <a:rPr lang="ja-JP" altLang="en-US" sz="2800" dirty="0"/>
              <a:t>分析法</a:t>
            </a:r>
          </a:p>
        </p:txBody>
      </p:sp>
    </p:spTree>
    <p:extLst>
      <p:ext uri="{BB962C8B-B14F-4D97-AF65-F5344CB8AC3E}">
        <p14:creationId xmlns:p14="http://schemas.microsoft.com/office/powerpoint/2010/main" val="14171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yoshino\Google ドライブ\figure\unnamed-chunk-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952" y="1342124"/>
            <a:ext cx="2961266" cy="24675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5" name="コンテンツ プレースホルダー 8"/>
              <p:cNvGraphicFramePr>
                <a:graphicFrameLocks/>
              </p:cNvGraphicFramePr>
              <p:nvPr>
                <p:extLst>
                  <p:ext uri="{D42A27DB-BD31-4B8C-83A1-F6EECF244321}">
                    <p14:modId xmlns:p14="http://schemas.microsoft.com/office/powerpoint/2010/main" val="1644742461"/>
                  </p:ext>
                </p:extLst>
              </p:nvPr>
            </p:nvGraphicFramePr>
            <p:xfrm>
              <a:off x="4428083" y="1622692"/>
              <a:ext cx="4104357" cy="3674400"/>
            </p:xfrm>
            <a:graphic>
              <a:graphicData uri="http://schemas.openxmlformats.org/drawingml/2006/table">
                <a:tbl>
                  <a:tblPr firstRow="1" bandRow="1">
                    <a:tableStyleId>{5940675A-B579-460E-94D1-54222C63F5DA}</a:tableStyleId>
                  </a:tblPr>
                  <a:tblGrid>
                    <a:gridCol w="1013701">
                      <a:extLst>
                        <a:ext uri="{9D8B030D-6E8A-4147-A177-3AD203B41FA5}">
                          <a16:colId xmlns="" xmlns:a16="http://schemas.microsoft.com/office/drawing/2014/main" val="20000"/>
                        </a:ext>
                      </a:extLst>
                    </a:gridCol>
                    <a:gridCol w="772664">
                      <a:extLst>
                        <a:ext uri="{9D8B030D-6E8A-4147-A177-3AD203B41FA5}">
                          <a16:colId xmlns="" xmlns:a16="http://schemas.microsoft.com/office/drawing/2014/main" val="20001"/>
                        </a:ext>
                      </a:extLst>
                    </a:gridCol>
                    <a:gridCol w="772664">
                      <a:extLst>
                        <a:ext uri="{9D8B030D-6E8A-4147-A177-3AD203B41FA5}">
                          <a16:colId xmlns="" xmlns:a16="http://schemas.microsoft.com/office/drawing/2014/main" val="20002"/>
                        </a:ext>
                      </a:extLst>
                    </a:gridCol>
                    <a:gridCol w="772664">
                      <a:extLst>
                        <a:ext uri="{9D8B030D-6E8A-4147-A177-3AD203B41FA5}">
                          <a16:colId xmlns="" xmlns:a16="http://schemas.microsoft.com/office/drawing/2014/main" val="20003"/>
                        </a:ext>
                      </a:extLst>
                    </a:gridCol>
                    <a:gridCol w="772664">
                      <a:extLst>
                        <a:ext uri="{9D8B030D-6E8A-4147-A177-3AD203B41FA5}">
                          <a16:colId xmlns="" xmlns:a16="http://schemas.microsoft.com/office/drawing/2014/main" val="20004"/>
                        </a:ext>
                      </a:extLst>
                    </a:gridCol>
                  </a:tblGrid>
                  <a:tr h="144000">
                    <a:tc>
                      <a:txBody>
                        <a:bodyPr/>
                        <a:lstStyle/>
                        <a:p>
                          <a:pPr algn="ctr" fontAlgn="ct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ja-JP" altLang="en-US"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推定値</a:t>
                          </a:r>
                          <a:endParaRPr lang="en-US" altLang="ja-JP" sz="1000" b="1" i="0" u="none" strike="noStrike" dirty="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19050" cap="flat" cmpd="sng" algn="ctr">
                          <a:solidFill>
                            <a:srgbClr val="0000FF"/>
                          </a:solidFill>
                          <a:prstDash val="solid"/>
                          <a:round/>
                          <a:headEnd type="none" w="med" len="med"/>
                          <a:tailEnd type="none" w="med" len="med"/>
                        </a:lnL>
                        <a:lnR w="12700" cmpd="sng">
                          <a:noFill/>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標準誤差</a:t>
                          </a:r>
                          <a:endParaRPr lang="en-US" altLang="ja-JP" sz="1000" b="1" i="0" u="none" strike="noStrike" dirty="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12700" cmpd="sng">
                          <a:noFill/>
                        </a:lnL>
                        <a:lnR w="12700" cmpd="sng">
                          <a:noFill/>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14:m>
                            <m:oMath xmlns:m="http://schemas.openxmlformats.org/officeDocument/2006/math">
                              <m:r>
                                <a:rPr lang="en-US" altLang="ja-JP" sz="1000" b="1" i="1" u="none" strike="noStrike" smtClean="0">
                                  <a:solidFill>
                                    <a:srgbClr val="0000FF"/>
                                  </a:solidFill>
                                  <a:effectLst/>
                                  <a:latin typeface="Cambria Math"/>
                                  <a:ea typeface="+mn-ea"/>
                                </a:rPr>
                                <m:t>𝒕</m:t>
                              </m:r>
                            </m:oMath>
                          </a14:m>
                          <a:r>
                            <a:rPr lang="en-US" altLang="ja-JP"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値</a:t>
                          </a:r>
                          <a:endParaRPr lang="en-US" altLang="ja-JP" sz="1000" b="1" i="0" u="none" strike="noStrike" dirty="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12700" cmpd="sng">
                          <a:noFill/>
                        </a:lnL>
                        <a:lnR w="12700" cmpd="sng">
                          <a:noFill/>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14:m>
                            <m:oMath xmlns:m="http://schemas.openxmlformats.org/officeDocument/2006/math">
                              <m:r>
                                <a:rPr lang="en-US" sz="1000" b="1" i="1" u="none" strike="noStrike" smtClean="0">
                                  <a:solidFill>
                                    <a:srgbClr val="0000FF"/>
                                  </a:solidFill>
                                  <a:effectLst/>
                                  <a:latin typeface="Cambria Math"/>
                                  <a:ea typeface="+mn-ea"/>
                                </a:rPr>
                                <m:t>𝒑</m:t>
                              </m:r>
                            </m:oMath>
                          </a14:m>
                          <a:r>
                            <a:rPr lang="en-US"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値</a:t>
                          </a:r>
                          <a:endParaRPr lang="en-US" sz="1000" b="1" i="0" u="none" strike="noStrike" dirty="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Intercept(</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切片</a:t>
                          </a: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145.7957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2.1715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67.14</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nenshiki22</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5.8859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0.8461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6.96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6.40E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-12</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nenshiki23</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18.0248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1.1256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16.01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nenshiki24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36.7806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1.5557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23.64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kyori</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-5.3287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0.2861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-18.63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kizu</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きれい</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5.8874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1.111</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5.3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1.40E-07</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44000">
                    <a:tc>
                      <a:txBody>
                        <a:bodyPr/>
                        <a:lstStyle/>
                        <a:p>
                          <a:pPr algn="ctr" fontAlgn="ctr"/>
                          <a:r>
                            <a:rPr lang="en-US" altLang="ja-JP"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kizu</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すごくきれい</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13.4597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12.07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kizu</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修復歴あり</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-9.8257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1.247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-7.88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8.80E-15</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gradeG</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2.022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1.0719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1.89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0.05953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gradeL</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-7.5986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1.1084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-6.86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1.30E-11</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selectionnon</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-9.1865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1.4322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-6.41</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2.20E-10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selectionTS</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1.2891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1.5134</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0.85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0.39455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selectionTSG</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21.2552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3.9547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5.37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9.60E-08</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shaken</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0.1749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0.0466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3.75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0.00019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ワイン</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4.4577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3.1501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1.42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0.15737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6"/>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黒</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10.7112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0.9668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11.08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&lt; </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2e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7"/>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白</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9.7579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0.8493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11.49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&lt; </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2e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1"/>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緑</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3.4953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4.6082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0.76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0.44834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2"/>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NV</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2.995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0.6889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4.35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1.50E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3"/>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SR</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12.6954</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1.8678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1.90E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4"/>
                      </a:ext>
                    </a:extLst>
                  </a:tr>
                  <a:tr h="1440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kawa</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15.9355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1.8632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8.55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&lt; </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2e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5"/>
                      </a:ext>
                    </a:extLst>
                  </a:tr>
                  <a:tr h="1440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I(</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kyori^2</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0.1408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0.0178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7.91</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6.90E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26"/>
                      </a:ext>
                    </a:extLst>
                  </a:tr>
                </a:tbl>
              </a:graphicData>
            </a:graphic>
          </p:graphicFrame>
        </mc:Choice>
        <mc:Fallback xmlns="">
          <p:graphicFrame>
            <p:nvGraphicFramePr>
              <p:cNvPr id="15" name="コンテンツ プレースホルダー 8"/>
              <p:cNvGraphicFramePr>
                <a:graphicFrameLocks/>
              </p:cNvGraphicFramePr>
              <p:nvPr>
                <p:extLst>
                  <p:ext uri="{D42A27DB-BD31-4B8C-83A1-F6EECF244321}">
                    <p14:modId xmlns:p14="http://schemas.microsoft.com/office/powerpoint/2010/main" val="1644742461"/>
                  </p:ext>
                </p:extLst>
              </p:nvPr>
            </p:nvGraphicFramePr>
            <p:xfrm>
              <a:off x="4428083" y="1622692"/>
              <a:ext cx="4104357" cy="3674400"/>
            </p:xfrm>
            <a:graphic>
              <a:graphicData uri="http://schemas.openxmlformats.org/drawingml/2006/table">
                <a:tbl>
                  <a:tblPr firstRow="1" bandRow="1">
                    <a:tableStyleId>{5940675A-B579-460E-94D1-54222C63F5DA}</a:tableStyleId>
                  </a:tblPr>
                  <a:tblGrid>
                    <a:gridCol w="1013701">
                      <a:extLst>
                        <a:ext uri="{9D8B030D-6E8A-4147-A177-3AD203B41FA5}">
                          <a16:colId xmlns="" xmlns:a16="http://schemas.microsoft.com/office/drawing/2014/main" xmlns:a14="http://schemas.microsoft.com/office/drawing/2010/main" val="20000"/>
                        </a:ext>
                      </a:extLst>
                    </a:gridCol>
                    <a:gridCol w="772664">
                      <a:extLst>
                        <a:ext uri="{9D8B030D-6E8A-4147-A177-3AD203B41FA5}">
                          <a16:colId xmlns="" xmlns:a16="http://schemas.microsoft.com/office/drawing/2014/main" xmlns:a14="http://schemas.microsoft.com/office/drawing/2010/main" val="20001"/>
                        </a:ext>
                      </a:extLst>
                    </a:gridCol>
                    <a:gridCol w="772664">
                      <a:extLst>
                        <a:ext uri="{9D8B030D-6E8A-4147-A177-3AD203B41FA5}">
                          <a16:colId xmlns="" xmlns:a16="http://schemas.microsoft.com/office/drawing/2014/main" xmlns:a14="http://schemas.microsoft.com/office/drawing/2010/main" val="20002"/>
                        </a:ext>
                      </a:extLst>
                    </a:gridCol>
                    <a:gridCol w="772664">
                      <a:extLst>
                        <a:ext uri="{9D8B030D-6E8A-4147-A177-3AD203B41FA5}">
                          <a16:colId xmlns="" xmlns:a16="http://schemas.microsoft.com/office/drawing/2014/main" xmlns:a14="http://schemas.microsoft.com/office/drawing/2010/main" val="20003"/>
                        </a:ext>
                      </a:extLst>
                    </a:gridCol>
                    <a:gridCol w="772664">
                      <a:extLst>
                        <a:ext uri="{9D8B030D-6E8A-4147-A177-3AD203B41FA5}">
                          <a16:colId xmlns="" xmlns:a16="http://schemas.microsoft.com/office/drawing/2014/main" xmlns:a14="http://schemas.microsoft.com/office/drawing/2010/main" val="20004"/>
                        </a:ext>
                      </a:extLst>
                    </a:gridCol>
                  </a:tblGrid>
                  <a:tr h="163200">
                    <a:tc>
                      <a:txBody>
                        <a:bodyPr/>
                        <a:lstStyle/>
                        <a:p>
                          <a:pPr algn="ctr" fontAlgn="ct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ja-JP" altLang="en-US"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推定値</a:t>
                          </a:r>
                          <a:endParaRPr lang="en-US" altLang="ja-JP" sz="1000" b="1" i="0" u="none" strike="noStrike" dirty="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19050" cap="flat" cmpd="sng" algn="ctr">
                          <a:solidFill>
                            <a:srgbClr val="0000FF"/>
                          </a:solidFill>
                          <a:prstDash val="solid"/>
                          <a:round/>
                          <a:headEnd type="none" w="med" len="med"/>
                          <a:tailEnd type="none" w="med" len="med"/>
                        </a:lnL>
                        <a:lnR w="12700" cmpd="sng">
                          <a:noFill/>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00" b="1" i="0" u="none" strike="noStrike" dirty="0" smtClean="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標準誤差</a:t>
                          </a:r>
                          <a:endParaRPr lang="en-US" altLang="ja-JP" sz="1000" b="1" i="0" u="none" strike="noStrike" dirty="0">
                            <a:solidFill>
                              <a:srgbClr val="0000FF"/>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7200" anchor="ctr">
                        <a:lnL w="12700" cmpd="sng">
                          <a:noFill/>
                        </a:lnL>
                        <a:lnR w="12700" cmpd="sng">
                          <a:noFill/>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p>
                      </a:txBody>
                      <a:tcPr marL="9525" marR="9525" marT="3600" marB="7200" anchor="ctr">
                        <a:lnL w="12700" cmpd="sng">
                          <a:noFill/>
                        </a:lnL>
                        <a:lnR w="12700" cmpd="sng">
                          <a:noFill/>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330709" t="-22222" r="-100000" b="-2177778"/>
                          </a:stretch>
                        </a:blipFill>
                      </a:tcPr>
                    </a:tc>
                    <a:tc>
                      <a:txBody>
                        <a:bodyPr/>
                        <a:lstStyle/>
                        <a:p>
                          <a:endParaRPr lang="ja-JP"/>
                        </a:p>
                      </a:txBody>
                      <a:tcPr marL="9525" marR="9525" marT="3600" marB="7200" anchor="ctr">
                        <a:lnL w="12700" cmpd="sng">
                          <a:noFill/>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430709" t="-22222" b="-2177778"/>
                          </a:stretch>
                        </a:blipFill>
                      </a:tcPr>
                    </a:tc>
                    <a:extLst>
                      <a:ext uri="{0D108BD9-81ED-4DB2-BD59-A6C34878D82A}">
                        <a16:rowId xmlns="" xmlns:a16="http://schemas.microsoft.com/office/drawing/2014/main" xmlns:a14="http://schemas.microsoft.com/office/drawing/2010/main" val="10000"/>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Intercept(</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切片</a:t>
                          </a: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145.7957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2.1715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67.14</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1"/>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nenshiki22</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5.8859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0.8461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6.96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6.40E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-12</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2"/>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nenshiki23</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18.0248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1.1256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16.01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3"/>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nenshiki24</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36.7806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1.5557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23.64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4"/>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kyori</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-5.3287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0.2861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-18.63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5"/>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kizu</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きれい</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5.8874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1.111</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5.3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1.40E-07</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6"/>
                      </a:ext>
                    </a:extLst>
                  </a:tr>
                  <a:tr h="159600">
                    <a:tc>
                      <a:txBody>
                        <a:bodyPr/>
                        <a:lstStyle/>
                        <a:p>
                          <a:pPr algn="ctr" fontAlgn="ctr"/>
                          <a:r>
                            <a:rPr lang="en-US" altLang="ja-JP"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kizu</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すごくきれい</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13.4597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12.07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&lt; 2e-16</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7"/>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kizu</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修復歴あり</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-9.8257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1.247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-7.88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8.80E-15</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8"/>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gradeG</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2.022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1.0719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1.89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0.05953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09"/>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gradeL</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-7.5986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1.1084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-6.86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1.30E-11</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10"/>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selectionnon</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-9.1865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1.4322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-6.41</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2.20E-10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11"/>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selectionTS</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1.2891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1.5134</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0.85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0.39455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12"/>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selectionTSG</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21.2552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3.9547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5.37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9.60E-08</a:t>
                          </a:r>
                          <a:endParaRPr lang="en-US"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13"/>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shaken</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0.1749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0.0466</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3.75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0.00019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14"/>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ワイン</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4.4577</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3.1501</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1.42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0.15737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16"/>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黒</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10.7112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0.9668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11.08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&lt; </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2e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17"/>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白</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9.7579</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0.8493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11.49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&lt; </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2e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21"/>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color</a:t>
                          </a:r>
                          <a:r>
                            <a:rPr lang="ja-JP" alt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緑</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3.4953</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4.6082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0.76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0.44834</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22"/>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NV</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2.995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0.6889</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4.35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1.50E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23"/>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SR</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12.6954</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1.8678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6.8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1.90E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24"/>
                      </a:ext>
                    </a:extLst>
                  </a:tr>
                  <a:tr h="159600">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kawa</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15.9355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1.8632</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8.55</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&lt; </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2e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-16</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63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25"/>
                      </a:ext>
                    </a:extLst>
                  </a:tr>
                  <a:tr h="159600">
                    <a:tc>
                      <a:txBody>
                        <a:bodyPr/>
                        <a:lstStyle/>
                        <a:p>
                          <a:pPr algn="ctr" fontAlgn="ct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I(</a:t>
                          </a: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kyori^2</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3175" cap="flat" cmpd="sng" algn="ctr">
                          <a:solidFill>
                            <a:schemeClr val="tx1"/>
                          </a:solidFill>
                          <a:prstDash val="dot"/>
                          <a:round/>
                          <a:headEnd type="none" w="med" len="med"/>
                          <a:tailEnd type="none" w="med" len="med"/>
                        </a:lnL>
                        <a:lnR w="19050" cap="flat" cmpd="sng" algn="ctr">
                          <a:solidFill>
                            <a:srgbClr val="0000FF"/>
                          </a:solidFill>
                          <a:prstDash val="solid"/>
                          <a:round/>
                          <a:headEnd type="none" w="med" len="med"/>
                          <a:tailEnd type="none" w="med" len="med"/>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2F2FF"/>
                        </a:solidFill>
                      </a:tcPr>
                    </a:tc>
                    <a:tc>
                      <a:txBody>
                        <a:bodyPr/>
                        <a:lstStyle/>
                        <a:p>
                          <a:pPr algn="ctr" fontAlgn="ctr"/>
                          <a:r>
                            <a:rPr lang="en-US" altLang="ja-JP" sz="1000" u="none" strike="noStrike">
                              <a:effectLst/>
                              <a:latin typeface="ＭＳ Ｐゴシック" panose="020B0600070205080204" pitchFamily="50" charset="-128"/>
                              <a:ea typeface="ＭＳ Ｐゴシック" panose="020B0600070205080204" pitchFamily="50" charset="-128"/>
                              <a:cs typeface="Meiryo UI" panose="020B0604030504040204" pitchFamily="50" charset="-128"/>
                            </a:rPr>
                            <a:t>0.1408</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9050" cap="flat" cmpd="sng" algn="ctr">
                          <a:solidFill>
                            <a:srgbClr val="0000FF"/>
                          </a:solidFill>
                          <a:prstDash val="solid"/>
                          <a:round/>
                          <a:headEnd type="none" w="med" len="med"/>
                          <a:tailEnd type="none" w="med" len="med"/>
                        </a:lnL>
                        <a:lnR w="12700" cmpd="sng">
                          <a:noFill/>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0.0178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7.91</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12700" cmpd="sng">
                          <a:noFill/>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dirty="0" err="1">
                              <a:effectLst/>
                              <a:latin typeface="ＭＳ Ｐゴシック" panose="020B0600070205080204" pitchFamily="50" charset="-128"/>
                              <a:ea typeface="ＭＳ Ｐゴシック" panose="020B0600070205080204" pitchFamily="50" charset="-128"/>
                              <a:cs typeface="Meiryo UI" panose="020B0604030504040204" pitchFamily="50" charset="-128"/>
                            </a:rPr>
                            <a:t>6.90E</a:t>
                          </a:r>
                          <a:r>
                            <a:rPr lang="en-US" sz="1000" u="none" strike="noStrike" dirty="0">
                              <a:effectLst/>
                              <a:latin typeface="ＭＳ Ｐゴシック" panose="020B0600070205080204" pitchFamily="50" charset="-128"/>
                              <a:ea typeface="ＭＳ Ｐゴシック" panose="020B0600070205080204" pitchFamily="50" charset="-128"/>
                              <a:cs typeface="Meiryo UI" panose="020B0604030504040204" pitchFamily="50" charset="-128"/>
                            </a:rPr>
                            <a:t>-15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9525" marR="9525" marT="3600" marB="3600" anchor="ctr">
                        <a:lnL w="12700" cmpd="sng">
                          <a:noFill/>
                        </a:lnL>
                        <a:lnR w="3175" cap="flat" cmpd="sng" algn="ctr">
                          <a:solidFill>
                            <a:schemeClr val="tx1"/>
                          </a:solidFill>
                          <a:prstDash val="dot"/>
                          <a:round/>
                          <a:headEnd type="none" w="med" len="med"/>
                          <a:tailEnd type="none" w="med" len="med"/>
                        </a:lnR>
                        <a:lnT w="6350" cap="flat" cmpd="sng" algn="ctr">
                          <a:solidFill>
                            <a:schemeClr val="bg1">
                              <a:lumMod val="50000"/>
                            </a:schemeClr>
                          </a:solidFill>
                          <a:prstDash val="dot"/>
                          <a:round/>
                          <a:headEnd type="none" w="med" len="med"/>
                          <a:tailEnd type="none" w="med" len="med"/>
                        </a:lnT>
                        <a:lnB w="3175"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xmlns:a14="http://schemas.microsoft.com/office/drawing/2010/main" val="10026"/>
                      </a:ext>
                    </a:extLst>
                  </a:tr>
                </a:tbl>
              </a:graphicData>
            </a:graphic>
          </p:graphicFrame>
        </mc:Fallback>
      </mc:AlternateContent>
      <p:sp>
        <p:nvSpPr>
          <p:cNvPr id="17" name="タイトル 8"/>
          <p:cNvSpPr txBox="1">
            <a:spLocks/>
          </p:cNvSpPr>
          <p:nvPr/>
        </p:nvSpPr>
        <p:spPr>
          <a:xfrm>
            <a:off x="810345" y="3709721"/>
            <a:ext cx="5921895" cy="1692771"/>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600" dirty="0">
                <a:effectLst>
                  <a:glow rad="88900">
                    <a:schemeClr val="bg1"/>
                  </a:glow>
                </a:effectLst>
                <a:latin typeface="HGP創英角ｺﾞｼｯｸUB" panose="020B0900000000000000" pitchFamily="50" charset="-128"/>
                <a:ea typeface="HGP創英角ｺﾞｼｯｸUB" panose="020B0900000000000000" pitchFamily="50" charset="-128"/>
              </a:rPr>
              <a:t>他の要因を</a:t>
            </a:r>
            <a:r>
              <a:rPr lang="ja-JP" altLang="en-US" sz="2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コントロール</a:t>
            </a:r>
            <a:endParaRPr lang="en-US" altLang="ja-JP" sz="26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した状態で</a:t>
            </a:r>
            <a:r>
              <a:rPr lang="ja-JP" altLang="en-US" sz="2600" dirty="0">
                <a:effectLst>
                  <a:glow rad="88900">
                    <a:schemeClr val="bg1"/>
                  </a:glow>
                </a:effectLst>
                <a:latin typeface="HGP創英角ｺﾞｼｯｸUB" panose="020B0900000000000000" pitchFamily="50" charset="-128"/>
                <a:ea typeface="HGP創英角ｺﾞｼｯｸUB" panose="020B0900000000000000" pitchFamily="50" charset="-128"/>
              </a:rPr>
              <a:t>の、</a:t>
            </a:r>
            <a:r>
              <a:rPr lang="ja-JP" altLang="en-US" sz="2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目的</a:t>
            </a:r>
            <a:endParaRPr lang="en-US" altLang="ja-JP" sz="26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変数</a:t>
            </a:r>
            <a:r>
              <a:rPr lang="ja-JP" altLang="en-US" sz="2600" dirty="0">
                <a:effectLst>
                  <a:glow rad="88900">
                    <a:schemeClr val="bg1"/>
                  </a:glow>
                </a:effectLst>
                <a:latin typeface="HGP創英角ｺﾞｼｯｸUB" panose="020B0900000000000000" pitchFamily="50" charset="-128"/>
                <a:ea typeface="HGP創英角ｺﾞｼｯｸUB" panose="020B0900000000000000" pitchFamily="50" charset="-128"/>
              </a:rPr>
              <a:t>への寄与</a:t>
            </a:r>
            <a:r>
              <a:rPr lang="ja-JP" altLang="en-US" sz="2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の程度を</a:t>
            </a:r>
            <a:endParaRPr lang="en-US" altLang="ja-JP" sz="26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6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変数</a:t>
            </a:r>
            <a:r>
              <a:rPr lang="ja-JP" altLang="en-US" sz="2600" dirty="0">
                <a:effectLst>
                  <a:glow rad="88900">
                    <a:schemeClr val="bg1"/>
                  </a:glow>
                </a:effectLst>
                <a:latin typeface="HGP創英角ｺﾞｼｯｸUB" panose="020B0900000000000000" pitchFamily="50" charset="-128"/>
                <a:ea typeface="HGP創英角ｺﾞｼｯｸUB" panose="020B0900000000000000" pitchFamily="50" charset="-128"/>
              </a:rPr>
              <a:t>毎に得られる</a:t>
            </a:r>
          </a:p>
        </p:txBody>
      </p:sp>
      <p:sp>
        <p:nvSpPr>
          <p:cNvPr id="19" name="タイトル 8"/>
          <p:cNvSpPr txBox="1">
            <a:spLocks/>
          </p:cNvSpPr>
          <p:nvPr/>
        </p:nvSpPr>
        <p:spPr>
          <a:xfrm>
            <a:off x="810345" y="746891"/>
            <a:ext cx="8333656" cy="507831"/>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700" dirty="0">
                <a:effectLst>
                  <a:glow rad="88900">
                    <a:schemeClr val="bg1"/>
                  </a:glow>
                </a:effectLst>
                <a:latin typeface="HGP創英角ｺﾞｼｯｸUB" panose="020B0900000000000000" pitchFamily="50" charset="-128"/>
                <a:ea typeface="HGP創英角ｺﾞｼｯｸUB" panose="020B0900000000000000" pitchFamily="50" charset="-128"/>
              </a:rPr>
              <a:t>複数の要因を独立な変数として回帰させること</a:t>
            </a:r>
            <a:r>
              <a:rPr lang="ja-JP" altLang="en-US" sz="27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ができる</a:t>
            </a:r>
            <a:endParaRPr lang="ja-JP" altLang="en-US" sz="27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0" name="正方形/長方形 19"/>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1" name="正方形/長方形 20"/>
              <p:cNvSpPr/>
              <p:nvPr/>
            </p:nvSpPr>
            <p:spPr>
              <a:xfrm>
                <a:off x="713044" y="1171005"/>
                <a:ext cx="54006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a:rPr>
                        <m:t>𝑦</m:t>
                      </m:r>
                      <m:r>
                        <a:rPr lang="en-US" altLang="ja-JP" sz="2000" i="1" smtClean="0">
                          <a:latin typeface="Cambria Math"/>
                        </a:rPr>
                        <m:t>=</m:t>
                      </m:r>
                      <m:r>
                        <a:rPr lang="en-US" altLang="ja-JP" sz="2000" i="1" smtClean="0">
                          <a:solidFill>
                            <a:schemeClr val="accent5"/>
                          </a:solidFill>
                          <a:latin typeface="Cambria Math"/>
                        </a:rPr>
                        <m:t>𝑎</m:t>
                      </m:r>
                      <m:r>
                        <a:rPr lang="en-US" altLang="ja-JP" sz="2000" i="1" smtClean="0">
                          <a:latin typeface="Cambria Math"/>
                        </a:rPr>
                        <m:t>+</m:t>
                      </m:r>
                      <m:sSub>
                        <m:sSubPr>
                          <m:ctrlPr>
                            <a:rPr lang="en-US" altLang="ja-JP" sz="2000" i="1" smtClean="0">
                              <a:solidFill>
                                <a:schemeClr val="accent5"/>
                              </a:solidFill>
                              <a:latin typeface="Cambria Math"/>
                            </a:rPr>
                          </m:ctrlPr>
                        </m:sSubPr>
                        <m:e>
                          <m:r>
                            <a:rPr lang="en-US" altLang="ja-JP" sz="2000" i="1">
                              <a:solidFill>
                                <a:schemeClr val="accent5"/>
                              </a:solidFill>
                              <a:latin typeface="Cambria Math"/>
                            </a:rPr>
                            <m:t>𝑏</m:t>
                          </m:r>
                        </m:e>
                        <m:sub>
                          <m:r>
                            <a:rPr lang="en-US" altLang="ja-JP" sz="2000" i="1">
                              <a:solidFill>
                                <a:schemeClr val="accent5"/>
                              </a:solidFill>
                              <a:latin typeface="Cambria Math"/>
                            </a:rPr>
                            <m:t>1</m:t>
                          </m:r>
                        </m:sub>
                      </m:sSub>
                      <m:sSub>
                        <m:sSubPr>
                          <m:ctrlPr>
                            <a:rPr lang="en-US" altLang="ja-JP" sz="2000" i="1">
                              <a:latin typeface="Cambria Math"/>
                            </a:rPr>
                          </m:ctrlPr>
                        </m:sSubPr>
                        <m:e>
                          <m:r>
                            <a:rPr lang="en-US" altLang="ja-JP" sz="2000" i="1">
                              <a:latin typeface="Cambria Math"/>
                            </a:rPr>
                            <m:t>𝑥</m:t>
                          </m:r>
                        </m:e>
                        <m:sub>
                          <m:r>
                            <a:rPr lang="en-US" altLang="ja-JP" sz="2000" i="1">
                              <a:latin typeface="Cambria Math"/>
                            </a:rPr>
                            <m:t>1</m:t>
                          </m:r>
                        </m:sub>
                      </m:sSub>
                      <m:r>
                        <a:rPr lang="en-US" altLang="ja-JP" sz="2000" i="1">
                          <a:latin typeface="Cambria Math"/>
                        </a:rPr>
                        <m:t>+</m:t>
                      </m:r>
                      <m:sSub>
                        <m:sSubPr>
                          <m:ctrlPr>
                            <a:rPr lang="en-US" altLang="ja-JP" sz="2000" i="1" smtClean="0">
                              <a:solidFill>
                                <a:schemeClr val="accent5"/>
                              </a:solidFill>
                              <a:latin typeface="Cambria Math"/>
                            </a:rPr>
                          </m:ctrlPr>
                        </m:sSubPr>
                        <m:e>
                          <m:r>
                            <a:rPr lang="en-US" altLang="ja-JP" sz="2000" i="1">
                              <a:solidFill>
                                <a:schemeClr val="accent5"/>
                              </a:solidFill>
                              <a:latin typeface="Cambria Math"/>
                            </a:rPr>
                            <m:t>𝑏</m:t>
                          </m:r>
                        </m:e>
                        <m:sub>
                          <m:r>
                            <a:rPr lang="en-US" altLang="ja-JP" sz="2000" i="1">
                              <a:solidFill>
                                <a:schemeClr val="accent5"/>
                              </a:solidFill>
                              <a:latin typeface="Cambria Math"/>
                            </a:rPr>
                            <m:t>41</m:t>
                          </m:r>
                        </m:sub>
                      </m:sSub>
                      <m:sSub>
                        <m:sSubPr>
                          <m:ctrlPr>
                            <a:rPr lang="en-US" altLang="ja-JP" sz="2000" i="1">
                              <a:latin typeface="Cambria Math"/>
                            </a:rPr>
                          </m:ctrlPr>
                        </m:sSubPr>
                        <m:e>
                          <m:r>
                            <a:rPr lang="en-US" altLang="ja-JP" sz="2000" i="1">
                              <a:latin typeface="Cambria Math"/>
                            </a:rPr>
                            <m:t>𝑥</m:t>
                          </m:r>
                        </m:e>
                        <m:sub>
                          <m:r>
                            <a:rPr lang="en-US" altLang="ja-JP" sz="2000" i="1">
                              <a:latin typeface="Cambria Math"/>
                            </a:rPr>
                            <m:t>41</m:t>
                          </m:r>
                        </m:sub>
                      </m:sSub>
                      <m:r>
                        <a:rPr lang="en-US" altLang="ja-JP" sz="2000" i="1">
                          <a:latin typeface="Cambria Math"/>
                        </a:rPr>
                        <m:t>+</m:t>
                      </m:r>
                      <m:sSub>
                        <m:sSubPr>
                          <m:ctrlPr>
                            <a:rPr lang="en-US" altLang="ja-JP" sz="2000" i="1" smtClean="0">
                              <a:solidFill>
                                <a:schemeClr val="accent5"/>
                              </a:solidFill>
                              <a:latin typeface="Cambria Math"/>
                            </a:rPr>
                          </m:ctrlPr>
                        </m:sSubPr>
                        <m:e>
                          <m:r>
                            <a:rPr lang="en-US" altLang="ja-JP" sz="2000" i="1">
                              <a:solidFill>
                                <a:schemeClr val="accent5"/>
                              </a:solidFill>
                              <a:latin typeface="Cambria Math"/>
                            </a:rPr>
                            <m:t>𝑏</m:t>
                          </m:r>
                        </m:e>
                        <m:sub>
                          <m:r>
                            <a:rPr lang="en-US" altLang="ja-JP" sz="2000" i="1">
                              <a:solidFill>
                                <a:schemeClr val="accent5"/>
                              </a:solidFill>
                              <a:latin typeface="Cambria Math"/>
                            </a:rPr>
                            <m:t>42</m:t>
                          </m:r>
                        </m:sub>
                      </m:sSub>
                      <m:sSub>
                        <m:sSubPr>
                          <m:ctrlPr>
                            <a:rPr lang="en-US" altLang="ja-JP" sz="2000" i="1">
                              <a:latin typeface="Cambria Math"/>
                            </a:rPr>
                          </m:ctrlPr>
                        </m:sSubPr>
                        <m:e>
                          <m:r>
                            <a:rPr lang="en-US" altLang="ja-JP" sz="2000" i="1">
                              <a:latin typeface="Cambria Math"/>
                            </a:rPr>
                            <m:t>𝑥</m:t>
                          </m:r>
                        </m:e>
                        <m:sub>
                          <m:r>
                            <a:rPr lang="en-US" altLang="ja-JP" sz="2000" i="1">
                              <a:latin typeface="Cambria Math"/>
                            </a:rPr>
                            <m:t>42</m:t>
                          </m:r>
                        </m:sub>
                      </m:sSub>
                      <m:r>
                        <a:rPr lang="en-US" altLang="ja-JP" sz="2000" i="1">
                          <a:latin typeface="Cambria Math"/>
                        </a:rPr>
                        <m:t>+</m:t>
                      </m:r>
                      <m:r>
                        <a:rPr lang="en-US" altLang="ja-JP" sz="2000" b="0" i="1" smtClean="0">
                          <a:latin typeface="Cambria Math"/>
                        </a:rPr>
                        <m:t>…+</m:t>
                      </m:r>
                      <m:sSub>
                        <m:sSubPr>
                          <m:ctrlPr>
                            <a:rPr lang="en-US" altLang="ja-JP" sz="2000" i="1" smtClean="0">
                              <a:solidFill>
                                <a:schemeClr val="accent5"/>
                              </a:solidFill>
                              <a:latin typeface="Cambria Math"/>
                            </a:rPr>
                          </m:ctrlPr>
                        </m:sSubPr>
                        <m:e>
                          <m:r>
                            <a:rPr lang="en-US" altLang="ja-JP" sz="2000" i="1">
                              <a:solidFill>
                                <a:schemeClr val="accent5"/>
                              </a:solidFill>
                              <a:latin typeface="Cambria Math"/>
                            </a:rPr>
                            <m:t>𝑏</m:t>
                          </m:r>
                        </m:e>
                        <m:sub>
                          <m:r>
                            <a:rPr lang="en-US" altLang="ja-JP" sz="2000" i="1">
                              <a:solidFill>
                                <a:schemeClr val="accent5"/>
                              </a:solidFill>
                              <a:latin typeface="Cambria Math"/>
                            </a:rPr>
                            <m:t>4</m:t>
                          </m:r>
                          <m:r>
                            <a:rPr lang="en-US" altLang="ja-JP" sz="2000" b="0" i="1" smtClean="0">
                              <a:solidFill>
                                <a:schemeClr val="accent5"/>
                              </a:solidFill>
                              <a:latin typeface="Cambria Math"/>
                            </a:rPr>
                            <m:t>8</m:t>
                          </m:r>
                        </m:sub>
                      </m:sSub>
                      <m:sSub>
                        <m:sSubPr>
                          <m:ctrlPr>
                            <a:rPr lang="en-US" altLang="ja-JP" sz="2000" i="1">
                              <a:latin typeface="Cambria Math"/>
                            </a:rPr>
                          </m:ctrlPr>
                        </m:sSubPr>
                        <m:e>
                          <m:r>
                            <a:rPr lang="en-US" altLang="ja-JP" sz="2000" i="1">
                              <a:latin typeface="Cambria Math"/>
                            </a:rPr>
                            <m:t>𝑥</m:t>
                          </m:r>
                        </m:e>
                        <m:sub>
                          <m:r>
                            <a:rPr lang="en-US" altLang="ja-JP" sz="2000" i="1">
                              <a:latin typeface="Cambria Math"/>
                            </a:rPr>
                            <m:t>4</m:t>
                          </m:r>
                          <m:r>
                            <a:rPr lang="en-US" altLang="ja-JP" sz="2000" b="0" i="1" smtClean="0">
                              <a:latin typeface="Cambria Math"/>
                            </a:rPr>
                            <m:t>8</m:t>
                          </m:r>
                        </m:sub>
                      </m:sSub>
                    </m:oMath>
                  </m:oMathPara>
                </a14:m>
                <a:endParaRPr lang="ja-JP" altLang="en-US" sz="2000" dirty="0">
                  <a:latin typeface="HGP創英角ｺﾞｼｯｸUB" panose="020B0900000000000000" pitchFamily="50" charset="-128"/>
                  <a:ea typeface="HGP創英角ｺﾞｼｯｸUB" panose="020B0900000000000000" pitchFamily="50" charset="-128"/>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713044" y="1171005"/>
                <a:ext cx="5400600" cy="400110"/>
              </a:xfrm>
              <a:prstGeom prst="rect">
                <a:avLst/>
              </a:prstGeom>
              <a:blipFill rotWithShape="1">
                <a:blip r:embed="rId5"/>
                <a:stretch>
                  <a:fillRect b="-9091"/>
                </a:stretch>
              </a:blipFill>
            </p:spPr>
            <p:txBody>
              <a:bodyPr/>
              <a:lstStyle/>
              <a:p>
                <a:r>
                  <a:rPr lang="ja-JP" altLang="en-US">
                    <a:noFill/>
                  </a:rPr>
                  <a:t> </a:t>
                </a:r>
              </a:p>
            </p:txBody>
          </p:sp>
        </mc:Fallback>
      </mc:AlternateContent>
      <p:sp>
        <p:nvSpPr>
          <p:cNvPr id="22"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重回帰分析</a:t>
            </a:r>
          </a:p>
        </p:txBody>
      </p:sp>
      <p:sp>
        <p:nvSpPr>
          <p:cNvPr id="11" name="正方形/長方形 10"/>
          <p:cNvSpPr>
            <a:spLocks noChangeAspect="1"/>
          </p:cNvSpPr>
          <p:nvPr/>
        </p:nvSpPr>
        <p:spPr>
          <a:xfrm>
            <a:off x="611189" y="388238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788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8">
            <a:extLst>
              <a:ext uri="{FF2B5EF4-FFF2-40B4-BE49-F238E27FC236}">
                <a16:creationId xmlns:a16="http://schemas.microsoft.com/office/drawing/2014/main" xmlns="" id="{9C8C1B5F-814B-4B2E-ACA3-B4C4247A2FBE}"/>
              </a:ext>
            </a:extLst>
          </p:cNvPr>
          <p:cNvSpPr txBox="1">
            <a:spLocks/>
          </p:cNvSpPr>
          <p:nvPr/>
        </p:nvSpPr>
        <p:spPr>
          <a:xfrm>
            <a:off x="810344" y="1072020"/>
            <a:ext cx="8010127"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操作変数法</a:t>
            </a:r>
            <a:r>
              <a:rPr lang="ja-JP" altLang="en-US" sz="28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instrumental variable </a:t>
            </a:r>
            <a:r>
              <a:rPr lang="en-US" altLang="ja-JP" sz="2200" dirty="0" smtClean="0">
                <a:latin typeface="HGP創英角ｺﾞｼｯｸUB" panose="020B0900000000000000" pitchFamily="50" charset="-128"/>
                <a:ea typeface="HGP創英角ｺﾞｼｯｸUB" panose="020B0900000000000000" pitchFamily="50" charset="-128"/>
              </a:rPr>
              <a:t>method</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xmlns="" id="{0B51D63E-21BC-4357-BEB9-6BCC213274AB}"/>
              </a:ext>
            </a:extLst>
          </p:cNvPr>
          <p:cNvSpPr>
            <a:spLocks noChangeAspect="1"/>
          </p:cNvSpPr>
          <p:nvPr/>
        </p:nvSpPr>
        <p:spPr>
          <a:xfrm>
            <a:off x="611189" y="128719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4" name="タイトル 8">
            <a:extLst>
              <a:ext uri="{FF2B5EF4-FFF2-40B4-BE49-F238E27FC236}">
                <a16:creationId xmlns:a16="http://schemas.microsoft.com/office/drawing/2014/main" xmlns="" id="{9C8C1B5F-814B-4B2E-ACA3-B4C4247A2FBE}"/>
              </a:ext>
            </a:extLst>
          </p:cNvPr>
          <p:cNvSpPr txBox="1">
            <a:spLocks/>
          </p:cNvSpPr>
          <p:nvPr/>
        </p:nvSpPr>
        <p:spPr>
          <a:xfrm>
            <a:off x="810345" y="1959273"/>
            <a:ext cx="801012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回帰不連続デザイン</a:t>
            </a:r>
            <a:r>
              <a:rPr lang="ja-JP" altLang="en-US" sz="28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regression discontinuity </a:t>
            </a:r>
            <a:r>
              <a:rPr lang="en-US" altLang="ja-JP" sz="2200" dirty="0" smtClean="0">
                <a:latin typeface="HGP創英角ｺﾞｼｯｸUB" panose="020B0900000000000000" pitchFamily="50" charset="-128"/>
                <a:ea typeface="HGP創英角ｺﾞｼｯｸUB" panose="020B0900000000000000" pitchFamily="50" charset="-128"/>
              </a:rPr>
              <a:t>design</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xmlns="" id="{0B51D63E-21BC-4357-BEB9-6BCC213274AB}"/>
              </a:ext>
            </a:extLst>
          </p:cNvPr>
          <p:cNvSpPr>
            <a:spLocks noChangeAspect="1"/>
          </p:cNvSpPr>
          <p:nvPr/>
        </p:nvSpPr>
        <p:spPr>
          <a:xfrm>
            <a:off x="611189" y="2174450"/>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6" name="タイトル 8">
            <a:extLst>
              <a:ext uri="{FF2B5EF4-FFF2-40B4-BE49-F238E27FC236}">
                <a16:creationId xmlns:a16="http://schemas.microsoft.com/office/drawing/2014/main" xmlns="" id="{9C8C1B5F-814B-4B2E-ACA3-B4C4247A2FBE}"/>
              </a:ext>
            </a:extLst>
          </p:cNvPr>
          <p:cNvSpPr txBox="1">
            <a:spLocks/>
          </p:cNvSpPr>
          <p:nvPr/>
        </p:nvSpPr>
        <p:spPr>
          <a:xfrm>
            <a:off x="810344" y="2846526"/>
            <a:ext cx="8010127"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マッチング</a:t>
            </a:r>
            <a:r>
              <a:rPr lang="ja-JP" altLang="en-US" sz="28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2200" dirty="0" smtClean="0">
                <a:latin typeface="HGP創英角ｺﾞｼｯｸUB" panose="020B0900000000000000" pitchFamily="50" charset="-128"/>
                <a:ea typeface="HGP創英角ｺﾞｼｯｸUB" panose="020B0900000000000000" pitchFamily="50" charset="-128"/>
              </a:rPr>
              <a:t>matching</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xmlns="" id="{0B51D63E-21BC-4357-BEB9-6BCC213274AB}"/>
              </a:ext>
            </a:extLst>
          </p:cNvPr>
          <p:cNvSpPr>
            <a:spLocks noChangeAspect="1"/>
          </p:cNvSpPr>
          <p:nvPr/>
        </p:nvSpPr>
        <p:spPr>
          <a:xfrm>
            <a:off x="611189" y="3061703"/>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8" name="タイトル 8">
            <a:extLst>
              <a:ext uri="{FF2B5EF4-FFF2-40B4-BE49-F238E27FC236}">
                <a16:creationId xmlns:a16="http://schemas.microsoft.com/office/drawing/2014/main" xmlns="" id="{9C8C1B5F-814B-4B2E-ACA3-B4C4247A2FBE}"/>
              </a:ext>
            </a:extLst>
          </p:cNvPr>
          <p:cNvSpPr txBox="1">
            <a:spLocks/>
          </p:cNvSpPr>
          <p:nvPr/>
        </p:nvSpPr>
        <p:spPr>
          <a:xfrm>
            <a:off x="810346" y="3733779"/>
            <a:ext cx="801012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err="1" smtClean="0">
                <a:solidFill>
                  <a:srgbClr val="000000"/>
                </a:solidFill>
                <a:latin typeface="HGP創英角ｺﾞｼｯｸUB" panose="020B0900000000000000" pitchFamily="50" charset="-128"/>
                <a:ea typeface="HGP創英角ｺﾞｼｯｸUB" panose="020B0900000000000000" pitchFamily="50" charset="-128"/>
              </a:rPr>
              <a:t>差の差の</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分析法</a:t>
            </a:r>
            <a:r>
              <a:rPr lang="ja-JP" altLang="en-US" sz="28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difference-in-differences </a:t>
            </a:r>
            <a:r>
              <a:rPr lang="en-US" altLang="ja-JP" sz="2200" dirty="0" smtClean="0">
                <a:latin typeface="HGP創英角ｺﾞｼｯｸUB" panose="020B0900000000000000" pitchFamily="50" charset="-128"/>
                <a:ea typeface="HGP創英角ｺﾞｼｯｸUB" panose="020B0900000000000000" pitchFamily="50" charset="-128"/>
              </a:rPr>
              <a:t>method</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xmlns="" id="{0B51D63E-21BC-4357-BEB9-6BCC213274AB}"/>
              </a:ext>
            </a:extLst>
          </p:cNvPr>
          <p:cNvSpPr>
            <a:spLocks noChangeAspect="1"/>
          </p:cNvSpPr>
          <p:nvPr/>
        </p:nvSpPr>
        <p:spPr>
          <a:xfrm>
            <a:off x="611189" y="3948956"/>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10" name="タイトル 8">
            <a:extLst>
              <a:ext uri="{FF2B5EF4-FFF2-40B4-BE49-F238E27FC236}">
                <a16:creationId xmlns:a16="http://schemas.microsoft.com/office/drawing/2014/main" xmlns="" id="{9C8C1B5F-814B-4B2E-ACA3-B4C4247A2FBE}"/>
              </a:ext>
            </a:extLst>
          </p:cNvPr>
          <p:cNvSpPr txBox="1">
            <a:spLocks/>
          </p:cNvSpPr>
          <p:nvPr/>
        </p:nvSpPr>
        <p:spPr>
          <a:xfrm>
            <a:off x="810344" y="4621031"/>
            <a:ext cx="8010127"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重回帰分析</a:t>
            </a:r>
            <a:r>
              <a:rPr lang="ja-JP" altLang="en-US" sz="28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multiple </a:t>
            </a:r>
            <a:r>
              <a:rPr lang="en-US" altLang="ja-JP" sz="2200" dirty="0" smtClean="0">
                <a:latin typeface="HGP創英角ｺﾞｼｯｸUB" panose="020B0900000000000000" pitchFamily="50" charset="-128"/>
                <a:ea typeface="HGP創英角ｺﾞｼｯｸUB" panose="020B0900000000000000" pitchFamily="50" charset="-128"/>
              </a:rPr>
              <a:t>regression</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a16="http://schemas.microsoft.com/office/drawing/2014/main" xmlns="" id="{0B51D63E-21BC-4357-BEB9-6BCC213274AB}"/>
              </a:ext>
            </a:extLst>
          </p:cNvPr>
          <p:cNvSpPr>
            <a:spLocks noChangeAspect="1"/>
          </p:cNvSpPr>
          <p:nvPr/>
        </p:nvSpPr>
        <p:spPr>
          <a:xfrm>
            <a:off x="611189" y="4836208"/>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12"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実社会では</a:t>
            </a:r>
            <a:r>
              <a:rPr lang="en-US" altLang="ja-JP" sz="2800" dirty="0"/>
              <a:t>RCT</a:t>
            </a:r>
            <a:r>
              <a:rPr lang="ja-JP" altLang="en-US" sz="2800" dirty="0"/>
              <a:t>の実施は困難なことが多い</a:t>
            </a:r>
          </a:p>
        </p:txBody>
      </p:sp>
    </p:spTree>
    <p:extLst>
      <p:ext uri="{BB962C8B-B14F-4D97-AF65-F5344CB8AC3E}">
        <p14:creationId xmlns:p14="http://schemas.microsoft.com/office/powerpoint/2010/main" val="11153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ages-na.ssl-images-amazon.com/images/I/51qy8YzMWkL._SX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326" y="961542"/>
            <a:ext cx="2995764" cy="432048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 xmlns:a16="http://schemas.microsoft.com/office/drawing/2014/main" id="{345CB5C4-F087-41F5-9F4A-CFEDD33D5261}"/>
              </a:ext>
            </a:extLst>
          </p:cNvPr>
          <p:cNvSpPr/>
          <p:nvPr/>
        </p:nvSpPr>
        <p:spPr>
          <a:xfrm>
            <a:off x="4211960" y="4246918"/>
            <a:ext cx="4104456" cy="1223412"/>
          </a:xfrm>
          <a:prstGeom prst="rect">
            <a:avLst/>
          </a:prstGeom>
          <a:noFill/>
        </p:spPr>
        <p:txBody>
          <a:bodyPr wrap="square" rtlCol="0">
            <a:spAutoFit/>
          </a:bodyPr>
          <a:lstStyle/>
          <a:p>
            <a:r>
              <a:rPr lang="ja-JP" altLang="en-US" sz="1050" dirty="0">
                <a:solidFill>
                  <a:srgbClr val="000000"/>
                </a:solidFill>
                <a:latin typeface="ＭＳ Ｐゴシック" panose="020B0600070205080204" pitchFamily="50" charset="-128"/>
                <a:ea typeface="ＭＳ Ｐゴシック" panose="020B0600070205080204" pitchFamily="50" charset="-128"/>
              </a:rPr>
              <a:t>その他の参考</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図書</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a:p>
            <a:endParaRPr lang="en-US" altLang="ja-JP" sz="1050" dirty="0" smtClean="0">
              <a:solidFill>
                <a:srgbClr val="000000"/>
              </a:solidFill>
              <a:latin typeface="ＭＳ Ｐゴシック" panose="020B0600070205080204" pitchFamily="50" charset="-128"/>
              <a:ea typeface="ＭＳ Ｐゴシック" panose="020B0600070205080204" pitchFamily="50" charset="-128"/>
            </a:endParaRPr>
          </a:p>
          <a:p>
            <a:r>
              <a:rPr lang="ja-JP" altLang="en-US" sz="1050" dirty="0">
                <a:solidFill>
                  <a:srgbClr val="000000"/>
                </a:solidFill>
                <a:latin typeface="ＭＳ Ｐゴシック" panose="020B0600070205080204" pitchFamily="50" charset="-128"/>
                <a:ea typeface="ＭＳ Ｐゴシック" panose="020B0600070205080204" pitchFamily="50" charset="-128"/>
              </a:rPr>
              <a:t>・中室牧子，「学力」の経済学，ディスカヴァー・トゥエンティワン（</a:t>
            </a:r>
            <a:r>
              <a:rPr lang="en-US" altLang="ja-JP" sz="1050" dirty="0">
                <a:solidFill>
                  <a:srgbClr val="000000"/>
                </a:solidFill>
                <a:latin typeface="ＭＳ Ｐゴシック" panose="020B0600070205080204" pitchFamily="50" charset="-128"/>
                <a:ea typeface="ＭＳ Ｐゴシック" panose="020B0600070205080204" pitchFamily="50" charset="-128"/>
              </a:rPr>
              <a:t>2015</a:t>
            </a:r>
            <a:r>
              <a:rPr lang="ja-JP" altLang="en-US" sz="1050" dirty="0">
                <a:solidFill>
                  <a:srgbClr val="000000"/>
                </a:solidFill>
                <a:latin typeface="ＭＳ Ｐゴシック" panose="020B0600070205080204" pitchFamily="50" charset="-128"/>
                <a:ea typeface="ＭＳ Ｐゴシック" panose="020B0600070205080204" pitchFamily="50" charset="-128"/>
              </a:rPr>
              <a:t>）</a:t>
            </a:r>
          </a:p>
          <a:p>
            <a:r>
              <a:rPr lang="ja-JP" altLang="en-US" sz="1050" dirty="0">
                <a:solidFill>
                  <a:srgbClr val="000000"/>
                </a:solidFill>
                <a:latin typeface="ＭＳ Ｐゴシック" panose="020B0600070205080204" pitchFamily="50" charset="-128"/>
                <a:ea typeface="ＭＳ Ｐゴシック" panose="020B0600070205080204" pitchFamily="50" charset="-128"/>
              </a:rPr>
              <a:t>・森田 果，実証分析入門 データから「因果関係」を読み解く作法，</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日本</a:t>
            </a:r>
            <a:endParaRPr lang="en-US" altLang="ja-JP" sz="1050" dirty="0">
              <a:solidFill>
                <a:srgbClr val="000000"/>
              </a:solidFill>
              <a:latin typeface="ＭＳ Ｐゴシック" panose="020B0600070205080204" pitchFamily="50" charset="-128"/>
              <a:ea typeface="ＭＳ Ｐゴシック" panose="020B0600070205080204" pitchFamily="50" charset="-128"/>
            </a:endParaRPr>
          </a:p>
          <a:p>
            <a:r>
              <a:rPr lang="ja-JP" altLang="en-US" sz="1050" dirty="0" smtClean="0">
                <a:solidFill>
                  <a:srgbClr val="000000"/>
                </a:solidFill>
                <a:latin typeface="ＭＳ Ｐゴシック" panose="020B0600070205080204" pitchFamily="50" charset="-128"/>
                <a:ea typeface="ＭＳ Ｐゴシック" panose="020B0600070205080204" pitchFamily="50" charset="-128"/>
              </a:rPr>
              <a:t>　評論社</a:t>
            </a:r>
            <a:r>
              <a:rPr lang="ja-JP" altLang="en-US" sz="1050" dirty="0">
                <a:solidFill>
                  <a:srgbClr val="000000"/>
                </a:solidFill>
                <a:latin typeface="ＭＳ Ｐゴシック" panose="020B0600070205080204" pitchFamily="50" charset="-128"/>
                <a:ea typeface="ＭＳ Ｐゴシック" panose="020B0600070205080204" pitchFamily="50" charset="-128"/>
              </a:rPr>
              <a:t>（</a:t>
            </a:r>
            <a:r>
              <a:rPr lang="en-US" altLang="ja-JP" sz="1050" dirty="0">
                <a:solidFill>
                  <a:srgbClr val="000000"/>
                </a:solidFill>
                <a:latin typeface="ＭＳ Ｐゴシック" panose="020B0600070205080204" pitchFamily="50" charset="-128"/>
                <a:ea typeface="ＭＳ Ｐゴシック" panose="020B0600070205080204" pitchFamily="50" charset="-128"/>
              </a:rPr>
              <a:t>2014</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　など</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a:p>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a:p>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cxnSp>
        <p:nvCxnSpPr>
          <p:cNvPr id="4" name="直線コネクタ 3"/>
          <p:cNvCxnSpPr/>
          <p:nvPr/>
        </p:nvCxnSpPr>
        <p:spPr>
          <a:xfrm>
            <a:off x="4293323" y="4537434"/>
            <a:ext cx="39235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因果関係を説明するのはかなり大変</a:t>
            </a:r>
          </a:p>
        </p:txBody>
      </p:sp>
    </p:spTree>
    <p:extLst>
      <p:ext uri="{BB962C8B-B14F-4D97-AF65-F5344CB8AC3E}">
        <p14:creationId xmlns:p14="http://schemas.microsoft.com/office/powerpoint/2010/main" val="78750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269116" y="719594"/>
            <a:ext cx="6974771" cy="4514169"/>
          </a:xfrm>
          <a:prstGeom prst="rect">
            <a:avLst/>
          </a:prstGeom>
        </p:spPr>
        <p:txBody>
          <a:bodyPr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イントロダクション</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データ特性、可視化</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ソフトウエア</a:t>
            </a:r>
          </a:p>
          <a:p>
            <a:pPr marL="0" indent="0" defTabSz="914400">
              <a:lnSpc>
                <a:spcPct val="120000"/>
              </a:lnSpc>
              <a:spcBef>
                <a:spcPct val="0"/>
              </a:spcBef>
              <a:buNone/>
            </a:pPr>
            <a:r>
              <a:rPr lang="en-US" altLang="ja-JP" sz="2800" b="0" dirty="0">
                <a:effectLst/>
                <a:latin typeface="HGP創英角ｺﾞｼｯｸUB" panose="020B0900000000000000" pitchFamily="50" charset="-128"/>
                <a:ea typeface="HGP創英角ｺﾞｼｯｸUB" panose="020B0900000000000000" pitchFamily="50" charset="-128"/>
                <a:cs typeface="+mj-cs"/>
              </a:rPr>
              <a:t>2</a:t>
            </a:r>
            <a:r>
              <a:rPr lang="ja-JP" altLang="en-US" sz="2800" b="0" dirty="0">
                <a:effectLst/>
                <a:latin typeface="HGP創英角ｺﾞｼｯｸUB" panose="020B0900000000000000" pitchFamily="50" charset="-128"/>
                <a:ea typeface="HGP創英角ｺﾞｼｯｸUB" panose="020B0900000000000000" pitchFamily="50" charset="-128"/>
                <a:cs typeface="+mj-cs"/>
              </a:rPr>
              <a:t>元分割表</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検定・推定</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相関と回帰</a:t>
            </a:r>
          </a:p>
          <a:p>
            <a:pPr marL="0" indent="0" defTabSz="914400">
              <a:lnSpc>
                <a:spcPct val="120000"/>
              </a:lnSpc>
              <a:spcBef>
                <a:spcPct val="0"/>
              </a:spcBef>
              <a:buNone/>
            </a:pPr>
            <a:r>
              <a:rPr lang="ja-JP" altLang="en-US" sz="2800" b="0" dirty="0">
                <a:effectLst/>
                <a:latin typeface="HGP創英角ｺﾞｼｯｸUB" panose="020B0900000000000000" pitchFamily="50" charset="-128"/>
                <a:ea typeface="HGP創英角ｺﾞｼｯｸUB" panose="020B0900000000000000" pitchFamily="50" charset="-128"/>
                <a:cs typeface="+mj-cs"/>
              </a:rPr>
              <a:t>因果推論とまとめ</a:t>
            </a:r>
          </a:p>
          <a:p>
            <a:pPr marL="342900" indent="-514350" defTabSz="914400">
              <a:lnSpc>
                <a:spcPct val="120000"/>
              </a:lnSpc>
              <a:spcBef>
                <a:spcPct val="0"/>
              </a:spcBef>
              <a:buFont typeface="+mj-lt"/>
              <a:buAutoNum type="arabicPeriod"/>
            </a:pPr>
            <a:endParaRPr lang="ja-JP" altLang="en-US" sz="2800" b="0" dirty="0">
              <a:effectLst/>
              <a:latin typeface="HGP創英角ｺﾞｼｯｸUB" panose="020B0900000000000000" pitchFamily="50" charset="-128"/>
              <a:ea typeface="HGP創英角ｺﾞｼｯｸUB" panose="020B0900000000000000" pitchFamily="50" charset="-128"/>
              <a:cs typeface="+mj-cs"/>
            </a:endParaRPr>
          </a:p>
        </p:txBody>
      </p:sp>
      <p:grpSp>
        <p:nvGrpSpPr>
          <p:cNvPr id="3" name="グループ化 2"/>
          <p:cNvGrpSpPr/>
          <p:nvPr/>
        </p:nvGrpSpPr>
        <p:grpSpPr>
          <a:xfrm>
            <a:off x="909117" y="841375"/>
            <a:ext cx="360000" cy="369226"/>
            <a:chOff x="1181342" y="1018613"/>
            <a:chExt cx="360000" cy="369226"/>
          </a:xfrm>
        </p:grpSpPr>
        <p:sp>
          <p:nvSpPr>
            <p:cNvPr id="4"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5"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1</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6" name="グループ化 5"/>
          <p:cNvGrpSpPr/>
          <p:nvPr/>
        </p:nvGrpSpPr>
        <p:grpSpPr>
          <a:xfrm>
            <a:off x="909117" y="1863519"/>
            <a:ext cx="360000" cy="369226"/>
            <a:chOff x="1181342" y="1018613"/>
            <a:chExt cx="360000" cy="369226"/>
          </a:xfrm>
        </p:grpSpPr>
        <p:sp>
          <p:nvSpPr>
            <p:cNvPr id="7"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8"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3</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9" name="グループ化 8"/>
          <p:cNvGrpSpPr/>
          <p:nvPr/>
        </p:nvGrpSpPr>
        <p:grpSpPr>
          <a:xfrm>
            <a:off x="909117" y="1352447"/>
            <a:ext cx="360000" cy="369226"/>
            <a:chOff x="1181342" y="1018613"/>
            <a:chExt cx="360000" cy="369226"/>
          </a:xfrm>
        </p:grpSpPr>
        <p:sp>
          <p:nvSpPr>
            <p:cNvPr id="10"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1"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2</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12" name="グループ化 11"/>
          <p:cNvGrpSpPr/>
          <p:nvPr/>
        </p:nvGrpSpPr>
        <p:grpSpPr>
          <a:xfrm>
            <a:off x="909117" y="2885664"/>
            <a:ext cx="360000" cy="369226"/>
            <a:chOff x="1181342" y="1018613"/>
            <a:chExt cx="360000" cy="369226"/>
          </a:xfrm>
        </p:grpSpPr>
        <p:sp>
          <p:nvSpPr>
            <p:cNvPr id="13"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4"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5</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15" name="グループ化 14"/>
          <p:cNvGrpSpPr/>
          <p:nvPr/>
        </p:nvGrpSpPr>
        <p:grpSpPr>
          <a:xfrm>
            <a:off x="909117" y="3907810"/>
            <a:ext cx="360000" cy="369226"/>
            <a:chOff x="1181342" y="1018613"/>
            <a:chExt cx="360000" cy="369226"/>
          </a:xfrm>
        </p:grpSpPr>
        <p:sp>
          <p:nvSpPr>
            <p:cNvPr id="16"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7"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7</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18" name="グループ化 17"/>
          <p:cNvGrpSpPr/>
          <p:nvPr/>
        </p:nvGrpSpPr>
        <p:grpSpPr>
          <a:xfrm>
            <a:off x="909117" y="3396737"/>
            <a:ext cx="360000" cy="369226"/>
            <a:chOff x="1181342" y="1018613"/>
            <a:chExt cx="360000" cy="369226"/>
          </a:xfrm>
        </p:grpSpPr>
        <p:sp>
          <p:nvSpPr>
            <p:cNvPr id="19"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0"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6</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grpSp>
        <p:nvGrpSpPr>
          <p:cNvPr id="21" name="グループ化 20"/>
          <p:cNvGrpSpPr/>
          <p:nvPr/>
        </p:nvGrpSpPr>
        <p:grpSpPr>
          <a:xfrm>
            <a:off x="909117" y="2374591"/>
            <a:ext cx="360000" cy="369226"/>
            <a:chOff x="1181342" y="1018613"/>
            <a:chExt cx="360000" cy="369226"/>
          </a:xfrm>
        </p:grpSpPr>
        <p:sp>
          <p:nvSpPr>
            <p:cNvPr id="22"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3"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schemeClr val="tx1"/>
                  </a:solidFill>
                  <a:latin typeface="HGP創英角ｺﾞｼｯｸUB" panose="020B0900000000000000" pitchFamily="50" charset="-128"/>
                  <a:ea typeface="HGP創英角ｺﾞｼｯｸUB" panose="020B0900000000000000" pitchFamily="50" charset="-128"/>
                </a:rPr>
                <a:t>4</a:t>
              </a: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311748058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相関関係と因果関係</a:t>
            </a:r>
          </a:p>
        </p:txBody>
      </p:sp>
      <p:cxnSp>
        <p:nvCxnSpPr>
          <p:cNvPr id="12" name="直線矢印コネクタ 11"/>
          <p:cNvCxnSpPr/>
          <p:nvPr/>
        </p:nvCxnSpPr>
        <p:spPr>
          <a:xfrm>
            <a:off x="2821774" y="3034152"/>
            <a:ext cx="288032" cy="0"/>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xmlns="" id="{583DE392-87DF-46E2-8EDD-FF31BF8A0E2C}"/>
              </a:ext>
            </a:extLst>
          </p:cNvPr>
          <p:cNvSpPr>
            <a:spLocks noChangeAspect="1"/>
          </p:cNvSpPr>
          <p:nvPr/>
        </p:nvSpPr>
        <p:spPr>
          <a:xfrm>
            <a:off x="892274" y="3418142"/>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latin typeface="Arial" panose="020B0604020202020204" pitchFamily="34" charset="0"/>
            </a:endParaRPr>
          </a:p>
        </p:txBody>
      </p:sp>
      <p:sp>
        <p:nvSpPr>
          <p:cNvPr id="23" name="タイトル 8">
            <a:extLst>
              <a:ext uri="{FF2B5EF4-FFF2-40B4-BE49-F238E27FC236}">
                <a16:creationId xmlns:a16="http://schemas.microsoft.com/office/drawing/2014/main" xmlns="" xmlns:a14="http://schemas.microsoft.com/office/drawing/2010/main" xmlns:mc="http://schemas.openxmlformats.org/markup-compatibility/2006" id="{304E0FC0-D1C7-4382-8940-96D295DC7B4B}"/>
              </a:ext>
            </a:extLst>
          </p:cNvPr>
          <p:cNvSpPr txBox="1">
            <a:spLocks/>
          </p:cNvSpPr>
          <p:nvPr/>
        </p:nvSpPr>
        <p:spPr>
          <a:xfrm>
            <a:off x="1025376" y="3228709"/>
            <a:ext cx="8118624" cy="452496"/>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X</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の変化・差で、</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Y</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の変化・差が生じた</a:t>
            </a:r>
          </a:p>
        </p:txBody>
      </p:sp>
      <p:sp>
        <p:nvSpPr>
          <p:cNvPr id="24" name="タイトル 8"/>
          <p:cNvSpPr txBox="1">
            <a:spLocks/>
          </p:cNvSpPr>
          <p:nvPr/>
        </p:nvSpPr>
        <p:spPr>
          <a:xfrm>
            <a:off x="810345" y="2713484"/>
            <a:ext cx="8333656"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zh-TW"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因果関係　</a:t>
            </a:r>
            <a:r>
              <a:rPr lang="en-US" altLang="zh-TW" sz="2800" dirty="0">
                <a:effectLst>
                  <a:glow rad="88900">
                    <a:schemeClr val="bg1"/>
                  </a:glow>
                </a:effectLst>
                <a:latin typeface="HGP創英角ｺﾞｼｯｸUB" panose="020B0900000000000000" pitchFamily="50" charset="-128"/>
                <a:ea typeface="HGP創英角ｺﾞｼｯｸUB" panose="020B0900000000000000" pitchFamily="50" charset="-128"/>
              </a:rPr>
              <a:t>X</a:t>
            </a:r>
            <a:r>
              <a:rPr lang="zh-TW"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zh-TW"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en-US" altLang="zh-TW"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Y</a:t>
            </a:r>
            <a:endParaRPr lang="en-US" altLang="zh-TW" sz="28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5" name="正方形/長方形 24"/>
          <p:cNvSpPr>
            <a:spLocks noChangeAspect="1"/>
          </p:cNvSpPr>
          <p:nvPr/>
        </p:nvSpPr>
        <p:spPr>
          <a:xfrm>
            <a:off x="611189" y="2928661"/>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cxnSp>
        <p:nvCxnSpPr>
          <p:cNvPr id="26" name="直線矢印コネクタ 25"/>
          <p:cNvCxnSpPr/>
          <p:nvPr/>
        </p:nvCxnSpPr>
        <p:spPr>
          <a:xfrm>
            <a:off x="2821774" y="1466899"/>
            <a:ext cx="288032" cy="0"/>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10800000">
            <a:off x="2794478" y="1569780"/>
            <a:ext cx="288032" cy="0"/>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xmlns="" id="{583DE392-87DF-46E2-8EDD-FF31BF8A0E2C}"/>
              </a:ext>
            </a:extLst>
          </p:cNvPr>
          <p:cNvSpPr>
            <a:spLocks noChangeAspect="1"/>
          </p:cNvSpPr>
          <p:nvPr/>
        </p:nvSpPr>
        <p:spPr>
          <a:xfrm>
            <a:off x="892274" y="1905974"/>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latin typeface="Arial" panose="020B0604020202020204" pitchFamily="34" charset="0"/>
            </a:endParaRPr>
          </a:p>
        </p:txBody>
      </p:sp>
      <p:sp>
        <p:nvSpPr>
          <p:cNvPr id="29" name="タイトル 8">
            <a:extLst>
              <a:ext uri="{FF2B5EF4-FFF2-40B4-BE49-F238E27FC236}">
                <a16:creationId xmlns:a16="http://schemas.microsoft.com/office/drawing/2014/main" xmlns="" xmlns:a14="http://schemas.microsoft.com/office/drawing/2010/main" xmlns:mc="http://schemas.openxmlformats.org/markup-compatibility/2006" id="{304E0FC0-D1C7-4382-8940-96D295DC7B4B}"/>
              </a:ext>
            </a:extLst>
          </p:cNvPr>
          <p:cNvSpPr txBox="1">
            <a:spLocks/>
          </p:cNvSpPr>
          <p:nvPr/>
        </p:nvSpPr>
        <p:spPr>
          <a:xfrm>
            <a:off x="1025376" y="1716541"/>
            <a:ext cx="8118624" cy="452496"/>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X</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が大きい </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小さい</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ほど、</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Y</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が大きい </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小さい</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p>
        </p:txBody>
      </p:sp>
      <p:sp>
        <p:nvSpPr>
          <p:cNvPr id="30" name="タイトル 8"/>
          <p:cNvSpPr txBox="1">
            <a:spLocks/>
          </p:cNvSpPr>
          <p:nvPr/>
        </p:nvSpPr>
        <p:spPr>
          <a:xfrm>
            <a:off x="810345" y="1201316"/>
            <a:ext cx="8333656"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zh-TW"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相関関係　</a:t>
            </a:r>
            <a:r>
              <a:rPr lang="en-US" altLang="zh-TW" sz="2800" dirty="0">
                <a:effectLst>
                  <a:glow rad="88900">
                    <a:schemeClr val="bg1"/>
                  </a:glow>
                </a:effectLst>
                <a:latin typeface="HGP創英角ｺﾞｼｯｸUB" panose="020B0900000000000000" pitchFamily="50" charset="-128"/>
                <a:ea typeface="HGP創英角ｺﾞｼｯｸUB" panose="020B0900000000000000" pitchFamily="50" charset="-128"/>
              </a:rPr>
              <a:t>X</a:t>
            </a:r>
            <a:r>
              <a:rPr lang="zh-TW"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en-US" altLang="zh-TW"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Y</a:t>
            </a:r>
            <a:endParaRPr lang="en-US" altLang="zh-TW" sz="28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1" name="正方形/長方形 30"/>
          <p:cNvSpPr>
            <a:spLocks noChangeAspect="1"/>
          </p:cNvSpPr>
          <p:nvPr/>
        </p:nvSpPr>
        <p:spPr>
          <a:xfrm>
            <a:off x="611189" y="1416493"/>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86671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因果関係は次の</a:t>
            </a:r>
            <a:r>
              <a:rPr lang="en-US" altLang="ja-JP" sz="2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3</a:t>
            </a:r>
            <a:r>
              <a:rPr lang="ja-JP" altLang="en-US" sz="2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条件すべてをみたす。</a:t>
            </a:r>
          </a:p>
        </p:txBody>
      </p:sp>
      <p:sp>
        <p:nvSpPr>
          <p:cNvPr id="24" name="正方形/長方形 23"/>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5" name="タイトル 8"/>
          <p:cNvSpPr txBox="1">
            <a:spLocks/>
          </p:cNvSpPr>
          <p:nvPr/>
        </p:nvSpPr>
        <p:spPr>
          <a:xfrm>
            <a:off x="1289787" y="1667741"/>
            <a:ext cx="7854214"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原因となる現象が結果となる現象に時間的に先立って起きている。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7" name="タイトル 8"/>
          <p:cNvSpPr txBox="1">
            <a:spLocks/>
          </p:cNvSpPr>
          <p:nvPr/>
        </p:nvSpPr>
        <p:spPr>
          <a:xfrm>
            <a:off x="1289787" y="1285866"/>
            <a:ext cx="4218317"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zh-TW" altLang="en-US"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時間的先行性</a:t>
            </a:r>
            <a:endParaRPr lang="en-US" altLang="ja-JP"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8" name="タイトル 8"/>
          <p:cNvSpPr txBox="1">
            <a:spLocks/>
          </p:cNvSpPr>
          <p:nvPr/>
        </p:nvSpPr>
        <p:spPr>
          <a:xfrm>
            <a:off x="1289787" y="2547644"/>
            <a:ext cx="7830892"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原因となる現象が変動する</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と、結果</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となる現象も変動する。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0" name="タイトル 8"/>
          <p:cNvSpPr txBox="1">
            <a:spLocks/>
          </p:cNvSpPr>
          <p:nvPr/>
        </p:nvSpPr>
        <p:spPr>
          <a:xfrm>
            <a:off x="1289787" y="2165769"/>
            <a:ext cx="4218317"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zh-TW" altLang="en-US" sz="22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共変</a:t>
            </a:r>
            <a:r>
              <a:rPr lang="zh-TW" altLang="en-US"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関係 </a:t>
            </a:r>
            <a:r>
              <a:rPr lang="en-US" altLang="zh-TW"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a:t>
            </a:r>
            <a:r>
              <a:rPr lang="zh-TW" altLang="en-US"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相関関係</a:t>
            </a:r>
            <a:r>
              <a:rPr lang="en-US" altLang="zh-TW"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1" name="タイトル 8"/>
          <p:cNvSpPr txBox="1">
            <a:spLocks/>
          </p:cNvSpPr>
          <p:nvPr/>
        </p:nvSpPr>
        <p:spPr>
          <a:xfrm>
            <a:off x="1289787" y="3424177"/>
            <a:ext cx="7854214" cy="90486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原因となる現象と結果となる現象の双方に与える現象</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は</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存在</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しない</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か、その</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影響は統制されている。</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54" name="タイトル 8"/>
          <p:cNvSpPr txBox="1">
            <a:spLocks/>
          </p:cNvSpPr>
          <p:nvPr/>
        </p:nvSpPr>
        <p:spPr>
          <a:xfrm>
            <a:off x="1289787" y="3042302"/>
            <a:ext cx="4218317"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他条件の同一性</a:t>
            </a:r>
            <a:endParaRPr lang="en-US" altLang="ja-JP" sz="22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55"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因果関係の</a:t>
            </a:r>
            <a:r>
              <a:rPr lang="en-US" altLang="ja-JP" sz="2800" dirty="0"/>
              <a:t>3</a:t>
            </a:r>
            <a:r>
              <a:rPr lang="ja-JP" altLang="en-US" sz="2800" dirty="0"/>
              <a:t>条件</a:t>
            </a:r>
          </a:p>
        </p:txBody>
      </p:sp>
      <p:grpSp>
        <p:nvGrpSpPr>
          <p:cNvPr id="14" name="グループ化 13"/>
          <p:cNvGrpSpPr/>
          <p:nvPr/>
        </p:nvGrpSpPr>
        <p:grpSpPr>
          <a:xfrm>
            <a:off x="909117" y="1353312"/>
            <a:ext cx="360000" cy="369226"/>
            <a:chOff x="1181342" y="1018613"/>
            <a:chExt cx="360000" cy="369226"/>
          </a:xfrm>
        </p:grpSpPr>
        <p:sp>
          <p:nvSpPr>
            <p:cNvPr id="15"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6"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1</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grpSp>
      <p:grpSp>
        <p:nvGrpSpPr>
          <p:cNvPr id="17" name="グループ化 16"/>
          <p:cNvGrpSpPr/>
          <p:nvPr/>
        </p:nvGrpSpPr>
        <p:grpSpPr>
          <a:xfrm>
            <a:off x="909117" y="3082602"/>
            <a:ext cx="360000" cy="369226"/>
            <a:chOff x="1181342" y="1018613"/>
            <a:chExt cx="360000" cy="369226"/>
          </a:xfrm>
        </p:grpSpPr>
        <p:sp>
          <p:nvSpPr>
            <p:cNvPr id="18"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9"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3</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grpSp>
      <p:grpSp>
        <p:nvGrpSpPr>
          <p:cNvPr id="20" name="グループ化 19"/>
          <p:cNvGrpSpPr/>
          <p:nvPr/>
        </p:nvGrpSpPr>
        <p:grpSpPr>
          <a:xfrm>
            <a:off x="909117" y="2217957"/>
            <a:ext cx="360000" cy="369226"/>
            <a:chOff x="1181342" y="1018613"/>
            <a:chExt cx="360000" cy="369226"/>
          </a:xfrm>
        </p:grpSpPr>
        <p:sp>
          <p:nvSpPr>
            <p:cNvPr id="21" name="楕円 2">
              <a:extLst>
                <a:ext uri="{FF2B5EF4-FFF2-40B4-BE49-F238E27FC236}">
                  <a16:creationId xmlns:a16="http://schemas.microsoft.com/office/drawing/2014/main" xmlns="" id="{1FCC8D59-3CD5-47E4-A71E-56605644E41F}"/>
                </a:ext>
              </a:extLst>
            </p:cNvPr>
            <p:cNvSpPr/>
            <p:nvPr/>
          </p:nvSpPr>
          <p:spPr>
            <a:xfrm>
              <a:off x="1181342" y="1027839"/>
              <a:ext cx="360000" cy="360000"/>
            </a:xfrm>
            <a:prstGeom prst="ellipse">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22" name="楕円 2">
              <a:extLst>
                <a:ext uri="{FF2B5EF4-FFF2-40B4-BE49-F238E27FC236}">
                  <a16:creationId xmlns:a16="http://schemas.microsoft.com/office/drawing/2014/main" xmlns="" id="{1FCC8D59-3CD5-47E4-A71E-56605644E41F}"/>
                </a:ext>
              </a:extLst>
            </p:cNvPr>
            <p:cNvSpPr/>
            <p:nvPr/>
          </p:nvSpPr>
          <p:spPr>
            <a:xfrm>
              <a:off x="1181342" y="1018613"/>
              <a:ext cx="360000" cy="360000"/>
            </a:xfrm>
            <a:prstGeom prst="ellipse">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dirty="0">
                  <a:solidFill>
                    <a:prstClr val="white"/>
                  </a:solidFill>
                  <a:latin typeface="HGP創英角ｺﾞｼｯｸUB" panose="020B0900000000000000" pitchFamily="50" charset="-128"/>
                  <a:ea typeface="HGP創英角ｺﾞｼｯｸUB" panose="020B0900000000000000" pitchFamily="50" charset="-128"/>
                </a:rPr>
                <a:t>2</a:t>
              </a:r>
              <a:endParaRPr lang="ja-JP" altLang="en-US" dirty="0">
                <a:solidFill>
                  <a:prstClr val="white"/>
                </a:solidFill>
                <a:latin typeface="HGP創英角ｺﾞｼｯｸUB" panose="020B0900000000000000" pitchFamily="50" charset="-128"/>
                <a:ea typeface="HGP創英角ｺﾞｼｯｸUB" panose="020B0900000000000000" pitchFamily="50" charset="-128"/>
              </a:endParaRPr>
            </a:p>
          </p:txBody>
        </p:sp>
      </p:grpSp>
    </p:spTree>
    <p:custDataLst>
      <p:tags r:id="rId1"/>
    </p:custDataLst>
    <p:extLst>
      <p:ext uri="{BB962C8B-B14F-4D97-AF65-F5344CB8AC3E}">
        <p14:creationId xmlns:p14="http://schemas.microsoft.com/office/powerpoint/2010/main" val="25342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Okamoto\Desktop\Downloads\ch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703" y="2290460"/>
            <a:ext cx="7214049" cy="2844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611189" y="719595"/>
            <a:ext cx="7921624" cy="1059000"/>
            <a:chOff x="611189" y="1072020"/>
            <a:chExt cx="7921624" cy="1059000"/>
          </a:xfrm>
        </p:grpSpPr>
        <p:grpSp>
          <p:nvGrpSpPr>
            <p:cNvPr id="10" name="グループ化 9"/>
            <p:cNvGrpSpPr/>
            <p:nvPr/>
          </p:nvGrpSpPr>
          <p:grpSpPr>
            <a:xfrm>
              <a:off x="611189" y="1072020"/>
              <a:ext cx="7921624" cy="540725"/>
              <a:chOff x="611189" y="1072020"/>
              <a:chExt cx="7921624" cy="540725"/>
            </a:xfrm>
          </p:grpSpPr>
          <p:sp>
            <p:nvSpPr>
              <p:cNvPr id="11" name="タイトル 8">
                <a:extLst>
                  <a:ext uri="{FF2B5EF4-FFF2-40B4-BE49-F238E27FC236}">
                    <a16:creationId xmlns:a16="http://schemas.microsoft.com/office/drawing/2014/main" xmlns="" id="{9C8C1B5F-814B-4B2E-ACA3-B4C4247A2FBE}"/>
                  </a:ext>
                </a:extLst>
              </p:cNvPr>
              <p:cNvSpPr txBox="1">
                <a:spLocks/>
              </p:cNvSpPr>
              <p:nvPr/>
            </p:nvSpPr>
            <p:spPr>
              <a:xfrm>
                <a:off x="810345" y="1072020"/>
                <a:ext cx="7722468"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アメリカでの日本車販売数と自動車による自殺数</a:t>
                </a:r>
              </a:p>
            </p:txBody>
          </p:sp>
          <p:sp>
            <p:nvSpPr>
              <p:cNvPr id="12" name="正方形/長方形 11">
                <a:extLst>
                  <a:ext uri="{FF2B5EF4-FFF2-40B4-BE49-F238E27FC236}">
                    <a16:creationId xmlns:a16="http://schemas.microsoft.com/office/drawing/2014/main" xmlns="" id="{0B51D63E-21BC-4357-BEB9-6BCC213274AB}"/>
                  </a:ext>
                </a:extLst>
              </p:cNvPr>
              <p:cNvSpPr>
                <a:spLocks noChangeAspect="1"/>
              </p:cNvSpPr>
              <p:nvPr/>
            </p:nvSpPr>
            <p:spPr>
              <a:xfrm>
                <a:off x="611189" y="128719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grpSp>
        <p:grpSp>
          <p:nvGrpSpPr>
            <p:cNvPr id="13" name="グループ化 12"/>
            <p:cNvGrpSpPr/>
            <p:nvPr/>
          </p:nvGrpSpPr>
          <p:grpSpPr>
            <a:xfrm>
              <a:off x="611189" y="1590295"/>
              <a:ext cx="7921624" cy="540725"/>
              <a:chOff x="611189" y="2142887"/>
              <a:chExt cx="7921624" cy="540725"/>
            </a:xfrm>
          </p:grpSpPr>
          <p:sp>
            <p:nvSpPr>
              <p:cNvPr id="14" name="タイトル 8">
                <a:extLst>
                  <a:ext uri="{FF2B5EF4-FFF2-40B4-BE49-F238E27FC236}">
                    <a16:creationId xmlns:a16="http://schemas.microsoft.com/office/drawing/2014/main" xmlns="" id="{9C8C1B5F-814B-4B2E-ACA3-B4C4247A2FBE}"/>
                  </a:ext>
                </a:extLst>
              </p:cNvPr>
              <p:cNvSpPr txBox="1">
                <a:spLocks/>
              </p:cNvSpPr>
              <p:nvPr/>
            </p:nvSpPr>
            <p:spPr>
              <a:xfrm>
                <a:off x="810345" y="2142887"/>
                <a:ext cx="7722468"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強い</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相関</a:t>
                </a:r>
                <a:r>
                  <a:rPr lang="ja-JP" altLang="en-US" sz="2800" dirty="0" smtClean="0">
                    <a:solidFill>
                      <a:srgbClr val="0000FF"/>
                    </a:solidFill>
                    <a:latin typeface="HGP創英角ｺﾞｼｯｸUB" panose="020B0900000000000000" pitchFamily="50" charset="-128"/>
                    <a:ea typeface="HGP創英角ｺﾞｼｯｸUB" panose="020B0900000000000000" pitchFamily="50" charset="-128"/>
                  </a:rPr>
                  <a:t>｜</a:t>
                </a:r>
                <a:r>
                  <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rPr>
                  <a:t>r </a:t>
                </a:r>
                <a:r>
                  <a:rPr lang="en-US" altLang="ja-JP" sz="2800" dirty="0">
                    <a:solidFill>
                      <a:srgbClr val="000000"/>
                    </a:solidFill>
                    <a:latin typeface="HGP創英角ｺﾞｼｯｸUB" panose="020B0900000000000000" pitchFamily="50" charset="-128"/>
                    <a:ea typeface="HGP創英角ｺﾞｼｯｸUB" panose="020B0900000000000000" pitchFamily="50" charset="-128"/>
                  </a:rPr>
                  <a:t>= 0.94</a:t>
                </a:r>
                <a:endParaRPr lang="ja-JP" altLang="en-US" sz="28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xmlns="" id="{0B51D63E-21BC-4357-BEB9-6BCC213274AB}"/>
                  </a:ext>
                </a:extLst>
              </p:cNvPr>
              <p:cNvSpPr>
                <a:spLocks noChangeAspect="1"/>
              </p:cNvSpPr>
              <p:nvPr/>
            </p:nvSpPr>
            <p:spPr>
              <a:xfrm>
                <a:off x="611189" y="2358064"/>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grpSp>
      </p:grpSp>
      <p:sp>
        <p:nvSpPr>
          <p:cNvPr id="16" name="正方形/長方形 15"/>
          <p:cNvSpPr/>
          <p:nvPr/>
        </p:nvSpPr>
        <p:spPr>
          <a:xfrm>
            <a:off x="831199" y="2254635"/>
            <a:ext cx="7380000" cy="283489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相関関係だけ？因果関係も？</a:t>
            </a:r>
          </a:p>
        </p:txBody>
      </p:sp>
      <p:sp>
        <p:nvSpPr>
          <p:cNvPr id="18" name="正方形/長方形 17">
            <a:extLst>
              <a:ext uri="{FF2B5EF4-FFF2-40B4-BE49-F238E27FC236}">
                <a16:creationId xmlns="" xmlns:a16="http://schemas.microsoft.com/office/drawing/2014/main" id="{2BE52A13-3C67-423D-A327-249777DD6A30}"/>
              </a:ext>
            </a:extLst>
          </p:cNvPr>
          <p:cNvSpPr/>
          <p:nvPr/>
        </p:nvSpPr>
        <p:spPr>
          <a:xfrm>
            <a:off x="900113" y="5297408"/>
            <a:ext cx="7365337" cy="246221"/>
          </a:xfrm>
          <a:prstGeom prst="rect">
            <a:avLst/>
          </a:prstGeom>
        </p:spPr>
        <p:txBody>
          <a:bodyPr wrap="square">
            <a:spAutoFit/>
          </a:bodyPr>
          <a:lstStyle/>
          <a:p>
            <a:pPr lvl="0" algn="r" defTabSz="1031626">
              <a:defRPr/>
            </a:pPr>
            <a:r>
              <a:rPr lang="ja-JP" altLang="en-US" sz="1000" dirty="0">
                <a:latin typeface="ＭＳ Ｐゴシック" panose="020B0600070205080204" pitchFamily="50" charset="-128"/>
                <a:ea typeface="ＭＳ Ｐゴシック" panose="020B0600070205080204" pitchFamily="50" charset="-128"/>
              </a:rPr>
              <a:t>出典：</a:t>
            </a:r>
            <a:r>
              <a:rPr lang="en-US" altLang="ja-JP" sz="1000" dirty="0">
                <a:latin typeface="ＭＳ Ｐゴシック" panose="020B0600070205080204" pitchFamily="50" charset="-128"/>
                <a:ea typeface="ＭＳ Ｐゴシック" panose="020B0600070205080204" pitchFamily="50" charset="-128"/>
              </a:rPr>
              <a:t>http://</a:t>
            </a:r>
            <a:r>
              <a:rPr lang="en-US" altLang="ja-JP" sz="1000" dirty="0" err="1">
                <a:latin typeface="ＭＳ Ｐゴシック" panose="020B0600070205080204" pitchFamily="50" charset="-128"/>
                <a:ea typeface="ＭＳ Ｐゴシック" panose="020B0600070205080204" pitchFamily="50" charset="-128"/>
              </a:rPr>
              <a:t>tylervigen.com</a:t>
            </a:r>
            <a:r>
              <a:rPr lang="en-US" altLang="ja-JP" sz="1000" dirty="0">
                <a:latin typeface="ＭＳ Ｐゴシック" panose="020B0600070205080204" pitchFamily="50" charset="-128"/>
                <a:ea typeface="ＭＳ Ｐゴシック" panose="020B0600070205080204" pitchFamily="50" charset="-128"/>
              </a:rPr>
              <a:t>/spurious-correlations</a:t>
            </a:r>
          </a:p>
        </p:txBody>
      </p:sp>
    </p:spTree>
    <p:custDataLst>
      <p:tags r:id="rId1"/>
    </p:custDataLst>
    <p:extLst>
      <p:ext uri="{BB962C8B-B14F-4D97-AF65-F5344CB8AC3E}">
        <p14:creationId xmlns:p14="http://schemas.microsoft.com/office/powerpoint/2010/main" val="411995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8"/>
          <p:cNvSpPr txBox="1">
            <a:spLocks/>
          </p:cNvSpPr>
          <p:nvPr/>
        </p:nvSpPr>
        <p:spPr>
          <a:xfrm>
            <a:off x="810345" y="719595"/>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因果関係</a:t>
            </a:r>
          </a:p>
        </p:txBody>
      </p:sp>
      <p:sp>
        <p:nvSpPr>
          <p:cNvPr id="13" name="正方形/長方形 12"/>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4" name="タイトル 8"/>
          <p:cNvSpPr txBox="1">
            <a:spLocks/>
          </p:cNvSpPr>
          <p:nvPr/>
        </p:nvSpPr>
        <p:spPr>
          <a:xfrm>
            <a:off x="990872" y="1234820"/>
            <a:ext cx="8118624"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日本車販売台数が増えると自動車による自殺者が増える</a:t>
            </a:r>
          </a:p>
        </p:txBody>
      </p:sp>
      <p:sp>
        <p:nvSpPr>
          <p:cNvPr id="15" name="正方形/長方形 14"/>
          <p:cNvSpPr>
            <a:spLocks noChangeAspect="1"/>
          </p:cNvSpPr>
          <p:nvPr/>
        </p:nvSpPr>
        <p:spPr>
          <a:xfrm>
            <a:off x="892274" y="142425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16" name="タイトル 8"/>
          <p:cNvSpPr txBox="1">
            <a:spLocks/>
          </p:cNvSpPr>
          <p:nvPr/>
        </p:nvSpPr>
        <p:spPr>
          <a:xfrm>
            <a:off x="810345" y="1673896"/>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因果関係</a:t>
            </a:r>
          </a:p>
        </p:txBody>
      </p:sp>
      <p:sp>
        <p:nvSpPr>
          <p:cNvPr id="17" name="正方形/長方形 16"/>
          <p:cNvSpPr>
            <a:spLocks noChangeAspect="1"/>
          </p:cNvSpPr>
          <p:nvPr/>
        </p:nvSpPr>
        <p:spPr>
          <a:xfrm>
            <a:off x="611189" y="1889073"/>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18" name="タイトル 8"/>
          <p:cNvSpPr txBox="1">
            <a:spLocks/>
          </p:cNvSpPr>
          <p:nvPr/>
        </p:nvSpPr>
        <p:spPr>
          <a:xfrm>
            <a:off x="990872" y="2189121"/>
            <a:ext cx="8118624"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自動車による自殺者が増えると日本車販売台数が増える</a:t>
            </a:r>
          </a:p>
        </p:txBody>
      </p:sp>
      <p:sp>
        <p:nvSpPr>
          <p:cNvPr id="19" name="正方形/長方形 18"/>
          <p:cNvSpPr>
            <a:spLocks noChangeAspect="1"/>
          </p:cNvSpPr>
          <p:nvPr/>
        </p:nvSpPr>
        <p:spPr>
          <a:xfrm>
            <a:off x="892274" y="2378554"/>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0" name="タイトル 8"/>
          <p:cNvSpPr txBox="1">
            <a:spLocks/>
          </p:cNvSpPr>
          <p:nvPr/>
        </p:nvSpPr>
        <p:spPr>
          <a:xfrm>
            <a:off x="990872" y="3143422"/>
            <a:ext cx="8118624"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自動車による自殺者と日本車販売台数が相互に影響する</a:t>
            </a:r>
          </a:p>
        </p:txBody>
      </p:sp>
      <p:sp>
        <p:nvSpPr>
          <p:cNvPr id="21" name="タイトル 8"/>
          <p:cNvSpPr txBox="1">
            <a:spLocks/>
          </p:cNvSpPr>
          <p:nvPr/>
        </p:nvSpPr>
        <p:spPr>
          <a:xfrm>
            <a:off x="810345" y="2628197"/>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互恵効果</a:t>
            </a:r>
          </a:p>
        </p:txBody>
      </p:sp>
      <p:sp>
        <p:nvSpPr>
          <p:cNvPr id="22" name="正方形/長方形 21"/>
          <p:cNvSpPr>
            <a:spLocks noChangeAspect="1"/>
          </p:cNvSpPr>
          <p:nvPr/>
        </p:nvSpPr>
        <p:spPr>
          <a:xfrm>
            <a:off x="611189" y="2843374"/>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3" name="正方形/長方形 22"/>
          <p:cNvSpPr>
            <a:spLocks noChangeAspect="1"/>
          </p:cNvSpPr>
          <p:nvPr/>
        </p:nvSpPr>
        <p:spPr>
          <a:xfrm>
            <a:off x="892274" y="3332855"/>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24" name="タイトル 8"/>
          <p:cNvSpPr txBox="1">
            <a:spLocks/>
          </p:cNvSpPr>
          <p:nvPr/>
        </p:nvSpPr>
        <p:spPr>
          <a:xfrm>
            <a:off x="990872" y="4070427"/>
            <a:ext cx="8118624" cy="444674"/>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自動車による自殺者の増加</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と日本車</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販売台数は無関係</a:t>
            </a:r>
          </a:p>
        </p:txBody>
      </p:sp>
      <p:sp>
        <p:nvSpPr>
          <p:cNvPr id="25" name="タイトル 8"/>
          <p:cNvSpPr txBox="1">
            <a:spLocks/>
          </p:cNvSpPr>
          <p:nvPr/>
        </p:nvSpPr>
        <p:spPr>
          <a:xfrm>
            <a:off x="810345" y="3582498"/>
            <a:ext cx="8333656" cy="540725"/>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両者に影響する第</a:t>
            </a:r>
            <a:r>
              <a:rPr lang="en-US" altLang="ja-JP" sz="2800" dirty="0">
                <a:effectLst>
                  <a:glow rad="88900">
                    <a:schemeClr val="bg1"/>
                  </a:glow>
                </a:effectLst>
                <a:latin typeface="HGP創英角ｺﾞｼｯｸUB" panose="020B0900000000000000" pitchFamily="50" charset="-128"/>
                <a:ea typeface="HGP創英角ｺﾞｼｯｸUB" panose="020B0900000000000000" pitchFamily="50" charset="-128"/>
              </a:rPr>
              <a:t>3</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の要因</a:t>
            </a:r>
          </a:p>
        </p:txBody>
      </p:sp>
      <p:sp>
        <p:nvSpPr>
          <p:cNvPr id="26" name="正方形/長方形 25"/>
          <p:cNvSpPr>
            <a:spLocks noChangeAspect="1"/>
          </p:cNvSpPr>
          <p:nvPr/>
        </p:nvSpPr>
        <p:spPr>
          <a:xfrm>
            <a:off x="611189" y="3797675"/>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37" name="正方形/長方形 36"/>
          <p:cNvSpPr>
            <a:spLocks noChangeAspect="1"/>
          </p:cNvSpPr>
          <p:nvPr/>
        </p:nvSpPr>
        <p:spPr>
          <a:xfrm>
            <a:off x="892274" y="4287156"/>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8" name="タイトル 8"/>
          <p:cNvSpPr txBox="1">
            <a:spLocks/>
          </p:cNvSpPr>
          <p:nvPr/>
        </p:nvSpPr>
        <p:spPr>
          <a:xfrm>
            <a:off x="4800625" y="4534358"/>
            <a:ext cx="4236749"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見せかけ</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の</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相関 </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疑似相関</a:t>
            </a:r>
            <a:r>
              <a:rPr lang="en-US" altLang="ja-JP" sz="2200" dirty="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cxnSp>
        <p:nvCxnSpPr>
          <p:cNvPr id="27" name="直線矢印コネクタ 26"/>
          <p:cNvCxnSpPr/>
          <p:nvPr/>
        </p:nvCxnSpPr>
        <p:spPr>
          <a:xfrm>
            <a:off x="4563367" y="4780673"/>
            <a:ext cx="288000" cy="0"/>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94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8"/>
          <p:cNvSpPr txBox="1">
            <a:spLocks/>
          </p:cNvSpPr>
          <p:nvPr/>
        </p:nvSpPr>
        <p:spPr>
          <a:xfrm>
            <a:off x="810345" y="3062891"/>
            <a:ext cx="8010127"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起こらなかった潜在的結果 反実仮想</a:t>
            </a:r>
          </a:p>
        </p:txBody>
      </p:sp>
      <p:sp>
        <p:nvSpPr>
          <p:cNvPr id="27" name="正方形/長方形 26"/>
          <p:cNvSpPr>
            <a:spLocks noChangeAspect="1"/>
          </p:cNvSpPr>
          <p:nvPr/>
        </p:nvSpPr>
        <p:spPr>
          <a:xfrm>
            <a:off x="611189" y="3244226"/>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28" name="タイトル 8"/>
          <p:cNvSpPr txBox="1">
            <a:spLocks/>
          </p:cNvSpPr>
          <p:nvPr/>
        </p:nvSpPr>
        <p:spPr>
          <a:xfrm>
            <a:off x="1025376" y="3537800"/>
            <a:ext cx="5726166" cy="101566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000" dirty="0">
                <a:effectLst>
                  <a:glow rad="88900">
                    <a:schemeClr val="bg1"/>
                  </a:glow>
                </a:effectLst>
                <a:latin typeface="HGP創英角ｺﾞｼｯｸUB" panose="020B0900000000000000" pitchFamily="50" charset="-128"/>
                <a:ea typeface="HGP創英角ｺﾞｼｯｸUB" panose="020B0900000000000000" pitchFamily="50" charset="-128"/>
              </a:rPr>
              <a:t>事実に反することを想像する</a:t>
            </a:r>
          </a:p>
          <a:p>
            <a:pPr>
              <a:lnSpc>
                <a:spcPct val="100000"/>
              </a:lnSpc>
            </a:pPr>
            <a:r>
              <a:rPr lang="ja-JP" altLang="en-US" sz="2000" dirty="0">
                <a:effectLst>
                  <a:glow rad="88900">
                    <a:schemeClr val="bg1"/>
                  </a:glow>
                </a:effectLst>
                <a:latin typeface="HGP創英角ｺﾞｼｯｸUB" panose="020B0900000000000000" pitchFamily="50" charset="-128"/>
                <a:ea typeface="HGP創英角ｺﾞｼｯｸUB" panose="020B0900000000000000" pitchFamily="50" charset="-128"/>
              </a:rPr>
              <a:t>私がとった行動 「アスピリンを飲む」</a:t>
            </a:r>
          </a:p>
          <a:p>
            <a:pPr>
              <a:lnSpc>
                <a:spcPct val="100000"/>
              </a:lnSpc>
            </a:pPr>
            <a:r>
              <a:rPr lang="ja-JP" altLang="en-US" sz="2000" dirty="0">
                <a:effectLst>
                  <a:glow rad="88900">
                    <a:schemeClr val="bg1"/>
                  </a:glow>
                </a:effectLst>
                <a:latin typeface="HGP創英角ｺﾞｼｯｸUB" panose="020B0900000000000000" pitchFamily="50" charset="-128"/>
                <a:ea typeface="HGP創英角ｺﾞｼｯｸUB" panose="020B0900000000000000" pitchFamily="50" charset="-128"/>
              </a:rPr>
              <a:t>もし違った</a:t>
            </a:r>
            <a:r>
              <a:rPr lang="ja-JP" altLang="en-US" sz="2000" dirty="0" smtClean="0">
                <a:effectLst>
                  <a:glow rad="88900">
                    <a:schemeClr val="bg1"/>
                  </a:glow>
                </a:effectLst>
                <a:latin typeface="HGP創英角ｺﾞｼｯｸUB" panose="020B0900000000000000" pitchFamily="50" charset="-128"/>
                <a:ea typeface="HGP創英角ｺﾞｼｯｸUB" panose="020B0900000000000000" pitchFamily="50" charset="-128"/>
              </a:rPr>
              <a:t>行動を</a:t>
            </a:r>
            <a:r>
              <a:rPr lang="ja-JP" altLang="en-US" sz="2000" dirty="0">
                <a:effectLst>
                  <a:glow rad="88900">
                    <a:schemeClr val="bg1"/>
                  </a:glow>
                </a:effectLst>
                <a:latin typeface="HGP創英角ｺﾞｼｯｸUB" panose="020B0900000000000000" pitchFamily="50" charset="-128"/>
                <a:ea typeface="HGP創英角ｺﾞｼｯｸUB" panose="020B0900000000000000" pitchFamily="50" charset="-128"/>
              </a:rPr>
              <a:t>とっていたら何が起きた</a:t>
            </a:r>
            <a:r>
              <a:rPr lang="ja-JP" altLang="en-US" sz="20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20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29" name="正方形/長方形 28"/>
          <p:cNvSpPr>
            <a:spLocks noChangeAspect="1"/>
          </p:cNvSpPr>
          <p:nvPr/>
        </p:nvSpPr>
        <p:spPr>
          <a:xfrm>
            <a:off x="892274" y="370818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0" name="正方形/長方形 29"/>
          <p:cNvSpPr>
            <a:spLocks noChangeAspect="1"/>
          </p:cNvSpPr>
          <p:nvPr/>
        </p:nvSpPr>
        <p:spPr>
          <a:xfrm>
            <a:off x="892274" y="4005272"/>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1" name="正方形/長方形 30"/>
          <p:cNvSpPr>
            <a:spLocks noChangeAspect="1"/>
          </p:cNvSpPr>
          <p:nvPr/>
        </p:nvSpPr>
        <p:spPr>
          <a:xfrm>
            <a:off x="892274" y="4302361"/>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chemeClr val="tx1"/>
              </a:solidFill>
              <a:latin typeface="Arial" panose="020B0604020202020204" pitchFamily="34" charset="0"/>
            </a:endParaRPr>
          </a:p>
        </p:txBody>
      </p:sp>
      <p:sp>
        <p:nvSpPr>
          <p:cNvPr id="32" name="正方形/長方形 31"/>
          <p:cNvSpPr>
            <a:spLocks noChangeAspect="1"/>
          </p:cNvSpPr>
          <p:nvPr/>
        </p:nvSpPr>
        <p:spPr>
          <a:xfrm>
            <a:off x="892274" y="4681098"/>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3" name="タイトル 8"/>
          <p:cNvSpPr txBox="1">
            <a:spLocks/>
          </p:cNvSpPr>
          <p:nvPr/>
        </p:nvSpPr>
        <p:spPr>
          <a:xfrm>
            <a:off x="1215106" y="719595"/>
            <a:ext cx="7101310" cy="6093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アスピリン</a:t>
            </a: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と頭痛の関係</a:t>
            </a:r>
          </a:p>
        </p:txBody>
      </p:sp>
      <p:sp>
        <p:nvSpPr>
          <p:cNvPr id="34" name="正方形/長方形 33"/>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35" name="正方形/長方形 34"/>
          <p:cNvSpPr>
            <a:spLocks noChangeAspect="1"/>
          </p:cNvSpPr>
          <p:nvPr/>
        </p:nvSpPr>
        <p:spPr>
          <a:xfrm>
            <a:off x="892274" y="1373907"/>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6" name="正方形/長方形 35"/>
          <p:cNvSpPr>
            <a:spLocks noChangeAspect="1"/>
          </p:cNvSpPr>
          <p:nvPr/>
        </p:nvSpPr>
        <p:spPr>
          <a:xfrm>
            <a:off x="892274" y="1855043"/>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8" name="正方形/長方形 37"/>
          <p:cNvSpPr>
            <a:spLocks noChangeAspect="1"/>
          </p:cNvSpPr>
          <p:nvPr/>
        </p:nvSpPr>
        <p:spPr>
          <a:xfrm>
            <a:off x="892274" y="2336179"/>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9" name="正方形/長方形 38"/>
          <p:cNvSpPr>
            <a:spLocks noChangeAspect="1"/>
          </p:cNvSpPr>
          <p:nvPr/>
        </p:nvSpPr>
        <p:spPr>
          <a:xfrm>
            <a:off x="892274" y="2817316"/>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40"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因果推論</a:t>
            </a:r>
          </a:p>
        </p:txBody>
      </p:sp>
      <p:grpSp>
        <p:nvGrpSpPr>
          <p:cNvPr id="43" name="グループ化 42"/>
          <p:cNvGrpSpPr/>
          <p:nvPr/>
        </p:nvGrpSpPr>
        <p:grpSpPr>
          <a:xfrm>
            <a:off x="851475" y="788703"/>
            <a:ext cx="585920" cy="412613"/>
            <a:chOff x="1343050" y="-822931"/>
            <a:chExt cx="585920" cy="412613"/>
          </a:xfrm>
        </p:grpSpPr>
        <p:sp>
          <p:nvSpPr>
            <p:cNvPr id="44" name="正方形/長方形 43">
              <a:extLst>
                <a:ext uri="{FF2B5EF4-FFF2-40B4-BE49-F238E27FC236}">
                  <a16:creationId xmlns="" xmlns:a16="http://schemas.microsoft.com/office/drawing/2014/main" id="{9D6FF691-104D-4559-BBC5-EDF82B7843B6}"/>
                </a:ext>
              </a:extLst>
            </p:cNvPr>
            <p:cNvSpPr>
              <a:spLocks noChangeAspect="1"/>
            </p:cNvSpPr>
            <p:nvPr/>
          </p:nvSpPr>
          <p:spPr>
            <a:xfrm>
              <a:off x="1406732" y="-748832"/>
              <a:ext cx="317549" cy="317548"/>
            </a:xfrm>
            <a:prstGeom prst="rect">
              <a:avLst/>
            </a:prstGeom>
            <a:solidFill>
              <a:srgbClr val="66ADE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ffectLst/>
                <a:latin typeface="Arial" panose="020B0604020202020204" pitchFamily="34" charset="0"/>
              </a:endParaRPr>
            </a:p>
          </p:txBody>
        </p:sp>
        <p:sp>
          <p:nvSpPr>
            <p:cNvPr id="45" name="タイトル 8">
              <a:extLst>
                <a:ext uri="{FF2B5EF4-FFF2-40B4-BE49-F238E27FC236}">
                  <a16:creationId xmlns="" xmlns:a16="http://schemas.microsoft.com/office/drawing/2014/main" id="{752B92D7-76ED-44BE-B799-DE945DF1D705}"/>
                </a:ext>
              </a:extLst>
            </p:cNvPr>
            <p:cNvSpPr txBox="1">
              <a:spLocks/>
            </p:cNvSpPr>
            <p:nvPr/>
          </p:nvSpPr>
          <p:spPr>
            <a:xfrm>
              <a:off x="1343050" y="-822931"/>
              <a:ext cx="585920" cy="41261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000" dirty="0">
                  <a:solidFill>
                    <a:schemeClr val="bg1"/>
                  </a:solidFill>
                  <a:effectLst/>
                  <a:latin typeface="HGP創英角ｺﾞｼｯｸUB" panose="020B0900000000000000" pitchFamily="50" charset="-128"/>
                  <a:ea typeface="HGP創英角ｺﾞｼｯｸUB" panose="020B0900000000000000" pitchFamily="50" charset="-128"/>
                </a:rPr>
                <a:t>例</a:t>
              </a:r>
            </a:p>
          </p:txBody>
        </p:sp>
      </p:grpSp>
      <p:sp>
        <p:nvSpPr>
          <p:cNvPr id="48" name="タイトル 8">
            <a:extLst>
              <a:ext uri="{FF2B5EF4-FFF2-40B4-BE49-F238E27FC236}">
                <a16:creationId xmlns="" xmlns:a16="http://schemas.microsoft.com/office/drawing/2014/main" id="{74A68A62-F3D5-465A-AD2F-4FDBC418C2BB}"/>
              </a:ext>
            </a:extLst>
          </p:cNvPr>
          <p:cNvSpPr txBox="1">
            <a:spLocks/>
          </p:cNvSpPr>
          <p:nvPr/>
        </p:nvSpPr>
        <p:spPr>
          <a:xfrm>
            <a:off x="997437" y="1234190"/>
            <a:ext cx="3357954" cy="474188"/>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1800" dirty="0">
                <a:solidFill>
                  <a:srgbClr val="0000FF"/>
                </a:solidFill>
                <a:latin typeface="HGP創英角ｺﾞｼｯｸUB" panose="020B0900000000000000" pitchFamily="50" charset="-128"/>
                <a:ea typeface="HGP創英角ｺﾞｼｯｸUB" panose="020B0900000000000000" pitchFamily="50" charset="-128"/>
              </a:rPr>
              <a:t>個人的経験からの理論</a:t>
            </a:r>
            <a:endParaRPr lang="en-US" altLang="ja-JP" sz="18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49" name="タイトル 8">
            <a:extLst>
              <a:ext uri="{FF2B5EF4-FFF2-40B4-BE49-F238E27FC236}">
                <a16:creationId xmlns="" xmlns:a16="http://schemas.microsoft.com/office/drawing/2014/main" id="{7EFC381E-A678-441B-97F8-A468DDDCA9E3}"/>
              </a:ext>
            </a:extLst>
          </p:cNvPr>
          <p:cNvSpPr txBox="1">
            <a:spLocks/>
          </p:cNvSpPr>
          <p:nvPr/>
        </p:nvSpPr>
        <p:spPr>
          <a:xfrm>
            <a:off x="997437" y="1711975"/>
            <a:ext cx="3154960" cy="474188"/>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1800" dirty="0">
                <a:solidFill>
                  <a:srgbClr val="0000FF"/>
                </a:solidFill>
                <a:latin typeface="HGP創英角ｺﾞｼｯｸUB" panose="020B0900000000000000" pitchFamily="50" charset="-128"/>
                <a:ea typeface="HGP創英角ｺﾞｼｯｸUB" panose="020B0900000000000000" pitchFamily="50" charset="-128"/>
              </a:rPr>
              <a:t>私のとった行動</a:t>
            </a:r>
            <a:endParaRPr lang="en-US" altLang="ja-JP" sz="18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50" name="タイトル 8">
            <a:extLst>
              <a:ext uri="{FF2B5EF4-FFF2-40B4-BE49-F238E27FC236}">
                <a16:creationId xmlns="" xmlns:a16="http://schemas.microsoft.com/office/drawing/2014/main" id="{43AA4BF0-678D-4C5D-BB5E-A3FDD902B878}"/>
              </a:ext>
            </a:extLst>
          </p:cNvPr>
          <p:cNvSpPr txBox="1">
            <a:spLocks/>
          </p:cNvSpPr>
          <p:nvPr/>
        </p:nvSpPr>
        <p:spPr>
          <a:xfrm>
            <a:off x="997437" y="2189760"/>
            <a:ext cx="3154960" cy="474188"/>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1800" dirty="0">
                <a:solidFill>
                  <a:srgbClr val="0000FF"/>
                </a:solidFill>
                <a:latin typeface="HGP創英角ｺﾞｼｯｸUB" panose="020B0900000000000000" pitchFamily="50" charset="-128"/>
                <a:ea typeface="HGP創英角ｺﾞｼｯｸUB" panose="020B0900000000000000" pitchFamily="50" charset="-128"/>
              </a:rPr>
              <a:t>結果</a:t>
            </a:r>
            <a:endParaRPr lang="en-US" altLang="ja-JP" sz="18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51" name="タイトル 8">
            <a:extLst>
              <a:ext uri="{FF2B5EF4-FFF2-40B4-BE49-F238E27FC236}">
                <a16:creationId xmlns="" xmlns:a16="http://schemas.microsoft.com/office/drawing/2014/main" id="{8802AD9E-09A7-483C-9D55-2193C0D36283}"/>
              </a:ext>
            </a:extLst>
          </p:cNvPr>
          <p:cNvSpPr txBox="1">
            <a:spLocks/>
          </p:cNvSpPr>
          <p:nvPr/>
        </p:nvSpPr>
        <p:spPr>
          <a:xfrm>
            <a:off x="997437" y="2667546"/>
            <a:ext cx="3154960" cy="474188"/>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1800" dirty="0">
                <a:solidFill>
                  <a:srgbClr val="0000FF"/>
                </a:solidFill>
                <a:latin typeface="HGP創英角ｺﾞｼｯｸUB" panose="020B0900000000000000" pitchFamily="50" charset="-128"/>
                <a:ea typeface="HGP創英角ｺﾞｼｯｸUB" panose="020B0900000000000000" pitchFamily="50" charset="-128"/>
              </a:rPr>
              <a:t>因果</a:t>
            </a:r>
            <a:r>
              <a:rPr lang="ja-JP" altLang="en-US" sz="1800" dirty="0" smtClean="0">
                <a:solidFill>
                  <a:srgbClr val="0000FF"/>
                </a:solidFill>
                <a:latin typeface="HGP創英角ｺﾞｼｯｸUB" panose="020B0900000000000000" pitchFamily="50" charset="-128"/>
                <a:ea typeface="HGP創英角ｺﾞｼｯｸUB" panose="020B0900000000000000" pitchFamily="50" charset="-128"/>
              </a:rPr>
              <a:t>推論</a:t>
            </a:r>
            <a:endParaRPr lang="en-US" altLang="ja-JP" sz="1800" dirty="0">
              <a:solidFill>
                <a:srgbClr val="0000FF"/>
              </a:solidFill>
              <a:latin typeface="HGP創英角ｺﾞｼｯｸUB" panose="020B0900000000000000" pitchFamily="50" charset="-128"/>
              <a:ea typeface="HGP創英角ｺﾞｼｯｸUB" panose="020B0900000000000000" pitchFamily="50" charset="-128"/>
            </a:endParaRPr>
          </a:p>
        </p:txBody>
      </p:sp>
      <p:grpSp>
        <p:nvGrpSpPr>
          <p:cNvPr id="52" name="グループ化 51"/>
          <p:cNvGrpSpPr/>
          <p:nvPr/>
        </p:nvGrpSpPr>
        <p:grpSpPr>
          <a:xfrm>
            <a:off x="3422591" y="1253671"/>
            <a:ext cx="4665925" cy="396000"/>
            <a:chOff x="3722499" y="1253671"/>
            <a:chExt cx="5169981" cy="396000"/>
          </a:xfrm>
        </p:grpSpPr>
        <p:sp>
          <p:nvSpPr>
            <p:cNvPr id="53" name="フリーフォーム: 図形 56">
              <a:extLst>
                <a:ext uri="{FF2B5EF4-FFF2-40B4-BE49-F238E27FC236}">
                  <a16:creationId xmlns="" xmlns:a16="http://schemas.microsoft.com/office/drawing/2014/main" id="{A4F2E469-729F-49D1-B860-A8407E789499}"/>
                </a:ext>
              </a:extLst>
            </p:cNvPr>
            <p:cNvSpPr/>
            <p:nvPr/>
          </p:nvSpPr>
          <p:spPr>
            <a:xfrm>
              <a:off x="3722499" y="1253671"/>
              <a:ext cx="2617178" cy="396000"/>
            </a:xfrm>
            <a:custGeom>
              <a:avLst/>
              <a:gdLst>
                <a:gd name="connsiteX0" fmla="*/ 243835 w 2617178"/>
                <a:gd name="connsiteY0" fmla="*/ 0 h 396000"/>
                <a:gd name="connsiteX1" fmla="*/ 2574770 w 2617178"/>
                <a:gd name="connsiteY1" fmla="*/ 0 h 396000"/>
                <a:gd name="connsiteX2" fmla="*/ 2617178 w 2617178"/>
                <a:gd name="connsiteY2" fmla="*/ 42408 h 396000"/>
                <a:gd name="connsiteX3" fmla="*/ 2617178 w 2617178"/>
                <a:gd name="connsiteY3" fmla="*/ 353592 h 396000"/>
                <a:gd name="connsiteX4" fmla="*/ 2574770 w 2617178"/>
                <a:gd name="connsiteY4" fmla="*/ 396000 h 396000"/>
                <a:gd name="connsiteX5" fmla="*/ 243835 w 2617178"/>
                <a:gd name="connsiteY5" fmla="*/ 396000 h 396000"/>
                <a:gd name="connsiteX6" fmla="*/ 201427 w 2617178"/>
                <a:gd name="connsiteY6" fmla="*/ 353592 h 396000"/>
                <a:gd name="connsiteX7" fmla="*/ 201427 w 2617178"/>
                <a:gd name="connsiteY7" fmla="*/ 255685 h 396000"/>
                <a:gd name="connsiteX8" fmla="*/ 0 w 2617178"/>
                <a:gd name="connsiteY8" fmla="*/ 62025 h 396000"/>
                <a:gd name="connsiteX9" fmla="*/ 201427 w 2617178"/>
                <a:gd name="connsiteY9" fmla="*/ 96601 h 396000"/>
                <a:gd name="connsiteX10" fmla="*/ 201427 w 2617178"/>
                <a:gd name="connsiteY10" fmla="*/ 42408 h 396000"/>
                <a:gd name="connsiteX11" fmla="*/ 243835 w 2617178"/>
                <a:gd name="connsiteY11"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7178" h="396000">
                  <a:moveTo>
                    <a:pt x="243835" y="0"/>
                  </a:moveTo>
                  <a:lnTo>
                    <a:pt x="2574770" y="0"/>
                  </a:lnTo>
                  <a:cubicBezTo>
                    <a:pt x="2598191" y="0"/>
                    <a:pt x="2617178" y="18987"/>
                    <a:pt x="2617178" y="42408"/>
                  </a:cubicBezTo>
                  <a:lnTo>
                    <a:pt x="2617178" y="353592"/>
                  </a:lnTo>
                  <a:cubicBezTo>
                    <a:pt x="2617178" y="377013"/>
                    <a:pt x="2598191" y="396000"/>
                    <a:pt x="2574770" y="396000"/>
                  </a:cubicBezTo>
                  <a:lnTo>
                    <a:pt x="243835" y="396000"/>
                  </a:lnTo>
                  <a:cubicBezTo>
                    <a:pt x="220414" y="396000"/>
                    <a:pt x="201427" y="377013"/>
                    <a:pt x="201427" y="353592"/>
                  </a:cubicBezTo>
                  <a:lnTo>
                    <a:pt x="201427" y="255685"/>
                  </a:lnTo>
                  <a:lnTo>
                    <a:pt x="0" y="62025"/>
                  </a:lnTo>
                  <a:lnTo>
                    <a:pt x="201427" y="96601"/>
                  </a:lnTo>
                  <a:lnTo>
                    <a:pt x="201427" y="42408"/>
                  </a:lnTo>
                  <a:cubicBezTo>
                    <a:pt x="201427" y="18987"/>
                    <a:pt x="220414" y="0"/>
                    <a:pt x="243835" y="0"/>
                  </a:cubicBezTo>
                  <a:close/>
                </a:path>
              </a:pathLst>
            </a:cu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54" name="角丸四角形 53"/>
            <p:cNvSpPr/>
            <p:nvPr/>
          </p:nvSpPr>
          <p:spPr>
            <a:xfrm>
              <a:off x="3928778" y="1253671"/>
              <a:ext cx="4963702" cy="396000"/>
            </a:xfrm>
            <a:prstGeom prst="roundRect">
              <a:avLst/>
            </a:pr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5" name="グループ化 54"/>
          <p:cNvGrpSpPr/>
          <p:nvPr/>
        </p:nvGrpSpPr>
        <p:grpSpPr>
          <a:xfrm>
            <a:off x="3422591" y="2671389"/>
            <a:ext cx="3153757" cy="396000"/>
            <a:chOff x="3722499" y="1253671"/>
            <a:chExt cx="3153757" cy="396000"/>
          </a:xfrm>
        </p:grpSpPr>
        <p:sp>
          <p:nvSpPr>
            <p:cNvPr id="56" name="フリーフォーム: 図形 56">
              <a:extLst>
                <a:ext uri="{FF2B5EF4-FFF2-40B4-BE49-F238E27FC236}">
                  <a16:creationId xmlns="" xmlns:a16="http://schemas.microsoft.com/office/drawing/2014/main" id="{A4F2E469-729F-49D1-B860-A8407E789499}"/>
                </a:ext>
              </a:extLst>
            </p:cNvPr>
            <p:cNvSpPr/>
            <p:nvPr/>
          </p:nvSpPr>
          <p:spPr>
            <a:xfrm>
              <a:off x="3722499" y="1253671"/>
              <a:ext cx="2617178" cy="396000"/>
            </a:xfrm>
            <a:custGeom>
              <a:avLst/>
              <a:gdLst>
                <a:gd name="connsiteX0" fmla="*/ 243835 w 2617178"/>
                <a:gd name="connsiteY0" fmla="*/ 0 h 396000"/>
                <a:gd name="connsiteX1" fmla="*/ 2574770 w 2617178"/>
                <a:gd name="connsiteY1" fmla="*/ 0 h 396000"/>
                <a:gd name="connsiteX2" fmla="*/ 2617178 w 2617178"/>
                <a:gd name="connsiteY2" fmla="*/ 42408 h 396000"/>
                <a:gd name="connsiteX3" fmla="*/ 2617178 w 2617178"/>
                <a:gd name="connsiteY3" fmla="*/ 353592 h 396000"/>
                <a:gd name="connsiteX4" fmla="*/ 2574770 w 2617178"/>
                <a:gd name="connsiteY4" fmla="*/ 396000 h 396000"/>
                <a:gd name="connsiteX5" fmla="*/ 243835 w 2617178"/>
                <a:gd name="connsiteY5" fmla="*/ 396000 h 396000"/>
                <a:gd name="connsiteX6" fmla="*/ 201427 w 2617178"/>
                <a:gd name="connsiteY6" fmla="*/ 353592 h 396000"/>
                <a:gd name="connsiteX7" fmla="*/ 201427 w 2617178"/>
                <a:gd name="connsiteY7" fmla="*/ 255685 h 396000"/>
                <a:gd name="connsiteX8" fmla="*/ 0 w 2617178"/>
                <a:gd name="connsiteY8" fmla="*/ 62025 h 396000"/>
                <a:gd name="connsiteX9" fmla="*/ 201427 w 2617178"/>
                <a:gd name="connsiteY9" fmla="*/ 96601 h 396000"/>
                <a:gd name="connsiteX10" fmla="*/ 201427 w 2617178"/>
                <a:gd name="connsiteY10" fmla="*/ 42408 h 396000"/>
                <a:gd name="connsiteX11" fmla="*/ 243835 w 2617178"/>
                <a:gd name="connsiteY11"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7178" h="396000">
                  <a:moveTo>
                    <a:pt x="243835" y="0"/>
                  </a:moveTo>
                  <a:lnTo>
                    <a:pt x="2574770" y="0"/>
                  </a:lnTo>
                  <a:cubicBezTo>
                    <a:pt x="2598191" y="0"/>
                    <a:pt x="2617178" y="18987"/>
                    <a:pt x="2617178" y="42408"/>
                  </a:cubicBezTo>
                  <a:lnTo>
                    <a:pt x="2617178" y="353592"/>
                  </a:lnTo>
                  <a:cubicBezTo>
                    <a:pt x="2617178" y="377013"/>
                    <a:pt x="2598191" y="396000"/>
                    <a:pt x="2574770" y="396000"/>
                  </a:cubicBezTo>
                  <a:lnTo>
                    <a:pt x="243835" y="396000"/>
                  </a:lnTo>
                  <a:cubicBezTo>
                    <a:pt x="220414" y="396000"/>
                    <a:pt x="201427" y="377013"/>
                    <a:pt x="201427" y="353592"/>
                  </a:cubicBezTo>
                  <a:lnTo>
                    <a:pt x="201427" y="255685"/>
                  </a:lnTo>
                  <a:lnTo>
                    <a:pt x="0" y="62025"/>
                  </a:lnTo>
                  <a:lnTo>
                    <a:pt x="201427" y="96601"/>
                  </a:lnTo>
                  <a:lnTo>
                    <a:pt x="201427" y="42408"/>
                  </a:lnTo>
                  <a:cubicBezTo>
                    <a:pt x="201427" y="18987"/>
                    <a:pt x="220414" y="0"/>
                    <a:pt x="243835" y="0"/>
                  </a:cubicBezTo>
                  <a:close/>
                </a:path>
              </a:pathLst>
            </a:cu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57" name="角丸四角形 56"/>
            <p:cNvSpPr/>
            <p:nvPr/>
          </p:nvSpPr>
          <p:spPr>
            <a:xfrm>
              <a:off x="3928778" y="1253671"/>
              <a:ext cx="2947478" cy="396000"/>
            </a:xfrm>
            <a:prstGeom prst="roundRect">
              <a:avLst/>
            </a:pr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8" name="グループ化 57"/>
          <p:cNvGrpSpPr/>
          <p:nvPr/>
        </p:nvGrpSpPr>
        <p:grpSpPr>
          <a:xfrm>
            <a:off x="3422591" y="1726244"/>
            <a:ext cx="4684679" cy="396000"/>
            <a:chOff x="3722499" y="1253671"/>
            <a:chExt cx="4684679" cy="396000"/>
          </a:xfrm>
        </p:grpSpPr>
        <p:sp>
          <p:nvSpPr>
            <p:cNvPr id="59" name="フリーフォーム: 図形 56">
              <a:extLst>
                <a:ext uri="{FF2B5EF4-FFF2-40B4-BE49-F238E27FC236}">
                  <a16:creationId xmlns="" xmlns:a16="http://schemas.microsoft.com/office/drawing/2014/main" id="{A4F2E469-729F-49D1-B860-A8407E789499}"/>
                </a:ext>
              </a:extLst>
            </p:cNvPr>
            <p:cNvSpPr/>
            <p:nvPr/>
          </p:nvSpPr>
          <p:spPr>
            <a:xfrm>
              <a:off x="3722499" y="1253671"/>
              <a:ext cx="2617178" cy="396000"/>
            </a:xfrm>
            <a:custGeom>
              <a:avLst/>
              <a:gdLst>
                <a:gd name="connsiteX0" fmla="*/ 243835 w 2617178"/>
                <a:gd name="connsiteY0" fmla="*/ 0 h 396000"/>
                <a:gd name="connsiteX1" fmla="*/ 2574770 w 2617178"/>
                <a:gd name="connsiteY1" fmla="*/ 0 h 396000"/>
                <a:gd name="connsiteX2" fmla="*/ 2617178 w 2617178"/>
                <a:gd name="connsiteY2" fmla="*/ 42408 h 396000"/>
                <a:gd name="connsiteX3" fmla="*/ 2617178 w 2617178"/>
                <a:gd name="connsiteY3" fmla="*/ 353592 h 396000"/>
                <a:gd name="connsiteX4" fmla="*/ 2574770 w 2617178"/>
                <a:gd name="connsiteY4" fmla="*/ 396000 h 396000"/>
                <a:gd name="connsiteX5" fmla="*/ 243835 w 2617178"/>
                <a:gd name="connsiteY5" fmla="*/ 396000 h 396000"/>
                <a:gd name="connsiteX6" fmla="*/ 201427 w 2617178"/>
                <a:gd name="connsiteY6" fmla="*/ 353592 h 396000"/>
                <a:gd name="connsiteX7" fmla="*/ 201427 w 2617178"/>
                <a:gd name="connsiteY7" fmla="*/ 255685 h 396000"/>
                <a:gd name="connsiteX8" fmla="*/ 0 w 2617178"/>
                <a:gd name="connsiteY8" fmla="*/ 62025 h 396000"/>
                <a:gd name="connsiteX9" fmla="*/ 201427 w 2617178"/>
                <a:gd name="connsiteY9" fmla="*/ 96601 h 396000"/>
                <a:gd name="connsiteX10" fmla="*/ 201427 w 2617178"/>
                <a:gd name="connsiteY10" fmla="*/ 42408 h 396000"/>
                <a:gd name="connsiteX11" fmla="*/ 243835 w 2617178"/>
                <a:gd name="connsiteY11"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7178" h="396000">
                  <a:moveTo>
                    <a:pt x="243835" y="0"/>
                  </a:moveTo>
                  <a:lnTo>
                    <a:pt x="2574770" y="0"/>
                  </a:lnTo>
                  <a:cubicBezTo>
                    <a:pt x="2598191" y="0"/>
                    <a:pt x="2617178" y="18987"/>
                    <a:pt x="2617178" y="42408"/>
                  </a:cubicBezTo>
                  <a:lnTo>
                    <a:pt x="2617178" y="353592"/>
                  </a:lnTo>
                  <a:cubicBezTo>
                    <a:pt x="2617178" y="377013"/>
                    <a:pt x="2598191" y="396000"/>
                    <a:pt x="2574770" y="396000"/>
                  </a:cubicBezTo>
                  <a:lnTo>
                    <a:pt x="243835" y="396000"/>
                  </a:lnTo>
                  <a:cubicBezTo>
                    <a:pt x="220414" y="396000"/>
                    <a:pt x="201427" y="377013"/>
                    <a:pt x="201427" y="353592"/>
                  </a:cubicBezTo>
                  <a:lnTo>
                    <a:pt x="201427" y="255685"/>
                  </a:lnTo>
                  <a:lnTo>
                    <a:pt x="0" y="62025"/>
                  </a:lnTo>
                  <a:lnTo>
                    <a:pt x="201427" y="96601"/>
                  </a:lnTo>
                  <a:lnTo>
                    <a:pt x="201427" y="42408"/>
                  </a:lnTo>
                  <a:cubicBezTo>
                    <a:pt x="201427" y="18987"/>
                    <a:pt x="220414" y="0"/>
                    <a:pt x="243835" y="0"/>
                  </a:cubicBezTo>
                  <a:close/>
                </a:path>
              </a:pathLst>
            </a:cu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60" name="角丸四角形 59"/>
            <p:cNvSpPr/>
            <p:nvPr/>
          </p:nvSpPr>
          <p:spPr>
            <a:xfrm>
              <a:off x="3928778" y="1253671"/>
              <a:ext cx="4478400" cy="396000"/>
            </a:xfrm>
            <a:prstGeom prst="roundRect">
              <a:avLst/>
            </a:pr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1" name="グループ化 60"/>
          <p:cNvGrpSpPr/>
          <p:nvPr/>
        </p:nvGrpSpPr>
        <p:grpSpPr>
          <a:xfrm>
            <a:off x="3422591" y="2198817"/>
            <a:ext cx="4238279" cy="396000"/>
            <a:chOff x="3722499" y="1253671"/>
            <a:chExt cx="4238279" cy="396000"/>
          </a:xfrm>
        </p:grpSpPr>
        <p:sp>
          <p:nvSpPr>
            <p:cNvPr id="62" name="フリーフォーム: 図形 56">
              <a:extLst>
                <a:ext uri="{FF2B5EF4-FFF2-40B4-BE49-F238E27FC236}">
                  <a16:creationId xmlns="" xmlns:a16="http://schemas.microsoft.com/office/drawing/2014/main" id="{A4F2E469-729F-49D1-B860-A8407E789499}"/>
                </a:ext>
              </a:extLst>
            </p:cNvPr>
            <p:cNvSpPr/>
            <p:nvPr/>
          </p:nvSpPr>
          <p:spPr>
            <a:xfrm>
              <a:off x="3722499" y="1253671"/>
              <a:ext cx="2617178" cy="396000"/>
            </a:xfrm>
            <a:custGeom>
              <a:avLst/>
              <a:gdLst>
                <a:gd name="connsiteX0" fmla="*/ 243835 w 2617178"/>
                <a:gd name="connsiteY0" fmla="*/ 0 h 396000"/>
                <a:gd name="connsiteX1" fmla="*/ 2574770 w 2617178"/>
                <a:gd name="connsiteY1" fmla="*/ 0 h 396000"/>
                <a:gd name="connsiteX2" fmla="*/ 2617178 w 2617178"/>
                <a:gd name="connsiteY2" fmla="*/ 42408 h 396000"/>
                <a:gd name="connsiteX3" fmla="*/ 2617178 w 2617178"/>
                <a:gd name="connsiteY3" fmla="*/ 353592 h 396000"/>
                <a:gd name="connsiteX4" fmla="*/ 2574770 w 2617178"/>
                <a:gd name="connsiteY4" fmla="*/ 396000 h 396000"/>
                <a:gd name="connsiteX5" fmla="*/ 243835 w 2617178"/>
                <a:gd name="connsiteY5" fmla="*/ 396000 h 396000"/>
                <a:gd name="connsiteX6" fmla="*/ 201427 w 2617178"/>
                <a:gd name="connsiteY6" fmla="*/ 353592 h 396000"/>
                <a:gd name="connsiteX7" fmla="*/ 201427 w 2617178"/>
                <a:gd name="connsiteY7" fmla="*/ 255685 h 396000"/>
                <a:gd name="connsiteX8" fmla="*/ 0 w 2617178"/>
                <a:gd name="connsiteY8" fmla="*/ 62025 h 396000"/>
                <a:gd name="connsiteX9" fmla="*/ 201427 w 2617178"/>
                <a:gd name="connsiteY9" fmla="*/ 96601 h 396000"/>
                <a:gd name="connsiteX10" fmla="*/ 201427 w 2617178"/>
                <a:gd name="connsiteY10" fmla="*/ 42408 h 396000"/>
                <a:gd name="connsiteX11" fmla="*/ 243835 w 2617178"/>
                <a:gd name="connsiteY11"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7178" h="396000">
                  <a:moveTo>
                    <a:pt x="243835" y="0"/>
                  </a:moveTo>
                  <a:lnTo>
                    <a:pt x="2574770" y="0"/>
                  </a:lnTo>
                  <a:cubicBezTo>
                    <a:pt x="2598191" y="0"/>
                    <a:pt x="2617178" y="18987"/>
                    <a:pt x="2617178" y="42408"/>
                  </a:cubicBezTo>
                  <a:lnTo>
                    <a:pt x="2617178" y="353592"/>
                  </a:lnTo>
                  <a:cubicBezTo>
                    <a:pt x="2617178" y="377013"/>
                    <a:pt x="2598191" y="396000"/>
                    <a:pt x="2574770" y="396000"/>
                  </a:cubicBezTo>
                  <a:lnTo>
                    <a:pt x="243835" y="396000"/>
                  </a:lnTo>
                  <a:cubicBezTo>
                    <a:pt x="220414" y="396000"/>
                    <a:pt x="201427" y="377013"/>
                    <a:pt x="201427" y="353592"/>
                  </a:cubicBezTo>
                  <a:lnTo>
                    <a:pt x="201427" y="255685"/>
                  </a:lnTo>
                  <a:lnTo>
                    <a:pt x="0" y="62025"/>
                  </a:lnTo>
                  <a:lnTo>
                    <a:pt x="201427" y="96601"/>
                  </a:lnTo>
                  <a:lnTo>
                    <a:pt x="201427" y="42408"/>
                  </a:lnTo>
                  <a:cubicBezTo>
                    <a:pt x="201427" y="18987"/>
                    <a:pt x="220414" y="0"/>
                    <a:pt x="243835" y="0"/>
                  </a:cubicBezTo>
                  <a:close/>
                </a:path>
              </a:pathLst>
            </a:cu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63" name="角丸四角形 62"/>
            <p:cNvSpPr/>
            <p:nvPr/>
          </p:nvSpPr>
          <p:spPr>
            <a:xfrm>
              <a:off x="3928778" y="1253671"/>
              <a:ext cx="4032000" cy="396000"/>
            </a:xfrm>
            <a:prstGeom prst="roundRect">
              <a:avLst/>
            </a:pr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4" name="タイトル 8">
            <a:extLst>
              <a:ext uri="{FF2B5EF4-FFF2-40B4-BE49-F238E27FC236}">
                <a16:creationId xmlns="" xmlns:a16="http://schemas.microsoft.com/office/drawing/2014/main" id="{DE6EC74D-9911-4727-915E-27C0CBB5A812}"/>
              </a:ext>
            </a:extLst>
          </p:cNvPr>
          <p:cNvSpPr txBox="1">
            <a:spLocks/>
          </p:cNvSpPr>
          <p:nvPr/>
        </p:nvSpPr>
        <p:spPr>
          <a:xfrm>
            <a:off x="3666368" y="1242627"/>
            <a:ext cx="4710180" cy="427244"/>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1800" dirty="0" smtClean="0">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アスピリンを飲んだおかげで頭痛が消えた」</a:t>
            </a:r>
            <a:endParaRPr lang="en-US" altLang="ja-JP" sz="1800" dirty="0">
              <a:latin typeface="HGP創英角ｺﾞｼｯｸUB" panose="020B0900000000000000" pitchFamily="50" charset="-128"/>
              <a:ea typeface="HGP創英角ｺﾞｼｯｸUB" panose="020B0900000000000000" pitchFamily="50" charset="-128"/>
            </a:endParaRPr>
          </a:p>
        </p:txBody>
      </p:sp>
      <p:sp>
        <p:nvSpPr>
          <p:cNvPr id="65" name="タイトル 8">
            <a:extLst>
              <a:ext uri="{FF2B5EF4-FFF2-40B4-BE49-F238E27FC236}">
                <a16:creationId xmlns="" xmlns:a16="http://schemas.microsoft.com/office/drawing/2014/main" id="{C267B7E4-0ADB-4D98-ADA0-9781AB472E86}"/>
              </a:ext>
            </a:extLst>
          </p:cNvPr>
          <p:cNvSpPr txBox="1">
            <a:spLocks/>
          </p:cNvSpPr>
          <p:nvPr/>
        </p:nvSpPr>
        <p:spPr>
          <a:xfrm>
            <a:off x="3666369" y="1723243"/>
            <a:ext cx="4710180" cy="400214"/>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1800" dirty="0">
                <a:latin typeface="HGP創英角ｺﾞｼｯｸUB" panose="020B0900000000000000" pitchFamily="50" charset="-128"/>
                <a:ea typeface="HGP創英角ｺﾞｼｯｸUB" panose="020B0900000000000000" pitchFamily="50" charset="-128"/>
              </a:rPr>
              <a:t>アスピリンを</a:t>
            </a:r>
            <a:r>
              <a:rPr lang="ja-JP" altLang="en-US" sz="1800" dirty="0" smtClean="0">
                <a:latin typeface="HGP創英角ｺﾞｼｯｸUB" panose="020B0900000000000000" pitchFamily="50" charset="-128"/>
                <a:ea typeface="HGP創英角ｺﾞｼｯｸUB" panose="020B0900000000000000" pitchFamily="50" charset="-128"/>
              </a:rPr>
              <a:t>飲む</a:t>
            </a:r>
            <a:r>
              <a:rPr lang="en-US" altLang="ja-JP" sz="1800" dirty="0" smtClean="0">
                <a:latin typeface="HGP創英角ｺﾞｼｯｸUB" panose="020B0900000000000000" pitchFamily="50" charset="-128"/>
                <a:ea typeface="HGP創英角ｺﾞｼｯｸUB" panose="020B0900000000000000" pitchFamily="50" charset="-128"/>
              </a:rPr>
              <a:t>(vs</a:t>
            </a:r>
            <a:r>
              <a:rPr lang="en-US" altLang="ja-JP" sz="1800" dirty="0">
                <a:latin typeface="HGP創英角ｺﾞｼｯｸUB" panose="020B0900000000000000" pitchFamily="50" charset="-128"/>
                <a:ea typeface="HGP創英角ｺﾞｼｯｸUB" panose="020B0900000000000000" pitchFamily="50" charset="-128"/>
              </a:rPr>
              <a:t>. </a:t>
            </a:r>
            <a:r>
              <a:rPr lang="ja-JP" altLang="en-US" sz="1800" dirty="0">
                <a:latin typeface="HGP創英角ｺﾞｼｯｸUB" panose="020B0900000000000000" pitchFamily="50" charset="-128"/>
                <a:ea typeface="HGP創英角ｺﾞｼｯｸUB" panose="020B0900000000000000" pitchFamily="50" charset="-128"/>
              </a:rPr>
              <a:t>アスピリンを</a:t>
            </a:r>
            <a:r>
              <a:rPr lang="ja-JP" altLang="en-US" sz="1800" dirty="0" smtClean="0">
                <a:latin typeface="HGP創英角ｺﾞｼｯｸUB" panose="020B0900000000000000" pitchFamily="50" charset="-128"/>
                <a:ea typeface="HGP創英角ｺﾞｼｯｸUB" panose="020B0900000000000000" pitchFamily="50" charset="-128"/>
              </a:rPr>
              <a:t>飲まない</a:t>
            </a:r>
            <a:r>
              <a:rPr lang="en-US" altLang="ja-JP" sz="1800" dirty="0" smtClean="0">
                <a:latin typeface="HGP創英角ｺﾞｼｯｸUB" panose="020B0900000000000000" pitchFamily="50" charset="-128"/>
                <a:ea typeface="HGP創英角ｺﾞｼｯｸUB" panose="020B0900000000000000" pitchFamily="50" charset="-128"/>
              </a:rPr>
              <a:t>)</a:t>
            </a:r>
            <a:endParaRPr lang="en-US" altLang="ja-JP" sz="1800" dirty="0">
              <a:latin typeface="HGP創英角ｺﾞｼｯｸUB" panose="020B0900000000000000" pitchFamily="50" charset="-128"/>
              <a:ea typeface="HGP創英角ｺﾞｼｯｸUB" panose="020B0900000000000000" pitchFamily="50" charset="-128"/>
            </a:endParaRPr>
          </a:p>
        </p:txBody>
      </p:sp>
      <p:sp>
        <p:nvSpPr>
          <p:cNvPr id="66" name="タイトル 8">
            <a:extLst>
              <a:ext uri="{FF2B5EF4-FFF2-40B4-BE49-F238E27FC236}">
                <a16:creationId xmlns="" xmlns:a16="http://schemas.microsoft.com/office/drawing/2014/main" id="{EF7F8501-F14B-426C-85C5-963051904FEE}"/>
              </a:ext>
            </a:extLst>
          </p:cNvPr>
          <p:cNvSpPr txBox="1">
            <a:spLocks/>
          </p:cNvSpPr>
          <p:nvPr/>
        </p:nvSpPr>
        <p:spPr>
          <a:xfrm>
            <a:off x="3666367" y="2205359"/>
            <a:ext cx="4710181" cy="441201"/>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1800" dirty="0">
                <a:latin typeface="HGP創英角ｺﾞｼｯｸUB" panose="020B0900000000000000" pitchFamily="50" charset="-128"/>
                <a:ea typeface="HGP創英角ｺﾞｼｯｸUB" panose="020B0900000000000000" pitchFamily="50" charset="-128"/>
              </a:rPr>
              <a:t>頭痛が</a:t>
            </a:r>
            <a:r>
              <a:rPr lang="ja-JP" altLang="en-US" sz="1800" dirty="0" smtClean="0">
                <a:latin typeface="HGP創英角ｺﾞｼｯｸUB" panose="020B0900000000000000" pitchFamily="50" charset="-128"/>
                <a:ea typeface="HGP創英角ｺﾞｼｯｸUB" panose="020B0900000000000000" pitchFamily="50" charset="-128"/>
              </a:rPr>
              <a:t>消えた</a:t>
            </a:r>
            <a:r>
              <a:rPr lang="en-US" altLang="ja-JP" sz="1800" dirty="0" smtClean="0">
                <a:latin typeface="HGP創英角ｺﾞｼｯｸUB" panose="020B0900000000000000" pitchFamily="50" charset="-128"/>
                <a:ea typeface="HGP創英角ｺﾞｼｯｸUB" panose="020B0900000000000000" pitchFamily="50" charset="-128"/>
              </a:rPr>
              <a:t>(vs</a:t>
            </a:r>
            <a:r>
              <a:rPr lang="en-US" altLang="ja-JP" sz="1800" dirty="0">
                <a:latin typeface="HGP創英角ｺﾞｼｯｸUB" panose="020B0900000000000000" pitchFamily="50" charset="-128"/>
                <a:ea typeface="HGP創英角ｺﾞｼｯｸUB" panose="020B0900000000000000" pitchFamily="50" charset="-128"/>
              </a:rPr>
              <a:t>. </a:t>
            </a:r>
            <a:r>
              <a:rPr lang="ja-JP" altLang="en-US" sz="1800" dirty="0">
                <a:latin typeface="HGP創英角ｺﾞｼｯｸUB" panose="020B0900000000000000" pitchFamily="50" charset="-128"/>
                <a:ea typeface="HGP創英角ｺﾞｼｯｸUB" panose="020B0900000000000000" pitchFamily="50" charset="-128"/>
              </a:rPr>
              <a:t>頭痛が</a:t>
            </a:r>
            <a:r>
              <a:rPr lang="ja-JP" altLang="en-US" sz="1800" dirty="0" smtClean="0">
                <a:latin typeface="HGP創英角ｺﾞｼｯｸUB" panose="020B0900000000000000" pitchFamily="50" charset="-128"/>
                <a:ea typeface="HGP創英角ｺﾞｼｯｸUB" panose="020B0900000000000000" pitchFamily="50" charset="-128"/>
              </a:rPr>
              <a:t>消えなかった</a:t>
            </a:r>
            <a:r>
              <a:rPr lang="en-US" altLang="ja-JP" sz="1800" dirty="0">
                <a:latin typeface="HGP創英角ｺﾞｼｯｸUB" panose="020B0900000000000000" pitchFamily="50" charset="-128"/>
                <a:ea typeface="HGP創英角ｺﾞｼｯｸUB" panose="020B0900000000000000" pitchFamily="50" charset="-128"/>
              </a:rPr>
              <a:t>)</a:t>
            </a:r>
          </a:p>
        </p:txBody>
      </p:sp>
      <p:sp>
        <p:nvSpPr>
          <p:cNvPr id="67" name="タイトル 8">
            <a:extLst>
              <a:ext uri="{FF2B5EF4-FFF2-40B4-BE49-F238E27FC236}">
                <a16:creationId xmlns="" xmlns:a16="http://schemas.microsoft.com/office/drawing/2014/main" id="{16E701AC-FAF6-4E5B-91C5-FCED8B432C17}"/>
              </a:ext>
            </a:extLst>
          </p:cNvPr>
          <p:cNvSpPr txBox="1">
            <a:spLocks/>
          </p:cNvSpPr>
          <p:nvPr/>
        </p:nvSpPr>
        <p:spPr>
          <a:xfrm>
            <a:off x="3666368" y="2661863"/>
            <a:ext cx="4710180" cy="435544"/>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1800" dirty="0" smtClean="0">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アスピリンが頭痛を消した」</a:t>
            </a:r>
            <a:endParaRPr lang="en-US" altLang="ja-JP" sz="1800" dirty="0">
              <a:latin typeface="HGP創英角ｺﾞｼｯｸUB" panose="020B0900000000000000" pitchFamily="50" charset="-128"/>
              <a:ea typeface="HGP創英角ｺﾞｼｯｸUB" panose="020B0900000000000000" pitchFamily="50" charset="-128"/>
            </a:endParaRPr>
          </a:p>
        </p:txBody>
      </p:sp>
      <p:grpSp>
        <p:nvGrpSpPr>
          <p:cNvPr id="68" name="グループ化 67"/>
          <p:cNvGrpSpPr/>
          <p:nvPr/>
        </p:nvGrpSpPr>
        <p:grpSpPr>
          <a:xfrm>
            <a:off x="4389530" y="4541069"/>
            <a:ext cx="4326167" cy="427244"/>
            <a:chOff x="6198100" y="3980441"/>
            <a:chExt cx="4326167" cy="427244"/>
          </a:xfrm>
        </p:grpSpPr>
        <p:grpSp>
          <p:nvGrpSpPr>
            <p:cNvPr id="69" name="グループ化 68"/>
            <p:cNvGrpSpPr/>
            <p:nvPr/>
          </p:nvGrpSpPr>
          <p:grpSpPr>
            <a:xfrm>
              <a:off x="6198100" y="3991485"/>
              <a:ext cx="4326167" cy="396000"/>
              <a:chOff x="3722499" y="1253671"/>
              <a:chExt cx="4793519" cy="396000"/>
            </a:xfrm>
          </p:grpSpPr>
          <p:sp>
            <p:nvSpPr>
              <p:cNvPr id="91" name="フリーフォーム: 図形 56">
                <a:extLst>
                  <a:ext uri="{FF2B5EF4-FFF2-40B4-BE49-F238E27FC236}">
                    <a16:creationId xmlns="" xmlns:a16="http://schemas.microsoft.com/office/drawing/2014/main" id="{A4F2E469-729F-49D1-B860-A8407E789499}"/>
                  </a:ext>
                </a:extLst>
              </p:cNvPr>
              <p:cNvSpPr/>
              <p:nvPr/>
            </p:nvSpPr>
            <p:spPr>
              <a:xfrm>
                <a:off x="3722499" y="1253671"/>
                <a:ext cx="2617178" cy="396000"/>
              </a:xfrm>
              <a:custGeom>
                <a:avLst/>
                <a:gdLst>
                  <a:gd name="connsiteX0" fmla="*/ 243835 w 2617178"/>
                  <a:gd name="connsiteY0" fmla="*/ 0 h 396000"/>
                  <a:gd name="connsiteX1" fmla="*/ 2574770 w 2617178"/>
                  <a:gd name="connsiteY1" fmla="*/ 0 h 396000"/>
                  <a:gd name="connsiteX2" fmla="*/ 2617178 w 2617178"/>
                  <a:gd name="connsiteY2" fmla="*/ 42408 h 396000"/>
                  <a:gd name="connsiteX3" fmla="*/ 2617178 w 2617178"/>
                  <a:gd name="connsiteY3" fmla="*/ 353592 h 396000"/>
                  <a:gd name="connsiteX4" fmla="*/ 2574770 w 2617178"/>
                  <a:gd name="connsiteY4" fmla="*/ 396000 h 396000"/>
                  <a:gd name="connsiteX5" fmla="*/ 243835 w 2617178"/>
                  <a:gd name="connsiteY5" fmla="*/ 396000 h 396000"/>
                  <a:gd name="connsiteX6" fmla="*/ 201427 w 2617178"/>
                  <a:gd name="connsiteY6" fmla="*/ 353592 h 396000"/>
                  <a:gd name="connsiteX7" fmla="*/ 201427 w 2617178"/>
                  <a:gd name="connsiteY7" fmla="*/ 255685 h 396000"/>
                  <a:gd name="connsiteX8" fmla="*/ 0 w 2617178"/>
                  <a:gd name="connsiteY8" fmla="*/ 62025 h 396000"/>
                  <a:gd name="connsiteX9" fmla="*/ 201427 w 2617178"/>
                  <a:gd name="connsiteY9" fmla="*/ 96601 h 396000"/>
                  <a:gd name="connsiteX10" fmla="*/ 201427 w 2617178"/>
                  <a:gd name="connsiteY10" fmla="*/ 42408 h 396000"/>
                  <a:gd name="connsiteX11" fmla="*/ 243835 w 2617178"/>
                  <a:gd name="connsiteY11"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7178" h="396000">
                    <a:moveTo>
                      <a:pt x="243835" y="0"/>
                    </a:moveTo>
                    <a:lnTo>
                      <a:pt x="2574770" y="0"/>
                    </a:lnTo>
                    <a:cubicBezTo>
                      <a:pt x="2598191" y="0"/>
                      <a:pt x="2617178" y="18987"/>
                      <a:pt x="2617178" y="42408"/>
                    </a:cubicBezTo>
                    <a:lnTo>
                      <a:pt x="2617178" y="353592"/>
                    </a:lnTo>
                    <a:cubicBezTo>
                      <a:pt x="2617178" y="377013"/>
                      <a:pt x="2598191" y="396000"/>
                      <a:pt x="2574770" y="396000"/>
                    </a:cubicBezTo>
                    <a:lnTo>
                      <a:pt x="243835" y="396000"/>
                    </a:lnTo>
                    <a:cubicBezTo>
                      <a:pt x="220414" y="396000"/>
                      <a:pt x="201427" y="377013"/>
                      <a:pt x="201427" y="353592"/>
                    </a:cubicBezTo>
                    <a:lnTo>
                      <a:pt x="201427" y="255685"/>
                    </a:lnTo>
                    <a:lnTo>
                      <a:pt x="0" y="62025"/>
                    </a:lnTo>
                    <a:lnTo>
                      <a:pt x="201427" y="96601"/>
                    </a:lnTo>
                    <a:lnTo>
                      <a:pt x="201427" y="42408"/>
                    </a:lnTo>
                    <a:cubicBezTo>
                      <a:pt x="201427" y="18987"/>
                      <a:pt x="220414" y="0"/>
                      <a:pt x="243835" y="0"/>
                    </a:cubicBezTo>
                    <a:close/>
                  </a:path>
                </a:pathLst>
              </a:cu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92" name="角丸四角形 91"/>
              <p:cNvSpPr/>
              <p:nvPr/>
            </p:nvSpPr>
            <p:spPr>
              <a:xfrm>
                <a:off x="3928777" y="1253671"/>
                <a:ext cx="4587241" cy="396000"/>
              </a:xfrm>
              <a:prstGeom prst="roundRect">
                <a:avLst/>
              </a:prstGeom>
              <a:gradFill flip="none" rotWithShape="1">
                <a:gsLst>
                  <a:gs pos="75000">
                    <a:schemeClr val="bg1">
                      <a:lumMod val="95000"/>
                    </a:schemeClr>
                  </a:gs>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0" name="タイトル 8">
              <a:extLst>
                <a:ext uri="{FF2B5EF4-FFF2-40B4-BE49-F238E27FC236}">
                  <a16:creationId xmlns="" xmlns:a16="http://schemas.microsoft.com/office/drawing/2014/main" id="{DE6EC74D-9911-4727-915E-27C0CBB5A812}"/>
                </a:ext>
              </a:extLst>
            </p:cNvPr>
            <p:cNvSpPr txBox="1">
              <a:spLocks/>
            </p:cNvSpPr>
            <p:nvPr/>
          </p:nvSpPr>
          <p:spPr>
            <a:xfrm>
              <a:off x="6441877" y="3980441"/>
              <a:ext cx="4082390" cy="427244"/>
            </a:xfrm>
            <a:prstGeom prst="rect">
              <a:avLst/>
            </a:prstGeom>
          </p:spPr>
          <p:txBody>
            <a:bodyPr anchor="t" anchorCtr="0">
              <a:no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1800" dirty="0">
                  <a:latin typeface="HGP創英角ｺﾞｼｯｸUB" panose="020B0900000000000000" pitchFamily="50" charset="-128"/>
                  <a:ea typeface="HGP創英角ｺﾞｼｯｸUB" panose="020B0900000000000000" pitchFamily="50" charset="-128"/>
                </a:rPr>
                <a:t>「アスピリンを飲まなければ、頭痛が残る」</a:t>
              </a:r>
            </a:p>
          </p:txBody>
        </p:sp>
      </p:grpSp>
      <p:sp>
        <p:nvSpPr>
          <p:cNvPr id="93" name="タイトル 8"/>
          <p:cNvSpPr txBox="1">
            <a:spLocks/>
          </p:cNvSpPr>
          <p:nvPr/>
        </p:nvSpPr>
        <p:spPr>
          <a:xfrm>
            <a:off x="1025376" y="4518385"/>
            <a:ext cx="8118624" cy="400110"/>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000" dirty="0" smtClean="0">
                <a:effectLst>
                  <a:glow rad="88900">
                    <a:schemeClr val="bg1"/>
                  </a:glow>
                </a:effectLst>
                <a:latin typeface="HGP創英角ｺﾞｼｯｸUB" panose="020B0900000000000000" pitchFamily="50" charset="-128"/>
                <a:ea typeface="HGP創英角ｺﾞｼｯｸUB" panose="020B0900000000000000" pitchFamily="50" charset="-128"/>
              </a:rPr>
              <a:t>上述</a:t>
            </a:r>
            <a:r>
              <a:rPr lang="ja-JP" altLang="en-US" sz="2000" dirty="0">
                <a:effectLst>
                  <a:glow rad="88900">
                    <a:schemeClr val="bg1"/>
                  </a:glow>
                </a:effectLst>
                <a:latin typeface="HGP創英角ｺﾞｼｯｸUB" panose="020B0900000000000000" pitchFamily="50" charset="-128"/>
                <a:ea typeface="HGP創英角ｺﾞｼｯｸUB" panose="020B0900000000000000" pitchFamily="50" charset="-128"/>
              </a:rPr>
              <a:t>の因果推論が</a:t>
            </a:r>
            <a:r>
              <a:rPr lang="ja-JP" altLang="en-US" sz="2000" dirty="0" smtClean="0">
                <a:effectLst>
                  <a:glow rad="88900">
                    <a:schemeClr val="bg1"/>
                  </a:glow>
                </a:effectLst>
                <a:latin typeface="HGP創英角ｺﾞｼｯｸUB" panose="020B0900000000000000" pitchFamily="50" charset="-128"/>
                <a:ea typeface="HGP創英角ｺﾞｼｯｸUB" panose="020B0900000000000000" pitchFamily="50" charset="-128"/>
              </a:rPr>
              <a:t>正しければ</a:t>
            </a:r>
            <a:endParaRPr lang="ja-JP" altLang="en-US" sz="20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47" name="タイトル 8"/>
          <p:cNvSpPr txBox="1">
            <a:spLocks/>
          </p:cNvSpPr>
          <p:nvPr/>
        </p:nvSpPr>
        <p:spPr>
          <a:xfrm>
            <a:off x="6347411" y="4922884"/>
            <a:ext cx="2257037"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本当にそうか？</a:t>
            </a:r>
          </a:p>
        </p:txBody>
      </p:sp>
      <p:cxnSp>
        <p:nvCxnSpPr>
          <p:cNvPr id="71" name="直線矢印コネクタ 70"/>
          <p:cNvCxnSpPr/>
          <p:nvPr/>
        </p:nvCxnSpPr>
        <p:spPr>
          <a:xfrm>
            <a:off x="6110153" y="5169199"/>
            <a:ext cx="288000" cy="0"/>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36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8">
            <a:extLst>
              <a:ext uri="{FF2B5EF4-FFF2-40B4-BE49-F238E27FC236}">
                <a16:creationId xmlns:a16="http://schemas.microsoft.com/office/drawing/2014/main" xmlns="" id="{9C8C1B5F-814B-4B2E-ACA3-B4C4247A2FBE}"/>
              </a:ext>
            </a:extLst>
          </p:cNvPr>
          <p:cNvSpPr txBox="1">
            <a:spLocks/>
          </p:cNvSpPr>
          <p:nvPr/>
        </p:nvSpPr>
        <p:spPr>
          <a:xfrm>
            <a:off x="810345" y="1072020"/>
            <a:ext cx="7506071" cy="2160591"/>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調査対象の試験的</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操作 </a:t>
            </a:r>
            <a:r>
              <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介入</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・治療</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など</a:t>
            </a:r>
            <a:r>
              <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rPr>
              <a:t>) </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を</a:t>
            </a:r>
            <a:endPar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行う</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こと以外は公平になるように</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、ランダムに</a:t>
            </a:r>
            <a:endPar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複数</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の</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群 </a:t>
            </a:r>
            <a:r>
              <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アスピリン</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摂取群とアスピリン非摂取群</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など</a:t>
            </a:r>
            <a:r>
              <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rPr>
              <a:t>) </a:t>
            </a:r>
            <a:r>
              <a:rPr lang="ja-JP" altLang="en-US" sz="2800" dirty="0" smtClean="0">
                <a:solidFill>
                  <a:srgbClr val="000000"/>
                </a:solidFill>
                <a:latin typeface="HGP創英角ｺﾞｼｯｸUB" panose="020B0900000000000000" pitchFamily="50" charset="-128"/>
                <a:ea typeface="HGP創英角ｺﾞｼｯｸUB" panose="020B0900000000000000" pitchFamily="50" charset="-128"/>
              </a:rPr>
              <a:t>に</a:t>
            </a: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わりつけて比較する。</a:t>
            </a:r>
            <a:endParaRPr lang="en-US" altLang="ja-JP" sz="2800" dirty="0" smtClean="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a16="http://schemas.microsoft.com/office/drawing/2014/main" xmlns="" id="{0B51D63E-21BC-4357-BEB9-6BCC213274AB}"/>
              </a:ext>
            </a:extLst>
          </p:cNvPr>
          <p:cNvSpPr>
            <a:spLocks noChangeAspect="1"/>
          </p:cNvSpPr>
          <p:nvPr/>
        </p:nvSpPr>
        <p:spPr>
          <a:xfrm>
            <a:off x="611189" y="1287197"/>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panose="020B0604020202020204" pitchFamily="34" charset="0"/>
            </a:endParaRPr>
          </a:p>
        </p:txBody>
      </p:sp>
      <p:sp>
        <p:nvSpPr>
          <p:cNvPr id="31" name="タイトル 8"/>
          <p:cNvSpPr txBox="1">
            <a:spLocks/>
          </p:cNvSpPr>
          <p:nvPr/>
        </p:nvSpPr>
        <p:spPr>
          <a:xfrm>
            <a:off x="1001626" y="3248781"/>
            <a:ext cx="7291040" cy="904863"/>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背景因子の</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偏り </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交絡</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因子</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等</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をできるだけ小さくするよ</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う</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に</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20000"/>
              </a:lnSpc>
            </a:pP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する</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のが</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ランダム化 </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無作為抽出</a:t>
            </a:r>
            <a:r>
              <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22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の</a:t>
            </a: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意図</a:t>
            </a:r>
            <a:endParaRPr lang="en-US" altLang="ja-JP" sz="22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32" name="正方形/長方形 31"/>
          <p:cNvSpPr>
            <a:spLocks noChangeAspect="1"/>
          </p:cNvSpPr>
          <p:nvPr/>
        </p:nvSpPr>
        <p:spPr>
          <a:xfrm>
            <a:off x="892274" y="3438214"/>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33"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理想的にはランダム化比較</a:t>
            </a:r>
            <a:r>
              <a:rPr lang="ja-JP" altLang="en-US" sz="2800" dirty="0" smtClean="0"/>
              <a:t>試験</a:t>
            </a:r>
            <a:r>
              <a:rPr lang="en-US" altLang="ja-JP" sz="2800" dirty="0" smtClean="0"/>
              <a:t>(RCT)</a:t>
            </a:r>
            <a:endParaRPr lang="ja-JP" altLang="en-US" sz="2800" dirty="0"/>
          </a:p>
        </p:txBody>
      </p:sp>
    </p:spTree>
    <p:extLst>
      <p:ext uri="{BB962C8B-B14F-4D97-AF65-F5344CB8AC3E}">
        <p14:creationId xmlns:p14="http://schemas.microsoft.com/office/powerpoint/2010/main" val="196987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タイトル 8"/>
          <p:cNvSpPr txBox="1">
            <a:spLocks/>
          </p:cNvSpPr>
          <p:nvPr/>
        </p:nvSpPr>
        <p:spPr>
          <a:xfrm>
            <a:off x="810345" y="719595"/>
            <a:ext cx="8333656" cy="954107"/>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rPr>
              <a:t>冷戦期、西側の文化</a:t>
            </a: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は東側の</a:t>
            </a:r>
            <a:endParaRPr lang="en-US" altLang="ja-JP" sz="28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2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体制崩壊に影響を与えたか？</a:t>
            </a:r>
            <a:endParaRPr lang="ja-JP" altLang="en-US" sz="28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72" name="正方形/長方形 71"/>
          <p:cNvSpPr>
            <a:spLocks noChangeAspect="1"/>
          </p:cNvSpPr>
          <p:nvPr/>
        </p:nvSpPr>
        <p:spPr>
          <a:xfrm>
            <a:off x="611189" y="934772"/>
            <a:ext cx="180000" cy="180000"/>
          </a:xfrm>
          <a:prstGeom prst="rect">
            <a:avLst/>
          </a:prstGeom>
          <a:solidFill>
            <a:srgbClr val="0000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latin typeface="Arial" panose="020B0604020202020204" pitchFamily="34" charset="0"/>
            </a:endParaRPr>
          </a:p>
        </p:txBody>
      </p:sp>
      <p:sp>
        <p:nvSpPr>
          <p:cNvPr id="73" name="タイトル 8"/>
          <p:cNvSpPr txBox="1">
            <a:spLocks/>
          </p:cNvSpPr>
          <p:nvPr/>
        </p:nvSpPr>
        <p:spPr>
          <a:xfrm>
            <a:off x="980226" y="1626732"/>
            <a:ext cx="5058792" cy="147732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en-US" altLang="ja-JP" sz="1800" dirty="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当時</a:t>
            </a:r>
            <a:r>
              <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rPr>
              <a:t>の一般的な見解で</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は ： テレビ</a:t>
            </a:r>
            <a:r>
              <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rPr>
              <a:t>やラジオで西側の文化に触れた東側の人間が、ソ連体制への不満を募らせ、それが体制崩壊を促進した</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18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しかし</a:t>
            </a:r>
            <a:r>
              <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rPr>
              <a:t>、そもそも反体制だから西側のテレビを見るのでは</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en-US" altLang="ja-JP"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逆</a:t>
            </a:r>
            <a:r>
              <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rPr>
              <a:t>の因果</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関係</a:t>
            </a:r>
            <a:r>
              <a:rPr lang="en-US" altLang="ja-JP"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 </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の</a:t>
            </a:r>
            <a:r>
              <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rPr>
              <a:t>可能性も・・・ </a:t>
            </a:r>
            <a:r>
              <a:rPr lang="en-US" altLang="ja-JP"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74" name="正方形/長方形 73"/>
          <p:cNvSpPr>
            <a:spLocks noChangeAspect="1"/>
          </p:cNvSpPr>
          <p:nvPr/>
        </p:nvSpPr>
        <p:spPr>
          <a:xfrm>
            <a:off x="892274" y="1779004"/>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76" name="タイトル 8"/>
          <p:cNvSpPr txBox="1">
            <a:spLocks/>
          </p:cNvSpPr>
          <p:nvPr/>
        </p:nvSpPr>
        <p:spPr>
          <a:xfrm>
            <a:off x="980226" y="3463040"/>
            <a:ext cx="7218512" cy="923330"/>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1800" dirty="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操作</a:t>
            </a:r>
            <a:r>
              <a:rPr lang="ja-JP" altLang="en-US" sz="1800" dirty="0" smtClean="0">
                <a:solidFill>
                  <a:srgbClr val="0000FF"/>
                </a:solidFill>
                <a:effectLst>
                  <a:glow rad="88900">
                    <a:schemeClr val="bg1"/>
                  </a:glow>
                </a:effectLst>
                <a:latin typeface="HGP創英角ｺﾞｼｯｸUB" panose="020B0900000000000000" pitchFamily="50" charset="-128"/>
                <a:ea typeface="HGP創英角ｺﾞｼｯｸUB" panose="020B0900000000000000" pitchFamily="50" charset="-128"/>
              </a:rPr>
              <a:t>変数</a:t>
            </a:r>
            <a:r>
              <a:rPr lang="ja-JP" altLang="en-US" sz="18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 </a:t>
            </a:r>
            <a:r>
              <a:rPr lang="en-US" altLang="ja-JP" sz="18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a:t>
            </a:r>
            <a:r>
              <a:rPr lang="ja-JP" altLang="en-US" sz="18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原因</a:t>
            </a:r>
            <a:r>
              <a:rPr lang="ja-JP" altLang="en-US" sz="18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に影響を与えること</a:t>
            </a:r>
            <a:r>
              <a:rPr lang="ja-JP" altLang="en-US" sz="18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を通じてしか</a:t>
            </a:r>
            <a:endParaRPr lang="en-US" altLang="ja-JP" sz="18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18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結果</a:t>
            </a:r>
            <a:r>
              <a:rPr lang="ja-JP" altLang="en-US" sz="18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に影響を与えない</a:t>
            </a:r>
            <a:r>
              <a:rPr lang="ja-JP" altLang="en-US" sz="18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変数</a:t>
            </a:r>
            <a:r>
              <a:rPr lang="en-US" altLang="ja-JP" sz="1800" dirty="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ja-JP" altLang="en-US" sz="1800" dirty="0" smtClean="0">
              <a:solidFill>
                <a:srgbClr val="FF0000"/>
              </a:solidFill>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＝「地形によってテレビ電波の強弱に違いがある」を利用</a:t>
            </a:r>
            <a:endPar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77" name="正方形/長方形 76"/>
          <p:cNvSpPr>
            <a:spLocks noChangeAspect="1"/>
          </p:cNvSpPr>
          <p:nvPr/>
        </p:nvSpPr>
        <p:spPr>
          <a:xfrm>
            <a:off x="892274" y="3606686"/>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78" name="タイトル 8"/>
          <p:cNvSpPr txBox="1">
            <a:spLocks/>
          </p:cNvSpPr>
          <p:nvPr/>
        </p:nvSpPr>
        <p:spPr>
          <a:xfrm>
            <a:off x="980226" y="4743948"/>
            <a:ext cx="4770760" cy="646331"/>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00000"/>
              </a:lnSpc>
            </a:pPr>
            <a:r>
              <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rPr>
              <a:t>「西ドイツのテレビ番組を見ているほど</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en-US" altLang="ja-JP" sz="1800" dirty="0" smtClean="0">
              <a:effectLst>
                <a:glow rad="88900">
                  <a:schemeClr val="bg1"/>
                </a:glow>
              </a:effectLst>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東ドイツ</a:t>
            </a:r>
            <a:r>
              <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rPr>
              <a:t>政府に好意的</a:t>
            </a:r>
            <a:r>
              <a:rPr lang="ja-JP" altLang="en-US" sz="1800" dirty="0" smtClean="0">
                <a:effectLst>
                  <a:glow rad="88900">
                    <a:schemeClr val="bg1"/>
                  </a:glow>
                </a:effectLst>
                <a:latin typeface="HGP創英角ｺﾞｼｯｸUB" panose="020B0900000000000000" pitchFamily="50" charset="-128"/>
                <a:ea typeface="HGP創英角ｺﾞｼｯｸUB" panose="020B0900000000000000" pitchFamily="50" charset="-128"/>
              </a:rPr>
              <a:t>」</a:t>
            </a:r>
            <a:endParaRPr lang="ja-JP" altLang="en-US" sz="1800" dirty="0">
              <a:effectLst>
                <a:glow rad="88900">
                  <a:schemeClr val="bg1"/>
                </a:glow>
              </a:effectLst>
              <a:latin typeface="HGP創英角ｺﾞｼｯｸUB" panose="020B0900000000000000" pitchFamily="50" charset="-128"/>
              <a:ea typeface="HGP創英角ｺﾞｼｯｸUB" panose="020B0900000000000000" pitchFamily="50" charset="-128"/>
            </a:endParaRPr>
          </a:p>
        </p:txBody>
      </p:sp>
      <p:sp>
        <p:nvSpPr>
          <p:cNvPr id="79" name="正方形/長方形 78"/>
          <p:cNvSpPr>
            <a:spLocks noChangeAspect="1"/>
          </p:cNvSpPr>
          <p:nvPr/>
        </p:nvSpPr>
        <p:spPr>
          <a:xfrm>
            <a:off x="892274" y="4873724"/>
            <a:ext cx="108000" cy="108000"/>
          </a:xfrm>
          <a:prstGeom prst="rect">
            <a:avLst/>
          </a:prstGeom>
          <a:solidFill>
            <a:schemeClr val="tx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Arial" panose="020B0604020202020204" pitchFamily="34" charset="0"/>
            </a:endParaRPr>
          </a:p>
        </p:txBody>
      </p:sp>
      <p:sp>
        <p:nvSpPr>
          <p:cNvPr id="80" name="右矢印 11">
            <a:extLst>
              <a:ext uri="{FF2B5EF4-FFF2-40B4-BE49-F238E27FC236}">
                <a16:creationId xmlns:a16="http://schemas.microsoft.com/office/drawing/2014/main" xmlns="" id="{19E82E83-E4A5-45E9-A79E-686E33BB09FD}"/>
              </a:ext>
            </a:extLst>
          </p:cNvPr>
          <p:cNvSpPr>
            <a:spLocks noChangeAspect="1"/>
          </p:cNvSpPr>
          <p:nvPr/>
        </p:nvSpPr>
        <p:spPr>
          <a:xfrm rot="16200000" flipH="1">
            <a:off x="3122007" y="3079244"/>
            <a:ext cx="364755" cy="432000"/>
          </a:xfrm>
          <a:prstGeom prst="rightArrow">
            <a:avLst>
              <a:gd name="adj1" fmla="val 50000"/>
              <a:gd name="adj2" fmla="val 54518"/>
            </a:avLst>
          </a:prstGeom>
          <a:gradFill>
            <a:gsLst>
              <a:gs pos="86000">
                <a:schemeClr val="accent5">
                  <a:lumMod val="40000"/>
                  <a:lumOff val="60000"/>
                </a:schemeClr>
              </a:gs>
              <a:gs pos="0">
                <a:schemeClr val="accent5">
                  <a:alpha val="26000"/>
                  <a:lumMod val="38000"/>
                  <a:lumOff val="62000"/>
                </a:schemeClr>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1" name="右矢印 11">
            <a:extLst>
              <a:ext uri="{FF2B5EF4-FFF2-40B4-BE49-F238E27FC236}">
                <a16:creationId xmlns:a16="http://schemas.microsoft.com/office/drawing/2014/main" xmlns="" id="{19E82E83-E4A5-45E9-A79E-686E33BB09FD}"/>
              </a:ext>
            </a:extLst>
          </p:cNvPr>
          <p:cNvSpPr>
            <a:spLocks noChangeAspect="1"/>
          </p:cNvSpPr>
          <p:nvPr/>
        </p:nvSpPr>
        <p:spPr>
          <a:xfrm rot="16200000" flipH="1">
            <a:off x="3122007" y="4371391"/>
            <a:ext cx="364755" cy="432000"/>
          </a:xfrm>
          <a:prstGeom prst="rightArrow">
            <a:avLst>
              <a:gd name="adj1" fmla="val 50000"/>
              <a:gd name="adj2" fmla="val 54518"/>
            </a:avLst>
          </a:prstGeom>
          <a:gradFill>
            <a:gsLst>
              <a:gs pos="86000">
                <a:schemeClr val="accent5">
                  <a:lumMod val="40000"/>
                  <a:lumOff val="60000"/>
                </a:schemeClr>
              </a:gs>
              <a:gs pos="0">
                <a:schemeClr val="accent5">
                  <a:alpha val="26000"/>
                  <a:lumMod val="38000"/>
                  <a:lumOff val="62000"/>
                </a:schemeClr>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2" name="タイトル 8"/>
          <p:cNvSpPr txBox="1">
            <a:spLocks/>
          </p:cNvSpPr>
          <p:nvPr/>
        </p:nvSpPr>
        <p:spPr>
          <a:xfrm>
            <a:off x="810344" y="110530"/>
            <a:ext cx="8310335" cy="523220"/>
          </a:xfrm>
          <a:prstGeom prst="rect">
            <a:avLst/>
          </a:prstGeom>
        </p:spPr>
        <p:txBody>
          <a:bodyPr wrap="square" anchor="ctr" anchorCtr="0">
            <a:spAutoFit/>
          </a:bodyPr>
          <a:lstStyle>
            <a:defPPr>
              <a:defRPr lang="ja-JP"/>
            </a:defPPr>
            <a:lvl1pPr>
              <a:lnSpc>
                <a:spcPct val="100000"/>
              </a:lnSpc>
              <a:spcBef>
                <a:spcPct val="0"/>
              </a:spcBef>
              <a:buNone/>
              <a:defRPr sz="3400">
                <a:effectLst>
                  <a:glow rad="88900">
                    <a:schemeClr val="bg1"/>
                  </a:glow>
                </a:effectLst>
                <a:latin typeface="HGP創英角ｺﾞｼｯｸUB" panose="020B0900000000000000" pitchFamily="50" charset="-128"/>
                <a:ea typeface="HGP創英角ｺﾞｼｯｸUB" panose="020B0900000000000000" pitchFamily="50" charset="-128"/>
                <a:cs typeface="+mj-cs"/>
              </a:defRPr>
            </a:lvl1pPr>
          </a:lstStyle>
          <a:p>
            <a:r>
              <a:rPr lang="ja-JP" altLang="en-US" sz="2800" dirty="0"/>
              <a:t>操作変数法</a:t>
            </a:r>
          </a:p>
        </p:txBody>
      </p:sp>
      <p:sp>
        <p:nvSpPr>
          <p:cNvPr id="17" name="タイトル 8"/>
          <p:cNvSpPr txBox="1">
            <a:spLocks/>
          </p:cNvSpPr>
          <p:nvPr/>
        </p:nvSpPr>
        <p:spPr>
          <a:xfrm>
            <a:off x="5165384" y="4890985"/>
            <a:ext cx="3286415" cy="498598"/>
          </a:xfrm>
          <a:prstGeom prst="rect">
            <a:avLst/>
          </a:prstGeom>
        </p:spPr>
        <p:txBody>
          <a:bodyPr wrap="square" anchor="t" anchorCtr="0">
            <a:spAutoFit/>
          </a:bodyPr>
          <a:lstStyle>
            <a:lvl1pPr algn="l" defTabSz="914400" rtl="0" eaLnBrk="1" latinLnBrk="0" hangingPunct="1">
              <a:lnSpc>
                <a:spcPct val="90000"/>
              </a:lnSpc>
              <a:spcBef>
                <a:spcPct val="0"/>
              </a:spcBef>
              <a:buNone/>
              <a:defRPr kumimoji="1" sz="3200" kern="1200">
                <a:solidFill>
                  <a:schemeClr val="tx1"/>
                </a:solidFill>
                <a:latin typeface="+mn-ea"/>
                <a:ea typeface="+mn-ea"/>
                <a:cs typeface="+mj-cs"/>
              </a:defRPr>
            </a:lvl1pPr>
          </a:lstStyle>
          <a:p>
            <a:pPr>
              <a:lnSpc>
                <a:spcPct val="120000"/>
              </a:lnSpc>
            </a:pPr>
            <a:r>
              <a:rPr lang="ja-JP" altLang="en-US" sz="2200" dirty="0">
                <a:effectLst>
                  <a:glow rad="88900">
                    <a:schemeClr val="bg1"/>
                  </a:glow>
                </a:effectLst>
                <a:latin typeface="HGP創英角ｺﾞｼｯｸUB" panose="020B0900000000000000" pitchFamily="50" charset="-128"/>
                <a:ea typeface="HGP創英角ｺﾞｼｯｸUB" panose="020B0900000000000000" pitchFamily="50" charset="-128"/>
              </a:rPr>
              <a:t>当時の常識に反する結果</a:t>
            </a:r>
          </a:p>
        </p:txBody>
      </p:sp>
      <p:cxnSp>
        <p:nvCxnSpPr>
          <p:cNvPr id="18" name="直線矢印コネクタ 17"/>
          <p:cNvCxnSpPr/>
          <p:nvPr/>
        </p:nvCxnSpPr>
        <p:spPr>
          <a:xfrm>
            <a:off x="4928126" y="5137300"/>
            <a:ext cx="288000" cy="0"/>
          </a:xfrm>
          <a:prstGeom prst="straightConnector1">
            <a:avLst/>
          </a:prstGeom>
          <a:ln w="1905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5980261" y="810212"/>
            <a:ext cx="2408163" cy="3182162"/>
            <a:chOff x="5980261" y="810212"/>
            <a:chExt cx="2408163" cy="3182162"/>
          </a:xfrm>
        </p:grpSpPr>
        <p:pic>
          <p:nvPicPr>
            <p:cNvPr id="70" name="図 69"/>
            <p:cNvPicPr>
              <a:picLocks noChangeAspect="1"/>
            </p:cNvPicPr>
            <p:nvPr/>
          </p:nvPicPr>
          <p:blipFill>
            <a:blip r:embed="rId3"/>
            <a:stretch>
              <a:fillRect/>
            </a:stretch>
          </p:blipFill>
          <p:spPr>
            <a:xfrm>
              <a:off x="5980261" y="810212"/>
              <a:ext cx="2337000" cy="3182162"/>
            </a:xfrm>
            <a:prstGeom prst="rect">
              <a:avLst/>
            </a:prstGeom>
          </p:spPr>
        </p:pic>
        <p:sp>
          <p:nvSpPr>
            <p:cNvPr id="2" name="正方形/長方形 1"/>
            <p:cNvSpPr/>
            <p:nvPr/>
          </p:nvSpPr>
          <p:spPr>
            <a:xfrm>
              <a:off x="8243888" y="1114772"/>
              <a:ext cx="144536" cy="230560"/>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bg1"/>
                </a:solidFill>
              </a:endParaRPr>
            </a:p>
          </p:txBody>
        </p:sp>
      </p:grpSp>
    </p:spTree>
    <p:extLst>
      <p:ext uri="{BB962C8B-B14F-4D97-AF65-F5344CB8AC3E}">
        <p14:creationId xmlns:p14="http://schemas.microsoft.com/office/powerpoint/2010/main" val="42180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5|12.2|6.8|6.2"/>
</p:tagLst>
</file>

<file path=ppt/tags/tag2.xml><?xml version="1.0" encoding="utf-8"?>
<p:tagLst xmlns:a="http://schemas.openxmlformats.org/drawingml/2006/main" xmlns:r="http://schemas.openxmlformats.org/officeDocument/2006/relationships" xmlns:p="http://schemas.openxmlformats.org/presentationml/2006/main">
  <p:tag name="TIMING" val="|32.4"/>
</p:tagLst>
</file>

<file path=ppt/theme/theme1.xml><?xml version="1.0" encoding="utf-8"?>
<a:theme xmlns:a="http://schemas.openxmlformats.org/drawingml/2006/main" name="2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3013</Words>
  <Application>Microsoft Office PowerPoint</Application>
  <PresentationFormat>画面に合わせる (16:10)</PresentationFormat>
  <Paragraphs>345</Paragraphs>
  <Slides>15</Slides>
  <Notes>15</Notes>
  <HiddenSlides>0</HiddenSlides>
  <MMClips>0</MMClips>
  <ScaleCrop>false</ScaleCrop>
  <HeadingPairs>
    <vt:vector size="4" baseType="variant">
      <vt:variant>
        <vt:lpstr>テーマ</vt:lpstr>
      </vt:variant>
      <vt:variant>
        <vt:i4>4</vt:i4>
      </vt:variant>
      <vt:variant>
        <vt:lpstr>スライド タイトル</vt:lpstr>
      </vt:variant>
      <vt:variant>
        <vt:i4>15</vt:i4>
      </vt:variant>
    </vt:vector>
  </HeadingPairs>
  <TitlesOfParts>
    <vt:vector size="19" baseType="lpstr">
      <vt:lpstr>2_Office テーマ</vt:lpstr>
      <vt:lpstr>1_Office テーマ</vt:lpstr>
      <vt:lpstr>4_Office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2020-02-19T04:47:49Z</dcterms:created>
  <dcterms:modified xsi:type="dcterms:W3CDTF">2020-02-25T04:55:30Z</dcterms:modified>
</cp:coreProperties>
</file>