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7" r:id="rId1"/>
    <p:sldMasterId id="2147483674" r:id="rId2"/>
    <p:sldMasterId id="2147483720" r:id="rId3"/>
    <p:sldMasterId id="2147483718" r:id="rId4"/>
  </p:sldMasterIdLst>
  <p:notesMasterIdLst>
    <p:notesMasterId r:id="rId21"/>
  </p:notesMasterIdLst>
  <p:handoutMasterIdLst>
    <p:handoutMasterId r:id="rId22"/>
  </p:handoutMasterIdLst>
  <p:sldIdLst>
    <p:sldId id="542" r:id="rId5"/>
    <p:sldId id="405" r:id="rId6"/>
    <p:sldId id="295" r:id="rId7"/>
    <p:sldId id="546" r:id="rId8"/>
    <p:sldId id="547" r:id="rId9"/>
    <p:sldId id="297" r:id="rId10"/>
    <p:sldId id="298" r:id="rId11"/>
    <p:sldId id="299" r:id="rId12"/>
    <p:sldId id="401" r:id="rId13"/>
    <p:sldId id="402" r:id="rId14"/>
    <p:sldId id="550" r:id="rId15"/>
    <p:sldId id="361" r:id="rId16"/>
    <p:sldId id="362" r:id="rId17"/>
    <p:sldId id="363" r:id="rId18"/>
    <p:sldId id="364" r:id="rId19"/>
    <p:sldId id="544" r:id="rId20"/>
  </p:sldIdLst>
  <p:sldSz cx="9144000" cy="5715000" type="screen16x1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2400" userDrawn="1">
          <p15:clr>
            <a:srgbClr val="A4A3A4"/>
          </p15:clr>
        </p15:guide>
        <p15:guide id="3"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2FF"/>
    <a:srgbClr val="EE4093"/>
    <a:srgbClr val="934BC9"/>
    <a:srgbClr val="008000"/>
    <a:srgbClr val="FF5050"/>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9" autoAdjust="0"/>
    <p:restoredTop sz="75532" autoAdjust="0"/>
  </p:normalViewPr>
  <p:slideViewPr>
    <p:cSldViewPr>
      <p:cViewPr varScale="1">
        <p:scale>
          <a:sx n="131" d="100"/>
          <a:sy n="131" d="100"/>
        </p:scale>
        <p:origin x="-102" y="-252"/>
      </p:cViewPr>
      <p:guideLst>
        <p:guide orient="horz" pos="530"/>
        <p:guide orient="horz" pos="394"/>
        <p:guide orient="horz" pos="3206"/>
        <p:guide pos="567"/>
        <p:guide pos="5193"/>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0644" tIns="45322" rIns="90644" bIns="45322" rtlCol="0" anchor="b"/>
          <a:lstStyle>
            <a:lvl1pPr algn="r">
              <a:defRPr sz="1200"/>
            </a:lvl1pPr>
          </a:lstStyle>
          <a:p>
            <a:fld id="{1AB10502-D433-4698-A4DF-06029B496A98}" type="slidenum">
              <a:rPr kumimoji="1" lang="ja-JP" altLang="en-US" smtClean="0"/>
              <a:t>‹#›</a:t>
            </a:fld>
            <a:endParaRPr kumimoji="1" lang="ja-JP" altLang="en-US"/>
          </a:p>
        </p:txBody>
      </p:sp>
    </p:spTree>
    <p:extLst>
      <p:ext uri="{BB962C8B-B14F-4D97-AF65-F5344CB8AC3E}">
        <p14:creationId xmlns:p14="http://schemas.microsoft.com/office/powerpoint/2010/main" val="245571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9D65FD74-6499-4290-962A-F179C6685009}" type="datetimeFigureOut">
              <a:rPr kumimoji="1" lang="ja-JP" altLang="en-US" smtClean="0"/>
              <a:t>2020/2/25</a:t>
            </a:fld>
            <a:endParaRPr kumimoji="1" lang="ja-JP" altLang="en-US"/>
          </a:p>
        </p:txBody>
      </p:sp>
      <p:sp>
        <p:nvSpPr>
          <p:cNvPr id="4" name="スライド イメージ プレースホルダー 3"/>
          <p:cNvSpPr>
            <a:spLocks noGrp="1" noRot="1" noChangeAspect="1"/>
          </p:cNvSpPr>
          <p:nvPr>
            <p:ph type="sldImg" idx="2"/>
          </p:nvPr>
        </p:nvSpPr>
        <p:spPr>
          <a:xfrm>
            <a:off x="704850" y="1233488"/>
            <a:ext cx="53260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7D5489D7-4FFC-455B-B915-3CEFB519FBBE}" type="slidenum">
              <a:rPr kumimoji="1" lang="ja-JP" altLang="en-US" smtClean="0"/>
              <a:t>‹#›</a:t>
            </a:fld>
            <a:endParaRPr kumimoji="1" lang="ja-JP" altLang="en-US"/>
          </a:p>
        </p:txBody>
      </p:sp>
    </p:spTree>
    <p:extLst>
      <p:ext uri="{BB962C8B-B14F-4D97-AF65-F5344CB8AC3E}">
        <p14:creationId xmlns:p14="http://schemas.microsoft.com/office/powerpoint/2010/main" val="241455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dirty="0" smtClean="0"/>
              <a:t>では、統計の学習を続けていきましょう。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489D7-4FFC-455B-B915-3CEFB519FB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0431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1270000"/>
            <a:ext cx="5484812" cy="3429000"/>
          </a:xfrm>
        </p:spPr>
      </p:sp>
      <p:sp>
        <p:nvSpPr>
          <p:cNvPr id="3" name="ノート プレースホルダー 2"/>
          <p:cNvSpPr>
            <a:spLocks noGrp="1"/>
          </p:cNvSpPr>
          <p:nvPr>
            <p:ph type="body" idx="1"/>
          </p:nvPr>
        </p:nvSpPr>
        <p:spPr/>
        <p:txBody>
          <a:bodyPr/>
          <a:lstStyle/>
          <a:p>
            <a:r>
              <a:rPr kumimoji="1" lang="ja-JP" altLang="en-US" dirty="0" smtClean="0"/>
              <a:t>現代では先に挙げた政府統計以外にもいろいろな場面でいろいろな動機で統計が利用されています。</a:t>
            </a:r>
            <a:endParaRPr kumimoji="1" lang="en-US" altLang="ja-JP" dirty="0" smtClean="0"/>
          </a:p>
          <a:p>
            <a:r>
              <a:rPr kumimoji="1" lang="ja-JP" altLang="en-US" dirty="0" smtClean="0"/>
              <a:t>どういった目的でどういうデータを使うのか、さらにはどう解釈すべきなのかという点も重要になります。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10</a:t>
            </a:fld>
            <a:endParaRPr kumimoji="1" lang="ja-JP" altLang="en-US"/>
          </a:p>
        </p:txBody>
      </p:sp>
    </p:spTree>
    <p:extLst>
      <p:ext uri="{BB962C8B-B14F-4D97-AF65-F5344CB8AC3E}">
        <p14:creationId xmlns:p14="http://schemas.microsoft.com/office/powerpoint/2010/main" val="387541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1270000"/>
            <a:ext cx="5484812" cy="3429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解釈において重要な点があることにも触れてみましょう。</a:t>
            </a:r>
            <a:endParaRPr kumimoji="1" lang="en-US" altLang="ja-JP" dirty="0" smtClean="0"/>
          </a:p>
          <a:p>
            <a:r>
              <a:rPr kumimoji="1" lang="ja-JP" altLang="en-US" dirty="0" smtClean="0"/>
              <a:t>加齢黄斑変性という病気についてご存知でしょうか。</a:t>
            </a:r>
            <a:r>
              <a:rPr kumimoji="1" lang="en-US" altLang="ja-JP" dirty="0" err="1" smtClean="0"/>
              <a:t>iPS</a:t>
            </a:r>
            <a:r>
              <a:rPr kumimoji="1" lang="en-US" altLang="ja-JP" dirty="0" smtClean="0"/>
              <a:t> </a:t>
            </a:r>
            <a:r>
              <a:rPr kumimoji="1" lang="ja-JP" altLang="en-US" dirty="0" smtClean="0"/>
              <a:t>細胞を使った臨床研究が進められている病気ですね。</a:t>
            </a:r>
            <a:endParaRPr kumimoji="1" lang="ja-JP" altLang="en-US" dirty="0"/>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11</a:t>
            </a:fld>
            <a:endParaRPr kumimoji="1" lang="ja-JP" altLang="en-US"/>
          </a:p>
        </p:txBody>
      </p:sp>
    </p:spTree>
    <p:extLst>
      <p:ext uri="{BB962C8B-B14F-4D97-AF65-F5344CB8AC3E}">
        <p14:creationId xmlns:p14="http://schemas.microsoft.com/office/powerpoint/2010/main" val="213836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a:ln/>
        </p:spPr>
      </p:sp>
      <p:sp>
        <p:nvSpPr>
          <p:cNvPr id="778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様々病気の実態が調査されていますが、この加齢黄斑変性もここにあげているような複数の地域での調査が行われてきました。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＜アニメーション＞</a:t>
            </a:r>
            <a:endParaRPr lang="en-US" altLang="ja-JP" dirty="0" smtClean="0"/>
          </a:p>
          <a:p>
            <a:pPr eaLnBrk="1" hangingPunct="1">
              <a:spcBef>
                <a:spcPct val="0"/>
              </a:spcBef>
            </a:pPr>
            <a:r>
              <a:rPr lang="ja-JP" altLang="en-US" dirty="0" smtClean="0"/>
              <a:t>オランダ、オーストラリア、西インド諸島での調査では、いずれも男性より女性に多いという結果が得られています。</a:t>
            </a:r>
          </a:p>
        </p:txBody>
      </p:sp>
      <p:sp>
        <p:nvSpPr>
          <p:cNvPr id="77828" name="スライド番号プレースホルダ 3"/>
          <p:cNvSpPr txBox="1">
            <a:spLocks noGrp="1"/>
          </p:cNvSpPr>
          <p:nvPr/>
        </p:nvSpPr>
        <p:spPr bwMode="auto">
          <a:xfrm>
            <a:off x="3843847" y="8621402"/>
            <a:ext cx="2940613" cy="4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4" tIns="45322" rIns="90644" bIns="45322"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04918" eaLnBrk="1" hangingPunct="1">
              <a:defRPr/>
            </a:pPr>
            <a:fld id="{979AFB7F-3099-42D7-860A-A24F4BCAFE60}" type="slidenum">
              <a:rPr lang="ja-JP" altLang="en-US" sz="1200">
                <a:solidFill>
                  <a:prstClr val="black"/>
                </a:solidFill>
                <a:latin typeface="Calibri" pitchFamily="34" charset="0"/>
              </a:rPr>
              <a:pPr algn="r" defTabSz="904918" eaLnBrk="1" hangingPunct="1">
                <a:defRPr/>
              </a:pPr>
              <a:t>12</a:t>
            </a:fld>
            <a:endParaRPr lang="en-US" altLang="ja-JP" sz="1200">
              <a:solidFill>
                <a:prstClr val="black"/>
              </a:solidFill>
              <a:latin typeface="Calibri" pitchFamily="34" charset="0"/>
            </a:endParaRPr>
          </a:p>
        </p:txBody>
      </p:sp>
    </p:spTree>
    <p:extLst>
      <p:ext uri="{BB962C8B-B14F-4D97-AF65-F5344CB8AC3E}">
        <p14:creationId xmlns:p14="http://schemas.microsoft.com/office/powerpoint/2010/main" val="2872598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ところが、日本でも同じように長期にわたって、福岡県ひさやま町（ちょう）で実施された住民調査結果では、</a:t>
            </a:r>
            <a:endParaRPr lang="en-US" altLang="ja-JP" dirty="0" smtClean="0"/>
          </a:p>
          <a:p>
            <a:pPr eaLnBrk="1" hangingPunct="1">
              <a:spcBef>
                <a:spcPct val="0"/>
              </a:spcBef>
            </a:pPr>
            <a:r>
              <a:rPr lang="ja-JP" altLang="en-US" dirty="0" smtClean="0"/>
              <a:t>＜アニメーション＞</a:t>
            </a:r>
            <a:endParaRPr lang="en-US" altLang="ja-JP" dirty="0" smtClean="0"/>
          </a:p>
          <a:p>
            <a:pPr eaLnBrk="1" hangingPunct="1">
              <a:spcBef>
                <a:spcPct val="0"/>
              </a:spcBef>
            </a:pPr>
            <a:r>
              <a:rPr lang="ja-JP" altLang="en-US" dirty="0" smtClean="0"/>
              <a:t>一貫して男性の方が明らかに多い結果となっています。</a:t>
            </a:r>
          </a:p>
        </p:txBody>
      </p:sp>
      <p:sp>
        <p:nvSpPr>
          <p:cNvPr id="76804" name="スライド番号プレースホルダ 3"/>
          <p:cNvSpPr txBox="1">
            <a:spLocks noGrp="1"/>
          </p:cNvSpPr>
          <p:nvPr/>
        </p:nvSpPr>
        <p:spPr bwMode="auto">
          <a:xfrm>
            <a:off x="3843847" y="8621402"/>
            <a:ext cx="2940613" cy="4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4" tIns="45322" rIns="90644" bIns="45322"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04918" eaLnBrk="1" hangingPunct="1">
              <a:defRPr/>
            </a:pPr>
            <a:fld id="{D2C4F7E1-184F-4442-8487-BBA76E717864}" type="slidenum">
              <a:rPr lang="ja-JP" altLang="en-US" sz="1200">
                <a:solidFill>
                  <a:prstClr val="black"/>
                </a:solidFill>
                <a:latin typeface="Calibri" pitchFamily="34" charset="0"/>
              </a:rPr>
              <a:pPr algn="r" defTabSz="904918" eaLnBrk="1" hangingPunct="1">
                <a:defRPr/>
              </a:pPr>
              <a:t>13</a:t>
            </a:fld>
            <a:endParaRPr lang="en-US" altLang="ja-JP" sz="1200">
              <a:solidFill>
                <a:prstClr val="black"/>
              </a:solidFill>
              <a:latin typeface="Calibri" pitchFamily="34" charset="0"/>
            </a:endParaRPr>
          </a:p>
        </p:txBody>
      </p:sp>
    </p:spTree>
    <p:extLst>
      <p:ext uri="{BB962C8B-B14F-4D97-AF65-F5344CB8AC3E}">
        <p14:creationId xmlns:p14="http://schemas.microsoft.com/office/powerpoint/2010/main" val="389757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日本人だけが特殊な民族なのでしょうか。</a:t>
            </a:r>
            <a:endParaRPr kumimoji="1" lang="en-US" altLang="ja-JP" dirty="0" smtClean="0"/>
          </a:p>
          <a:p>
            <a:r>
              <a:rPr kumimoji="1" lang="ja-JP" altLang="en-US" dirty="0" smtClean="0"/>
              <a:t>＜アニメ＞</a:t>
            </a:r>
            <a:endParaRPr kumimoji="1" lang="en-US" altLang="ja-JP" dirty="0" smtClean="0"/>
          </a:p>
          <a:p>
            <a:r>
              <a:rPr kumimoji="1" lang="ja-JP" altLang="en-US" dirty="0" smtClean="0"/>
              <a:t>加齢黄斑変性の発生には、年齢、遺伝により受け継がれる体質、タバコが大きな関係があると分かってきています。</a:t>
            </a:r>
            <a:endParaRPr kumimoji="1" lang="en-US" altLang="ja-JP" dirty="0" smtClean="0"/>
          </a:p>
          <a:p>
            <a:r>
              <a:rPr kumimoji="1" lang="ja-JP" altLang="en-US" dirty="0" smtClean="0"/>
              <a:t>＜アニメ＞</a:t>
            </a:r>
            <a:endParaRPr kumimoji="1" lang="en-US" altLang="ja-JP" dirty="0" smtClean="0"/>
          </a:p>
          <a:p>
            <a:r>
              <a:rPr kumimoji="1" lang="ja-JP" altLang="en-US" dirty="0" smtClean="0"/>
              <a:t>日本人では喫煙率の男女差が大きい時代が長く続きました。</a:t>
            </a:r>
            <a:endParaRPr kumimoji="1" lang="en-US" altLang="ja-JP" dirty="0" smtClean="0"/>
          </a:p>
          <a:p>
            <a:r>
              <a:rPr kumimoji="1" lang="ja-JP" altLang="en-US" dirty="0" smtClean="0"/>
              <a:t>＜アニメ＞</a:t>
            </a:r>
            <a:endParaRPr kumimoji="1" lang="en-US" altLang="ja-JP" dirty="0" smtClean="0"/>
          </a:p>
          <a:p>
            <a:r>
              <a:rPr kumimoji="1" lang="ja-JP" altLang="en-US" dirty="0" smtClean="0"/>
              <a:t>本来、男性では加齢黄斑変性が少ないはずなのに、</a:t>
            </a:r>
            <a:endParaRPr kumimoji="1" lang="en-US" altLang="ja-JP" dirty="0" smtClean="0"/>
          </a:p>
          <a:p>
            <a:r>
              <a:rPr kumimoji="1" lang="ja-JP" altLang="en-US" dirty="0" smtClean="0"/>
              <a:t>＜アニメ＞</a:t>
            </a:r>
            <a:endParaRPr kumimoji="1" lang="en-US" altLang="ja-JP" dirty="0" smtClean="0"/>
          </a:p>
          <a:p>
            <a:r>
              <a:rPr kumimoji="1" lang="ja-JP" altLang="en-US" dirty="0" smtClean="0"/>
              <a:t>喫煙という加齢黄斑変性の発生の重要な別の要素が、男性に多いので、原因と結果の両方に働きかけて因果関係がねじれてしまっているのです。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14</a:t>
            </a:fld>
            <a:endParaRPr kumimoji="1" lang="ja-JP" altLang="en-US"/>
          </a:p>
        </p:txBody>
      </p:sp>
    </p:spTree>
    <p:extLst>
      <p:ext uri="{BB962C8B-B14F-4D97-AF65-F5344CB8AC3E}">
        <p14:creationId xmlns:p14="http://schemas.microsoft.com/office/powerpoint/2010/main" val="373115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このように原因と結果の双方に関連し、片方の集団に偏って存在する因子のことを「交絡（こうらく）因子」と呼びます。</a:t>
            </a:r>
            <a:endParaRPr kumimoji="1" lang="en-US" altLang="ja-JP" dirty="0" smtClean="0"/>
          </a:p>
          <a:p>
            <a:r>
              <a:rPr kumimoji="1" lang="ja-JP" altLang="en-US" dirty="0" smtClean="0"/>
              <a:t>交絡因子には、結果に影響を与える、原因と関連がある、原因と結果の中間因子でない、とうい</a:t>
            </a:r>
            <a:r>
              <a:rPr kumimoji="1" lang="en-US" altLang="ja-JP" dirty="0" smtClean="0"/>
              <a:t>3</a:t>
            </a:r>
            <a:r>
              <a:rPr kumimoji="1" lang="ja-JP" altLang="en-US" dirty="0" err="1" smtClean="0"/>
              <a:t>つの</a:t>
            </a:r>
            <a:r>
              <a:rPr kumimoji="1" lang="ja-JP" altLang="en-US" dirty="0" smtClean="0"/>
              <a:t>要件があります。</a:t>
            </a:r>
            <a:endParaRPr kumimoji="1" lang="en-US" altLang="ja-JP" dirty="0" smtClean="0"/>
          </a:p>
          <a:p>
            <a:endParaRPr kumimoji="1" lang="en-US" altLang="ja-JP" dirty="0" smtClean="0"/>
          </a:p>
          <a:p>
            <a:r>
              <a:rPr kumimoji="1" lang="ja-JP" altLang="en-US" dirty="0" smtClean="0"/>
              <a:t>このように、統計の結果を解釈するときには交絡因子の影響についても配慮が必要になると言うことを知っておいて下さい。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15</a:t>
            </a:fld>
            <a:endParaRPr kumimoji="1" lang="ja-JP" altLang="en-US"/>
          </a:p>
        </p:txBody>
      </p:sp>
    </p:spTree>
    <p:extLst>
      <p:ext uri="{BB962C8B-B14F-4D97-AF65-F5344CB8AC3E}">
        <p14:creationId xmlns:p14="http://schemas.microsoft.com/office/powerpoint/2010/main" val="84859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「統計の入門」の第</a:t>
            </a:r>
            <a:r>
              <a:rPr kumimoji="1" lang="en-US" altLang="ja-JP" dirty="0" smtClean="0"/>
              <a:t>1</a:t>
            </a:r>
            <a:r>
              <a:rPr kumimoji="1" lang="ja-JP" altLang="en-US" dirty="0" smtClean="0"/>
              <a:t>回はこれで終わります。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次回以降はここにあげているようなことを学んでいきましょう。</a:t>
            </a:r>
            <a:br>
              <a:rPr kumimoji="1" lang="ja-JP" altLang="en-US" dirty="0" smtClean="0"/>
            </a:br>
            <a:r>
              <a:rPr kumimoji="1" lang="ja-JP" altLang="en-US" dirty="0" smtClean="0"/>
              <a:t>それでは、お疲れ様でした。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489D7-4FFC-455B-B915-3CEFB519FB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3647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dirty="0" smtClean="0"/>
              <a:t>統計学には記述統計と推測統計があります。</a:t>
            </a:r>
            <a:endParaRPr kumimoji="1" lang="en-US" altLang="ja-JP" dirty="0" smtClean="0"/>
          </a:p>
          <a:p>
            <a:r>
              <a:rPr kumimoji="1" lang="ja-JP" altLang="en-US" dirty="0" smtClean="0"/>
              <a:t>記述統計では全数調査が前提となっていて、そのデータを整理したり、視覚化したりすることで理解されます。</a:t>
            </a:r>
            <a:endParaRPr kumimoji="1" lang="en-US" altLang="ja-JP" dirty="0" smtClean="0"/>
          </a:p>
          <a:p>
            <a:endParaRPr kumimoji="1" lang="en-US" altLang="ja-JP" dirty="0" smtClean="0"/>
          </a:p>
          <a:p>
            <a:r>
              <a:rPr kumimoji="1" lang="ja-JP" altLang="en-US" dirty="0" smtClean="0"/>
              <a:t>一方の推測統計ではサンプリング調査が前提です。こちらは、費用や負担などの様々な要因から、全数調査が実施できない時や非現実的な時に行われます。</a:t>
            </a:r>
            <a:endParaRPr kumimoji="1" lang="en-US" altLang="ja-JP" dirty="0" smtClean="0"/>
          </a:p>
          <a:p>
            <a:r>
              <a:rPr kumimoji="1" lang="ja-JP" altLang="en-US" dirty="0" smtClean="0"/>
              <a:t>部分から全体を推測することになりますので、仮説を立ててそれが正しいかを判断します。過去の実績から未来の状況を予測するようなときにも使うことができます。</a:t>
            </a:r>
            <a:endParaRPr kumimoji="1" lang="en-US" altLang="ja-JP" dirty="0" smtClean="0"/>
          </a:p>
          <a:p>
            <a:endParaRPr kumimoji="1" lang="en-US" altLang="ja-JP" dirty="0" smtClean="0"/>
          </a:p>
          <a:p>
            <a:r>
              <a:rPr kumimoji="1" lang="ja-JP" altLang="en-US" dirty="0" smtClean="0"/>
              <a:t>この２つは確率論でつながっていてある意味では裏表の関係性もあります。　</a:t>
            </a:r>
            <a:endParaRPr kumimoji="1" lang="en-US" altLang="ja-JP" dirty="0" smtClean="0"/>
          </a:p>
          <a:p>
            <a:r>
              <a:rPr kumimoji="1" lang="ja-JP" altLang="en-US" dirty="0" smtClean="0"/>
              <a:t>特にサンプルである標本は、必ずしも理想的なものが得られるわけではなく、バイアスともなり得ます。</a:t>
            </a:r>
            <a:endParaRPr kumimoji="1" lang="en-US" altLang="ja-JP" dirty="0" smtClean="0"/>
          </a:p>
          <a:p>
            <a:r>
              <a:rPr kumimoji="1" lang="ja-JP" altLang="en-US" dirty="0" smtClean="0"/>
              <a:t>こうした標本抽出時の「ゆらぎ」については常に配慮が必要になります。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445" rtl="0" eaLnBrk="1" fontAlgn="auto" latinLnBrk="0" hangingPunct="1">
              <a:lnSpc>
                <a:spcPct val="100000"/>
              </a:lnSpc>
              <a:spcBef>
                <a:spcPts val="0"/>
              </a:spcBef>
              <a:spcAft>
                <a:spcPts val="0"/>
              </a:spcAft>
              <a:buClrTx/>
              <a:buSzTx/>
              <a:buFontTx/>
              <a:buNone/>
              <a:tabLst/>
              <a:defRPr/>
            </a:pPr>
            <a:fld id="{7D5489D7-4FFC-455B-B915-3CEFB519FBBE}"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445"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4457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さて、例えば、医学・医療における統計はどのように始まったのでしょうか。</a:t>
            </a:r>
            <a:endParaRPr kumimoji="1" lang="en-US" altLang="ja-JP" dirty="0" smtClean="0"/>
          </a:p>
          <a:p>
            <a:r>
              <a:rPr kumimoji="1" lang="ja-JP" altLang="en-US" dirty="0" smtClean="0"/>
              <a:t>医学・医療は早くから統計が発展してきた重要な領域の一つですが、ここにあげているお二人はその中でもキーになったとされることが多い人物です。</a:t>
            </a:r>
            <a:endParaRPr kumimoji="1" lang="en-US" altLang="ja-JP" dirty="0" smtClean="0"/>
          </a:p>
          <a:p>
            <a:endParaRPr kumimoji="1" lang="en-US" altLang="ja-JP" dirty="0" smtClean="0"/>
          </a:p>
          <a:p>
            <a:r>
              <a:rPr kumimoji="1" lang="ja-JP" altLang="en-US" dirty="0" smtClean="0"/>
              <a:t>左の女性は皆さんもよくご存じなのではないでしょうか。</a:t>
            </a:r>
            <a:endParaRPr kumimoji="1" lang="en-US" altLang="ja-JP" dirty="0" smtClean="0"/>
          </a:p>
          <a:p>
            <a:r>
              <a:rPr kumimoji="1" lang="ja-JP" altLang="en-US" dirty="0" smtClean="0"/>
              <a:t>そうですね、ナイチンゲールです。</a:t>
            </a:r>
            <a:endParaRPr kumimoji="1" lang="en-US" altLang="ja-JP" dirty="0" smtClean="0"/>
          </a:p>
          <a:p>
            <a:r>
              <a:rPr kumimoji="1" lang="ja-JP" altLang="en-US" dirty="0" smtClean="0"/>
              <a:t>＜アニメーション＞</a:t>
            </a:r>
            <a:endParaRPr kumimoji="1" lang="en-US" altLang="ja-JP" dirty="0" smtClean="0"/>
          </a:p>
          <a:p>
            <a:r>
              <a:rPr kumimoji="1" lang="ja-JP" altLang="en-US" dirty="0" smtClean="0"/>
              <a:t>これは、ウィキペディアから抜粋してきた情報です。</a:t>
            </a:r>
            <a:endParaRPr kumimoji="1" lang="en-US" altLang="ja-JP" dirty="0" smtClean="0"/>
          </a:p>
          <a:p>
            <a:r>
              <a:rPr kumimoji="1" lang="ja-JP" altLang="en-US" dirty="0" smtClean="0"/>
              <a:t>彼女は看護師として知られることが多いのですが、ウィキペディアにもかかれているように統計学者としても重要な人物です。</a:t>
            </a:r>
            <a:endParaRPr kumimoji="1" lang="en-US" altLang="ja-JP" dirty="0" smtClean="0"/>
          </a:p>
          <a:p>
            <a:endParaRPr kumimoji="1" lang="en-US" altLang="ja-JP" dirty="0" smtClean="0"/>
          </a:p>
          <a:p>
            <a:r>
              <a:rPr kumimoji="1" lang="ja-JP" altLang="en-US" dirty="0" smtClean="0"/>
              <a:t>右側の男性はあまりご存じない方もおられるかも知れませんが、ナイチンゲールと同じくイギリスで同じ時期に活躍されたジョンスノーという医師で、当時ロンドンで流行していたコレラの原因を</a:t>
            </a:r>
            <a:endParaRPr kumimoji="1" lang="en-US" altLang="ja-JP" dirty="0" smtClean="0"/>
          </a:p>
          <a:p>
            <a:r>
              <a:rPr kumimoji="1" lang="ja-JP" altLang="en-US" dirty="0" smtClean="0"/>
              <a:t>統計学的手法を用いて究明した功績で知られます。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591C0159-7286-4516-B2D8-54D1483EB984}" type="slidenum">
              <a:rPr lang="ja-JP" altLang="en-US">
                <a:solidFill>
                  <a:prstClr val="black"/>
                </a:solidFill>
                <a:latin typeface="游ゴシック" panose="020F0502020204030204"/>
                <a:ea typeface="游ゴシック" panose="020B0400000000000000" pitchFamily="50" charset="-128"/>
              </a:rPr>
              <a:pPr defTabSz="906445">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310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さて、例えば、医学・医療における統計はどのように始まったのでしょうか。</a:t>
            </a:r>
            <a:endParaRPr kumimoji="1" lang="en-US" altLang="ja-JP" dirty="0" smtClean="0"/>
          </a:p>
          <a:p>
            <a:r>
              <a:rPr kumimoji="1" lang="ja-JP" altLang="en-US" dirty="0" smtClean="0"/>
              <a:t>医学・医療は早くから統計が発展してきた重要な領域の一つですが、ここにあげているお二人はその中でもキーになったとされることが多い人物です。</a:t>
            </a:r>
            <a:endParaRPr kumimoji="1" lang="en-US" altLang="ja-JP" dirty="0" smtClean="0"/>
          </a:p>
          <a:p>
            <a:endParaRPr kumimoji="1" lang="en-US" altLang="ja-JP" dirty="0" smtClean="0"/>
          </a:p>
          <a:p>
            <a:r>
              <a:rPr kumimoji="1" lang="ja-JP" altLang="en-US" dirty="0" smtClean="0"/>
              <a:t>左の女性は皆さんもよくご存じなのではないでしょうか。</a:t>
            </a:r>
            <a:endParaRPr kumimoji="1" lang="en-US" altLang="ja-JP" dirty="0" smtClean="0"/>
          </a:p>
          <a:p>
            <a:r>
              <a:rPr kumimoji="1" lang="ja-JP" altLang="en-US" dirty="0" smtClean="0"/>
              <a:t>そうですね、ナイチンゲールです。</a:t>
            </a:r>
            <a:endParaRPr kumimoji="1" lang="en-US" altLang="ja-JP" dirty="0" smtClean="0"/>
          </a:p>
          <a:p>
            <a:r>
              <a:rPr kumimoji="1" lang="ja-JP" altLang="en-US" dirty="0" smtClean="0"/>
              <a:t>＜アニメーション＞</a:t>
            </a:r>
            <a:endParaRPr kumimoji="1" lang="en-US" altLang="ja-JP" dirty="0" smtClean="0"/>
          </a:p>
          <a:p>
            <a:r>
              <a:rPr kumimoji="1" lang="ja-JP" altLang="en-US" dirty="0" smtClean="0"/>
              <a:t>これは、ウィキペディアから抜粋してきた情報です。</a:t>
            </a:r>
            <a:endParaRPr kumimoji="1" lang="en-US" altLang="ja-JP" dirty="0" smtClean="0"/>
          </a:p>
          <a:p>
            <a:r>
              <a:rPr kumimoji="1" lang="ja-JP" altLang="en-US" dirty="0" smtClean="0"/>
              <a:t>彼女は看護師として知られることが多いのですが、ウィキペディアにもかかれているように統計学者としても重要な人物です。</a:t>
            </a:r>
            <a:endParaRPr kumimoji="1" lang="en-US" altLang="ja-JP" dirty="0" smtClean="0"/>
          </a:p>
          <a:p>
            <a:endParaRPr kumimoji="1" lang="en-US" altLang="ja-JP" dirty="0" smtClean="0"/>
          </a:p>
          <a:p>
            <a:r>
              <a:rPr kumimoji="1" lang="ja-JP" altLang="en-US" dirty="0" smtClean="0"/>
              <a:t>右側の男性はあまりご存じない方もおられるかも知れませんが、ナイチンゲールと同じくイギリスで同じ時期に活躍されたジョンスノーという医師で、当時ロンドンで流行していたコレラの原因を</a:t>
            </a:r>
            <a:endParaRPr kumimoji="1" lang="en-US" altLang="ja-JP" dirty="0" smtClean="0"/>
          </a:p>
          <a:p>
            <a:r>
              <a:rPr kumimoji="1" lang="ja-JP" altLang="en-US" dirty="0" smtClean="0"/>
              <a:t>統計学的手法を用いて究明した功績で知られます。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591C0159-7286-4516-B2D8-54D1483EB984}" type="slidenum">
              <a:rPr lang="ja-JP" altLang="en-US">
                <a:solidFill>
                  <a:prstClr val="black"/>
                </a:solidFill>
                <a:latin typeface="游ゴシック" panose="020F0502020204030204"/>
                <a:ea typeface="游ゴシック" panose="020B0400000000000000" pitchFamily="50" charset="-128"/>
              </a:rPr>
              <a:pPr defTabSz="906445">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310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ナイチンゲールは</a:t>
            </a:r>
            <a:r>
              <a:rPr kumimoji="1" lang="en-US" altLang="ja-JP" dirty="0" smtClean="0"/>
              <a:t>1854</a:t>
            </a:r>
            <a:r>
              <a:rPr kumimoji="1" lang="ja-JP" altLang="en-US" dirty="0" smtClean="0"/>
              <a:t>年にクリミア戦争に従軍しました。</a:t>
            </a:r>
            <a:endParaRPr kumimoji="1" lang="en-US" altLang="ja-JP" dirty="0" smtClean="0"/>
          </a:p>
          <a:p>
            <a:r>
              <a:rPr kumimoji="1" lang="ja-JP" altLang="en-US" dirty="0" smtClean="0"/>
              <a:t>戦士達の死が必ずしも戦傷による直接的なものでないことに気付き、時系列毎に死因を可視化し伝染病の重要性を見いだしました。</a:t>
            </a:r>
            <a:endParaRPr kumimoji="1" lang="en-US" altLang="ja-JP" dirty="0" smtClean="0"/>
          </a:p>
          <a:p>
            <a:endParaRPr kumimoji="1" lang="en-US" altLang="ja-JP" dirty="0" smtClean="0"/>
          </a:p>
          <a:p>
            <a:r>
              <a:rPr kumimoji="1" lang="ja-JP" altLang="en-US" dirty="0" smtClean="0"/>
              <a:t>今で言う「見える化」を実践し、記述したのです。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591C0159-7286-4516-B2D8-54D1483EB984}" type="slidenum">
              <a:rPr lang="ja-JP" altLang="en-US">
                <a:solidFill>
                  <a:prstClr val="black"/>
                </a:solidFill>
                <a:latin typeface="游ゴシック" panose="020F0502020204030204"/>
                <a:ea typeface="游ゴシック" panose="020B0400000000000000" pitchFamily="50" charset="-128"/>
              </a:rPr>
              <a:pPr defTabSz="906445">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9468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一方のジョン・スノーは、激烈な下痢による脱水で死に至り、「ころり」という別名も有する、経口感染症である「コレラ」をなんとかしたいと考えていました。</a:t>
            </a:r>
            <a:endParaRPr kumimoji="1" lang="en-US" altLang="ja-JP" dirty="0" smtClean="0"/>
          </a:p>
          <a:p>
            <a:r>
              <a:rPr kumimoji="1" lang="ja-JP" altLang="en-US" dirty="0" smtClean="0"/>
              <a:t>当時ロンドンでは、年間数万人がなくなっていたとも言われます。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591C0159-7286-4516-B2D8-54D1483EB984}" type="slidenum">
              <a:rPr lang="ja-JP" altLang="en-US">
                <a:solidFill>
                  <a:prstClr val="black"/>
                </a:solidFill>
                <a:latin typeface="游ゴシック" panose="020F0502020204030204"/>
                <a:ea typeface="游ゴシック" panose="020B0400000000000000" pitchFamily="50" charset="-128"/>
              </a:rPr>
              <a:pPr defTabSz="906445">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79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舞台は、ナイチンゲールがクリミアで活躍したのと同じ</a:t>
            </a:r>
            <a:r>
              <a:rPr kumimoji="1" lang="en-US" altLang="ja-JP" dirty="0" smtClean="0"/>
              <a:t>1854</a:t>
            </a:r>
            <a:r>
              <a:rPr kumimoji="1" lang="ja-JP" altLang="en-US" dirty="0" smtClean="0"/>
              <a:t>年のロンドンです。</a:t>
            </a:r>
            <a:endParaRPr kumimoji="1" lang="en-US" altLang="ja-JP" dirty="0" smtClean="0"/>
          </a:p>
          <a:p>
            <a:r>
              <a:rPr kumimoji="1" lang="ja-JP" altLang="en-US" dirty="0" smtClean="0"/>
              <a:t>特定の井戸周辺にコレラが多発していることを「見える化」したのです。</a:t>
            </a:r>
            <a:endParaRPr kumimoji="1" lang="en-US" altLang="ja-JP" dirty="0" smtClean="0"/>
          </a:p>
          <a:p>
            <a:r>
              <a:rPr kumimoji="1" lang="ja-JP" altLang="en-US" dirty="0" smtClean="0"/>
              <a:t>これは当時の論文からの抜粋した図です。</a:t>
            </a:r>
            <a:endParaRPr kumimoji="1" lang="ja-JP" altLang="en-US" dirty="0"/>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7</a:t>
            </a:fld>
            <a:endParaRPr kumimoji="1" lang="ja-JP" altLang="en-US"/>
          </a:p>
        </p:txBody>
      </p:sp>
    </p:spTree>
    <p:extLst>
      <p:ext uri="{BB962C8B-B14F-4D97-AF65-F5344CB8AC3E}">
        <p14:creationId xmlns:p14="http://schemas.microsoft.com/office/powerpoint/2010/main" val="64867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年後の</a:t>
            </a:r>
            <a:r>
              <a:rPr kumimoji="1" lang="en-US" altLang="ja-JP" dirty="0" smtClean="0"/>
              <a:t>1856</a:t>
            </a:r>
            <a:r>
              <a:rPr kumimoji="1" lang="ja-JP" altLang="en-US" dirty="0" smtClean="0"/>
              <a:t>年にはジャーナル・オブ・パブリックヘルスという専門誌にこの調査研究結果が報告されています。</a:t>
            </a:r>
            <a:endParaRPr kumimoji="1" lang="en-US" altLang="ja-JP" dirty="0" smtClean="0"/>
          </a:p>
          <a:p>
            <a:r>
              <a:rPr kumimoji="1" lang="ja-JP" altLang="en-US" dirty="0" smtClean="0"/>
              <a:t>同一の区域でも、水道供給会社によってコレラ発生率に大きな違いがあったことなどが、原因究明に大きく貢献したのですが、</a:t>
            </a:r>
            <a:endParaRPr kumimoji="1" lang="en-US" altLang="ja-JP" dirty="0" smtClean="0"/>
          </a:p>
          <a:p>
            <a:r>
              <a:rPr kumimoji="1" lang="ja-JP" altLang="en-US" dirty="0" smtClean="0"/>
              <a:t>そもそも今から</a:t>
            </a:r>
            <a:r>
              <a:rPr kumimoji="1" lang="en-US" altLang="ja-JP" dirty="0" smtClean="0"/>
              <a:t>200</a:t>
            </a:r>
            <a:r>
              <a:rPr kumimoji="1" lang="ja-JP" altLang="en-US" dirty="0" smtClean="0"/>
              <a:t>年近く前にコレラのデータを集めたり集計したりすることだけでも、相当大変だったと考えられますが、こうしたデータによってコレラ対策は大きく進んだのです。</a:t>
            </a:r>
            <a:endParaRPr kumimoji="1" lang="ja-JP" altLang="en-US" dirty="0"/>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8</a:t>
            </a:fld>
            <a:endParaRPr kumimoji="1" lang="ja-JP" altLang="en-US"/>
          </a:p>
        </p:txBody>
      </p:sp>
    </p:spTree>
    <p:extLst>
      <p:ext uri="{BB962C8B-B14F-4D97-AF65-F5344CB8AC3E}">
        <p14:creationId xmlns:p14="http://schemas.microsoft.com/office/powerpoint/2010/main" val="103850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こうした過去の偉人達の活躍をうけて、現代の日本でも統計の整備も進んできました。</a:t>
            </a:r>
            <a:endParaRPr kumimoji="1" lang="en-US" altLang="ja-JP" dirty="0" smtClean="0"/>
          </a:p>
          <a:p>
            <a:r>
              <a:rPr kumimoji="1" lang="ja-JP" altLang="en-US" dirty="0" smtClean="0"/>
              <a:t>政府が実施する統計の中には統計法に定められた公的統計というものもがあります。</a:t>
            </a:r>
            <a:endParaRPr kumimoji="1" lang="en-US" altLang="ja-JP" dirty="0" smtClean="0"/>
          </a:p>
          <a:p>
            <a:r>
              <a:rPr kumimoji="1" lang="ja-JP" altLang="en-US" dirty="0" smtClean="0"/>
              <a:t>公的統計では、</a:t>
            </a:r>
            <a:endParaRPr kumimoji="1" lang="en-US" altLang="ja-JP" dirty="0" smtClean="0"/>
          </a:p>
          <a:p>
            <a:r>
              <a:rPr kumimoji="1" lang="ja-JP" altLang="en-US" dirty="0" smtClean="0"/>
              <a:t>統計作成を意図して調査が実施され、それに基づいて作成される「調査統計」、</a:t>
            </a:r>
          </a:p>
          <a:p>
            <a:r>
              <a:rPr kumimoji="1" lang="ja-JP" altLang="en-US" dirty="0" smtClean="0"/>
              <a:t>行われている業務の結果集積されたデータを集計することにより作成される「業務統計」、</a:t>
            </a:r>
          </a:p>
          <a:p>
            <a:r>
              <a:rPr kumimoji="1" lang="ja-JP" altLang="en-US" dirty="0" smtClean="0"/>
              <a:t>これらの統計を加工することにより作成される「加工統計」</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と</a:t>
            </a:r>
            <a:r>
              <a:rPr kumimoji="1" lang="en-US" altLang="ja-JP" dirty="0" smtClean="0"/>
              <a:t>3</a:t>
            </a:r>
            <a:r>
              <a:rPr kumimoji="1" lang="ja-JP" altLang="en-US" dirty="0" smtClean="0"/>
              <a:t>種類の統計が定義されています。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皆さんが活躍される実社会も同様に、現場や顧客へのアンケート調査に基づく分析、請求や物流業務データの分析、これらを加工した分析を組み合わせておられることと思います。この機会に自分たちの実施する統計はどういった種類のものなのか再確認されてもいい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9</a:t>
            </a:fld>
            <a:endParaRPr kumimoji="1" lang="ja-JP" altLang="en-US"/>
          </a:p>
        </p:txBody>
      </p:sp>
    </p:spTree>
    <p:extLst>
      <p:ext uri="{BB962C8B-B14F-4D97-AF65-F5344CB8AC3E}">
        <p14:creationId xmlns:p14="http://schemas.microsoft.com/office/powerpoint/2010/main" val="17881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64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01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8808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2627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userDrawn="1"/>
        </p:nvSpPr>
        <p:spPr>
          <a:xfrm>
            <a:off x="611189" y="0"/>
            <a:ext cx="180000" cy="4140000"/>
          </a:xfrm>
          <a:prstGeom prst="roundRect">
            <a:avLst>
              <a:gd name="adj" fmla="val 0"/>
            </a:avLst>
          </a:prstGeom>
          <a:gradFill>
            <a:gsLst>
              <a:gs pos="100000">
                <a:schemeClr val="accent5">
                  <a:lumMod val="40000"/>
                  <a:lumOff val="60000"/>
                </a:schemeClr>
              </a:gs>
              <a:gs pos="7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622684633"/>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userDrawn="1"/>
        </p:nvSpPr>
        <p:spPr>
          <a:xfrm>
            <a:off x="8257345" y="5305773"/>
            <a:ext cx="278578" cy="414051"/>
          </a:xfrm>
          <a:prstGeom prst="roundRect">
            <a:avLst>
              <a:gd name="adj" fmla="val 0"/>
            </a:avLst>
          </a:prstGeom>
          <a:gradFill>
            <a:gsLst>
              <a:gs pos="100000">
                <a:schemeClr val="accent5">
                  <a:lumMod val="40000"/>
                  <a:lumOff val="60000"/>
                </a:schemeClr>
              </a:gs>
              <a:gs pos="36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ja-JP" altLang="en-US" dirty="0" smtClean="0">
              <a:solidFill>
                <a:schemeClr val="bg1"/>
              </a:solidFill>
              <a:latin typeface="Arial" panose="020B0604020202020204" pitchFamily="34" charset="0"/>
            </a:endParaRPr>
          </a:p>
        </p:txBody>
      </p:sp>
      <p:sp>
        <p:nvSpPr>
          <p:cNvPr id="3" name="スライド番号プレースホルダー 3"/>
          <p:cNvSpPr txBox="1">
            <a:spLocks/>
          </p:cNvSpPr>
          <p:nvPr userDrawn="1"/>
        </p:nvSpPr>
        <p:spPr>
          <a:xfrm>
            <a:off x="8052535" y="5323508"/>
            <a:ext cx="688197" cy="3048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5DBB7724-83A9-4087-8B02-796B3CA56CD2}" type="slidenum">
              <a:rPr lang="ja-JP" altLang="en-US" sz="120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pPr algn="ctr"/>
              <a:t>‹#›</a:t>
            </a:fld>
            <a:endPar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5" name="角丸四角形 4"/>
          <p:cNvSpPr/>
          <p:nvPr userDrawn="1"/>
        </p:nvSpPr>
        <p:spPr>
          <a:xfrm>
            <a:off x="611189" y="0"/>
            <a:ext cx="180000" cy="648000"/>
          </a:xfrm>
          <a:prstGeom prst="roundRect">
            <a:avLst>
              <a:gd name="adj" fmla="val 0"/>
            </a:avLst>
          </a:prstGeom>
          <a:gradFill>
            <a:gsLst>
              <a:gs pos="100000">
                <a:schemeClr val="accent5">
                  <a:lumMod val="40000"/>
                  <a:lumOff val="60000"/>
                </a:schemeClr>
              </a:gs>
              <a:gs pos="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538490831"/>
      </p:ext>
    </p:extLst>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userDrawn="1"/>
        </p:nvSpPr>
        <p:spPr>
          <a:xfrm>
            <a:off x="8257345" y="5305773"/>
            <a:ext cx="278578" cy="414051"/>
          </a:xfrm>
          <a:prstGeom prst="roundRect">
            <a:avLst>
              <a:gd name="adj" fmla="val 0"/>
            </a:avLst>
          </a:prstGeom>
          <a:gradFill>
            <a:gsLst>
              <a:gs pos="100000">
                <a:schemeClr val="accent5">
                  <a:lumMod val="40000"/>
                  <a:lumOff val="60000"/>
                </a:schemeClr>
              </a:gs>
              <a:gs pos="36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ja-JP" altLang="en-US" dirty="0" smtClean="0">
              <a:solidFill>
                <a:schemeClr val="bg1"/>
              </a:solidFill>
              <a:latin typeface="Arial" panose="020B0604020202020204" pitchFamily="34" charset="0"/>
            </a:endParaRPr>
          </a:p>
        </p:txBody>
      </p:sp>
      <p:sp>
        <p:nvSpPr>
          <p:cNvPr id="3" name="スライド番号プレースホルダー 3"/>
          <p:cNvSpPr txBox="1">
            <a:spLocks/>
          </p:cNvSpPr>
          <p:nvPr userDrawn="1"/>
        </p:nvSpPr>
        <p:spPr>
          <a:xfrm>
            <a:off x="8052535" y="5323508"/>
            <a:ext cx="688197" cy="3048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5DBB7724-83A9-4087-8B02-796B3CA56CD2}" type="slidenum">
              <a:rPr lang="ja-JP" altLang="en-US" sz="120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pPr algn="ctr"/>
              <a:t>‹#›</a:t>
            </a:fld>
            <a:endPar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393162214"/>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2273" y="2641477"/>
            <a:ext cx="6891727" cy="3083970"/>
          </a:xfrm>
          <a:prstGeom prst="rect">
            <a:avLst/>
          </a:prstGeom>
        </p:spPr>
      </p:pic>
      <p:sp>
        <p:nvSpPr>
          <p:cNvPr id="7" name="正方形/長方形 6"/>
          <p:cNvSpPr/>
          <p:nvPr userDrawn="1"/>
        </p:nvSpPr>
        <p:spPr>
          <a:xfrm>
            <a:off x="1583160" y="1993405"/>
            <a:ext cx="7560840" cy="3732042"/>
          </a:xfrm>
          <a:prstGeom prst="rect">
            <a:avLst/>
          </a:prstGeom>
          <a:gradFill>
            <a:gsLst>
              <a:gs pos="72000">
                <a:schemeClr val="bg1">
                  <a:alpha val="60000"/>
                </a:schemeClr>
              </a:gs>
              <a:gs pos="0">
                <a:schemeClr val="bg1">
                  <a:alpha val="89000"/>
                </a:schemeClr>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sp>
        <p:nvSpPr>
          <p:cNvPr id="2" name="角丸四角形 1"/>
          <p:cNvSpPr/>
          <p:nvPr userDrawn="1"/>
        </p:nvSpPr>
        <p:spPr>
          <a:xfrm>
            <a:off x="8257345" y="5305773"/>
            <a:ext cx="278578" cy="414051"/>
          </a:xfrm>
          <a:prstGeom prst="roundRect">
            <a:avLst>
              <a:gd name="adj" fmla="val 0"/>
            </a:avLst>
          </a:prstGeom>
          <a:gradFill>
            <a:gsLst>
              <a:gs pos="100000">
                <a:schemeClr val="accent5">
                  <a:lumMod val="40000"/>
                  <a:lumOff val="60000"/>
                </a:schemeClr>
              </a:gs>
              <a:gs pos="36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ja-JP" altLang="en-US" dirty="0" smtClean="0">
              <a:solidFill>
                <a:schemeClr val="bg1"/>
              </a:solidFill>
              <a:latin typeface="Arial" panose="020B0604020202020204" pitchFamily="34" charset="0"/>
            </a:endParaRPr>
          </a:p>
        </p:txBody>
      </p:sp>
      <p:sp>
        <p:nvSpPr>
          <p:cNvPr id="3" name="スライド番号プレースホルダー 3"/>
          <p:cNvSpPr txBox="1">
            <a:spLocks/>
          </p:cNvSpPr>
          <p:nvPr userDrawn="1"/>
        </p:nvSpPr>
        <p:spPr>
          <a:xfrm>
            <a:off x="8052535" y="5323508"/>
            <a:ext cx="688197" cy="3048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5DBB7724-83A9-4087-8B02-796B3CA56CD2}" type="slidenum">
              <a:rPr lang="ja-JP" altLang="en-US" sz="120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pPr algn="ctr"/>
              <a:t>‹#›</a:t>
            </a:fld>
            <a:endPar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919820304"/>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ommons.wikimedia.org/wiki/File"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8"/>
          <p:cNvSpPr txBox="1">
            <a:spLocks/>
          </p:cNvSpPr>
          <p:nvPr/>
        </p:nvSpPr>
        <p:spPr>
          <a:xfrm>
            <a:off x="818390" y="1117814"/>
            <a:ext cx="6858000" cy="1323439"/>
          </a:xfrm>
          <a:prstGeom prst="rect">
            <a:avLst/>
          </a:prstGeom>
        </p:spPr>
        <p:txBody>
          <a:bodyPr anchor="ctr"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4000" dirty="0" smtClean="0">
                <a:latin typeface="HGP創英角ｺﾞｼｯｸUB" panose="020B0900000000000000" pitchFamily="50" charset="-128"/>
                <a:ea typeface="HGP創英角ｺﾞｼｯｸUB" panose="020B0900000000000000" pitchFamily="50" charset="-128"/>
              </a:rPr>
              <a:t>「統計の入門」 </a:t>
            </a:r>
            <a:r>
              <a:rPr lang="ja-JP" altLang="en-US" sz="2400" spc="-300" dirty="0" smtClean="0">
                <a:latin typeface="HGP創英角ｺﾞｼｯｸUB" panose="020B0900000000000000" pitchFamily="50" charset="-128"/>
                <a:ea typeface="HGP創英角ｺﾞｼｯｸUB" panose="020B0900000000000000" pitchFamily="50" charset="-128"/>
              </a:rPr>
              <a:t>＃</a:t>
            </a:r>
            <a:r>
              <a:rPr lang="en-US" altLang="ja-JP" sz="4000" spc="-300" dirty="0" smtClean="0">
                <a:latin typeface="HGP創英角ｺﾞｼｯｸUB" panose="020B0900000000000000" pitchFamily="50" charset="-128"/>
                <a:ea typeface="HGP創英角ｺﾞｼｯｸUB" panose="020B0900000000000000" pitchFamily="50" charset="-128"/>
              </a:rPr>
              <a:t>1</a:t>
            </a:r>
            <a:r>
              <a:rPr lang="en-US" altLang="ja-JP" sz="4000" dirty="0" smtClean="0">
                <a:latin typeface="HGP創英角ｺﾞｼｯｸUB" panose="020B0900000000000000" pitchFamily="50" charset="-128"/>
                <a:ea typeface="HGP創英角ｺﾞｼｯｸUB" panose="020B0900000000000000" pitchFamily="50" charset="-128"/>
              </a:rPr>
              <a:t/>
            </a:r>
            <a:br>
              <a:rPr lang="en-US" altLang="ja-JP" sz="4000" dirty="0" smtClean="0">
                <a:latin typeface="HGP創英角ｺﾞｼｯｸUB" panose="020B0900000000000000" pitchFamily="50" charset="-128"/>
                <a:ea typeface="HGP創英角ｺﾞｼｯｸUB" panose="020B0900000000000000" pitchFamily="50" charset="-128"/>
              </a:rPr>
            </a:br>
            <a:r>
              <a:rPr lang="ja-JP" altLang="en-US" sz="4000" dirty="0" smtClean="0">
                <a:latin typeface="HGP創英角ｺﾞｼｯｸUB" panose="020B0900000000000000" pitchFamily="50" charset="-128"/>
                <a:ea typeface="HGP創英角ｺﾞｼｯｸUB" panose="020B0900000000000000" pitchFamily="50" charset="-128"/>
              </a:rPr>
              <a:t>イントロダクション</a:t>
            </a:r>
            <a:r>
              <a:rPr lang="en-US" altLang="ja-JP" sz="2400" dirty="0" smtClean="0">
                <a:latin typeface="HGP創英角ｺﾞｼｯｸUB" panose="020B0900000000000000" pitchFamily="50" charset="-128"/>
                <a:ea typeface="HGP創英角ｺﾞｼｯｸUB" panose="020B0900000000000000" pitchFamily="50" charset="-128"/>
              </a:rPr>
              <a:t>(2/2)</a:t>
            </a:r>
            <a:endParaRPr lang="ja-JP" altLang="en-US" sz="4000" dirty="0">
              <a:latin typeface="HGP創英角ｺﾞｼｯｸUB" panose="020B0900000000000000" pitchFamily="50" charset="-128"/>
              <a:ea typeface="HGP創英角ｺﾞｼｯｸUB" panose="020B0900000000000000" pitchFamily="50" charset="-128"/>
            </a:endParaRPr>
          </a:p>
        </p:txBody>
      </p:sp>
      <p:sp>
        <p:nvSpPr>
          <p:cNvPr id="5" name="サブタイトル 11"/>
          <p:cNvSpPr txBox="1">
            <a:spLocks/>
          </p:cNvSpPr>
          <p:nvPr/>
        </p:nvSpPr>
        <p:spPr>
          <a:xfrm>
            <a:off x="818390" y="2956377"/>
            <a:ext cx="6858000" cy="1198868"/>
          </a:xfrm>
          <a:prstGeom prst="rect">
            <a:avLst/>
          </a:prstGeom>
        </p:spPr>
        <p:txBody>
          <a:bodyPr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ja-JP" altLang="en-US" sz="2200" dirty="0" smtClean="0">
                <a:latin typeface="HGP創英角ｺﾞｼｯｸUB" panose="020B0900000000000000" pitchFamily="50" charset="-128"/>
                <a:ea typeface="HGP創英角ｺﾞｼｯｸUB" panose="020B0900000000000000" pitchFamily="50" charset="-128"/>
              </a:rPr>
              <a:t>京都大学</a:t>
            </a:r>
            <a:endParaRPr lang="en-US" altLang="ja-JP" sz="2200" dirty="0" smtClean="0">
              <a:latin typeface="HGP創英角ｺﾞｼｯｸUB" panose="020B0900000000000000" pitchFamily="50" charset="-128"/>
              <a:ea typeface="HGP創英角ｺﾞｼｯｸUB" panose="020B0900000000000000" pitchFamily="50" charset="-128"/>
            </a:endParaRPr>
          </a:p>
          <a:p>
            <a:pPr marL="0" indent="0">
              <a:lnSpc>
                <a:spcPct val="80000"/>
              </a:lnSpc>
              <a:buNone/>
            </a:pPr>
            <a:r>
              <a:rPr lang="ja-JP" altLang="en-US" sz="2200" dirty="0" smtClean="0">
                <a:latin typeface="HGP創英角ｺﾞｼｯｸUB" panose="020B0900000000000000" pitchFamily="50" charset="-128"/>
                <a:ea typeface="HGP創英角ｺﾞｼｯｸUB" panose="020B0900000000000000" pitchFamily="50" charset="-128"/>
              </a:rPr>
              <a:t>国際高等教育院附属</a:t>
            </a:r>
            <a:endParaRPr lang="en-US" altLang="ja-JP" sz="2200" dirty="0">
              <a:latin typeface="HGP創英角ｺﾞｼｯｸUB" panose="020B0900000000000000" pitchFamily="50" charset="-128"/>
              <a:ea typeface="HGP創英角ｺﾞｼｯｸUB" panose="020B0900000000000000" pitchFamily="50" charset="-128"/>
            </a:endParaRPr>
          </a:p>
          <a:p>
            <a:pPr marL="0" indent="0">
              <a:lnSpc>
                <a:spcPct val="80000"/>
              </a:lnSpc>
              <a:buNone/>
            </a:pPr>
            <a:r>
              <a:rPr lang="ja-JP" altLang="en-US" sz="2200" dirty="0" smtClean="0">
                <a:latin typeface="HGP創英角ｺﾞｼｯｸUB" panose="020B0900000000000000" pitchFamily="50" charset="-128"/>
                <a:ea typeface="HGP創英角ｺﾞｼｯｸUB" panose="020B0900000000000000" pitchFamily="50" charset="-128"/>
              </a:rPr>
              <a:t>データ科学イノベーション教育研究センター</a:t>
            </a:r>
            <a:endParaRPr lang="en-US" altLang="ja-JP" sz="22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42640883"/>
      </p:ext>
    </p:extLst>
  </p:cSld>
  <p:clrMapOvr>
    <a:masterClrMapping/>
  </p:clrMapOvr>
  <mc:AlternateContent xmlns:mc="http://schemas.openxmlformats.org/markup-compatibility/2006" xmlns:p14="http://schemas.microsoft.com/office/powerpoint/2010/main">
    <mc:Choice Requires="p14">
      <p:transition spd="med" p14:dur="700" advTm="19127">
        <p:fade/>
      </p:transition>
    </mc:Choice>
    <mc:Fallback xmlns="">
      <p:transition spd="med" advTm="1912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いくつかのデータ解析課題を通じた動機づけ</a:t>
            </a:r>
          </a:p>
        </p:txBody>
      </p:sp>
      <p:sp>
        <p:nvSpPr>
          <p:cNvPr id="6" name="正方形/長方形 5"/>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7" name="タイトル 8"/>
          <p:cNvSpPr txBox="1">
            <a:spLocks/>
          </p:cNvSpPr>
          <p:nvPr/>
        </p:nvSpPr>
        <p:spPr>
          <a:xfrm>
            <a:off x="1025376" y="1234820"/>
            <a:ext cx="8118624"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政府統計</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8" name="正方形/長方形 7"/>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9" name="正方形/長方形 8"/>
          <p:cNvSpPr>
            <a:spLocks noChangeAspect="1"/>
          </p:cNvSpPr>
          <p:nvPr/>
        </p:nvSpPr>
        <p:spPr>
          <a:xfrm>
            <a:off x="1180881" y="1795871"/>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2" name="タイトル 8"/>
          <p:cNvSpPr txBox="1">
            <a:spLocks/>
          </p:cNvSpPr>
          <p:nvPr/>
        </p:nvSpPr>
        <p:spPr>
          <a:xfrm>
            <a:off x="1298714" y="1601112"/>
            <a:ext cx="775858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国勢調査・工業統計調査など</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13" name="正方形/長方形 12"/>
          <p:cNvSpPr>
            <a:spLocks noChangeAspect="1"/>
          </p:cNvSpPr>
          <p:nvPr/>
        </p:nvSpPr>
        <p:spPr>
          <a:xfrm>
            <a:off x="892274" y="2243716"/>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4" name="正方形/長方形 13"/>
          <p:cNvSpPr>
            <a:spLocks noChangeAspect="1"/>
          </p:cNvSpPr>
          <p:nvPr/>
        </p:nvSpPr>
        <p:spPr>
          <a:xfrm>
            <a:off x="1180881" y="2615334"/>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5" name="タイトル 8"/>
          <p:cNvSpPr txBox="1">
            <a:spLocks/>
          </p:cNvSpPr>
          <p:nvPr/>
        </p:nvSpPr>
        <p:spPr>
          <a:xfrm>
            <a:off x="1025376" y="2091064"/>
            <a:ext cx="811862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サンプリング調査</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16" name="タイトル 8"/>
          <p:cNvSpPr txBox="1">
            <a:spLocks/>
          </p:cNvSpPr>
          <p:nvPr/>
        </p:nvSpPr>
        <p:spPr>
          <a:xfrm>
            <a:off x="1298714" y="2420575"/>
            <a:ext cx="775858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テレビの視聴率・内閣支持率など</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6" name="正方形/長方形 25"/>
          <p:cNvSpPr>
            <a:spLocks noChangeAspect="1"/>
          </p:cNvSpPr>
          <p:nvPr/>
        </p:nvSpPr>
        <p:spPr>
          <a:xfrm>
            <a:off x="892274" y="3053654"/>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7" name="正方形/長方形 26"/>
          <p:cNvSpPr>
            <a:spLocks noChangeAspect="1"/>
          </p:cNvSpPr>
          <p:nvPr/>
        </p:nvSpPr>
        <p:spPr>
          <a:xfrm>
            <a:off x="1180881" y="3425272"/>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8" name="タイトル 8"/>
          <p:cNvSpPr txBox="1">
            <a:spLocks/>
          </p:cNvSpPr>
          <p:nvPr/>
        </p:nvSpPr>
        <p:spPr>
          <a:xfrm>
            <a:off x="1025376" y="2901002"/>
            <a:ext cx="811862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薬効評価</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9" name="タイトル 8"/>
          <p:cNvSpPr txBox="1">
            <a:spLocks/>
          </p:cNvSpPr>
          <p:nvPr/>
        </p:nvSpPr>
        <p:spPr>
          <a:xfrm>
            <a:off x="1298714" y="3230513"/>
            <a:ext cx="7758585"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ある新薬に実際に効果があるかどうかを判断</a:t>
            </a:r>
          </a:p>
        </p:txBody>
      </p:sp>
      <p:sp>
        <p:nvSpPr>
          <p:cNvPr id="32" name="正方形/長方形 31"/>
          <p:cNvSpPr>
            <a:spLocks noChangeAspect="1"/>
          </p:cNvSpPr>
          <p:nvPr/>
        </p:nvSpPr>
        <p:spPr>
          <a:xfrm>
            <a:off x="892274" y="3863592"/>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3" name="正方形/長方形 32"/>
          <p:cNvSpPr>
            <a:spLocks noChangeAspect="1"/>
          </p:cNvSpPr>
          <p:nvPr/>
        </p:nvSpPr>
        <p:spPr>
          <a:xfrm>
            <a:off x="1180881" y="4235210"/>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4" name="タイトル 8"/>
          <p:cNvSpPr txBox="1">
            <a:spLocks/>
          </p:cNvSpPr>
          <p:nvPr/>
        </p:nvSpPr>
        <p:spPr>
          <a:xfrm>
            <a:off x="1025376" y="3710940"/>
            <a:ext cx="811862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Web</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サービス開発</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5" name="タイトル 8"/>
          <p:cNvSpPr txBox="1">
            <a:spLocks/>
          </p:cNvSpPr>
          <p:nvPr/>
        </p:nvSpPr>
        <p:spPr>
          <a:xfrm>
            <a:off x="1298714" y="4040451"/>
            <a:ext cx="775858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ある新機能に実際に効果があるかどうかを判断</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8" name="正方形/長方形 37"/>
          <p:cNvSpPr>
            <a:spLocks noChangeAspect="1"/>
          </p:cNvSpPr>
          <p:nvPr/>
        </p:nvSpPr>
        <p:spPr>
          <a:xfrm>
            <a:off x="892274" y="4664005"/>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9" name="正方形/長方形 38"/>
          <p:cNvSpPr>
            <a:spLocks noChangeAspect="1"/>
          </p:cNvSpPr>
          <p:nvPr/>
        </p:nvSpPr>
        <p:spPr>
          <a:xfrm>
            <a:off x="1180881" y="5035623"/>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40" name="タイトル 8"/>
          <p:cNvSpPr txBox="1">
            <a:spLocks/>
          </p:cNvSpPr>
          <p:nvPr/>
        </p:nvSpPr>
        <p:spPr>
          <a:xfrm>
            <a:off x="1025376" y="4511353"/>
            <a:ext cx="811862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マーケティング</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41" name="タイトル 8"/>
          <p:cNvSpPr txBox="1">
            <a:spLocks/>
          </p:cNvSpPr>
          <p:nvPr/>
        </p:nvSpPr>
        <p:spPr>
          <a:xfrm>
            <a:off x="1298714" y="4840864"/>
            <a:ext cx="775858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Web</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ショッピングサイトでのおすすめ</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5"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統計の利用例</a:t>
            </a:r>
          </a:p>
        </p:txBody>
      </p:sp>
    </p:spTree>
    <p:extLst>
      <p:ext uri="{BB962C8B-B14F-4D97-AF65-F5344CB8AC3E}">
        <p14:creationId xmlns:p14="http://schemas.microsoft.com/office/powerpoint/2010/main" val="49024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8">
            <a:extLst>
              <a:ext uri="{FF2B5EF4-FFF2-40B4-BE49-F238E27FC236}">
                <a16:creationId xmlns="" xmlns:a16="http://schemas.microsoft.com/office/drawing/2014/main" id="{9C8C1B5F-814B-4B2E-ACA3-B4C4247A2FBE}"/>
              </a:ext>
            </a:extLst>
          </p:cNvPr>
          <p:cNvSpPr txBox="1">
            <a:spLocks/>
          </p:cNvSpPr>
          <p:nvPr/>
        </p:nvSpPr>
        <p:spPr>
          <a:xfrm>
            <a:off x="810345" y="2857500"/>
            <a:ext cx="7433543"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gn="ctr">
              <a:lnSpc>
                <a:spcPct val="120000"/>
              </a:lnSpc>
            </a:pPr>
            <a:r>
              <a:rPr lang="ja-JP" altLang="en-US" sz="2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他人</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の</a:t>
            </a:r>
            <a:r>
              <a:rPr lang="en-US" altLang="ja-JP" sz="2800" dirty="0" err="1">
                <a:solidFill>
                  <a:srgbClr val="000000"/>
                </a:solidFill>
                <a:latin typeface="HGP創英角ｺﾞｼｯｸUB" panose="020B0900000000000000" pitchFamily="50" charset="-128"/>
                <a:ea typeface="HGP創英角ｺﾞｼｯｸUB" panose="020B0900000000000000" pitchFamily="50" charset="-128"/>
              </a:rPr>
              <a:t>iPS</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細胞</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を加齢</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黄斑変性の患者に移植</a:t>
            </a:r>
            <a:r>
              <a:rPr lang="ja-JP" altLang="en-US" sz="2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xmlns="" id="{2BE52A13-3C67-423D-A327-249777DD6A30}"/>
              </a:ext>
            </a:extLst>
          </p:cNvPr>
          <p:cNvSpPr/>
          <p:nvPr/>
        </p:nvSpPr>
        <p:spPr>
          <a:xfrm>
            <a:off x="2397306" y="5297408"/>
            <a:ext cx="5868144" cy="246221"/>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https://</a:t>
            </a:r>
            <a:r>
              <a:rPr lang="en-US" altLang="ja-JP" sz="1000" dirty="0" err="1">
                <a:latin typeface="ＭＳ Ｐゴシック" panose="020B0600070205080204" pitchFamily="50" charset="-128"/>
                <a:ea typeface="ＭＳ Ｐゴシック" panose="020B0600070205080204" pitchFamily="50" charset="-128"/>
              </a:rPr>
              <a:t>www.asahi.com</a:t>
            </a:r>
            <a:r>
              <a:rPr lang="en-US" altLang="ja-JP" sz="1000" dirty="0">
                <a:latin typeface="ＭＳ Ｐゴシック" panose="020B0600070205080204" pitchFamily="50" charset="-128"/>
                <a:ea typeface="ＭＳ Ｐゴシック" panose="020B0600070205080204" pitchFamily="50" charset="-128"/>
              </a:rPr>
              <a:t>/articles/photo/AS20170329000574.html</a:t>
            </a:r>
          </a:p>
        </p:txBody>
      </p:sp>
      <p:sp>
        <p:nvSpPr>
          <p:cNvPr id="4" name="タイトル 8">
            <a:extLst>
              <a:ext uri="{FF2B5EF4-FFF2-40B4-BE49-F238E27FC236}">
                <a16:creationId xmlns="" xmlns:a16="http://schemas.microsoft.com/office/drawing/2014/main" id="{9C8C1B5F-814B-4B2E-ACA3-B4C4247A2FBE}"/>
              </a:ext>
            </a:extLst>
          </p:cNvPr>
          <p:cNvSpPr txBox="1">
            <a:spLocks/>
          </p:cNvSpPr>
          <p:nvPr/>
        </p:nvSpPr>
        <p:spPr>
          <a:xfrm>
            <a:off x="810345" y="1072020"/>
            <a:ext cx="7433543"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latin typeface="HGP創英角ｺﾞｼｯｸUB" panose="020B0900000000000000" pitchFamily="50" charset="-128"/>
                <a:ea typeface="HGP創英角ｺﾞｼｯｸUB" panose="020B0900000000000000" pitchFamily="50" charset="-128"/>
              </a:rPr>
              <a:t>朝日新聞</a:t>
            </a:r>
            <a:r>
              <a:rPr lang="ja-JP" altLang="en-US" sz="2800" dirty="0" smtClean="0">
                <a:latin typeface="HGP創英角ｺﾞｼｯｸUB" panose="020B0900000000000000" pitchFamily="50" charset="-128"/>
                <a:ea typeface="HGP創英角ｺﾞｼｯｸUB" panose="020B0900000000000000" pitchFamily="50" charset="-128"/>
              </a:rPr>
              <a:t>デジタルサイト</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 xmlns:a16="http://schemas.microsoft.com/office/drawing/2014/main" id="{0B51D63E-21BC-4357-BEB9-6BCC213274AB}"/>
              </a:ext>
            </a:extLst>
          </p:cNvPr>
          <p:cNvSpPr>
            <a:spLocks noChangeAspect="1"/>
          </p:cNvSpPr>
          <p:nvPr/>
        </p:nvSpPr>
        <p:spPr>
          <a:xfrm>
            <a:off x="611189" y="128719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8" name="タイトル 8">
            <a:extLst>
              <a:ext uri="{FF2B5EF4-FFF2-40B4-BE49-F238E27FC236}">
                <a16:creationId xmlns="" xmlns:a16="http://schemas.microsoft.com/office/drawing/2014/main" id="{9C8C1B5F-814B-4B2E-ACA3-B4C4247A2FBE}"/>
              </a:ext>
            </a:extLst>
          </p:cNvPr>
          <p:cNvSpPr txBox="1">
            <a:spLocks/>
          </p:cNvSpPr>
          <p:nvPr/>
        </p:nvSpPr>
        <p:spPr>
          <a:xfrm>
            <a:off x="722455" y="1600915"/>
            <a:ext cx="7433543"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800" dirty="0" smtClean="0">
                <a:latin typeface="HGP創英角ｺﾞｼｯｸUB" panose="020B0900000000000000" pitchFamily="50" charset="-128"/>
                <a:ea typeface="HGP創英角ｺﾞｼｯｸUB" panose="020B0900000000000000" pitchFamily="50" charset="-128"/>
              </a:rPr>
              <a:t>[</a:t>
            </a:r>
            <a:r>
              <a:rPr lang="en-US" altLang="ja-JP" sz="2800" dirty="0">
                <a:latin typeface="HGP創英角ｺﾞｼｯｸUB" panose="020B0900000000000000" pitchFamily="50" charset="-128"/>
                <a:ea typeface="HGP創英角ｺﾞｼｯｸUB" panose="020B0900000000000000" pitchFamily="50" charset="-128"/>
              </a:rPr>
              <a:t>2017</a:t>
            </a:r>
            <a:r>
              <a:rPr lang="ja-JP" altLang="en-US" sz="2800" dirty="0">
                <a:latin typeface="HGP創英角ｺﾞｼｯｸUB" panose="020B0900000000000000" pitchFamily="50" charset="-128"/>
                <a:ea typeface="HGP創英角ｺﾞｼｯｸUB" panose="020B0900000000000000" pitchFamily="50" charset="-128"/>
              </a:rPr>
              <a:t>年</a:t>
            </a:r>
            <a:r>
              <a:rPr lang="en-US" altLang="ja-JP" sz="2800" dirty="0">
                <a:latin typeface="HGP創英角ｺﾞｼｯｸUB" panose="020B0900000000000000" pitchFamily="50" charset="-128"/>
                <a:ea typeface="HGP創英角ｺﾞｼｯｸUB" panose="020B0900000000000000" pitchFamily="50" charset="-128"/>
              </a:rPr>
              <a:t>3</a:t>
            </a:r>
            <a:r>
              <a:rPr lang="ja-JP" altLang="en-US" sz="2800" dirty="0">
                <a:latin typeface="HGP創英角ｺﾞｼｯｸUB" panose="020B0900000000000000" pitchFamily="50" charset="-128"/>
                <a:ea typeface="HGP創英角ｺﾞｼｯｸUB" panose="020B0900000000000000" pitchFamily="50" charset="-128"/>
              </a:rPr>
              <a:t>月</a:t>
            </a:r>
            <a:r>
              <a:rPr lang="en-US" altLang="ja-JP" sz="2800" dirty="0">
                <a:latin typeface="HGP創英角ｺﾞｼｯｸUB" panose="020B0900000000000000" pitchFamily="50" charset="-128"/>
                <a:ea typeface="HGP創英角ｺﾞｼｯｸUB" panose="020B0900000000000000" pitchFamily="50" charset="-128"/>
              </a:rPr>
              <a:t>29</a:t>
            </a:r>
            <a:r>
              <a:rPr lang="ja-JP" altLang="en-US" sz="2800" dirty="0">
                <a:latin typeface="HGP創英角ｺﾞｼｯｸUB" panose="020B0900000000000000" pitchFamily="50" charset="-128"/>
                <a:ea typeface="HGP創英角ｺﾞｼｯｸUB" panose="020B0900000000000000" pitchFamily="50" charset="-128"/>
              </a:rPr>
              <a:t>日</a:t>
            </a:r>
            <a:r>
              <a:rPr lang="en-US" altLang="ja-JP" sz="2800" dirty="0">
                <a:latin typeface="HGP創英角ｺﾞｼｯｸUB" panose="020B0900000000000000" pitchFamily="50" charset="-128"/>
                <a:ea typeface="HGP創英角ｺﾞｼｯｸUB" panose="020B0900000000000000" pitchFamily="50" charset="-128"/>
              </a:rPr>
              <a:t>06</a:t>
            </a:r>
            <a:r>
              <a:rPr lang="ja-JP" altLang="en-US" sz="2800" dirty="0">
                <a:latin typeface="HGP創英角ｺﾞｼｯｸUB" panose="020B0900000000000000" pitchFamily="50" charset="-128"/>
                <a:ea typeface="HGP創英角ｺﾞｼｯｸUB" panose="020B0900000000000000" pitchFamily="50" charset="-128"/>
              </a:rPr>
              <a:t>時</a:t>
            </a:r>
            <a:r>
              <a:rPr lang="en-US" altLang="ja-JP" sz="2800" dirty="0">
                <a:latin typeface="HGP創英角ｺﾞｼｯｸUB" panose="020B0900000000000000" pitchFamily="50" charset="-128"/>
                <a:ea typeface="HGP創英角ｺﾞｼｯｸUB" panose="020B0900000000000000" pitchFamily="50" charset="-128"/>
              </a:rPr>
              <a:t>36</a:t>
            </a:r>
            <a:r>
              <a:rPr lang="ja-JP" altLang="en-US" sz="2800" dirty="0">
                <a:latin typeface="HGP創英角ｺﾞｼｯｸUB" panose="020B0900000000000000" pitchFamily="50" charset="-128"/>
                <a:ea typeface="HGP創英角ｺﾞｼｯｸUB" panose="020B0900000000000000" pitchFamily="50" charset="-128"/>
              </a:rPr>
              <a:t>分記事より</a:t>
            </a:r>
            <a:r>
              <a:rPr lang="en-US" altLang="ja-JP" sz="2800" dirty="0">
                <a:latin typeface="HGP創英角ｺﾞｼｯｸUB" panose="020B0900000000000000" pitchFamily="50" charset="-128"/>
                <a:ea typeface="HGP創英角ｺﾞｼｯｸUB" panose="020B0900000000000000" pitchFamily="50" charset="-128"/>
              </a:rPr>
              <a:t>]</a:t>
            </a:r>
          </a:p>
        </p:txBody>
      </p:sp>
      <p:sp>
        <p:nvSpPr>
          <p:cNvPr id="9" name="タイトル 8">
            <a:extLst>
              <a:ext uri="{FF2B5EF4-FFF2-40B4-BE49-F238E27FC236}">
                <a16:creationId xmlns="" xmlns:a16="http://schemas.microsoft.com/office/drawing/2014/main" id="{9C8C1B5F-814B-4B2E-ACA3-B4C4247A2FBE}"/>
              </a:ext>
            </a:extLst>
          </p:cNvPr>
          <p:cNvSpPr txBox="1">
            <a:spLocks/>
          </p:cNvSpPr>
          <p:nvPr/>
        </p:nvSpPr>
        <p:spPr>
          <a:xfrm>
            <a:off x="4788024" y="3595587"/>
            <a:ext cx="2691648"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gn="r">
              <a:lnSpc>
                <a:spcPct val="120000"/>
              </a:lnSpc>
            </a:pPr>
            <a:r>
              <a:rPr lang="ja-JP" altLang="en-US" sz="2200" dirty="0" smtClean="0">
                <a:solidFill>
                  <a:srgbClr val="000000"/>
                </a:solidFill>
                <a:latin typeface="HGP創英角ｺﾞｼｯｸUB" panose="020B0900000000000000" pitchFamily="50" charset="-128"/>
                <a:ea typeface="HGP創英角ｺﾞｼｯｸUB" panose="020B0900000000000000" pitchFamily="50" charset="-128"/>
              </a:rPr>
              <a:t>理研など</a:t>
            </a:r>
            <a:endParaRPr lang="ja-JP" altLang="en-US" sz="2200" dirty="0">
              <a:solidFill>
                <a:srgbClr val="00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775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タイトル 1"/>
          <p:cNvSpPr>
            <a:spLocks/>
          </p:cNvSpPr>
          <p:nvPr/>
        </p:nvSpPr>
        <p:spPr bwMode="auto">
          <a:xfrm>
            <a:off x="904876" y="292365"/>
            <a:ext cx="7290594" cy="42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lstStyle/>
          <a:p>
            <a:pPr defTabSz="760686"/>
            <a:endParaRPr lang="ja-JP" altLang="en-US" sz="2333" dirty="0">
              <a:solidFill>
                <a:srgbClr val="3B689F"/>
              </a:solidFill>
              <a:latin typeface="HGP創英角ｺﾞｼｯｸUB" panose="020B0900000000000000" pitchFamily="50" charset="-128"/>
              <a:ea typeface="HGP創英角ｺﾞｼｯｸUB" panose="020B0900000000000000" pitchFamily="50" charset="-128"/>
            </a:endParaRPr>
          </a:p>
        </p:txBody>
      </p:sp>
      <p:sp>
        <p:nvSpPr>
          <p:cNvPr id="9"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海外の調査研究から</a:t>
            </a:r>
          </a:p>
        </p:txBody>
      </p:sp>
      <p:sp>
        <p:nvSpPr>
          <p:cNvPr id="10" name="正方形/長方形 9"/>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1" name="タイトル 8"/>
          <p:cNvSpPr txBox="1">
            <a:spLocks/>
          </p:cNvSpPr>
          <p:nvPr/>
        </p:nvSpPr>
        <p:spPr>
          <a:xfrm>
            <a:off x="1025376" y="1234820"/>
            <a:ext cx="8118624" cy="90486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日本人の</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有病率 </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約</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1</a:t>
            </a:r>
            <a:r>
              <a:rPr lang="ja-JP" altLang="en-US" sz="1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は</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白人より少なく</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黒人</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より多い</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と推定</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される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12" name="正方形/長方形 11"/>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3" name="正方形/長方形 12"/>
          <p:cNvSpPr>
            <a:spLocks noChangeAspect="1"/>
          </p:cNvSpPr>
          <p:nvPr/>
        </p:nvSpPr>
        <p:spPr>
          <a:xfrm>
            <a:off x="1180881" y="2229957"/>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4" name="タイトル 8"/>
          <p:cNvSpPr txBox="1">
            <a:spLocks/>
          </p:cNvSpPr>
          <p:nvPr/>
        </p:nvSpPr>
        <p:spPr>
          <a:xfrm>
            <a:off x="1298714" y="2035198"/>
            <a:ext cx="7758585"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spc="-30" dirty="0">
                <a:effectLst>
                  <a:glow rad="88900">
                    <a:schemeClr val="bg1"/>
                  </a:glow>
                </a:effectLst>
                <a:latin typeface="HGP創英角ｺﾞｼｯｸUB" panose="020B0900000000000000" pitchFamily="50" charset="-128"/>
                <a:ea typeface="HGP創英角ｺﾞｼｯｸUB" panose="020B0900000000000000" pitchFamily="50" charset="-128"/>
              </a:rPr>
              <a:t>眼内の色素や遺伝的因子、環境的因子の関与が推察される</a:t>
            </a:r>
          </a:p>
        </p:txBody>
      </p:sp>
      <p:sp>
        <p:nvSpPr>
          <p:cNvPr id="15" name="正方形/長方形 14"/>
          <p:cNvSpPr>
            <a:spLocks noChangeAspect="1"/>
          </p:cNvSpPr>
          <p:nvPr/>
        </p:nvSpPr>
        <p:spPr>
          <a:xfrm>
            <a:off x="892274" y="2659860"/>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7" name="タイトル 8"/>
          <p:cNvSpPr txBox="1">
            <a:spLocks/>
          </p:cNvSpPr>
          <p:nvPr/>
        </p:nvSpPr>
        <p:spPr>
          <a:xfrm>
            <a:off x="1025376" y="2475309"/>
            <a:ext cx="8118625"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男性より女性に</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多い </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日本人</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では</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逆</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graphicFrame>
        <p:nvGraphicFramePr>
          <p:cNvPr id="31" name="Group 107"/>
          <p:cNvGraphicFramePr>
            <a:graphicFrameLocks noGrp="1"/>
          </p:cNvGraphicFramePr>
          <p:nvPr>
            <p:extLst>
              <p:ext uri="{D42A27DB-BD31-4B8C-83A1-F6EECF244321}">
                <p14:modId xmlns:p14="http://schemas.microsoft.com/office/powerpoint/2010/main" val="1112368392"/>
              </p:ext>
            </p:extLst>
          </p:nvPr>
        </p:nvGraphicFramePr>
        <p:xfrm>
          <a:off x="892275" y="3032441"/>
          <a:ext cx="7351612" cy="2054802"/>
        </p:xfrm>
        <a:graphic>
          <a:graphicData uri="http://schemas.openxmlformats.org/drawingml/2006/table">
            <a:tbl>
              <a:tblPr/>
              <a:tblGrid>
                <a:gridCol w="2770757">
                  <a:extLst>
                    <a:ext uri="{9D8B030D-6E8A-4147-A177-3AD203B41FA5}">
                      <a16:colId xmlns:a16="http://schemas.microsoft.com/office/drawing/2014/main" xmlns="" val="20000"/>
                    </a:ext>
                  </a:extLst>
                </a:gridCol>
                <a:gridCol w="1163386">
                  <a:extLst>
                    <a:ext uri="{9D8B030D-6E8A-4147-A177-3AD203B41FA5}">
                      <a16:colId xmlns:a16="http://schemas.microsoft.com/office/drawing/2014/main" xmlns="" val="20001"/>
                    </a:ext>
                  </a:extLst>
                </a:gridCol>
                <a:gridCol w="1236106">
                  <a:extLst>
                    <a:ext uri="{9D8B030D-6E8A-4147-A177-3AD203B41FA5}">
                      <a16:colId xmlns:a16="http://schemas.microsoft.com/office/drawing/2014/main" xmlns="" val="20002"/>
                    </a:ext>
                  </a:extLst>
                </a:gridCol>
                <a:gridCol w="727121">
                  <a:extLst>
                    <a:ext uri="{9D8B030D-6E8A-4147-A177-3AD203B41FA5}">
                      <a16:colId xmlns:a16="http://schemas.microsoft.com/office/drawing/2014/main" xmlns="" val="20003"/>
                    </a:ext>
                  </a:extLst>
                </a:gridCol>
                <a:gridCol w="727121">
                  <a:extLst>
                    <a:ext uri="{9D8B030D-6E8A-4147-A177-3AD203B41FA5}">
                      <a16:colId xmlns:a16="http://schemas.microsoft.com/office/drawing/2014/main" xmlns="" val="20004"/>
                    </a:ext>
                  </a:extLst>
                </a:gridCol>
                <a:gridCol w="727121">
                  <a:extLst>
                    <a:ext uri="{9D8B030D-6E8A-4147-A177-3AD203B41FA5}">
                      <a16:colId xmlns:a16="http://schemas.microsoft.com/office/drawing/2014/main" xmlns="" val="20005"/>
                    </a:ext>
                  </a:extLst>
                </a:gridCol>
              </a:tblGrid>
              <a:tr h="27880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研　究</a:t>
                      </a:r>
                    </a:p>
                  </a:txBody>
                  <a:tcPr marL="144000" marR="144000" marT="0" marB="36000" anchor="ctr" horzOverflow="overflow">
                    <a:lnL w="12700" cap="flat" cmpd="sng" algn="ctr">
                      <a:no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F2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対象人数</a:t>
                      </a:r>
                      <a:endPar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人</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0" marB="36000" horzOverflow="overflow">
                    <a:lnL w="19050" cap="flat" cmpd="sng" algn="ctr">
                      <a:solidFill>
                        <a:srgbClr val="0000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対象年齢</a:t>
                      </a:r>
                      <a:endPar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歳</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0" marB="36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AMD</a:t>
                      </a:r>
                      <a:r>
                        <a:rPr kumimoji="1" lang="ja-JP" altLang="en-US" sz="1600" b="0" i="0" u="none" strike="noStrike" cap="none" normalizeH="0" baseline="0" dirty="0" err="1" smtClean="0">
                          <a:ln>
                            <a:noFill/>
                          </a:ln>
                          <a:solidFill>
                            <a:schemeClr val="tx1"/>
                          </a:solidFill>
                          <a:effectLst/>
                          <a:latin typeface="HGP創英角ｺﾞｼｯｸUB" panose="020B0900000000000000" pitchFamily="50" charset="-128"/>
                          <a:ea typeface="HGP創英角ｺﾞｼｯｸUB" panose="020B0900000000000000" pitchFamily="50" charset="-128"/>
                        </a:rPr>
                        <a:t>の有</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病率</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0" marB="36000"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788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男性</a:t>
                      </a:r>
                    </a:p>
                  </a:txBody>
                  <a:tcPr marL="0" marR="0" marT="36000" marB="36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女性</a:t>
                      </a:r>
                    </a:p>
                  </a:txBody>
                  <a:tcPr marL="0" marR="0" marT="36000" marB="36000"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合計</a:t>
                      </a:r>
                    </a:p>
                  </a:txBody>
                  <a:tcPr marL="0" marR="0" marT="36000" marB="36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Rotterdam eye study*</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オランダ、白人、</a:t>
                      </a: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1995</a:t>
                      </a: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年</a:t>
                      </a: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144000" marR="144000" marT="36000" marB="36000" anchor="ctr" horzOverflow="overflow">
                    <a:lnL w="12700" cap="flat" cmpd="sng" algn="ctr">
                      <a:no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rgbClr val="F2F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6</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en-US"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251</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9050" cap="flat" cmpd="sng" algn="ctr">
                      <a:solidFill>
                        <a:srgbClr val="0000FF"/>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55～</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1.4</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1.9</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1.7</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Blue Mountains eye study</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豪州、白人、</a:t>
                      </a: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1995</a:t>
                      </a: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年</a:t>
                      </a: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144000" marR="144000" marT="36000" marB="36000" anchor="ctr" horzOverflow="overflow">
                    <a:lnL w="12700" cap="flat" cmpd="sng" algn="ctr">
                      <a:noFill/>
                      <a:prstDash val="solid"/>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rgbClr val="F2F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3,654</a:t>
                      </a:r>
                    </a:p>
                  </a:txBody>
                  <a:tcPr marL="0" marR="0" marT="36000" marB="36000" anchor="ctr" horzOverflow="overflow">
                    <a:lnL w="19050" cap="flat" cmpd="sng" algn="ctr">
                      <a:solidFill>
                        <a:srgbClr val="0000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55</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L="0" marR="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1.3</a:t>
                      </a:r>
                    </a:p>
                  </a:txBody>
                  <a:tcPr marL="0" marR="0" marT="36000" marB="36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2.4</a:t>
                      </a:r>
                    </a:p>
                  </a:txBody>
                  <a:tcPr marL="0" marR="0" marT="36000" marB="36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1.9</a:t>
                      </a:r>
                    </a:p>
                  </a:txBody>
                  <a:tcPr marL="0" marR="0" marT="36000" marB="36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6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smtClean="0">
                          <a:ln>
                            <a:noFill/>
                          </a:ln>
                          <a:solidFill>
                            <a:schemeClr val="tx1"/>
                          </a:solidFill>
                          <a:effectLst/>
                          <a:latin typeface="HGP創英角ｺﾞｼｯｸUB" panose="020B0900000000000000" pitchFamily="50" charset="-128"/>
                          <a:ea typeface="HGP創英角ｺﾞｼｯｸUB" panose="020B0900000000000000" pitchFamily="50" charset="-128"/>
                        </a:rPr>
                        <a:t>Bardados</a:t>
                      </a: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 eye study</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西インド諸島、黒人、</a:t>
                      </a: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1992</a:t>
                      </a: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年</a:t>
                      </a:r>
                      <a:r>
                        <a:rPr kumimoji="1" lang="en-US" altLang="ja-JP"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144000" marR="144000" marT="36000" marB="36000" anchor="ctr" horzOverflow="overflow">
                    <a:lnL w="12700" cap="flat" cmpd="sng" algn="ctr">
                      <a:noFill/>
                      <a:prstDash val="solid"/>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3,444</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9050" cap="flat" cmpd="sng" algn="ctr">
                      <a:solidFill>
                        <a:srgbClr val="0000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40</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L="0" marR="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0.3</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0.9</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0.6</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0" marR="0" marT="36000" marB="36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3" name="正方形/長方形 32">
            <a:extLst>
              <a:ext uri="{FF2B5EF4-FFF2-40B4-BE49-F238E27FC236}">
                <a16:creationId xmlns="" xmlns:a16="http://schemas.microsoft.com/office/drawing/2014/main" id="{791660DD-BD0C-40DC-980A-15A29835E687}"/>
              </a:ext>
            </a:extLst>
          </p:cNvPr>
          <p:cNvSpPr/>
          <p:nvPr/>
        </p:nvSpPr>
        <p:spPr>
          <a:xfrm>
            <a:off x="815709" y="5080090"/>
            <a:ext cx="1263487" cy="253916"/>
          </a:xfrm>
          <a:prstGeom prst="rect">
            <a:avLst/>
          </a:prstGeom>
        </p:spPr>
        <p:txBody>
          <a:bodyPr wrap="none">
            <a:spAutoFit/>
          </a:bodyPr>
          <a:lstStyle/>
          <a:p>
            <a:r>
              <a:rPr lang="ja-JP" altLang="en-US" sz="1050" dirty="0">
                <a:solidFill>
                  <a:srgbClr val="000000"/>
                </a:solidFill>
                <a:latin typeface="+mn-ea"/>
              </a:rPr>
              <a:t>＊滲出型</a:t>
            </a:r>
            <a:r>
              <a:rPr lang="en-US" altLang="ja-JP" sz="1050" dirty="0">
                <a:solidFill>
                  <a:srgbClr val="000000"/>
                </a:solidFill>
                <a:latin typeface="+mn-ea"/>
              </a:rPr>
              <a:t>AMD</a:t>
            </a:r>
            <a:r>
              <a:rPr lang="ja-JP" altLang="en-US" sz="1050" dirty="0">
                <a:solidFill>
                  <a:srgbClr val="000000"/>
                </a:solidFill>
                <a:latin typeface="+mn-ea"/>
              </a:rPr>
              <a:t>のみ</a:t>
            </a:r>
          </a:p>
        </p:txBody>
      </p:sp>
      <p:sp>
        <p:nvSpPr>
          <p:cNvPr id="3" name="正方形/長方形 2"/>
          <p:cNvSpPr/>
          <p:nvPr/>
        </p:nvSpPr>
        <p:spPr>
          <a:xfrm>
            <a:off x="6069538" y="3634958"/>
            <a:ext cx="1454790" cy="14399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0686"/>
            <a:endParaRPr lang="ja-JP" altLang="en-US" sz="150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6"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en-US" altLang="ja-JP" sz="2800" dirty="0"/>
              <a:t>AMD</a:t>
            </a:r>
            <a:r>
              <a:rPr lang="ja-JP" altLang="en-US" sz="2800" dirty="0" err="1"/>
              <a:t>の有</a:t>
            </a:r>
            <a:r>
              <a:rPr lang="ja-JP" altLang="en-US" sz="2800" dirty="0"/>
              <a:t>病率 </a:t>
            </a:r>
            <a:r>
              <a:rPr lang="en-US" altLang="ja-JP" sz="2800" dirty="0" smtClean="0"/>
              <a:t>(</a:t>
            </a:r>
            <a:r>
              <a:rPr lang="ja-JP" altLang="en-US" sz="2800" dirty="0" smtClean="0"/>
              <a:t>海外</a:t>
            </a:r>
            <a:r>
              <a:rPr lang="en-US" altLang="ja-JP" sz="2800" dirty="0"/>
              <a:t>)</a:t>
            </a:r>
            <a:endParaRPr lang="ja-JP" altLang="en-US" sz="2800" dirty="0"/>
          </a:p>
        </p:txBody>
      </p:sp>
    </p:spTree>
    <p:extLst>
      <p:ext uri="{BB962C8B-B14F-4D97-AF65-F5344CB8AC3E}">
        <p14:creationId xmlns:p14="http://schemas.microsoft.com/office/powerpoint/2010/main" val="38183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par>
                          <p:cTn id="12" fill="hold">
                            <p:stCondLst>
                              <p:cond delay="1250"/>
                            </p:stCondLst>
                            <p:childTnLst>
                              <p:par>
                                <p:cTn id="13" presetID="22" presetClass="entr" presetSubtype="1"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772" name="Group 180"/>
          <p:cNvGraphicFramePr>
            <a:graphicFrameLocks noGrp="1"/>
          </p:cNvGraphicFramePr>
          <p:nvPr>
            <p:extLst>
              <p:ext uri="{D42A27DB-BD31-4B8C-83A1-F6EECF244321}">
                <p14:modId xmlns:p14="http://schemas.microsoft.com/office/powerpoint/2010/main" val="3511674658"/>
              </p:ext>
            </p:extLst>
          </p:nvPr>
        </p:nvGraphicFramePr>
        <p:xfrm>
          <a:off x="892274" y="2806935"/>
          <a:ext cx="7329600" cy="1756560"/>
        </p:xfrm>
        <a:graphic>
          <a:graphicData uri="http://schemas.openxmlformats.org/drawingml/2006/table">
            <a:tbl>
              <a:tblPr/>
              <a:tblGrid>
                <a:gridCol w="2772000">
                  <a:extLst>
                    <a:ext uri="{9D8B030D-6E8A-4147-A177-3AD203B41FA5}">
                      <a16:colId xmlns:a16="http://schemas.microsoft.com/office/drawing/2014/main" xmlns="" val="20000"/>
                    </a:ext>
                  </a:extLst>
                </a:gridCol>
                <a:gridCol w="1198800">
                  <a:extLst>
                    <a:ext uri="{9D8B030D-6E8A-4147-A177-3AD203B41FA5}">
                      <a16:colId xmlns:a16="http://schemas.microsoft.com/office/drawing/2014/main" xmlns="" val="20001"/>
                    </a:ext>
                  </a:extLst>
                </a:gridCol>
                <a:gridCol w="1198800">
                  <a:extLst>
                    <a:ext uri="{9D8B030D-6E8A-4147-A177-3AD203B41FA5}">
                      <a16:colId xmlns:a16="http://schemas.microsoft.com/office/drawing/2014/main" xmlns="" val="20002"/>
                    </a:ext>
                  </a:extLst>
                </a:gridCol>
                <a:gridCol w="720000">
                  <a:extLst>
                    <a:ext uri="{9D8B030D-6E8A-4147-A177-3AD203B41FA5}">
                      <a16:colId xmlns:a16="http://schemas.microsoft.com/office/drawing/2014/main" xmlns="" val="20003"/>
                    </a:ext>
                  </a:extLst>
                </a:gridCol>
                <a:gridCol w="720000">
                  <a:extLst>
                    <a:ext uri="{9D8B030D-6E8A-4147-A177-3AD203B41FA5}">
                      <a16:colId xmlns:a16="http://schemas.microsoft.com/office/drawing/2014/main" xmlns="" val="20004"/>
                    </a:ext>
                  </a:extLst>
                </a:gridCol>
                <a:gridCol w="720000">
                  <a:extLst>
                    <a:ext uri="{9D8B030D-6E8A-4147-A177-3AD203B41FA5}">
                      <a16:colId xmlns:a16="http://schemas.microsoft.com/office/drawing/2014/main" xmlns="" val="20005"/>
                    </a:ext>
                  </a:extLst>
                </a:gridCol>
              </a:tblGrid>
              <a:tr h="2794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研　究</a:t>
                      </a:r>
                    </a:p>
                  </a:txBody>
                  <a:tcPr marL="75000" marR="75000" marT="0" marB="36000" anchor="ctr" horzOverflow="overflow">
                    <a:lnL w="12700" cap="flat" cmpd="sng" algn="ctr">
                      <a:no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F2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対象人数</a:t>
                      </a:r>
                      <a:endPar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人</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6200" marR="76200" marT="0" marB="36000" horzOverflow="overflow">
                    <a:lnL w="19050" cap="flat" cmpd="sng" algn="ctr">
                      <a:solidFill>
                        <a:srgbClr val="0000FF"/>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対象年齢</a:t>
                      </a:r>
                      <a:endPar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歳</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6200" marR="76200" marT="0" marB="36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AMD</a:t>
                      </a:r>
                      <a:r>
                        <a:rPr kumimoji="1" lang="ja-JP" altLang="en-US" sz="1600" b="0" i="0" u="none" strike="noStrike" cap="none" normalizeH="0" baseline="0" dirty="0" err="1" smtClean="0">
                          <a:ln>
                            <a:noFill/>
                          </a:ln>
                          <a:solidFill>
                            <a:schemeClr val="tx1"/>
                          </a:solidFill>
                          <a:effectLst/>
                          <a:latin typeface="HGP創英角ｺﾞｼｯｸUB" panose="020B0900000000000000" pitchFamily="50" charset="-128"/>
                          <a:ea typeface="HGP創英角ｺﾞｼｯｸUB" panose="020B0900000000000000" pitchFamily="50" charset="-128"/>
                        </a:rPr>
                        <a:t>の有</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病率</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6200" marR="76200" marT="0" marB="36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794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男性</a:t>
                      </a:r>
                    </a:p>
                  </a:txBody>
                  <a:tcPr marL="76200" marR="76200" marT="36000" marB="36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女性</a:t>
                      </a:r>
                    </a:p>
                  </a:txBody>
                  <a:tcPr marL="76200" marR="76200" marT="36000" marB="36000"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合計</a:t>
                      </a:r>
                    </a:p>
                  </a:txBody>
                  <a:tcPr marL="76200" marR="76200" marT="36000" marB="36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久山町研究（福岡、</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1998</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年）</a:t>
                      </a:r>
                    </a:p>
                  </a:txBody>
                  <a:tcPr marL="75000" marR="75000" marT="36000" marB="72000" anchor="ctr" horzOverflow="overflow">
                    <a:lnL w="12700" cap="flat" cmpd="sng" algn="ctr">
                      <a:no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rgbClr val="F2F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1,486</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5000" marR="75000" marT="36000" marB="72000" anchor="ctr" horzOverflow="overflow">
                    <a:lnL w="19050" cap="flat" cmpd="sng" algn="ctr">
                      <a:solidFill>
                        <a:srgbClr val="0000FF"/>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50</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L="75000" marR="75000" marT="36000" marB="72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1.7</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5000" marR="75000" marT="36000" marB="72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0.3</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5000" marR="75000" marT="36000" marB="72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0.9</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0.7</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L="76200" marR="76200" marT="36000" marB="72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久山町研究（福岡、</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2007</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年）</a:t>
                      </a:r>
                    </a:p>
                  </a:txBody>
                  <a:tcPr marL="75000" marR="75000" marT="36000" marB="72000" anchor="ctr" horzOverflow="overflow">
                    <a:lnL w="12700" cap="flat" cmpd="sng" algn="ctr">
                      <a:noFill/>
                      <a:prstDash val="solid"/>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2,676</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5000" marR="75000" marT="36000" marB="72000" anchor="ctr" horzOverflow="overflow">
                    <a:lnL w="19050" cap="flat" cmpd="sng" algn="ctr">
                      <a:solidFill>
                        <a:srgbClr val="0000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50</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L="75000" marR="75000" marT="36000" marB="72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HGP創英角ｺﾞｼｯｸUB" panose="020B0900000000000000" pitchFamily="50" charset="-128"/>
                          <a:ea typeface="HGP創英角ｺﾞｼｯｸUB" panose="020B0900000000000000" pitchFamily="50" charset="-128"/>
                        </a:rPr>
                        <a:t>2.2</a:t>
                      </a:r>
                      <a:endParaRPr kumimoji="1" lang="ja-JP" altLang="en-US" sz="1600" b="0" i="0" u="none" strike="noStrike" cap="none" normalizeH="0" baseline="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5000" marR="75000" marT="36000" marB="72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0.7</a:t>
                      </a:r>
                      <a:endPar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75000" marR="75000" marT="36000" marB="72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1.3</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r>
                        <a:rPr kumimoji="1" lang="en-US" altLang="ja-JP"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1.2</a:t>
                      </a:r>
                      <a:r>
                        <a:rPr kumimoji="1" lang="ja-JP" altLang="en-US" sz="1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a:t>
                      </a:r>
                    </a:p>
                  </a:txBody>
                  <a:tcPr marL="76200" marR="76200" marT="36000" marB="72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5398" name="タイトル 1"/>
          <p:cNvSpPr>
            <a:spLocks/>
          </p:cNvSpPr>
          <p:nvPr/>
        </p:nvSpPr>
        <p:spPr bwMode="auto">
          <a:xfrm>
            <a:off x="904876" y="292365"/>
            <a:ext cx="7290594" cy="42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lstStyle/>
          <a:p>
            <a:pPr defTabSz="760686"/>
            <a:endParaRPr lang="ja-JP" altLang="en-US" sz="2333" dirty="0">
              <a:solidFill>
                <a:srgbClr val="3B689F"/>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6069538" y="3424038"/>
            <a:ext cx="1454790" cy="11160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0686"/>
            <a:endParaRPr lang="ja-JP" altLang="en-US" sz="150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1"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久山町研究から</a:t>
            </a:r>
          </a:p>
        </p:txBody>
      </p:sp>
      <p:sp>
        <p:nvSpPr>
          <p:cNvPr id="12" name="正方形/長方形 11"/>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8" name="正方形/長方形 17"/>
          <p:cNvSpPr>
            <a:spLocks noChangeAspect="1"/>
          </p:cNvSpPr>
          <p:nvPr/>
        </p:nvSpPr>
        <p:spPr>
          <a:xfrm>
            <a:off x="892274" y="1425976"/>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0" name="タイトル 8"/>
          <p:cNvSpPr txBox="1">
            <a:spLocks/>
          </p:cNvSpPr>
          <p:nvPr/>
        </p:nvSpPr>
        <p:spPr>
          <a:xfrm>
            <a:off x="1025376" y="1262691"/>
            <a:ext cx="8118625" cy="1446550"/>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50</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歳以上の</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AMD</a:t>
            </a:r>
            <a:r>
              <a:rPr lang="ja-JP" altLang="en-US" sz="2200" dirty="0" err="1">
                <a:effectLst>
                  <a:glow rad="88900">
                    <a:schemeClr val="bg1"/>
                  </a:glow>
                </a:effectLst>
                <a:latin typeface="HGP創英角ｺﾞｼｯｸUB" panose="020B0900000000000000" pitchFamily="50" charset="-128"/>
                <a:ea typeface="HGP創英角ｺﾞｼｯｸUB" panose="020B0900000000000000" pitchFamily="50" charset="-128"/>
              </a:rPr>
              <a:t>の有</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病率は約</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1</a:t>
            </a:r>
            <a:r>
              <a:rPr lang="ja-JP" altLang="en-US" sz="1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有病率は増加傾向に</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ある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滲出型が萎縮型より</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多い </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増加傾向</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有病率は女性より男性で高い</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2" name="正方形/長方形 31">
            <a:extLst>
              <a:ext uri="{FF2B5EF4-FFF2-40B4-BE49-F238E27FC236}">
                <a16:creationId xmlns="" xmlns:a16="http://schemas.microsoft.com/office/drawing/2014/main" id="{C334C881-7972-4587-AB4D-14D6711783CF}"/>
              </a:ext>
            </a:extLst>
          </p:cNvPr>
          <p:cNvSpPr>
            <a:spLocks noChangeAspect="1"/>
          </p:cNvSpPr>
          <p:nvPr/>
        </p:nvSpPr>
        <p:spPr>
          <a:xfrm>
            <a:off x="892274" y="1767528"/>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Arial" panose="020B0604020202020204" pitchFamily="34" charset="0"/>
            </a:endParaRPr>
          </a:p>
        </p:txBody>
      </p:sp>
      <p:sp>
        <p:nvSpPr>
          <p:cNvPr id="33" name="正方形/長方形 32">
            <a:extLst>
              <a:ext uri="{FF2B5EF4-FFF2-40B4-BE49-F238E27FC236}">
                <a16:creationId xmlns="" xmlns:a16="http://schemas.microsoft.com/office/drawing/2014/main" id="{46F8DEBC-12B4-4AAB-8EC0-1426C9917253}"/>
              </a:ext>
            </a:extLst>
          </p:cNvPr>
          <p:cNvSpPr>
            <a:spLocks noChangeAspect="1"/>
          </p:cNvSpPr>
          <p:nvPr/>
        </p:nvSpPr>
        <p:spPr>
          <a:xfrm>
            <a:off x="892274" y="2109080"/>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Arial" panose="020B0604020202020204" pitchFamily="34" charset="0"/>
            </a:endParaRPr>
          </a:p>
        </p:txBody>
      </p:sp>
      <p:sp>
        <p:nvSpPr>
          <p:cNvPr id="38" name="正方形/長方形 37">
            <a:extLst>
              <a:ext uri="{FF2B5EF4-FFF2-40B4-BE49-F238E27FC236}">
                <a16:creationId xmlns="" xmlns:a16="http://schemas.microsoft.com/office/drawing/2014/main" id="{C334C881-7972-4587-AB4D-14D6711783CF}"/>
              </a:ext>
            </a:extLst>
          </p:cNvPr>
          <p:cNvSpPr>
            <a:spLocks noChangeAspect="1"/>
          </p:cNvSpPr>
          <p:nvPr/>
        </p:nvSpPr>
        <p:spPr>
          <a:xfrm>
            <a:off x="892274" y="248420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Arial" panose="020B0604020202020204" pitchFamily="34" charset="0"/>
            </a:endParaRPr>
          </a:p>
        </p:txBody>
      </p:sp>
      <p:sp>
        <p:nvSpPr>
          <p:cNvPr id="41" name="正方形/長方形 40">
            <a:extLst>
              <a:ext uri="{FF2B5EF4-FFF2-40B4-BE49-F238E27FC236}">
                <a16:creationId xmlns="" xmlns:a16="http://schemas.microsoft.com/office/drawing/2014/main" id="{791660DD-BD0C-40DC-980A-15A29835E687}"/>
              </a:ext>
            </a:extLst>
          </p:cNvPr>
          <p:cNvSpPr/>
          <p:nvPr/>
        </p:nvSpPr>
        <p:spPr>
          <a:xfrm>
            <a:off x="815709" y="4542052"/>
            <a:ext cx="1846980" cy="253916"/>
          </a:xfrm>
          <a:prstGeom prst="rect">
            <a:avLst/>
          </a:prstGeom>
        </p:spPr>
        <p:txBody>
          <a:bodyPr wrap="none">
            <a:spAutoFit/>
          </a:bodyPr>
          <a:lstStyle/>
          <a:p>
            <a:r>
              <a:rPr lang="ja-JP" altLang="en-US" sz="1050" dirty="0">
                <a:solidFill>
                  <a:srgbClr val="000000"/>
                </a:solidFill>
                <a:latin typeface="+mn-ea"/>
              </a:rPr>
              <a:t>（　　）内は滲出型</a:t>
            </a:r>
            <a:r>
              <a:rPr lang="en-US" altLang="ja-JP" sz="1050" dirty="0">
                <a:solidFill>
                  <a:srgbClr val="000000"/>
                </a:solidFill>
                <a:latin typeface="+mn-ea"/>
              </a:rPr>
              <a:t>AMD</a:t>
            </a:r>
            <a:r>
              <a:rPr lang="ja-JP" altLang="en-US" sz="1050" dirty="0">
                <a:solidFill>
                  <a:srgbClr val="000000"/>
                </a:solidFill>
                <a:latin typeface="+mn-ea"/>
              </a:rPr>
              <a:t>の割合</a:t>
            </a:r>
          </a:p>
        </p:txBody>
      </p:sp>
      <p:sp>
        <p:nvSpPr>
          <p:cNvPr id="14"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en-US" altLang="ja-JP" sz="2800" dirty="0"/>
              <a:t>AMD</a:t>
            </a:r>
            <a:r>
              <a:rPr lang="ja-JP" altLang="en-US" sz="2800" dirty="0" err="1"/>
              <a:t>の有</a:t>
            </a:r>
            <a:r>
              <a:rPr lang="ja-JP" altLang="en-US" sz="2800" dirty="0"/>
              <a:t>病率 </a:t>
            </a:r>
            <a:r>
              <a:rPr lang="en-US" altLang="ja-JP" sz="2800" dirty="0" smtClean="0"/>
              <a:t>(</a:t>
            </a:r>
            <a:r>
              <a:rPr lang="ja-JP" altLang="en-US" sz="2800" dirty="0" smtClean="0"/>
              <a:t>日本</a:t>
            </a:r>
            <a:r>
              <a:rPr lang="en-US" altLang="ja-JP" sz="2800" dirty="0"/>
              <a:t>)</a:t>
            </a:r>
            <a:endParaRPr lang="ja-JP" altLang="en-US" sz="2800" dirty="0"/>
          </a:p>
        </p:txBody>
      </p:sp>
    </p:spTree>
    <p:extLst>
      <p:ext uri="{BB962C8B-B14F-4D97-AF65-F5344CB8AC3E}">
        <p14:creationId xmlns:p14="http://schemas.microsoft.com/office/powerpoint/2010/main" val="409670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97818" y="2621978"/>
            <a:ext cx="4079355" cy="2120846"/>
          </a:xfrm>
          <a:prstGeom prst="rect">
            <a:avLst/>
          </a:prstGeom>
          <a:ln w="6350">
            <a:solidFill>
              <a:schemeClr val="tx1"/>
            </a:solidFill>
          </a:ln>
        </p:spPr>
      </p:pic>
      <p:grpSp>
        <p:nvGrpSpPr>
          <p:cNvPr id="9" name="グループ化 8"/>
          <p:cNvGrpSpPr/>
          <p:nvPr/>
        </p:nvGrpSpPr>
        <p:grpSpPr>
          <a:xfrm>
            <a:off x="611189" y="1942744"/>
            <a:ext cx="7921251" cy="609398"/>
            <a:chOff x="611189" y="4945732"/>
            <a:chExt cx="7921251" cy="609398"/>
          </a:xfrm>
        </p:grpSpPr>
        <p:sp>
          <p:nvSpPr>
            <p:cNvPr id="22" name="タイトル 8"/>
            <p:cNvSpPr txBox="1">
              <a:spLocks/>
            </p:cNvSpPr>
            <p:nvPr/>
          </p:nvSpPr>
          <p:spPr>
            <a:xfrm>
              <a:off x="810345" y="4945732"/>
              <a:ext cx="7722095"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日本人では喫煙率に男女差が大きい</a:t>
              </a:r>
            </a:p>
          </p:txBody>
        </p:sp>
        <p:sp>
          <p:nvSpPr>
            <p:cNvPr id="23" name="正方形/長方形 22"/>
            <p:cNvSpPr>
              <a:spLocks noChangeAspect="1"/>
            </p:cNvSpPr>
            <p:nvPr/>
          </p:nvSpPr>
          <p:spPr>
            <a:xfrm>
              <a:off x="611189" y="5160909"/>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grpSp>
      <p:sp>
        <p:nvSpPr>
          <p:cNvPr id="35" name="タイトル 8"/>
          <p:cNvSpPr txBox="1">
            <a:spLocks/>
          </p:cNvSpPr>
          <p:nvPr/>
        </p:nvSpPr>
        <p:spPr>
          <a:xfrm>
            <a:off x="810345" y="719595"/>
            <a:ext cx="8333656"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AMD (</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加齢</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黄斑</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変性</a:t>
            </a:r>
            <a:r>
              <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に</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なる原因</a:t>
            </a:r>
          </a:p>
        </p:txBody>
      </p:sp>
      <p:sp>
        <p:nvSpPr>
          <p:cNvPr id="36" name="正方形/長方形 35"/>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grpSp>
        <p:nvGrpSpPr>
          <p:cNvPr id="2" name="グループ化 1"/>
          <p:cNvGrpSpPr/>
          <p:nvPr/>
        </p:nvGrpSpPr>
        <p:grpSpPr>
          <a:xfrm>
            <a:off x="1608058" y="1337714"/>
            <a:ext cx="1296000" cy="488767"/>
            <a:chOff x="892274" y="2679452"/>
            <a:chExt cx="1296000" cy="488767"/>
          </a:xfrm>
        </p:grpSpPr>
        <p:sp>
          <p:nvSpPr>
            <p:cNvPr id="33" name="角丸四角形 32"/>
            <p:cNvSpPr/>
            <p:nvPr/>
          </p:nvSpPr>
          <p:spPr>
            <a:xfrm>
              <a:off x="892274" y="2694841"/>
              <a:ext cx="1296000" cy="473378"/>
            </a:xfrm>
            <a:prstGeom prst="roundRect">
              <a:avLst>
                <a:gd name="adj" fmla="val 50000"/>
              </a:avLst>
            </a:prstGeom>
            <a:gradFill>
              <a:gsLst>
                <a:gs pos="86000">
                  <a:schemeClr val="accent5">
                    <a:lumMod val="40000"/>
                    <a:lumOff val="60000"/>
                  </a:schemeClr>
                </a:gs>
                <a:gs pos="0">
                  <a:schemeClr val="accent5">
                    <a:lumMod val="40000"/>
                    <a:lumOff val="60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4" name="正方形/長方形 33"/>
            <p:cNvSpPr/>
            <p:nvPr/>
          </p:nvSpPr>
          <p:spPr>
            <a:xfrm>
              <a:off x="1161530" y="2679452"/>
              <a:ext cx="800219" cy="461665"/>
            </a:xfrm>
            <a:prstGeom prst="rect">
              <a:avLst/>
            </a:prstGeom>
            <a:noFill/>
          </p:spPr>
          <p:txBody>
            <a:bodyPr wrap="none" rtlCol="0" anchor="ctr">
              <a:spAutoFit/>
            </a:bodyPr>
            <a:lstStyle/>
            <a:p>
              <a:pPr algn="ctr"/>
              <a:r>
                <a:rPr lang="ja-JP" altLang="en-US" sz="2400"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年齢</a:t>
              </a:r>
            </a:p>
          </p:txBody>
        </p:sp>
      </p:grpSp>
      <p:grpSp>
        <p:nvGrpSpPr>
          <p:cNvPr id="6" name="グループ化 5"/>
          <p:cNvGrpSpPr/>
          <p:nvPr/>
        </p:nvGrpSpPr>
        <p:grpSpPr>
          <a:xfrm>
            <a:off x="3059970" y="1337714"/>
            <a:ext cx="2718686" cy="488767"/>
            <a:chOff x="3083451" y="2485800"/>
            <a:chExt cx="2718686" cy="488767"/>
          </a:xfrm>
        </p:grpSpPr>
        <p:sp>
          <p:nvSpPr>
            <p:cNvPr id="37" name="角丸四角形 36"/>
            <p:cNvSpPr/>
            <p:nvPr/>
          </p:nvSpPr>
          <p:spPr>
            <a:xfrm>
              <a:off x="3083451" y="2501189"/>
              <a:ext cx="2718686" cy="473378"/>
            </a:xfrm>
            <a:prstGeom prst="roundRect">
              <a:avLst>
                <a:gd name="adj" fmla="val 50000"/>
              </a:avLst>
            </a:prstGeom>
            <a:gradFill>
              <a:gsLst>
                <a:gs pos="86000">
                  <a:schemeClr val="accent5">
                    <a:lumMod val="40000"/>
                    <a:lumOff val="60000"/>
                  </a:schemeClr>
                </a:gs>
                <a:gs pos="0">
                  <a:schemeClr val="accent5">
                    <a:lumMod val="40000"/>
                    <a:lumOff val="60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8" name="正方形/長方形 37"/>
            <p:cNvSpPr/>
            <p:nvPr/>
          </p:nvSpPr>
          <p:spPr>
            <a:xfrm>
              <a:off x="3352707" y="2485800"/>
              <a:ext cx="2225289" cy="461665"/>
            </a:xfrm>
            <a:prstGeom prst="rect">
              <a:avLst/>
            </a:prstGeom>
            <a:noFill/>
          </p:spPr>
          <p:txBody>
            <a:bodyPr wrap="none" rtlCol="0" anchor="ctr">
              <a:spAutoFit/>
            </a:bodyPr>
            <a:lstStyle/>
            <a:p>
              <a:pPr algn="ctr"/>
              <a:r>
                <a:rPr lang="ja-JP" altLang="en-US" sz="2400"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遺伝による体質</a:t>
              </a:r>
            </a:p>
          </p:txBody>
        </p:sp>
      </p:grpSp>
      <p:grpSp>
        <p:nvGrpSpPr>
          <p:cNvPr id="8" name="グループ化 7"/>
          <p:cNvGrpSpPr/>
          <p:nvPr/>
        </p:nvGrpSpPr>
        <p:grpSpPr>
          <a:xfrm>
            <a:off x="5934568" y="1337714"/>
            <a:ext cx="1519486" cy="488767"/>
            <a:chOff x="892274" y="3937620"/>
            <a:chExt cx="1519486" cy="488767"/>
          </a:xfrm>
        </p:grpSpPr>
        <p:sp>
          <p:nvSpPr>
            <p:cNvPr id="39" name="角丸四角形 38"/>
            <p:cNvSpPr/>
            <p:nvPr/>
          </p:nvSpPr>
          <p:spPr>
            <a:xfrm>
              <a:off x="892274" y="3953009"/>
              <a:ext cx="1519486" cy="473378"/>
            </a:xfrm>
            <a:prstGeom prst="roundRect">
              <a:avLst>
                <a:gd name="adj" fmla="val 50000"/>
              </a:avLst>
            </a:prstGeom>
            <a:gradFill>
              <a:gsLst>
                <a:gs pos="86000">
                  <a:schemeClr val="accent5">
                    <a:lumMod val="40000"/>
                    <a:lumOff val="60000"/>
                  </a:schemeClr>
                </a:gs>
                <a:gs pos="0">
                  <a:schemeClr val="accent5">
                    <a:lumMod val="40000"/>
                    <a:lumOff val="60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40" name="正方形/長方形 39"/>
            <p:cNvSpPr/>
            <p:nvPr/>
          </p:nvSpPr>
          <p:spPr>
            <a:xfrm>
              <a:off x="1160967" y="3937620"/>
              <a:ext cx="965328" cy="461665"/>
            </a:xfrm>
            <a:prstGeom prst="rect">
              <a:avLst/>
            </a:prstGeom>
            <a:noFill/>
          </p:spPr>
          <p:txBody>
            <a:bodyPr wrap="none" rtlCol="0" anchor="ctr">
              <a:spAutoFit/>
            </a:bodyPr>
            <a:lstStyle/>
            <a:p>
              <a:pPr algn="ctr"/>
              <a:r>
                <a:rPr lang="ja-JP" altLang="en-US" sz="2400"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タバコ</a:t>
              </a:r>
            </a:p>
          </p:txBody>
        </p:sp>
      </p:grpSp>
      <p:cxnSp>
        <p:nvCxnSpPr>
          <p:cNvPr id="62" name="直線矢印コネクタ 61"/>
          <p:cNvCxnSpPr>
            <a:stCxn id="56" idx="2"/>
            <a:endCxn id="59" idx="0"/>
          </p:cNvCxnSpPr>
          <p:nvPr/>
        </p:nvCxnSpPr>
        <p:spPr>
          <a:xfrm>
            <a:off x="5716639" y="3402103"/>
            <a:ext cx="0" cy="880516"/>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5176639" y="4253134"/>
            <a:ext cx="1080000" cy="821485"/>
            <a:chOff x="5176639" y="4253134"/>
            <a:chExt cx="1080000" cy="821485"/>
          </a:xfrm>
        </p:grpSpPr>
        <p:sp>
          <p:nvSpPr>
            <p:cNvPr id="59" name="角丸四角形 58"/>
            <p:cNvSpPr/>
            <p:nvPr/>
          </p:nvSpPr>
          <p:spPr>
            <a:xfrm>
              <a:off x="5176639" y="4282619"/>
              <a:ext cx="1080000" cy="792000"/>
            </a:xfrm>
            <a:prstGeom prst="roundRect">
              <a:avLst>
                <a:gd name="adj" fmla="val 16050"/>
              </a:avLst>
            </a:prstGeom>
            <a:gradFill>
              <a:gsLst>
                <a:gs pos="86000">
                  <a:schemeClr val="bg1">
                    <a:lumMod val="75000"/>
                  </a:schemeClr>
                </a:gs>
                <a:gs pos="0">
                  <a:schemeClr val="bg1">
                    <a:lumMod val="75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schemeClr val="bg1"/>
                </a:solidFill>
                <a:latin typeface="Arial" panose="020B0604020202020204" pitchFamily="34" charset="0"/>
              </a:endParaRPr>
            </a:p>
          </p:txBody>
        </p:sp>
        <p:sp>
          <p:nvSpPr>
            <p:cNvPr id="72" name="正方形/長方形 71"/>
            <p:cNvSpPr/>
            <p:nvPr/>
          </p:nvSpPr>
          <p:spPr>
            <a:xfrm>
              <a:off x="5279661" y="4253134"/>
              <a:ext cx="873957" cy="800219"/>
            </a:xfrm>
            <a:prstGeom prst="rect">
              <a:avLst/>
            </a:prstGeom>
            <a:noFill/>
          </p:spPr>
          <p:txBody>
            <a:bodyPr wrap="none" rtlCol="0" anchor="ctr">
              <a:spAutoFit/>
            </a:bodyPr>
            <a:lstStyle/>
            <a:p>
              <a:pPr algn="ctr"/>
              <a:r>
                <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AMD</a:t>
              </a:r>
              <a:endParaRPr lang="en-US" altLang="ja-JP" dirty="0" smtClean="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a:p>
              <a:pPr algn="ctr"/>
              <a:r>
                <a:rPr lang="ja-JP" altLang="en-US" dirty="0" smtClean="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少ない</a:t>
              </a:r>
              <a:endParaRPr lang="ja-JP" altLang="en-US"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grpSp>
        <p:nvGrpSpPr>
          <p:cNvPr id="16" name="グループ化 15"/>
          <p:cNvGrpSpPr/>
          <p:nvPr/>
        </p:nvGrpSpPr>
        <p:grpSpPr>
          <a:xfrm>
            <a:off x="6430838" y="4253134"/>
            <a:ext cx="1080000" cy="821485"/>
            <a:chOff x="6430838" y="4253134"/>
            <a:chExt cx="1080000" cy="821485"/>
          </a:xfrm>
        </p:grpSpPr>
        <p:sp>
          <p:nvSpPr>
            <p:cNvPr id="60" name="角丸四角形 59"/>
            <p:cNvSpPr/>
            <p:nvPr/>
          </p:nvSpPr>
          <p:spPr>
            <a:xfrm>
              <a:off x="6430838" y="4282619"/>
              <a:ext cx="1080000" cy="792000"/>
            </a:xfrm>
            <a:prstGeom prst="roundRect">
              <a:avLst>
                <a:gd name="adj" fmla="val 16050"/>
              </a:avLst>
            </a:prstGeom>
            <a:gradFill>
              <a:gsLst>
                <a:gs pos="86000">
                  <a:schemeClr val="bg1">
                    <a:lumMod val="75000"/>
                  </a:schemeClr>
                </a:gs>
                <a:gs pos="0">
                  <a:schemeClr val="bg1">
                    <a:lumMod val="75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schemeClr val="bg1"/>
                </a:solidFill>
                <a:latin typeface="Arial" panose="020B0604020202020204" pitchFamily="34" charset="0"/>
              </a:endParaRPr>
            </a:p>
          </p:txBody>
        </p:sp>
        <p:sp>
          <p:nvSpPr>
            <p:cNvPr id="74" name="正方形/長方形 73"/>
            <p:cNvSpPr/>
            <p:nvPr/>
          </p:nvSpPr>
          <p:spPr>
            <a:xfrm>
              <a:off x="6529441" y="4253134"/>
              <a:ext cx="873957" cy="800219"/>
            </a:xfrm>
            <a:prstGeom prst="rect">
              <a:avLst/>
            </a:prstGeom>
            <a:noFill/>
          </p:spPr>
          <p:txBody>
            <a:bodyPr wrap="none" rtlCol="0" anchor="ctr">
              <a:spAutoFit/>
            </a:bodyPr>
            <a:lstStyle/>
            <a:p>
              <a:pPr algn="ctr"/>
              <a:r>
                <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AMD</a:t>
              </a:r>
              <a:endParaRPr lang="en-US" altLang="ja-JP" dirty="0" smtClean="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a:p>
              <a:pPr algn="ctr"/>
              <a:r>
                <a:rPr lang="ja-JP" altLang="en-US"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多い</a:t>
              </a:r>
            </a:p>
          </p:txBody>
        </p:sp>
      </p:grpSp>
      <p:grpSp>
        <p:nvGrpSpPr>
          <p:cNvPr id="87" name="グループ化 86"/>
          <p:cNvGrpSpPr/>
          <p:nvPr/>
        </p:nvGrpSpPr>
        <p:grpSpPr>
          <a:xfrm>
            <a:off x="6627445" y="3402103"/>
            <a:ext cx="704039" cy="880516"/>
            <a:chOff x="6627445" y="3402103"/>
            <a:chExt cx="704039" cy="880516"/>
          </a:xfrm>
        </p:grpSpPr>
        <p:cxnSp>
          <p:nvCxnSpPr>
            <p:cNvPr id="71" name="直線矢印コネクタ 70"/>
            <p:cNvCxnSpPr>
              <a:stCxn id="58" idx="2"/>
              <a:endCxn id="60" idx="0"/>
            </p:cNvCxnSpPr>
            <p:nvPr/>
          </p:nvCxnSpPr>
          <p:spPr>
            <a:xfrm>
              <a:off x="6970838" y="3402103"/>
              <a:ext cx="0" cy="880516"/>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sp>
          <p:nvSpPr>
            <p:cNvPr id="75" name="円/楕円 74"/>
            <p:cNvSpPr/>
            <p:nvPr/>
          </p:nvSpPr>
          <p:spPr>
            <a:xfrm>
              <a:off x="6652968" y="3472589"/>
              <a:ext cx="635740" cy="635740"/>
            </a:xfrm>
            <a:prstGeom prst="ellipse">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sp>
          <p:nvSpPr>
            <p:cNvPr id="76" name="正方形/長方形 75"/>
            <p:cNvSpPr/>
            <p:nvPr/>
          </p:nvSpPr>
          <p:spPr>
            <a:xfrm>
              <a:off x="6627445" y="3620251"/>
              <a:ext cx="704039" cy="323165"/>
            </a:xfrm>
            <a:prstGeom prst="rect">
              <a:avLst/>
            </a:prstGeom>
            <a:noFill/>
          </p:spPr>
          <p:txBody>
            <a:bodyPr wrap="none" rtlCol="0" anchor="ctr">
              <a:spAutoFit/>
            </a:bodyPr>
            <a:lstStyle/>
            <a:p>
              <a:pPr algn="r"/>
              <a:r>
                <a:rPr lang="ja-JP" altLang="en-US" sz="15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ゆがむ</a:t>
              </a:r>
              <a:endParaRPr lang="ja-JP" altLang="en-US" sz="15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grpSp>
        <p:nvGrpSpPr>
          <p:cNvPr id="12" name="グループ化 11"/>
          <p:cNvGrpSpPr/>
          <p:nvPr/>
        </p:nvGrpSpPr>
        <p:grpSpPr>
          <a:xfrm>
            <a:off x="5176639" y="2610103"/>
            <a:ext cx="1080000" cy="792000"/>
            <a:chOff x="5176639" y="2610103"/>
            <a:chExt cx="1080000" cy="792000"/>
          </a:xfrm>
        </p:grpSpPr>
        <p:sp>
          <p:nvSpPr>
            <p:cNvPr id="56" name="角丸四角形 55"/>
            <p:cNvSpPr/>
            <p:nvPr/>
          </p:nvSpPr>
          <p:spPr>
            <a:xfrm>
              <a:off x="5176639" y="2610103"/>
              <a:ext cx="1080000" cy="792000"/>
            </a:xfrm>
            <a:prstGeom prst="roundRect">
              <a:avLst>
                <a:gd name="adj" fmla="val 16050"/>
              </a:avLst>
            </a:prstGeom>
            <a:gradFill>
              <a:gsLst>
                <a:gs pos="86000">
                  <a:schemeClr val="bg1">
                    <a:lumMod val="75000"/>
                  </a:schemeClr>
                </a:gs>
                <a:gs pos="0">
                  <a:schemeClr val="bg1">
                    <a:lumMod val="75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schemeClr val="bg1"/>
                </a:solidFill>
                <a:latin typeface="Arial" panose="020B0604020202020204" pitchFamily="34" charset="0"/>
              </a:endParaRPr>
            </a:p>
          </p:txBody>
        </p:sp>
        <p:sp>
          <p:nvSpPr>
            <p:cNvPr id="57" name="正方形/長方形 56"/>
            <p:cNvSpPr/>
            <p:nvPr/>
          </p:nvSpPr>
          <p:spPr>
            <a:xfrm>
              <a:off x="5393474" y="3011505"/>
              <a:ext cx="646331" cy="369332"/>
            </a:xfrm>
            <a:prstGeom prst="rect">
              <a:avLst/>
            </a:prstGeom>
            <a:noFill/>
          </p:spPr>
          <p:txBody>
            <a:bodyPr wrap="none" rtlCol="0" anchor="ctr">
              <a:spAutoFit/>
            </a:bodyPr>
            <a:lstStyle/>
            <a:p>
              <a:pPr algn="ctr"/>
              <a:r>
                <a:rPr lang="ja-JP" altLang="en-US" dirty="0" smtClean="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男性</a:t>
              </a:r>
              <a:endParaRPr lang="ja-JP" altLang="en-US"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7324" y="2678844"/>
              <a:ext cx="278630" cy="360000"/>
            </a:xfrm>
            <a:prstGeom prst="rect">
              <a:avLst/>
            </a:prstGeom>
          </p:spPr>
        </p:pic>
      </p:grpSp>
      <p:grpSp>
        <p:nvGrpSpPr>
          <p:cNvPr id="15" name="グループ化 14"/>
          <p:cNvGrpSpPr/>
          <p:nvPr/>
        </p:nvGrpSpPr>
        <p:grpSpPr>
          <a:xfrm>
            <a:off x="6430838" y="2610103"/>
            <a:ext cx="1080000" cy="792000"/>
            <a:chOff x="6430838" y="2610103"/>
            <a:chExt cx="1080000" cy="792000"/>
          </a:xfrm>
        </p:grpSpPr>
        <p:sp>
          <p:nvSpPr>
            <p:cNvPr id="58" name="角丸四角形 57"/>
            <p:cNvSpPr/>
            <p:nvPr/>
          </p:nvSpPr>
          <p:spPr>
            <a:xfrm>
              <a:off x="6430838" y="2610103"/>
              <a:ext cx="1080000" cy="792000"/>
            </a:xfrm>
            <a:prstGeom prst="roundRect">
              <a:avLst>
                <a:gd name="adj" fmla="val 16050"/>
              </a:avLst>
            </a:prstGeom>
            <a:gradFill>
              <a:gsLst>
                <a:gs pos="86000">
                  <a:schemeClr val="bg1">
                    <a:lumMod val="75000"/>
                  </a:schemeClr>
                </a:gs>
                <a:gs pos="0">
                  <a:schemeClr val="bg1">
                    <a:lumMod val="75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schemeClr val="bg1"/>
                </a:solidFill>
                <a:latin typeface="Arial" panose="020B0604020202020204" pitchFamily="34" charset="0"/>
              </a:endParaRPr>
            </a:p>
          </p:txBody>
        </p:sp>
        <p:sp>
          <p:nvSpPr>
            <p:cNvPr id="73" name="正方形/長方形 72"/>
            <p:cNvSpPr/>
            <p:nvPr/>
          </p:nvSpPr>
          <p:spPr>
            <a:xfrm>
              <a:off x="6643254" y="3011505"/>
              <a:ext cx="646331" cy="369332"/>
            </a:xfrm>
            <a:prstGeom prst="rect">
              <a:avLst/>
            </a:prstGeom>
            <a:noFill/>
          </p:spPr>
          <p:txBody>
            <a:bodyPr wrap="none" rtlCol="0" anchor="ctr">
              <a:spAutoFit/>
            </a:bodyPr>
            <a:lstStyle/>
            <a:p>
              <a:pPr algn="ctr"/>
              <a:r>
                <a:rPr lang="ja-JP" altLang="en-US" dirty="0" smtClean="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男性</a:t>
              </a:r>
              <a:endParaRPr lang="ja-JP" altLang="en-US"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104" y="2678844"/>
              <a:ext cx="278630" cy="360000"/>
            </a:xfrm>
            <a:prstGeom prst="rect">
              <a:avLst/>
            </a:prstGeom>
          </p:spPr>
        </p:pic>
      </p:grpSp>
      <p:grpSp>
        <p:nvGrpSpPr>
          <p:cNvPr id="10" name="グループ化 9"/>
          <p:cNvGrpSpPr/>
          <p:nvPr/>
        </p:nvGrpSpPr>
        <p:grpSpPr>
          <a:xfrm>
            <a:off x="7510838" y="3006103"/>
            <a:ext cx="793761" cy="1672517"/>
            <a:chOff x="7510838" y="3006103"/>
            <a:chExt cx="793761" cy="1672517"/>
          </a:xfrm>
        </p:grpSpPr>
        <p:grpSp>
          <p:nvGrpSpPr>
            <p:cNvPr id="7" name="グループ化 6"/>
            <p:cNvGrpSpPr/>
            <p:nvPr/>
          </p:nvGrpSpPr>
          <p:grpSpPr>
            <a:xfrm>
              <a:off x="7510838" y="3006103"/>
              <a:ext cx="793761" cy="1672517"/>
              <a:chOff x="7510838" y="3006103"/>
              <a:chExt cx="793761" cy="1672517"/>
            </a:xfrm>
          </p:grpSpPr>
          <p:sp>
            <p:nvSpPr>
              <p:cNvPr id="77" name="角丸四角形 76"/>
              <p:cNvSpPr/>
              <p:nvPr/>
            </p:nvSpPr>
            <p:spPr>
              <a:xfrm>
                <a:off x="7647703" y="3536362"/>
                <a:ext cx="612000" cy="611999"/>
              </a:xfrm>
              <a:prstGeom prst="roundRect">
                <a:avLst>
                  <a:gd name="adj" fmla="val 22546"/>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schemeClr val="bg1"/>
                  </a:solidFill>
                  <a:latin typeface="Arial" panose="020B0604020202020204" pitchFamily="34" charset="0"/>
                </a:endParaRPr>
              </a:p>
            </p:txBody>
          </p:sp>
          <p:cxnSp>
            <p:nvCxnSpPr>
              <p:cNvPr id="79" name="カギ線コネクタ 78"/>
              <p:cNvCxnSpPr>
                <a:stCxn id="77" idx="0"/>
                <a:endCxn id="58" idx="3"/>
              </p:cNvCxnSpPr>
              <p:nvPr/>
            </p:nvCxnSpPr>
            <p:spPr>
              <a:xfrm rot="16200000" flipV="1">
                <a:off x="7467142" y="3049800"/>
                <a:ext cx="530259" cy="442865"/>
              </a:xfrm>
              <a:prstGeom prst="bentConnector2">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81" name="カギ線コネクタ 80"/>
              <p:cNvCxnSpPr>
                <a:stCxn id="77" idx="2"/>
                <a:endCxn id="60" idx="3"/>
              </p:cNvCxnSpPr>
              <p:nvPr/>
            </p:nvCxnSpPr>
            <p:spPr>
              <a:xfrm rot="5400000">
                <a:off x="7467142" y="4192058"/>
                <a:ext cx="530258" cy="442865"/>
              </a:xfrm>
              <a:prstGeom prst="bentConnector2">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7607311" y="3769854"/>
                <a:ext cx="697288" cy="369332"/>
              </a:xfrm>
              <a:prstGeom prst="rect">
                <a:avLst/>
              </a:prstGeom>
              <a:noFill/>
            </p:spPr>
            <p:txBody>
              <a:bodyPr wrap="square" rtlCol="0" anchor="ctr">
                <a:spAutoFit/>
              </a:bodyPr>
              <a:lstStyle/>
              <a:p>
                <a:pPr algn="ctr"/>
                <a:r>
                  <a:rPr lang="ja-JP" altLang="en-US"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喫煙</a:t>
                </a:r>
              </a:p>
            </p:txBody>
          </p:sp>
        </p:gr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6740" y="3592401"/>
              <a:ext cx="262486" cy="216000"/>
            </a:xfrm>
            <a:prstGeom prst="rect">
              <a:avLst/>
            </a:prstGeom>
          </p:spPr>
        </p:pic>
      </p:grpSp>
      <p:sp>
        <p:nvSpPr>
          <p:cNvPr id="42" name="正方形/長方形 41">
            <a:extLst>
              <a:ext uri="{FF2B5EF4-FFF2-40B4-BE49-F238E27FC236}">
                <a16:creationId xmlns:a16="http://schemas.microsoft.com/office/drawing/2014/main" xmlns="" id="{2BE52A13-3C67-423D-A327-249777DD6A30}"/>
              </a:ext>
            </a:extLst>
          </p:cNvPr>
          <p:cNvSpPr/>
          <p:nvPr/>
        </p:nvSpPr>
        <p:spPr>
          <a:xfrm>
            <a:off x="2397306" y="5297408"/>
            <a:ext cx="5868144" cy="400110"/>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出典：厚生労働省「最新たばこ情報」，成人喫煙率（</a:t>
            </a:r>
            <a:r>
              <a:rPr lang="en-US" altLang="ja-JP" sz="1000" dirty="0">
                <a:latin typeface="ＭＳ Ｐゴシック" panose="020B0600070205080204" pitchFamily="50" charset="-128"/>
                <a:ea typeface="ＭＳ Ｐゴシック" panose="020B0600070205080204" pitchFamily="50" charset="-128"/>
              </a:rPr>
              <a:t>JT</a:t>
            </a:r>
            <a:r>
              <a:rPr lang="ja-JP" altLang="en-US" sz="1000" dirty="0">
                <a:latin typeface="ＭＳ Ｐゴシック" panose="020B0600070205080204" pitchFamily="50" charset="-128"/>
                <a:ea typeface="ＭＳ Ｐゴシック" panose="020B0600070205080204" pitchFamily="50" charset="-128"/>
              </a:rPr>
              <a:t>全国喫煙者率調査）</a:t>
            </a:r>
            <a:br>
              <a:rPr lang="ja-JP" altLang="en-US" sz="1000" dirty="0">
                <a:latin typeface="ＭＳ Ｐゴシック" panose="020B0600070205080204" pitchFamily="50" charset="-128"/>
                <a:ea typeface="ＭＳ Ｐゴシック" panose="020B0600070205080204" pitchFamily="50" charset="-128"/>
              </a:rPr>
            </a:br>
            <a:r>
              <a:rPr lang="en-US" altLang="ja-JP" sz="1000" dirty="0">
                <a:latin typeface="ＭＳ Ｐゴシック" panose="020B0600070205080204" pitchFamily="50" charset="-128"/>
                <a:ea typeface="ＭＳ Ｐゴシック" panose="020B0600070205080204" pitchFamily="50" charset="-128"/>
              </a:rPr>
              <a:t>http://</a:t>
            </a:r>
            <a:r>
              <a:rPr lang="en-US" altLang="ja-JP" sz="1000" dirty="0" err="1">
                <a:latin typeface="ＭＳ Ｐゴシック" panose="020B0600070205080204" pitchFamily="50" charset="-128"/>
                <a:ea typeface="ＭＳ Ｐゴシック" panose="020B0600070205080204" pitchFamily="50" charset="-128"/>
              </a:rPr>
              <a:t>www.health-net.or.jp</a:t>
            </a:r>
            <a:r>
              <a:rPr lang="en-US" altLang="ja-JP" sz="1000" dirty="0">
                <a:latin typeface="ＭＳ Ｐゴシック" panose="020B0600070205080204" pitchFamily="50" charset="-128"/>
                <a:ea typeface="ＭＳ Ｐゴシック" panose="020B0600070205080204" pitchFamily="50" charset="-128"/>
              </a:rPr>
              <a:t>/tobacco/product/pd090000.html</a:t>
            </a:r>
          </a:p>
        </p:txBody>
      </p:sp>
      <p:sp>
        <p:nvSpPr>
          <p:cNvPr id="43"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日本人だけ特殊な民族？</a:t>
            </a:r>
          </a:p>
        </p:txBody>
      </p:sp>
    </p:spTree>
    <p:extLst>
      <p:ext uri="{BB962C8B-B14F-4D97-AF65-F5344CB8AC3E}">
        <p14:creationId xmlns:p14="http://schemas.microsoft.com/office/powerpoint/2010/main" val="107807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par>
                          <p:cTn id="16" fill="hold">
                            <p:stCondLst>
                              <p:cond delay="2250"/>
                            </p:stCondLst>
                            <p:childTnLst>
                              <p:par>
                                <p:cTn id="17" presetID="10" presetClass="entr" presetSubtype="0" fill="hold" nodeType="afterEffect">
                                  <p:stCondLst>
                                    <p:cond delay="7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22" presetClass="entr" presetSubtype="1" fill="hold" nodeType="afterEffect">
                                  <p:stCondLst>
                                    <p:cond delay="50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6500"/>
                            </p:stCondLst>
                            <p:childTnLst>
                              <p:par>
                                <p:cTn id="33" presetID="22" presetClass="entr" presetSubtype="1" fill="hold" nodeType="afterEffect">
                                  <p:stCondLst>
                                    <p:cond delay="50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500"/>
                                        <p:tgtEl>
                                          <p:spTgt spid="87"/>
                                        </p:tgtEl>
                                      </p:cBhvr>
                                    </p:animEffect>
                                  </p:childTnLst>
                                </p:cTn>
                              </p:par>
                            </p:childTnLst>
                          </p:cTn>
                        </p:par>
                        <p:par>
                          <p:cTn id="36" fill="hold">
                            <p:stCondLst>
                              <p:cond delay="7500"/>
                            </p:stCondLst>
                            <p:childTnLst>
                              <p:par>
                                <p:cTn id="37" presetID="10" presetClass="entr" presetSubtype="0" fill="hold" nodeType="after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8500"/>
                            </p:stCondLst>
                            <p:childTnLst>
                              <p:par>
                                <p:cTn id="41" presetID="10" presetClass="entr" presetSubtype="0" fill="hold" nodeType="afterEffect">
                                  <p:stCondLst>
                                    <p:cond delay="10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8">
            <a:extLst>
              <a:ext uri="{FF2B5EF4-FFF2-40B4-BE49-F238E27FC236}">
                <a16:creationId xmlns="" xmlns:a16="http://schemas.microsoft.com/office/drawing/2014/main" id="{9C8C1B5F-814B-4B2E-ACA3-B4C4247A2FBE}"/>
              </a:ext>
            </a:extLst>
          </p:cNvPr>
          <p:cNvSpPr txBox="1">
            <a:spLocks/>
          </p:cNvSpPr>
          <p:nvPr/>
        </p:nvSpPr>
        <p:spPr>
          <a:xfrm>
            <a:off x="810344" y="1072020"/>
            <a:ext cx="8333655" cy="954107"/>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原因と結果の双方に関連し</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片方の集団に偏って存在</a:t>
            </a:r>
            <a:endParaRPr lang="ja-JP" altLang="en-US" sz="28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 xmlns:a16="http://schemas.microsoft.com/office/drawing/2014/main" id="{0B51D63E-21BC-4357-BEB9-6BCC213274AB}"/>
              </a:ext>
            </a:extLst>
          </p:cNvPr>
          <p:cNvSpPr>
            <a:spLocks noChangeAspect="1"/>
          </p:cNvSpPr>
          <p:nvPr/>
        </p:nvSpPr>
        <p:spPr>
          <a:xfrm>
            <a:off x="611189" y="128719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15" name="タイトル 8">
            <a:extLst>
              <a:ext uri="{FF2B5EF4-FFF2-40B4-BE49-F238E27FC236}">
                <a16:creationId xmlns="" xmlns:a16="http://schemas.microsoft.com/office/drawing/2014/main" id="{9C8C1B5F-814B-4B2E-ACA3-B4C4247A2FBE}"/>
              </a:ext>
            </a:extLst>
          </p:cNvPr>
          <p:cNvSpPr txBox="1">
            <a:spLocks/>
          </p:cNvSpPr>
          <p:nvPr/>
        </p:nvSpPr>
        <p:spPr>
          <a:xfrm>
            <a:off x="810345" y="2177244"/>
            <a:ext cx="7722468"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交絡</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因子の</a:t>
            </a:r>
            <a:r>
              <a:rPr lang="en-US" altLang="ja-JP" sz="2800" dirty="0">
                <a:solidFill>
                  <a:srgbClr val="000000"/>
                </a:solidFill>
                <a:latin typeface="HGP創英角ｺﾞｼｯｸUB" panose="020B0900000000000000" pitchFamily="50" charset="-128"/>
                <a:ea typeface="HGP創英角ｺﾞｼｯｸUB" panose="020B0900000000000000" pitchFamily="50" charset="-128"/>
              </a:rPr>
              <a:t>3</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要件</a:t>
            </a:r>
          </a:p>
        </p:txBody>
      </p:sp>
      <p:sp>
        <p:nvSpPr>
          <p:cNvPr id="20" name="正方形/長方形 19"/>
          <p:cNvSpPr>
            <a:spLocks noChangeAspect="1"/>
          </p:cNvSpPr>
          <p:nvPr/>
        </p:nvSpPr>
        <p:spPr>
          <a:xfrm>
            <a:off x="611189" y="2392421"/>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2" name="タイトル 8"/>
          <p:cNvSpPr txBox="1">
            <a:spLocks/>
          </p:cNvSpPr>
          <p:nvPr/>
        </p:nvSpPr>
        <p:spPr>
          <a:xfrm>
            <a:off x="1269117" y="2679576"/>
            <a:ext cx="7874883" cy="1643527"/>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結果に影響を与える</a:t>
            </a:r>
            <a:endPar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原因と関連がある</a:t>
            </a:r>
            <a:endPar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原因と結果の中間因子で</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ない</a:t>
            </a:r>
            <a:endPar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grpSp>
        <p:nvGrpSpPr>
          <p:cNvPr id="27" name="グループ化 26"/>
          <p:cNvGrpSpPr/>
          <p:nvPr/>
        </p:nvGrpSpPr>
        <p:grpSpPr>
          <a:xfrm>
            <a:off x="909117" y="2785492"/>
            <a:ext cx="360000" cy="369226"/>
            <a:chOff x="1181342" y="1018613"/>
            <a:chExt cx="360000" cy="369226"/>
          </a:xfrm>
        </p:grpSpPr>
        <p:sp>
          <p:nvSpPr>
            <p:cNvPr id="28"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9"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1</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grpSp>
      <p:grpSp>
        <p:nvGrpSpPr>
          <p:cNvPr id="30" name="グループ化 29"/>
          <p:cNvGrpSpPr/>
          <p:nvPr/>
        </p:nvGrpSpPr>
        <p:grpSpPr>
          <a:xfrm>
            <a:off x="909117" y="3827851"/>
            <a:ext cx="360000" cy="369226"/>
            <a:chOff x="1181342" y="1018613"/>
            <a:chExt cx="360000" cy="369226"/>
          </a:xfrm>
        </p:grpSpPr>
        <p:sp>
          <p:nvSpPr>
            <p:cNvPr id="31"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32"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3</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grpSp>
      <p:grpSp>
        <p:nvGrpSpPr>
          <p:cNvPr id="33" name="グループ化 32"/>
          <p:cNvGrpSpPr/>
          <p:nvPr/>
        </p:nvGrpSpPr>
        <p:grpSpPr>
          <a:xfrm>
            <a:off x="909117" y="3306672"/>
            <a:ext cx="360000" cy="369226"/>
            <a:chOff x="1181342" y="1018613"/>
            <a:chExt cx="360000" cy="369226"/>
          </a:xfrm>
        </p:grpSpPr>
        <p:sp>
          <p:nvSpPr>
            <p:cNvPr id="34"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35"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2</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grpSp>
      <p:sp>
        <p:nvSpPr>
          <p:cNvPr id="17"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交絡因子</a:t>
            </a:r>
          </a:p>
        </p:txBody>
      </p:sp>
    </p:spTree>
    <p:extLst>
      <p:ext uri="{BB962C8B-B14F-4D97-AF65-F5344CB8AC3E}">
        <p14:creationId xmlns:p14="http://schemas.microsoft.com/office/powerpoint/2010/main" val="4010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269116" y="719594"/>
            <a:ext cx="6974771" cy="4514169"/>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defTabSz="914400">
              <a:lnSpc>
                <a:spcPct val="120000"/>
              </a:lnSpc>
              <a:spcBef>
                <a:spcPct val="0"/>
              </a:spcBef>
              <a:buNone/>
            </a:pPr>
            <a:r>
              <a:rPr lang="ja-JP" altLang="en-US" sz="2800" b="0" dirty="0" smtClean="0">
                <a:effectLst/>
                <a:latin typeface="HGP創英角ｺﾞｼｯｸUB" panose="020B0900000000000000" pitchFamily="50" charset="-128"/>
                <a:ea typeface="HGP創英角ｺﾞｼｯｸUB" panose="020B0900000000000000" pitchFamily="50" charset="-128"/>
                <a:cs typeface="+mj-cs"/>
              </a:rPr>
              <a:t>イントロダクション</a:t>
            </a:r>
            <a:endParaRPr lang="ja-JP" altLang="en-US" sz="2800" b="0" dirty="0">
              <a:effectLst/>
              <a:latin typeface="HGP創英角ｺﾞｼｯｸUB" panose="020B0900000000000000" pitchFamily="50" charset="-128"/>
              <a:ea typeface="HGP創英角ｺﾞｼｯｸUB" panose="020B0900000000000000" pitchFamily="50" charset="-128"/>
              <a:cs typeface="+mj-cs"/>
            </a:endParaRP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データ特性、可視化</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ソフトウエア</a:t>
            </a:r>
          </a:p>
          <a:p>
            <a:pPr marL="0" indent="0" defTabSz="914400">
              <a:lnSpc>
                <a:spcPct val="120000"/>
              </a:lnSpc>
              <a:spcBef>
                <a:spcPct val="0"/>
              </a:spcBef>
              <a:buNone/>
            </a:pPr>
            <a:r>
              <a:rPr lang="en-US" altLang="ja-JP" sz="2800" b="0" dirty="0">
                <a:effectLst/>
                <a:latin typeface="HGP創英角ｺﾞｼｯｸUB" panose="020B0900000000000000" pitchFamily="50" charset="-128"/>
                <a:ea typeface="HGP創英角ｺﾞｼｯｸUB" panose="020B0900000000000000" pitchFamily="50" charset="-128"/>
                <a:cs typeface="+mj-cs"/>
              </a:rPr>
              <a:t>2</a:t>
            </a:r>
            <a:r>
              <a:rPr lang="ja-JP" altLang="en-US" sz="2800" b="0" dirty="0">
                <a:effectLst/>
                <a:latin typeface="HGP創英角ｺﾞｼｯｸUB" panose="020B0900000000000000" pitchFamily="50" charset="-128"/>
                <a:ea typeface="HGP創英角ｺﾞｼｯｸUB" panose="020B0900000000000000" pitchFamily="50" charset="-128"/>
                <a:cs typeface="+mj-cs"/>
              </a:rPr>
              <a:t>元分割表</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検定・推定</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相関と回帰</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因果推論とまとめ</a:t>
            </a:r>
          </a:p>
          <a:p>
            <a:pPr marL="342900" indent="-514350" defTabSz="914400">
              <a:lnSpc>
                <a:spcPct val="120000"/>
              </a:lnSpc>
              <a:spcBef>
                <a:spcPct val="0"/>
              </a:spcBef>
              <a:buFont typeface="+mj-lt"/>
              <a:buAutoNum type="arabicPeriod"/>
            </a:pPr>
            <a:endParaRPr lang="ja-JP" altLang="en-US" sz="2800" b="0" dirty="0">
              <a:effectLst/>
              <a:latin typeface="HGP創英角ｺﾞｼｯｸUB" panose="020B0900000000000000" pitchFamily="50" charset="-128"/>
              <a:ea typeface="HGP創英角ｺﾞｼｯｸUB" panose="020B0900000000000000" pitchFamily="50" charset="-128"/>
              <a:cs typeface="+mj-cs"/>
            </a:endParaRPr>
          </a:p>
        </p:txBody>
      </p:sp>
      <p:grpSp>
        <p:nvGrpSpPr>
          <p:cNvPr id="4" name="グループ化 3"/>
          <p:cNvGrpSpPr/>
          <p:nvPr/>
        </p:nvGrpSpPr>
        <p:grpSpPr>
          <a:xfrm>
            <a:off x="909117" y="841375"/>
            <a:ext cx="360000" cy="369226"/>
            <a:chOff x="1181342" y="1018613"/>
            <a:chExt cx="360000" cy="369226"/>
          </a:xfrm>
        </p:grpSpPr>
        <p:sp>
          <p:nvSpPr>
            <p:cNvPr id="5"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7" name="グループ化 6"/>
          <p:cNvGrpSpPr/>
          <p:nvPr/>
        </p:nvGrpSpPr>
        <p:grpSpPr>
          <a:xfrm>
            <a:off x="909117" y="1863519"/>
            <a:ext cx="360000" cy="369226"/>
            <a:chOff x="1181342" y="1018613"/>
            <a:chExt cx="360000" cy="369226"/>
          </a:xfrm>
        </p:grpSpPr>
        <p:sp>
          <p:nvSpPr>
            <p:cNvPr id="8"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0"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3</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11" name="グループ化 10"/>
          <p:cNvGrpSpPr/>
          <p:nvPr/>
        </p:nvGrpSpPr>
        <p:grpSpPr>
          <a:xfrm>
            <a:off x="909117" y="1352447"/>
            <a:ext cx="360000" cy="369226"/>
            <a:chOff x="1181342" y="1018613"/>
            <a:chExt cx="360000" cy="369226"/>
          </a:xfrm>
        </p:grpSpPr>
        <p:sp>
          <p:nvSpPr>
            <p:cNvPr id="12"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3"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2</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18" name="グループ化 17"/>
          <p:cNvGrpSpPr/>
          <p:nvPr/>
        </p:nvGrpSpPr>
        <p:grpSpPr>
          <a:xfrm>
            <a:off x="909117" y="2885664"/>
            <a:ext cx="360000" cy="369226"/>
            <a:chOff x="1181342" y="1018613"/>
            <a:chExt cx="360000" cy="369226"/>
          </a:xfrm>
        </p:grpSpPr>
        <p:sp>
          <p:nvSpPr>
            <p:cNvPr id="19"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0"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5</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21" name="グループ化 20"/>
          <p:cNvGrpSpPr/>
          <p:nvPr/>
        </p:nvGrpSpPr>
        <p:grpSpPr>
          <a:xfrm>
            <a:off x="909117" y="3907810"/>
            <a:ext cx="360000" cy="369226"/>
            <a:chOff x="1181342" y="1018613"/>
            <a:chExt cx="360000" cy="369226"/>
          </a:xfrm>
        </p:grpSpPr>
        <p:sp>
          <p:nvSpPr>
            <p:cNvPr id="22"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3"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7</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24" name="グループ化 23"/>
          <p:cNvGrpSpPr/>
          <p:nvPr/>
        </p:nvGrpSpPr>
        <p:grpSpPr>
          <a:xfrm>
            <a:off x="909117" y="3396737"/>
            <a:ext cx="360000" cy="369226"/>
            <a:chOff x="1181342" y="1018613"/>
            <a:chExt cx="360000" cy="369226"/>
          </a:xfrm>
        </p:grpSpPr>
        <p:sp>
          <p:nvSpPr>
            <p:cNvPr id="25"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6"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6</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27" name="グループ化 26"/>
          <p:cNvGrpSpPr/>
          <p:nvPr/>
        </p:nvGrpSpPr>
        <p:grpSpPr>
          <a:xfrm>
            <a:off x="909117" y="2374591"/>
            <a:ext cx="360000" cy="369226"/>
            <a:chOff x="1181342" y="1018613"/>
            <a:chExt cx="360000" cy="369226"/>
          </a:xfrm>
        </p:grpSpPr>
        <p:sp>
          <p:nvSpPr>
            <p:cNvPr id="28" name="楕円 2">
              <a:extLst>
                <a:ext uri="{FF2B5EF4-FFF2-40B4-BE49-F238E27FC236}">
                  <a16:creationId xmlns="" xmlns:a16="http://schemas.microsoft.com/office/drawing/2014/main"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9" name="楕円 2">
              <a:extLst>
                <a:ext uri="{FF2B5EF4-FFF2-40B4-BE49-F238E27FC236}">
                  <a16:creationId xmlns="" xmlns:a16="http://schemas.microsoft.com/office/drawing/2014/main"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4</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7601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統計には「記述統計」と「推測統計」がある</a:t>
            </a:r>
          </a:p>
        </p:txBody>
      </p:sp>
      <p:sp>
        <p:nvSpPr>
          <p:cNvPr id="35" name="正方形/長方形 34"/>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43" name="タイトル 8"/>
          <p:cNvSpPr txBox="1">
            <a:spLocks/>
          </p:cNvSpPr>
          <p:nvPr/>
        </p:nvSpPr>
        <p:spPr>
          <a:xfrm>
            <a:off x="1025376" y="1234820"/>
            <a:ext cx="8118624"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記述統計</a:t>
            </a:r>
            <a:endParaRPr lang="en-US" altLang="ja-JP" sz="22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51" name="正方形/長方形 50"/>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52" name="正方形/長方形 51"/>
          <p:cNvSpPr>
            <a:spLocks noChangeAspect="1"/>
          </p:cNvSpPr>
          <p:nvPr/>
        </p:nvSpPr>
        <p:spPr>
          <a:xfrm>
            <a:off x="1180881" y="1836187"/>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53" name="正方形/長方形 52"/>
          <p:cNvSpPr>
            <a:spLocks noChangeAspect="1"/>
          </p:cNvSpPr>
          <p:nvPr/>
        </p:nvSpPr>
        <p:spPr>
          <a:xfrm>
            <a:off x="1180881" y="2234191"/>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54" name="タイトル 8"/>
          <p:cNvSpPr txBox="1">
            <a:spLocks/>
          </p:cNvSpPr>
          <p:nvPr/>
        </p:nvSpPr>
        <p:spPr>
          <a:xfrm>
            <a:off x="1298714" y="1641428"/>
            <a:ext cx="7758585" cy="90486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全数調査を前提</a:t>
            </a:r>
            <a:endParaRPr lang="en-US" altLang="ja-JP" sz="22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a:latin typeface="HGP創英角ｺﾞｼｯｸUB" panose="020B0900000000000000" pitchFamily="50" charset="-128"/>
                <a:ea typeface="HGP創英角ｺﾞｼｯｸUB" panose="020B0900000000000000" pitchFamily="50" charset="-128"/>
              </a:rPr>
              <a:t>データを整理・視覚化することで理解</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7" name="正方形/長方形 36"/>
          <p:cNvSpPr>
            <a:spLocks noChangeAspect="1"/>
          </p:cNvSpPr>
          <p:nvPr/>
        </p:nvSpPr>
        <p:spPr>
          <a:xfrm>
            <a:off x="892274" y="2632195"/>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40" name="正方形/長方形 39"/>
          <p:cNvSpPr>
            <a:spLocks noChangeAspect="1"/>
          </p:cNvSpPr>
          <p:nvPr/>
        </p:nvSpPr>
        <p:spPr>
          <a:xfrm>
            <a:off x="1180881" y="3044129"/>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45" name="タイトル 8"/>
          <p:cNvSpPr txBox="1">
            <a:spLocks/>
          </p:cNvSpPr>
          <p:nvPr/>
        </p:nvSpPr>
        <p:spPr>
          <a:xfrm>
            <a:off x="1025376" y="2479543"/>
            <a:ext cx="811862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推測統計</a:t>
            </a:r>
            <a:endParaRPr lang="en-US" altLang="ja-JP" sz="22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46" name="タイトル 8"/>
          <p:cNvSpPr txBox="1">
            <a:spLocks/>
          </p:cNvSpPr>
          <p:nvPr/>
        </p:nvSpPr>
        <p:spPr>
          <a:xfrm>
            <a:off x="1298714" y="2849370"/>
            <a:ext cx="7758585" cy="171739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サンプリング調査を前提</a:t>
            </a:r>
            <a:endParaRPr lang="en-US" altLang="ja-JP" sz="22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部分から全体を知る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仮説が正しいかを判断する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過去から未来を予測する</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55" name="正方形/長方形 54"/>
          <p:cNvSpPr>
            <a:spLocks noChangeAspect="1"/>
          </p:cNvSpPr>
          <p:nvPr/>
        </p:nvSpPr>
        <p:spPr>
          <a:xfrm>
            <a:off x="1180881" y="3442133"/>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59" name="正方形/長方形 58"/>
          <p:cNvSpPr>
            <a:spLocks noChangeAspect="1"/>
          </p:cNvSpPr>
          <p:nvPr/>
        </p:nvSpPr>
        <p:spPr>
          <a:xfrm>
            <a:off x="1180881" y="3840137"/>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61" name="正方形/長方形 60"/>
          <p:cNvSpPr>
            <a:spLocks noChangeAspect="1"/>
          </p:cNvSpPr>
          <p:nvPr/>
        </p:nvSpPr>
        <p:spPr>
          <a:xfrm>
            <a:off x="892274" y="4636145"/>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62" name="正方形/長方形 61"/>
          <p:cNvSpPr>
            <a:spLocks noChangeAspect="1"/>
          </p:cNvSpPr>
          <p:nvPr/>
        </p:nvSpPr>
        <p:spPr>
          <a:xfrm>
            <a:off x="1180881" y="4238141"/>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63" name="正方形/長方形 62"/>
          <p:cNvSpPr>
            <a:spLocks noChangeAspect="1"/>
          </p:cNvSpPr>
          <p:nvPr/>
        </p:nvSpPr>
        <p:spPr>
          <a:xfrm>
            <a:off x="1180881" y="5048079"/>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64" name="タイトル 8"/>
          <p:cNvSpPr txBox="1">
            <a:spLocks/>
          </p:cNvSpPr>
          <p:nvPr/>
        </p:nvSpPr>
        <p:spPr>
          <a:xfrm>
            <a:off x="1025376" y="4483493"/>
            <a:ext cx="811862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両者は確率論でつながる</a:t>
            </a:r>
            <a:endPar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65" name="タイトル 8"/>
          <p:cNvSpPr txBox="1">
            <a:spLocks/>
          </p:cNvSpPr>
          <p:nvPr/>
        </p:nvSpPr>
        <p:spPr>
          <a:xfrm>
            <a:off x="1298714" y="4853320"/>
            <a:ext cx="775858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標本抽出時のゆらぎを考える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41"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統計学の分類</a:t>
            </a:r>
          </a:p>
        </p:txBody>
      </p:sp>
      <p:grpSp>
        <p:nvGrpSpPr>
          <p:cNvPr id="44" name="グループ化 43">
            <a:extLst>
              <a:ext uri="{FF2B5EF4-FFF2-40B4-BE49-F238E27FC236}">
                <a16:creationId xmlns="" xmlns:a16="http://schemas.microsoft.com/office/drawing/2014/main" id="{FFFB9199-A0F7-4DD7-9EF4-80D79202E576}"/>
              </a:ext>
            </a:extLst>
          </p:cNvPr>
          <p:cNvGrpSpPr/>
          <p:nvPr/>
        </p:nvGrpSpPr>
        <p:grpSpPr>
          <a:xfrm>
            <a:off x="5892691" y="1382099"/>
            <a:ext cx="2331505" cy="1561222"/>
            <a:chOff x="9396536" y="542617"/>
            <a:chExt cx="2331505" cy="1561222"/>
          </a:xfrm>
        </p:grpSpPr>
        <p:sp>
          <p:nvSpPr>
            <p:cNvPr id="72" name="四角形: 角を丸くする 47">
              <a:extLst>
                <a:ext uri="{FF2B5EF4-FFF2-40B4-BE49-F238E27FC236}">
                  <a16:creationId xmlns="" xmlns:a16="http://schemas.microsoft.com/office/drawing/2014/main" id="{FFC98A61-E012-475B-A070-42EB42EB0C4A}"/>
                </a:ext>
              </a:extLst>
            </p:cNvPr>
            <p:cNvSpPr/>
            <p:nvPr/>
          </p:nvSpPr>
          <p:spPr>
            <a:xfrm>
              <a:off x="9396536" y="691766"/>
              <a:ext cx="2331505" cy="1412073"/>
            </a:xfrm>
            <a:prstGeom prst="roundRect">
              <a:avLst>
                <a:gd name="adj" fmla="val 2183"/>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 xmlns:a16="http://schemas.microsoft.com/office/drawing/2014/main" id="{8324BFC9-055D-495D-9794-AC66EC899504}"/>
                </a:ext>
              </a:extLst>
            </p:cNvPr>
            <p:cNvSpPr/>
            <p:nvPr/>
          </p:nvSpPr>
          <p:spPr>
            <a:xfrm>
              <a:off x="10258359" y="542617"/>
              <a:ext cx="607859" cy="261610"/>
            </a:xfrm>
            <a:prstGeom prst="rect">
              <a:avLst/>
            </a:prstGeom>
            <a:solidFill>
              <a:schemeClr val="bg1"/>
            </a:solidFill>
          </p:spPr>
          <p:txBody>
            <a:bodyPr wrap="none">
              <a:spAutoFit/>
            </a:bodyPr>
            <a:lstStyle/>
            <a:p>
              <a:r>
                <a:rPr lang="ja-JP" altLang="en-US" sz="1100" dirty="0">
                  <a:solidFill>
                    <a:srgbClr val="0000FF"/>
                  </a:solidFill>
                  <a:latin typeface="HGP創英角ｺﾞｼｯｸUB" panose="020B0900000000000000" pitchFamily="50" charset="-128"/>
                  <a:ea typeface="HGP創英角ｺﾞｼｯｸUB" panose="020B0900000000000000" pitchFamily="50" charset="-128"/>
                </a:rPr>
                <a:t>母集団</a:t>
              </a:r>
            </a:p>
          </p:txBody>
        </p:sp>
        <p:grpSp>
          <p:nvGrpSpPr>
            <p:cNvPr id="74" name="グループ化 73">
              <a:extLst>
                <a:ext uri="{FF2B5EF4-FFF2-40B4-BE49-F238E27FC236}">
                  <a16:creationId xmlns="" xmlns:a16="http://schemas.microsoft.com/office/drawing/2014/main" id="{C9573472-D805-4C28-817C-7C5285226DB6}"/>
                </a:ext>
              </a:extLst>
            </p:cNvPr>
            <p:cNvGrpSpPr/>
            <p:nvPr/>
          </p:nvGrpSpPr>
          <p:grpSpPr>
            <a:xfrm>
              <a:off x="9560262" y="775835"/>
              <a:ext cx="1986227" cy="965772"/>
              <a:chOff x="9058368" y="1505699"/>
              <a:chExt cx="1986227" cy="965772"/>
            </a:xfrm>
          </p:grpSpPr>
          <p:pic>
            <p:nvPicPr>
              <p:cNvPr id="78" name="図 77">
                <a:extLst>
                  <a:ext uri="{FF2B5EF4-FFF2-40B4-BE49-F238E27FC236}">
                    <a16:creationId xmlns="" xmlns:a16="http://schemas.microsoft.com/office/drawing/2014/main" id="{566F5CC0-0E59-4374-B74D-015945A14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7697" y="1683612"/>
                <a:ext cx="164607" cy="460288"/>
              </a:xfrm>
              <a:prstGeom prst="rect">
                <a:avLst/>
              </a:prstGeom>
            </p:spPr>
          </p:pic>
          <p:pic>
            <p:nvPicPr>
              <p:cNvPr id="79" name="図 78">
                <a:extLst>
                  <a:ext uri="{FF2B5EF4-FFF2-40B4-BE49-F238E27FC236}">
                    <a16:creationId xmlns="" xmlns:a16="http://schemas.microsoft.com/office/drawing/2014/main" id="{7B9B0867-F583-447A-A429-C4A7BD12BE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06771" y="1505699"/>
                <a:ext cx="164606" cy="460288"/>
              </a:xfrm>
              <a:prstGeom prst="rect">
                <a:avLst/>
              </a:prstGeom>
            </p:spPr>
          </p:pic>
          <p:pic>
            <p:nvPicPr>
              <p:cNvPr id="80" name="図 79">
                <a:extLst>
                  <a:ext uri="{FF2B5EF4-FFF2-40B4-BE49-F238E27FC236}">
                    <a16:creationId xmlns="" xmlns:a16="http://schemas.microsoft.com/office/drawing/2014/main" id="{FFD7B890-EEEC-4626-8EE7-EC69028262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7032" y="1520151"/>
                <a:ext cx="164607" cy="460288"/>
              </a:xfrm>
              <a:prstGeom prst="rect">
                <a:avLst/>
              </a:prstGeom>
            </p:spPr>
          </p:pic>
          <p:pic>
            <p:nvPicPr>
              <p:cNvPr id="81" name="図 80">
                <a:extLst>
                  <a:ext uri="{FF2B5EF4-FFF2-40B4-BE49-F238E27FC236}">
                    <a16:creationId xmlns="" xmlns:a16="http://schemas.microsoft.com/office/drawing/2014/main" id="{CD7AC446-A0A8-468F-8D1B-5450E43F20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58368" y="1767429"/>
                <a:ext cx="164606" cy="460288"/>
              </a:xfrm>
              <a:prstGeom prst="rect">
                <a:avLst/>
              </a:prstGeom>
            </p:spPr>
          </p:pic>
          <p:pic>
            <p:nvPicPr>
              <p:cNvPr id="82" name="図 81">
                <a:extLst>
                  <a:ext uri="{FF2B5EF4-FFF2-40B4-BE49-F238E27FC236}">
                    <a16:creationId xmlns="" xmlns:a16="http://schemas.microsoft.com/office/drawing/2014/main" id="{E6126E87-F220-479B-9395-0D7AA2FA27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98769" y="2011183"/>
                <a:ext cx="164606" cy="460288"/>
              </a:xfrm>
              <a:prstGeom prst="rect">
                <a:avLst/>
              </a:prstGeom>
            </p:spPr>
          </p:pic>
          <p:pic>
            <p:nvPicPr>
              <p:cNvPr id="83" name="図 82">
                <a:extLst>
                  <a:ext uri="{FF2B5EF4-FFF2-40B4-BE49-F238E27FC236}">
                    <a16:creationId xmlns="" xmlns:a16="http://schemas.microsoft.com/office/drawing/2014/main" id="{B56268BA-B82A-4C15-83D3-CFE26FA1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2019" y="1640399"/>
                <a:ext cx="164607" cy="460288"/>
              </a:xfrm>
              <a:prstGeom prst="rect">
                <a:avLst/>
              </a:prstGeom>
            </p:spPr>
          </p:pic>
          <p:pic>
            <p:nvPicPr>
              <p:cNvPr id="84" name="図 83">
                <a:extLst>
                  <a:ext uri="{FF2B5EF4-FFF2-40B4-BE49-F238E27FC236}">
                    <a16:creationId xmlns="" xmlns:a16="http://schemas.microsoft.com/office/drawing/2014/main" id="{C0B0D7CD-4910-4ABA-BC87-A9BE86A9C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3928" y="1982555"/>
                <a:ext cx="164607" cy="460288"/>
              </a:xfrm>
              <a:prstGeom prst="rect">
                <a:avLst/>
              </a:prstGeom>
            </p:spPr>
          </p:pic>
          <p:pic>
            <p:nvPicPr>
              <p:cNvPr id="85" name="図 84">
                <a:extLst>
                  <a:ext uri="{FF2B5EF4-FFF2-40B4-BE49-F238E27FC236}">
                    <a16:creationId xmlns="" xmlns:a16="http://schemas.microsoft.com/office/drawing/2014/main" id="{74AEB8D3-94E9-417D-B9FC-C3A07C03A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988" y="1880623"/>
                <a:ext cx="164607" cy="460288"/>
              </a:xfrm>
              <a:prstGeom prst="rect">
                <a:avLst/>
              </a:prstGeom>
            </p:spPr>
          </p:pic>
          <p:pic>
            <p:nvPicPr>
              <p:cNvPr id="86" name="図 85">
                <a:extLst>
                  <a:ext uri="{FF2B5EF4-FFF2-40B4-BE49-F238E27FC236}">
                    <a16:creationId xmlns="" xmlns:a16="http://schemas.microsoft.com/office/drawing/2014/main" id="{DCAA7826-4231-4757-BABE-5F37AB317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232" y="1982555"/>
                <a:ext cx="164607" cy="460288"/>
              </a:xfrm>
              <a:prstGeom prst="rect">
                <a:avLst/>
              </a:prstGeom>
            </p:spPr>
          </p:pic>
        </p:grpSp>
        <p:grpSp>
          <p:nvGrpSpPr>
            <p:cNvPr id="75" name="グループ化 74">
              <a:extLst>
                <a:ext uri="{FF2B5EF4-FFF2-40B4-BE49-F238E27FC236}">
                  <a16:creationId xmlns="" xmlns:a16="http://schemas.microsoft.com/office/drawing/2014/main" id="{4F0FAC6A-F66C-4F37-974F-E26CB16BFE6F}"/>
                </a:ext>
              </a:extLst>
            </p:cNvPr>
            <p:cNvGrpSpPr/>
            <p:nvPr/>
          </p:nvGrpSpPr>
          <p:grpSpPr>
            <a:xfrm>
              <a:off x="10008206" y="1627529"/>
              <a:ext cx="1108164" cy="461665"/>
              <a:chOff x="10296368" y="1740143"/>
              <a:chExt cx="1108164" cy="461665"/>
            </a:xfrm>
          </p:grpSpPr>
          <p:sp>
            <p:nvSpPr>
              <p:cNvPr id="76" name="正方形/長方形 75">
                <a:extLst>
                  <a:ext uri="{FF2B5EF4-FFF2-40B4-BE49-F238E27FC236}">
                    <a16:creationId xmlns="" xmlns:a16="http://schemas.microsoft.com/office/drawing/2014/main" id="{A1EB2FF3-133C-41BF-985B-83F30538293E}"/>
                  </a:ext>
                </a:extLst>
              </p:cNvPr>
              <p:cNvSpPr/>
              <p:nvPr/>
            </p:nvSpPr>
            <p:spPr>
              <a:xfrm>
                <a:off x="10296368" y="1853944"/>
                <a:ext cx="800219" cy="338554"/>
              </a:xfrm>
              <a:prstGeom prst="rect">
                <a:avLst/>
              </a:prstGeom>
            </p:spPr>
            <p:txBody>
              <a:bodyPr wrap="none">
                <a:spAutoFit/>
              </a:bodyPr>
              <a:lstStyle/>
              <a:p>
                <a:r>
                  <a:rPr lang="ja-JP" altLang="en-US" sz="1600" dirty="0">
                    <a:latin typeface="HGP創英角ｺﾞｼｯｸUB" panose="020B0900000000000000" pitchFamily="50" charset="-128"/>
                    <a:ea typeface="HGP創英角ｺﾞｼｯｸUB" panose="020B0900000000000000" pitchFamily="50" charset="-128"/>
                  </a:rPr>
                  <a:t>母平均</a:t>
                </a:r>
              </a:p>
            </p:txBody>
          </p:sp>
          <mc:AlternateContent xmlns:mc="http://schemas.openxmlformats.org/markup-compatibility/2006" xmlns:a14="http://schemas.microsoft.com/office/drawing/2010/main">
            <mc:Choice Requires="a14">
              <p:sp>
                <p:nvSpPr>
                  <p:cNvPr id="77" name="正方形/長方形 76">
                    <a:extLst>
                      <a:ext uri="{FF2B5EF4-FFF2-40B4-BE49-F238E27FC236}">
                        <a16:creationId xmlns="" xmlns:a16="http://schemas.microsoft.com/office/drawing/2014/main" id="{98E07103-89ED-4D75-9B5C-CF0F31C2D5D9}"/>
                      </a:ext>
                    </a:extLst>
                  </p:cNvPr>
                  <p:cNvSpPr/>
                  <p:nvPr/>
                </p:nvSpPr>
                <p:spPr>
                  <a:xfrm>
                    <a:off x="10940687" y="1740143"/>
                    <a:ext cx="4638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a:rPr>
                            <m:t>𝜇</m:t>
                          </m:r>
                        </m:oMath>
                      </m:oMathPara>
                    </a14:m>
                    <a:endParaRPr lang="ja-JP" altLang="en-US" sz="1600" dirty="0">
                      <a:latin typeface="HGP創英角ｺﾞｼｯｸUB" panose="020B0900000000000000" pitchFamily="50" charset="-128"/>
                      <a:ea typeface="HGP創英角ｺﾞｼｯｸUB" panose="020B0900000000000000" pitchFamily="50" charset="-128"/>
                    </a:endParaRPr>
                  </a:p>
                </p:txBody>
              </p:sp>
            </mc:Choice>
            <mc:Fallback xmlns="">
              <p:sp>
                <p:nvSpPr>
                  <p:cNvPr id="83" name="正方形/長方形 82">
                    <a:extLst>
                      <a:ext uri="{FF2B5EF4-FFF2-40B4-BE49-F238E27FC236}">
                        <a16:creationId xmlns:a16="http://schemas.microsoft.com/office/drawing/2014/main" id="{98E07103-89ED-4D75-9B5C-CF0F31C2D5D9}"/>
                      </a:ext>
                    </a:extLst>
                  </p:cNvPr>
                  <p:cNvSpPr>
                    <a:spLocks noRot="1" noChangeAspect="1" noMove="1" noResize="1" noEditPoints="1" noAdjustHandles="1" noChangeArrowheads="1" noChangeShapeType="1" noTextEdit="1"/>
                  </p:cNvSpPr>
                  <p:nvPr/>
                </p:nvSpPr>
                <p:spPr>
                  <a:xfrm>
                    <a:off x="10940687" y="1740143"/>
                    <a:ext cx="463845" cy="461665"/>
                  </a:xfrm>
                  <a:prstGeom prst="rect">
                    <a:avLst/>
                  </a:prstGeom>
                  <a:blipFill>
                    <a:blip r:embed="rId12"/>
                    <a:stretch>
                      <a:fillRect b="-10526"/>
                    </a:stretch>
                  </a:blipFill>
                </p:spPr>
                <p:txBody>
                  <a:bodyPr/>
                  <a:lstStyle/>
                  <a:p>
                    <a:r>
                      <a:rPr lang="ja-JP" altLang="en-US">
                        <a:noFill/>
                      </a:rPr>
                      <a:t> </a:t>
                    </a:r>
                  </a:p>
                </p:txBody>
              </p:sp>
            </mc:Fallback>
          </mc:AlternateContent>
        </p:grpSp>
      </p:grpSp>
      <p:grpSp>
        <p:nvGrpSpPr>
          <p:cNvPr id="57" name="グループ化 56">
            <a:extLst>
              <a:ext uri="{FF2B5EF4-FFF2-40B4-BE49-F238E27FC236}">
                <a16:creationId xmlns="" xmlns:a16="http://schemas.microsoft.com/office/drawing/2014/main" id="{68A93785-3CC3-4E89-A742-880207535D54}"/>
              </a:ext>
            </a:extLst>
          </p:cNvPr>
          <p:cNvGrpSpPr/>
          <p:nvPr/>
        </p:nvGrpSpPr>
        <p:grpSpPr>
          <a:xfrm>
            <a:off x="6587585" y="4029304"/>
            <a:ext cx="941716" cy="460288"/>
            <a:chOff x="9476780" y="2999117"/>
            <a:chExt cx="941716" cy="460288"/>
          </a:xfrm>
        </p:grpSpPr>
        <p:pic>
          <p:nvPicPr>
            <p:cNvPr id="69" name="図 68">
              <a:extLst>
                <a:ext uri="{FF2B5EF4-FFF2-40B4-BE49-F238E27FC236}">
                  <a16:creationId xmlns="" xmlns:a16="http://schemas.microsoft.com/office/drawing/2014/main" id="{2B7B3218-EF57-496D-A620-0ABDACD50A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780" y="2999117"/>
              <a:ext cx="164607" cy="460288"/>
            </a:xfrm>
            <a:prstGeom prst="rect">
              <a:avLst/>
            </a:prstGeom>
          </p:spPr>
        </p:pic>
        <p:pic>
          <p:nvPicPr>
            <p:cNvPr id="70" name="図 69">
              <a:extLst>
                <a:ext uri="{FF2B5EF4-FFF2-40B4-BE49-F238E27FC236}">
                  <a16:creationId xmlns="" xmlns:a16="http://schemas.microsoft.com/office/drawing/2014/main" id="{1657EA20-AA79-4B46-BD23-44E533DDC9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63569" y="2999117"/>
              <a:ext cx="164606" cy="460288"/>
            </a:xfrm>
            <a:prstGeom prst="rect">
              <a:avLst/>
            </a:prstGeom>
          </p:spPr>
        </p:pic>
        <p:pic>
          <p:nvPicPr>
            <p:cNvPr id="71" name="図 70">
              <a:extLst>
                <a:ext uri="{FF2B5EF4-FFF2-40B4-BE49-F238E27FC236}">
                  <a16:creationId xmlns="" xmlns:a16="http://schemas.microsoft.com/office/drawing/2014/main" id="{12EB435D-F6AD-43ED-BA50-627633980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889" y="2999117"/>
              <a:ext cx="164607" cy="460288"/>
            </a:xfrm>
            <a:prstGeom prst="rect">
              <a:avLst/>
            </a:prstGeom>
          </p:spPr>
        </p:pic>
      </p:grpSp>
      <p:grpSp>
        <p:nvGrpSpPr>
          <p:cNvPr id="2" name="グループ化 1"/>
          <p:cNvGrpSpPr/>
          <p:nvPr/>
        </p:nvGrpSpPr>
        <p:grpSpPr>
          <a:xfrm>
            <a:off x="5892691" y="3720997"/>
            <a:ext cx="2331505" cy="1090531"/>
            <a:chOff x="5892691" y="3720997"/>
            <a:chExt cx="2331505" cy="1090531"/>
          </a:xfrm>
        </p:grpSpPr>
        <p:sp>
          <p:nvSpPr>
            <p:cNvPr id="58" name="四角形: 角を丸くする 76">
              <a:extLst>
                <a:ext uri="{FF2B5EF4-FFF2-40B4-BE49-F238E27FC236}">
                  <a16:creationId xmlns="" xmlns:a16="http://schemas.microsoft.com/office/drawing/2014/main" id="{00113DA3-576F-42F8-ADDC-659C769312E3}"/>
                </a:ext>
              </a:extLst>
            </p:cNvPr>
            <p:cNvSpPr/>
            <p:nvPr/>
          </p:nvSpPr>
          <p:spPr>
            <a:xfrm>
              <a:off x="5892691" y="3875528"/>
              <a:ext cx="2331505" cy="936000"/>
            </a:xfrm>
            <a:prstGeom prst="roundRect">
              <a:avLst>
                <a:gd name="adj" fmla="val 3487"/>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D7D31"/>
                </a:solidFill>
              </a:endParaRPr>
            </a:p>
          </p:txBody>
        </p:sp>
        <p:sp>
          <p:nvSpPr>
            <p:cNvPr id="60" name="正方形/長方形 59">
              <a:extLst>
                <a:ext uri="{FF2B5EF4-FFF2-40B4-BE49-F238E27FC236}">
                  <a16:creationId xmlns="" xmlns:a16="http://schemas.microsoft.com/office/drawing/2014/main" id="{22BC60F8-A3B3-4655-8948-75FFCEE36F3D}"/>
                </a:ext>
              </a:extLst>
            </p:cNvPr>
            <p:cNvSpPr/>
            <p:nvPr/>
          </p:nvSpPr>
          <p:spPr>
            <a:xfrm>
              <a:off x="6786574" y="3720997"/>
              <a:ext cx="543739" cy="276999"/>
            </a:xfrm>
            <a:prstGeom prst="rect">
              <a:avLst/>
            </a:prstGeom>
            <a:solidFill>
              <a:schemeClr val="bg1"/>
            </a:solidFill>
          </p:spPr>
          <p:txBody>
            <a:bodyPr wrap="none">
              <a:spAutoFit/>
            </a:bodyPr>
            <a:lstStyle/>
            <a:p>
              <a:r>
                <a:rPr lang="ja-JP" altLang="en-US" sz="1200" dirty="0">
                  <a:solidFill>
                    <a:srgbClr val="ED7D31"/>
                  </a:solidFill>
                  <a:latin typeface="HGP創英角ｺﾞｼｯｸUB" panose="020B0900000000000000" pitchFamily="50" charset="-128"/>
                  <a:ea typeface="HGP創英角ｺﾞｼｯｸUB" panose="020B0900000000000000" pitchFamily="50" charset="-128"/>
                </a:rPr>
                <a:t>標 本</a:t>
              </a:r>
            </a:p>
          </p:txBody>
        </p:sp>
      </p:grpSp>
      <p:grpSp>
        <p:nvGrpSpPr>
          <p:cNvPr id="66" name="グループ化 65">
            <a:extLst>
              <a:ext uri="{FF2B5EF4-FFF2-40B4-BE49-F238E27FC236}">
                <a16:creationId xmlns="" xmlns:a16="http://schemas.microsoft.com/office/drawing/2014/main" id="{75E4C9EA-606D-4B59-A4D6-E919D1B4228E}"/>
              </a:ext>
            </a:extLst>
          </p:cNvPr>
          <p:cNvGrpSpPr/>
          <p:nvPr/>
        </p:nvGrpSpPr>
        <p:grpSpPr>
          <a:xfrm>
            <a:off x="6446823" y="4447402"/>
            <a:ext cx="1356495" cy="400110"/>
            <a:chOff x="10205803" y="3759114"/>
            <a:chExt cx="1356495" cy="400110"/>
          </a:xfrm>
        </p:grpSpPr>
        <p:sp>
          <p:nvSpPr>
            <p:cNvPr id="67" name="正方形/長方形 66">
              <a:extLst>
                <a:ext uri="{FF2B5EF4-FFF2-40B4-BE49-F238E27FC236}">
                  <a16:creationId xmlns="" xmlns:a16="http://schemas.microsoft.com/office/drawing/2014/main" id="{059F460A-51A2-4707-9D59-CAC1291F2728}"/>
                </a:ext>
              </a:extLst>
            </p:cNvPr>
            <p:cNvSpPr/>
            <p:nvPr/>
          </p:nvSpPr>
          <p:spPr>
            <a:xfrm>
              <a:off x="10205803" y="3775337"/>
              <a:ext cx="1005403" cy="338554"/>
            </a:xfrm>
            <a:prstGeom prst="rect">
              <a:avLst/>
            </a:prstGeom>
          </p:spPr>
          <p:txBody>
            <a:bodyPr wrap="none">
              <a:spAutoFit/>
            </a:bodyPr>
            <a:lstStyle/>
            <a:p>
              <a:r>
                <a:rPr lang="ja-JP" altLang="en-US" sz="1600" dirty="0">
                  <a:latin typeface="HGP創英角ｺﾞｼｯｸUB" panose="020B0900000000000000" pitchFamily="50" charset="-128"/>
                  <a:ea typeface="HGP創英角ｺﾞｼｯｸUB" panose="020B0900000000000000" pitchFamily="50" charset="-128"/>
                </a:rPr>
                <a:t>標本平均</a:t>
              </a:r>
            </a:p>
          </p:txBody>
        </p:sp>
        <mc:AlternateContent xmlns:mc="http://schemas.openxmlformats.org/markup-compatibility/2006" xmlns:a14="http://schemas.microsoft.com/office/drawing/2010/main">
          <mc:Choice Requires="a14">
            <p:sp>
              <p:nvSpPr>
                <p:cNvPr id="68" name="正方形/長方形 67">
                  <a:extLst>
                    <a:ext uri="{FF2B5EF4-FFF2-40B4-BE49-F238E27FC236}">
                      <a16:creationId xmlns="" xmlns:a16="http://schemas.microsoft.com/office/drawing/2014/main" id="{E67048E5-4D5B-47A9-878D-1C4D617585D1}"/>
                    </a:ext>
                  </a:extLst>
                </p:cNvPr>
                <p:cNvSpPr/>
                <p:nvPr/>
              </p:nvSpPr>
              <p:spPr>
                <a:xfrm>
                  <a:off x="11121280" y="3759114"/>
                  <a:ext cx="441018" cy="400110"/>
                </a:xfrm>
                <a:prstGeom prst="rect">
                  <a:avLst/>
                </a:prstGeom>
              </p:spPr>
              <p:txBody>
                <a:bodyPr wrap="none">
                  <a:spAutoFit/>
                </a:bodyPr>
                <a:lstStyle/>
                <a:p>
                  <a14:m>
                    <m:oMath xmlns:m="http://schemas.openxmlformats.org/officeDocument/2006/math">
                      <m:acc>
                        <m:accPr>
                          <m:chr m:val="̅"/>
                          <m:ctrlPr>
                            <a:rPr lang="en-US" altLang="ja-JP" sz="2000" i="1">
                              <a:latin typeface="Cambria Math"/>
                            </a:rPr>
                          </m:ctrlPr>
                        </m:accPr>
                        <m:e>
                          <m:r>
                            <a:rPr lang="en-US" altLang="ja-JP" sz="2000" i="1">
                              <a:latin typeface="Cambria Math" panose="02040503050406030204" pitchFamily="18" charset="0"/>
                            </a:rPr>
                            <m:t>𝑋</m:t>
                          </m:r>
                        </m:e>
                      </m:acc>
                    </m:oMath>
                  </a14:m>
                  <a:r>
                    <a:rPr lang="ja-JP" altLang="en-US" sz="2000" dirty="0">
                      <a:latin typeface="HGP創英角ｺﾞｼｯｸUB" panose="020B0900000000000000" pitchFamily="50" charset="-128"/>
                      <a:ea typeface="HGP創英角ｺﾞｼｯｸUB" panose="020B0900000000000000" pitchFamily="50" charset="-128"/>
                    </a:rPr>
                    <a:t> </a:t>
                  </a:r>
                  <a:endParaRPr lang="ja-JP" altLang="en-US" sz="1400" dirty="0">
                    <a:latin typeface="HGP創英角ｺﾞｼｯｸUB" panose="020B0900000000000000" pitchFamily="50" charset="-128"/>
                    <a:ea typeface="HGP創英角ｺﾞｼｯｸUB" panose="020B0900000000000000" pitchFamily="50" charset="-128"/>
                  </a:endParaRPr>
                </a:p>
              </p:txBody>
            </p:sp>
          </mc:Choice>
          <mc:Fallback xmlns="">
            <p:sp>
              <p:nvSpPr>
                <p:cNvPr id="84" name="正方形/長方形 83">
                  <a:extLst>
                    <a:ext uri="{FF2B5EF4-FFF2-40B4-BE49-F238E27FC236}">
                      <a16:creationId xmlns:a16="http://schemas.microsoft.com/office/drawing/2014/main" id="{E67048E5-4D5B-47A9-878D-1C4D617585D1}"/>
                    </a:ext>
                  </a:extLst>
                </p:cNvPr>
                <p:cNvSpPr>
                  <a:spLocks noRot="1" noChangeAspect="1" noMove="1" noResize="1" noEditPoints="1" noAdjustHandles="1" noChangeArrowheads="1" noChangeShapeType="1" noTextEdit="1"/>
                </p:cNvSpPr>
                <p:nvPr/>
              </p:nvSpPr>
              <p:spPr>
                <a:xfrm>
                  <a:off x="11121280" y="3759114"/>
                  <a:ext cx="441018" cy="400110"/>
                </a:xfrm>
                <a:prstGeom prst="rect">
                  <a:avLst/>
                </a:prstGeom>
                <a:blipFill>
                  <a:blip r:embed="rId13"/>
                  <a:stretch>
                    <a:fillRect/>
                  </a:stretch>
                </a:blipFill>
              </p:spPr>
              <p:txBody>
                <a:bodyPr/>
                <a:lstStyle/>
                <a:p>
                  <a:r>
                    <a:rPr lang="ja-JP" altLang="en-US">
                      <a:noFill/>
                    </a:rPr>
                    <a:t> </a:t>
                  </a:r>
                </a:p>
              </p:txBody>
            </p:sp>
          </mc:Fallback>
        </mc:AlternateContent>
      </p:grpSp>
      <p:sp>
        <p:nvSpPr>
          <p:cNvPr id="48" name="矢印: 下 86">
            <a:extLst>
              <a:ext uri="{FF2B5EF4-FFF2-40B4-BE49-F238E27FC236}">
                <a16:creationId xmlns="" xmlns:a16="http://schemas.microsoft.com/office/drawing/2014/main" id="{39807DA2-CAC5-4CA5-A26F-C2AB42E01FC3}"/>
              </a:ext>
            </a:extLst>
          </p:cNvPr>
          <p:cNvSpPr/>
          <p:nvPr/>
        </p:nvSpPr>
        <p:spPr>
          <a:xfrm>
            <a:off x="7466862" y="2772452"/>
            <a:ext cx="644988" cy="1296000"/>
          </a:xfrm>
          <a:prstGeom prst="downArrow">
            <a:avLst>
              <a:gd name="adj1" fmla="val 44814"/>
              <a:gd name="adj2" fmla="val 58632"/>
            </a:avLst>
          </a:prstGeom>
          <a:gradFill flip="none" rotWithShape="1">
            <a:gsLst>
              <a:gs pos="88000">
                <a:schemeClr val="bg1">
                  <a:lumMod val="75000"/>
                </a:schemeClr>
              </a:gs>
              <a:gs pos="31000">
                <a:schemeClr val="bg1">
                  <a:lumMod val="85000"/>
                </a:schemeClr>
              </a:gs>
              <a:gs pos="8000">
                <a:schemeClr val="bg1"/>
              </a:gs>
            </a:gsLst>
            <a:lin ang="54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9" name="正方形/長方形 48">
            <a:extLst>
              <a:ext uri="{FF2B5EF4-FFF2-40B4-BE49-F238E27FC236}">
                <a16:creationId xmlns="" xmlns:a16="http://schemas.microsoft.com/office/drawing/2014/main" id="{17116E36-9323-4F14-9464-282A686FB1AA}"/>
              </a:ext>
            </a:extLst>
          </p:cNvPr>
          <p:cNvSpPr/>
          <p:nvPr/>
        </p:nvSpPr>
        <p:spPr>
          <a:xfrm>
            <a:off x="7341597" y="3273831"/>
            <a:ext cx="902811" cy="307777"/>
          </a:xfrm>
          <a:prstGeom prst="rect">
            <a:avLst/>
          </a:prstGeom>
        </p:spPr>
        <p:txBody>
          <a:bodyPr wrap="none">
            <a:spAutoFit/>
          </a:bodyPr>
          <a:lstStyle/>
          <a:p>
            <a:r>
              <a:rPr lang="ja-JP" altLang="en-US" sz="1400" dirty="0">
                <a:latin typeface="HGP創英角ｺﾞｼｯｸUB" panose="020B0900000000000000" pitchFamily="50" charset="-128"/>
                <a:ea typeface="HGP創英角ｺﾞｼｯｸUB" panose="020B0900000000000000" pitchFamily="50" charset="-128"/>
              </a:rPr>
              <a:t>標本抽出</a:t>
            </a:r>
          </a:p>
        </p:txBody>
      </p:sp>
      <p:cxnSp>
        <p:nvCxnSpPr>
          <p:cNvPr id="50" name="直線矢印コネクタ 49">
            <a:extLst>
              <a:ext uri="{FF2B5EF4-FFF2-40B4-BE49-F238E27FC236}">
                <a16:creationId xmlns="" xmlns:a16="http://schemas.microsoft.com/office/drawing/2014/main" id="{2DFEF092-4F14-4D21-8F82-24BB616FC496}"/>
              </a:ext>
            </a:extLst>
          </p:cNvPr>
          <p:cNvCxnSpPr>
            <a:cxnSpLocks/>
          </p:cNvCxnSpPr>
          <p:nvPr/>
        </p:nvCxnSpPr>
        <p:spPr>
          <a:xfrm>
            <a:off x="6282212" y="2965391"/>
            <a:ext cx="0" cy="900000"/>
          </a:xfrm>
          <a:prstGeom prst="straightConnector1">
            <a:avLst/>
          </a:prstGeom>
          <a:ln w="317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 xmlns:a16="http://schemas.microsoft.com/office/drawing/2014/main" id="{FDE1F1A3-D382-48DE-885D-AFC90137F8D3}"/>
              </a:ext>
            </a:extLst>
          </p:cNvPr>
          <p:cNvSpPr/>
          <p:nvPr/>
        </p:nvSpPr>
        <p:spPr>
          <a:xfrm>
            <a:off x="5920575" y="3268818"/>
            <a:ext cx="723275" cy="307777"/>
          </a:xfrm>
          <a:prstGeom prst="rect">
            <a:avLst/>
          </a:prstGeom>
          <a:solidFill>
            <a:schemeClr val="bg1"/>
          </a:solidFill>
        </p:spPr>
        <p:txBody>
          <a:bodyPr wrap="none">
            <a:spAutoFit/>
          </a:bodyPr>
          <a:lstStyle/>
          <a:p>
            <a:r>
              <a:rPr lang="ja-JP" altLang="en-US" sz="1400" dirty="0">
                <a:latin typeface="HGP創英角ｺﾞｼｯｸUB" panose="020B0900000000000000" pitchFamily="50" charset="-128"/>
                <a:ea typeface="HGP創英角ｺﾞｼｯｸUB" panose="020B0900000000000000" pitchFamily="50" charset="-128"/>
              </a:rPr>
              <a:t>確率論</a:t>
            </a:r>
          </a:p>
        </p:txBody>
      </p:sp>
    </p:spTree>
    <p:extLst>
      <p:ext uri="{BB962C8B-B14F-4D97-AF65-F5344CB8AC3E}">
        <p14:creationId xmlns:p14="http://schemas.microsoft.com/office/powerpoint/2010/main" val="16260937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750"/>
                                        <p:tgtEl>
                                          <p:spTgt spid="4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250"/>
                            </p:stCondLst>
                            <p:childTnLst>
                              <p:par>
                                <p:cTn id="13" presetID="22" presetClass="entr" presetSubtype="1" fill="hold" nodeType="afterEffect">
                                  <p:stCondLst>
                                    <p:cond delay="35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750"/>
                                        <p:tgtEl>
                                          <p:spTgt spid="2"/>
                                        </p:tgtEl>
                                      </p:cBhvr>
                                    </p:animEffect>
                                  </p:childTnLst>
                                </p:cTn>
                              </p:par>
                            </p:childTnLst>
                          </p:cTn>
                        </p:par>
                        <p:par>
                          <p:cTn id="16" fill="hold">
                            <p:stCondLst>
                              <p:cond delay="2350"/>
                            </p:stCondLst>
                            <p:childTnLst>
                              <p:par>
                                <p:cTn id="17" presetID="10" presetClass="entr" presetSubtype="0" fill="hold" nodeType="afterEffect">
                                  <p:stCondLst>
                                    <p:cond delay="25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3100"/>
                            </p:stCondLst>
                            <p:childTnLst>
                              <p:par>
                                <p:cTn id="21" presetID="10"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par>
                          <p:cTn id="24" fill="hold">
                            <p:stCondLst>
                              <p:cond delay="3600"/>
                            </p:stCondLst>
                            <p:childTnLst>
                              <p:par>
                                <p:cTn id="25" presetID="10" presetClass="entr" presetSubtype="0" fill="hold" grpId="0" nodeType="afterEffect">
                                  <p:stCondLst>
                                    <p:cond delay="10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nodeType="withEffect">
                                  <p:stCondLst>
                                    <p:cond delay="140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b="9674"/>
          <a:stretch/>
        </p:blipFill>
        <p:spPr>
          <a:xfrm>
            <a:off x="5551442" y="872449"/>
            <a:ext cx="2685090" cy="3932051"/>
          </a:xfrm>
          <a:prstGeom prst="rect">
            <a:avLst/>
          </a:prstGeom>
        </p:spPr>
      </p:pic>
      <p:pic>
        <p:nvPicPr>
          <p:cNvPr id="1026" name="Picture 2" descr="original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8802" y="872449"/>
            <a:ext cx="2948117" cy="39320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xmlns="" id="{2BE52A13-3C67-423D-A327-249777DD6A30}"/>
              </a:ext>
            </a:extLst>
          </p:cNvPr>
          <p:cNvSpPr/>
          <p:nvPr/>
        </p:nvSpPr>
        <p:spPr>
          <a:xfrm>
            <a:off x="4139952" y="5297408"/>
            <a:ext cx="4125498" cy="400110"/>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hlinkClick r:id="rId5"/>
              </a:rPr>
              <a:t>https://</a:t>
            </a:r>
            <a:r>
              <a:rPr lang="en-US" altLang="ja-JP" sz="1000" dirty="0" err="1" smtClean="0">
                <a:latin typeface="ＭＳ Ｐゴシック" panose="020B0600070205080204" pitchFamily="50" charset="-128"/>
                <a:ea typeface="ＭＳ Ｐゴシック" panose="020B0600070205080204" pitchFamily="50" charset="-128"/>
                <a:hlinkClick r:id="rId5"/>
              </a:rPr>
              <a:t>commons.wikimedia.org</a:t>
            </a:r>
            <a:r>
              <a:rPr lang="en-US" altLang="ja-JP" sz="1000" dirty="0" smtClean="0">
                <a:latin typeface="ＭＳ Ｐゴシック" panose="020B0600070205080204" pitchFamily="50" charset="-128"/>
                <a:ea typeface="ＭＳ Ｐゴシック" panose="020B0600070205080204" pitchFamily="50" charset="-128"/>
                <a:hlinkClick r:id="rId5"/>
              </a:rPr>
              <a:t>/wiki/File</a:t>
            </a:r>
            <a:r>
              <a:rPr lang="en-US" altLang="ja-JP" sz="1000" dirty="0" smtClean="0">
                <a:latin typeface="ＭＳ Ｐゴシック" panose="020B0600070205080204" pitchFamily="50" charset="-128"/>
                <a:ea typeface="ＭＳ Ｐゴシック" panose="020B0600070205080204" pitchFamily="50" charset="-128"/>
              </a:rPr>
              <a:t>:</a:t>
            </a:r>
          </a:p>
          <a:p>
            <a:pPr lvl="0" algn="r" defTabSz="1031626">
              <a:defRPr/>
            </a:pPr>
            <a:r>
              <a:rPr lang="en-US" altLang="ja-JP" sz="1000" dirty="0" err="1" smtClean="0">
                <a:latin typeface="ＭＳ Ｐゴシック" panose="020B0600070205080204" pitchFamily="50" charset="-128"/>
                <a:ea typeface="ＭＳ Ｐゴシック" panose="020B0600070205080204" pitchFamily="50" charset="-128"/>
              </a:rPr>
              <a:t>John_Snow.jpg</a:t>
            </a:r>
            <a:endParaRPr lang="en-US" altLang="ja-JP" sz="1000" dirty="0">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xmlns="" id="{2BE52A13-3C67-423D-A327-249777DD6A30}"/>
              </a:ext>
            </a:extLst>
          </p:cNvPr>
          <p:cNvSpPr/>
          <p:nvPr/>
        </p:nvSpPr>
        <p:spPr>
          <a:xfrm>
            <a:off x="101421" y="5143520"/>
            <a:ext cx="4125498" cy="553998"/>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hlinkClick r:id="rId5"/>
              </a:rPr>
              <a:t>https://</a:t>
            </a:r>
            <a:r>
              <a:rPr lang="en-US" altLang="ja-JP" sz="1000" dirty="0" err="1">
                <a:latin typeface="ＭＳ Ｐゴシック" panose="020B0600070205080204" pitchFamily="50" charset="-128"/>
                <a:ea typeface="ＭＳ Ｐゴシック" panose="020B0600070205080204" pitchFamily="50" charset="-128"/>
                <a:hlinkClick r:id="rId5"/>
              </a:rPr>
              <a:t>commons.wikimedia.org</a:t>
            </a:r>
            <a:r>
              <a:rPr lang="en-US" altLang="ja-JP" sz="1000" dirty="0">
                <a:latin typeface="ＭＳ Ｐゴシック" panose="020B0600070205080204" pitchFamily="50" charset="-128"/>
                <a:ea typeface="ＭＳ Ｐゴシック" panose="020B0600070205080204" pitchFamily="50" charset="-128"/>
                <a:hlinkClick r:id="rId5"/>
              </a:rPr>
              <a:t>/wiki/File</a:t>
            </a:r>
            <a:r>
              <a:rPr lang="en-US" altLang="ja-JP" sz="1000" dirty="0" smtClean="0">
                <a:latin typeface="ＭＳ Ｐゴシック" panose="020B0600070205080204" pitchFamily="50" charset="-128"/>
                <a:ea typeface="ＭＳ Ｐゴシック" panose="020B0600070205080204" pitchFamily="50" charset="-128"/>
              </a:rPr>
              <a:t>:</a:t>
            </a:r>
          </a:p>
          <a:p>
            <a:pPr lvl="0" algn="r" defTabSz="1031626">
              <a:defRPr/>
            </a:pPr>
            <a:r>
              <a:rPr lang="en-US" altLang="ja-JP" sz="1000" dirty="0" err="1" smtClean="0">
                <a:latin typeface="ＭＳ Ｐゴシック" panose="020B0600070205080204" pitchFamily="50" charset="-128"/>
                <a:ea typeface="ＭＳ Ｐゴシック" panose="020B0600070205080204" pitchFamily="50" charset="-128"/>
              </a:rPr>
              <a:t>Florence_Nightingale_CDV_by_H_Lenthall.jpg</a:t>
            </a:r>
            <a:endParaRPr lang="en-US" altLang="ja-JP" sz="1000" dirty="0" smtClean="0">
              <a:latin typeface="ＭＳ Ｐゴシック" panose="020B0600070205080204" pitchFamily="50" charset="-128"/>
              <a:ea typeface="ＭＳ Ｐゴシック" panose="020B0600070205080204" pitchFamily="50" charset="-128"/>
            </a:endParaRPr>
          </a:p>
          <a:p>
            <a:pPr lvl="0" algn="r" defTabSz="1031626">
              <a:defRPr/>
            </a:pPr>
            <a:r>
              <a:rPr lang="en-US" altLang="ja-JP" sz="1000" dirty="0" smtClean="0">
                <a:latin typeface="ＭＳ Ｐゴシック" panose="020B0600070205080204" pitchFamily="50" charset="-128"/>
                <a:ea typeface="ＭＳ Ｐゴシック" panose="020B0600070205080204" pitchFamily="50" charset="-128"/>
              </a:rPr>
              <a:t>#/</a:t>
            </a:r>
            <a:r>
              <a:rPr lang="en-US" altLang="ja-JP" sz="1000" dirty="0">
                <a:latin typeface="ＭＳ Ｐゴシック" panose="020B0600070205080204" pitchFamily="50" charset="-128"/>
                <a:ea typeface="ＭＳ Ｐゴシック" panose="020B0600070205080204" pitchFamily="50" charset="-128"/>
              </a:rPr>
              <a:t>media/</a:t>
            </a:r>
            <a:r>
              <a:rPr lang="en-US" altLang="ja-JP" sz="1000" dirty="0" err="1">
                <a:latin typeface="ＭＳ Ｐゴシック" panose="020B0600070205080204" pitchFamily="50" charset="-128"/>
                <a:ea typeface="ＭＳ Ｐゴシック" panose="020B0600070205080204" pitchFamily="50" charset="-128"/>
              </a:rPr>
              <a:t>File:Florence_Nightingale_three_quarter_length.jpg</a:t>
            </a:r>
            <a:endParaRPr lang="en-US" altLang="ja-JP" sz="1000" dirty="0">
              <a:latin typeface="ＭＳ Ｐゴシック" panose="020B0600070205080204" pitchFamily="50" charset="-128"/>
              <a:ea typeface="ＭＳ Ｐゴシック" panose="020B0600070205080204" pitchFamily="50" charset="-128"/>
            </a:endParaRPr>
          </a:p>
        </p:txBody>
      </p:sp>
      <p:sp>
        <p:nvSpPr>
          <p:cNvPr id="7"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医学・医療における「統計」のはじまり</a:t>
            </a:r>
          </a:p>
        </p:txBody>
      </p:sp>
    </p:spTree>
    <p:extLst>
      <p:ext uri="{BB962C8B-B14F-4D97-AF65-F5344CB8AC3E}">
        <p14:creationId xmlns:p14="http://schemas.microsoft.com/office/powerpoint/2010/main" val="263971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3"/>
          <a:srcRect b="9674"/>
          <a:stretch/>
        </p:blipFill>
        <p:spPr>
          <a:xfrm>
            <a:off x="5551442" y="872449"/>
            <a:ext cx="2685090" cy="3932051"/>
          </a:xfrm>
          <a:prstGeom prst="rect">
            <a:avLst/>
          </a:prstGeom>
        </p:spPr>
      </p:pic>
      <p:pic>
        <p:nvPicPr>
          <p:cNvPr id="13" name="Picture 2" descr="original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8802" y="872449"/>
            <a:ext cx="2948117" cy="39320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115616" y="2584713"/>
            <a:ext cx="3312368" cy="2257112"/>
            <a:chOff x="1115616" y="2584713"/>
            <a:chExt cx="3312368" cy="2257112"/>
          </a:xfrm>
        </p:grpSpPr>
        <p:sp>
          <p:nvSpPr>
            <p:cNvPr id="3" name="正方形/長方形 2"/>
            <p:cNvSpPr/>
            <p:nvPr/>
          </p:nvSpPr>
          <p:spPr>
            <a:xfrm>
              <a:off x="1115616" y="2820358"/>
              <a:ext cx="3312368" cy="2021467"/>
            </a:xfrm>
            <a:prstGeom prst="rect">
              <a:avLst/>
            </a:prstGeom>
            <a:solidFill>
              <a:schemeClr val="bg1">
                <a:alpha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sp>
          <p:nvSpPr>
            <p:cNvPr id="17" name="正方形/長方形 16"/>
            <p:cNvSpPr/>
            <p:nvPr/>
          </p:nvSpPr>
          <p:spPr>
            <a:xfrm>
              <a:off x="1362009" y="2584713"/>
              <a:ext cx="2892679" cy="2169825"/>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250000"/>
                </a:lnSpc>
                <a:tabLst>
                  <a:tab pos="712788" algn="l"/>
                </a:tabLst>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フローレンス・ナイチンゲール</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tabLst>
                  <a:tab pos="712788" algn="l"/>
                </a:tabLst>
              </a:pP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生誕</a:t>
              </a:r>
              <a:r>
                <a:rPr lang="en-US" altLang="ja-JP" sz="12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1820</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5</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月</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12</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日</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defTabSz="808038">
                <a:tabLst>
                  <a:tab pos="712788" algn="l"/>
                </a:tabLst>
              </a:pP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　トスカーナ大公国フィレンツェ</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a:tabLst>
                  <a:tab pos="712788" algn="l"/>
                </a:tabLst>
              </a:pP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死没</a:t>
              </a:r>
              <a:r>
                <a:rPr lang="en-US" altLang="ja-JP" sz="12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1910</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8</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月</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13</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日（</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90</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歳没）</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a:tabLst>
                  <a:tab pos="712788" algn="l"/>
                  <a:tab pos="896938" algn="l"/>
                </a:tabLst>
              </a:pP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イギリス</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・ロンドン</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a:tabLst>
                  <a:tab pos="712788" algn="l"/>
                </a:tabLst>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著名</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な実績</a:t>
              </a: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近代看護教育の母</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pPr>
                <a:tabLst>
                  <a:tab pos="712788" algn="l"/>
                  <a:tab pos="896938" algn="l"/>
                </a:tabLst>
              </a:pP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医学</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関連経歴</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a:tabLst>
                  <a:tab pos="712788" algn="l"/>
                </a:tabLst>
              </a:pP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職業</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看護師</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、統計学者</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a:tabLst>
                  <a:tab pos="712788" algn="l"/>
                </a:tabLst>
              </a:pP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専門</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病院衛生管理</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 </a:t>
              </a:r>
              <a:endPar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4990993" y="2820358"/>
            <a:ext cx="3752972" cy="2021467"/>
            <a:chOff x="4990993" y="2820358"/>
            <a:chExt cx="3752972" cy="2021467"/>
          </a:xfrm>
        </p:grpSpPr>
        <p:sp>
          <p:nvSpPr>
            <p:cNvPr id="10" name="正方形/長方形 9"/>
            <p:cNvSpPr/>
            <p:nvPr/>
          </p:nvSpPr>
          <p:spPr>
            <a:xfrm>
              <a:off x="4990993" y="2820358"/>
              <a:ext cx="3312368" cy="2021467"/>
            </a:xfrm>
            <a:prstGeom prst="rect">
              <a:avLst/>
            </a:prstGeom>
            <a:solidFill>
              <a:schemeClr val="bg1">
                <a:alpha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7457" y="3511198"/>
              <a:ext cx="3446508" cy="648000"/>
            </a:xfrm>
            <a:prstGeom prst="rect">
              <a:avLst/>
            </a:prstGeom>
          </p:spPr>
        </p:pic>
      </p:grpSp>
      <p:sp>
        <p:nvSpPr>
          <p:cNvPr id="15" name="正方形/長方形 14">
            <a:extLst>
              <a:ext uri="{FF2B5EF4-FFF2-40B4-BE49-F238E27FC236}">
                <a16:creationId xmlns:a16="http://schemas.microsoft.com/office/drawing/2014/main" xmlns="" id="{2BE52A13-3C67-423D-A327-249777DD6A30}"/>
              </a:ext>
            </a:extLst>
          </p:cNvPr>
          <p:cNvSpPr/>
          <p:nvPr/>
        </p:nvSpPr>
        <p:spPr>
          <a:xfrm>
            <a:off x="4139952" y="5297408"/>
            <a:ext cx="4125498" cy="400110"/>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https://</a:t>
            </a:r>
            <a:r>
              <a:rPr lang="en-US" altLang="ja-JP" sz="1000" dirty="0" err="1" smtClean="0">
                <a:latin typeface="ＭＳ Ｐゴシック" panose="020B0600070205080204" pitchFamily="50" charset="-128"/>
                <a:ea typeface="ＭＳ Ｐゴシック" panose="020B0600070205080204" pitchFamily="50" charset="-128"/>
              </a:rPr>
              <a:t>commons.wikimedia.org</a:t>
            </a:r>
            <a:r>
              <a:rPr lang="en-US" altLang="ja-JP" sz="1000" dirty="0" smtClean="0">
                <a:latin typeface="ＭＳ Ｐゴシック" panose="020B0600070205080204" pitchFamily="50" charset="-128"/>
                <a:ea typeface="ＭＳ Ｐゴシック" panose="020B0600070205080204" pitchFamily="50" charset="-128"/>
              </a:rPr>
              <a:t>/wiki/File:</a:t>
            </a:r>
          </a:p>
          <a:p>
            <a:pPr lvl="0" algn="r" defTabSz="1031626">
              <a:defRPr/>
            </a:pPr>
            <a:r>
              <a:rPr lang="en-US" altLang="ja-JP" sz="1000" dirty="0" err="1" smtClean="0">
                <a:latin typeface="ＭＳ Ｐゴシック" panose="020B0600070205080204" pitchFamily="50" charset="-128"/>
                <a:ea typeface="ＭＳ Ｐゴシック" panose="020B0600070205080204" pitchFamily="50" charset="-128"/>
              </a:rPr>
              <a:t>John_Snow.jpg</a:t>
            </a:r>
            <a:endParaRPr lang="en-US" altLang="ja-JP" sz="1000" dirty="0">
              <a:latin typeface="ＭＳ Ｐゴシック" panose="020B0600070205080204" pitchFamily="50" charset="-128"/>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xmlns="" id="{2BE52A13-3C67-423D-A327-249777DD6A30}"/>
              </a:ext>
            </a:extLst>
          </p:cNvPr>
          <p:cNvSpPr/>
          <p:nvPr/>
        </p:nvSpPr>
        <p:spPr>
          <a:xfrm>
            <a:off x="101421" y="5297408"/>
            <a:ext cx="4125498" cy="246221"/>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https://</a:t>
            </a:r>
            <a:r>
              <a:rPr lang="en-US" altLang="ja-JP" sz="1000" dirty="0" err="1">
                <a:latin typeface="ＭＳ Ｐゴシック" panose="020B0600070205080204" pitchFamily="50" charset="-128"/>
                <a:ea typeface="ＭＳ Ｐゴシック" panose="020B0600070205080204" pitchFamily="50" charset="-128"/>
              </a:rPr>
              <a:t>ja.wikipedia.org</a:t>
            </a:r>
            <a:r>
              <a:rPr lang="en-US" altLang="ja-JP" sz="1000" dirty="0">
                <a:latin typeface="ＭＳ Ｐゴシック" panose="020B0600070205080204" pitchFamily="50" charset="-128"/>
                <a:ea typeface="ＭＳ Ｐゴシック" panose="020B0600070205080204" pitchFamily="50" charset="-128"/>
              </a:rPr>
              <a:t>/wiki</a:t>
            </a:r>
            <a:r>
              <a:rPr lang="en-US" altLang="ja-JP" sz="10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フローレンス</a:t>
            </a:r>
            <a:r>
              <a:rPr lang="ja-JP" altLang="en-US" sz="1000" dirty="0">
                <a:latin typeface="ＭＳ Ｐゴシック" panose="020B0600070205080204" pitchFamily="50" charset="-128"/>
                <a:ea typeface="ＭＳ Ｐゴシック" panose="020B0600070205080204" pitchFamily="50" charset="-128"/>
              </a:rPr>
              <a:t>・ナイチンゲール</a:t>
            </a:r>
          </a:p>
        </p:txBody>
      </p:sp>
      <p:sp>
        <p:nvSpPr>
          <p:cNvPr id="14"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医学・医療における「統計」のはじまり</a:t>
            </a:r>
          </a:p>
        </p:txBody>
      </p:sp>
    </p:spTree>
    <p:extLst>
      <p:ext uri="{BB962C8B-B14F-4D97-AF65-F5344CB8AC3E}">
        <p14:creationId xmlns:p14="http://schemas.microsoft.com/office/powerpoint/2010/main" val="393647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blog-001.west.edge.storage-yahoo.jp/res/blog-a9-61/inamatsu06/folder/688357/16/46551716/img_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75656" y="1349524"/>
            <a:ext cx="5536660" cy="3589091"/>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nvGrpSpPr>
          <p:cNvPr id="31" name="グループ化 30"/>
          <p:cNvGrpSpPr/>
          <p:nvPr/>
        </p:nvGrpSpPr>
        <p:grpSpPr>
          <a:xfrm>
            <a:off x="4691621" y="3669220"/>
            <a:ext cx="1836000" cy="503599"/>
            <a:chOff x="9967496" y="-382403"/>
            <a:chExt cx="1836000" cy="503599"/>
          </a:xfrm>
        </p:grpSpPr>
        <p:sp>
          <p:nvSpPr>
            <p:cNvPr id="32" name="正方形/長方形 31"/>
            <p:cNvSpPr/>
            <p:nvPr/>
          </p:nvSpPr>
          <p:spPr>
            <a:xfrm>
              <a:off x="9967496" y="-382403"/>
              <a:ext cx="1836000" cy="503599"/>
            </a:xfrm>
            <a:prstGeom prst="rect">
              <a:avLst/>
            </a:prstGeom>
            <a:gradFill>
              <a:gsLst>
                <a:gs pos="86000">
                  <a:schemeClr val="accent6">
                    <a:lumMod val="75000"/>
                  </a:schemeClr>
                </a:gs>
                <a:gs pos="0">
                  <a:schemeClr val="accent6">
                    <a:lumMod val="100000"/>
                    <a:alpha val="70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3" name="角丸四角形 66">
              <a:extLst>
                <a:ext uri="{FF2B5EF4-FFF2-40B4-BE49-F238E27FC236}">
                  <a16:creationId xmlns="" xmlns:a16="http://schemas.microsoft.com/office/drawing/2014/main" id="{16966352-EB02-4C17-BBEE-6A8E48708C31}"/>
                </a:ext>
              </a:extLst>
            </p:cNvPr>
            <p:cNvSpPr/>
            <p:nvPr/>
          </p:nvSpPr>
          <p:spPr>
            <a:xfrm>
              <a:off x="10008021" y="-314511"/>
              <a:ext cx="1750800" cy="338554"/>
            </a:xfrm>
            <a:prstGeom prst="roundRect">
              <a:avLst>
                <a:gd name="adj" fmla="val 0"/>
              </a:avLst>
            </a:prstGeom>
            <a:noFill/>
          </p:spPr>
          <p:txBody>
            <a:bodyPr wrap="none" rtlCol="0">
              <a:spAutoFit/>
            </a:bodyPr>
            <a:lstStyle/>
            <a:p>
              <a:r>
                <a:rPr lang="ja-JP" altLang="en-US" sz="1600" dirty="0">
                  <a:solidFill>
                    <a:schemeClr val="accent6">
                      <a:lumMod val="75000"/>
                    </a:schemeClr>
                  </a:solidFill>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伝染病による死亡</a:t>
              </a:r>
            </a:p>
          </p:txBody>
        </p:sp>
      </p:grpSp>
      <p:grpSp>
        <p:nvGrpSpPr>
          <p:cNvPr id="2049" name="グループ化 2048"/>
          <p:cNvGrpSpPr/>
          <p:nvPr/>
        </p:nvGrpSpPr>
        <p:grpSpPr>
          <a:xfrm>
            <a:off x="5971979" y="2304332"/>
            <a:ext cx="1620000" cy="843083"/>
            <a:chOff x="6567852" y="1871746"/>
            <a:chExt cx="1620000" cy="843083"/>
          </a:xfrm>
        </p:grpSpPr>
        <p:grpSp>
          <p:nvGrpSpPr>
            <p:cNvPr id="4" name="グループ化 3"/>
            <p:cNvGrpSpPr/>
            <p:nvPr/>
          </p:nvGrpSpPr>
          <p:grpSpPr>
            <a:xfrm>
              <a:off x="6567852" y="1871746"/>
              <a:ext cx="1620000" cy="503599"/>
              <a:chOff x="9967496" y="-382403"/>
              <a:chExt cx="1620000" cy="503599"/>
            </a:xfrm>
          </p:grpSpPr>
          <p:sp>
            <p:nvSpPr>
              <p:cNvPr id="29" name="正方形/長方形 28"/>
              <p:cNvSpPr/>
              <p:nvPr/>
            </p:nvSpPr>
            <p:spPr>
              <a:xfrm>
                <a:off x="9967496" y="-382403"/>
                <a:ext cx="1620000" cy="503599"/>
              </a:xfrm>
              <a:prstGeom prst="rect">
                <a:avLst/>
              </a:prstGeom>
              <a:gradFill>
                <a:gsLst>
                  <a:gs pos="0">
                    <a:srgbClr val="C00000">
                      <a:alpha val="26000"/>
                    </a:srgbClr>
                  </a:gs>
                  <a:gs pos="86000">
                    <a:srgbClr val="C00000"/>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0" name="角丸四角形 66">
                <a:extLst>
                  <a:ext uri="{FF2B5EF4-FFF2-40B4-BE49-F238E27FC236}">
                    <a16:creationId xmlns="" xmlns:a16="http://schemas.microsoft.com/office/drawing/2014/main" id="{16966352-EB02-4C17-BBEE-6A8E48708C31}"/>
                  </a:ext>
                </a:extLst>
              </p:cNvPr>
              <p:cNvSpPr/>
              <p:nvPr/>
            </p:nvSpPr>
            <p:spPr>
              <a:xfrm>
                <a:off x="10008021" y="-318582"/>
                <a:ext cx="1545616" cy="338554"/>
              </a:xfrm>
              <a:prstGeom prst="roundRect">
                <a:avLst>
                  <a:gd name="adj" fmla="val 0"/>
                </a:avLst>
              </a:prstGeom>
              <a:noFill/>
            </p:spPr>
            <p:txBody>
              <a:bodyPr wrap="none" rtlCol="0">
                <a:spAutoFit/>
              </a:bodyPr>
              <a:lstStyle/>
              <a:p>
                <a:r>
                  <a:rPr lang="ja-JP" altLang="en-US" sz="1600" dirty="0">
                    <a:solidFill>
                      <a:schemeClr val="accent1"/>
                    </a:solidFill>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戦傷による死亡</a:t>
                </a:r>
              </a:p>
            </p:txBody>
          </p:sp>
        </p:grpSp>
        <p:sp>
          <p:nvSpPr>
            <p:cNvPr id="34" name="二等辺三角形 33"/>
            <p:cNvSpPr/>
            <p:nvPr/>
          </p:nvSpPr>
          <p:spPr>
            <a:xfrm rot="12835871">
              <a:off x="6743218" y="2274559"/>
              <a:ext cx="216000" cy="440270"/>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chemeClr val="bg1"/>
                </a:solidFill>
              </a:endParaRPr>
            </a:p>
          </p:txBody>
        </p:sp>
      </p:grpSp>
      <p:grpSp>
        <p:nvGrpSpPr>
          <p:cNvPr id="2051" name="グループ化 2050"/>
          <p:cNvGrpSpPr/>
          <p:nvPr/>
        </p:nvGrpSpPr>
        <p:grpSpPr>
          <a:xfrm>
            <a:off x="4298934" y="2304332"/>
            <a:ext cx="1440000" cy="833743"/>
            <a:chOff x="4828132" y="1871746"/>
            <a:chExt cx="1440000" cy="833743"/>
          </a:xfrm>
        </p:grpSpPr>
        <p:grpSp>
          <p:nvGrpSpPr>
            <p:cNvPr id="36" name="グループ化 35"/>
            <p:cNvGrpSpPr/>
            <p:nvPr/>
          </p:nvGrpSpPr>
          <p:grpSpPr>
            <a:xfrm>
              <a:off x="4828132" y="1871746"/>
              <a:ext cx="1440000" cy="503599"/>
              <a:chOff x="9967496" y="-382403"/>
              <a:chExt cx="1440000" cy="503599"/>
            </a:xfrm>
          </p:grpSpPr>
          <p:sp>
            <p:nvSpPr>
              <p:cNvPr id="37" name="正方形/長方形 36"/>
              <p:cNvSpPr/>
              <p:nvPr/>
            </p:nvSpPr>
            <p:spPr>
              <a:xfrm>
                <a:off x="9967496" y="-382403"/>
                <a:ext cx="1440000" cy="503599"/>
              </a:xfrm>
              <a:prstGeom prst="rect">
                <a:avLst/>
              </a:prstGeom>
              <a:gradFill>
                <a:gsLst>
                  <a:gs pos="86000">
                    <a:schemeClr val="bg1">
                      <a:lumMod val="50000"/>
                    </a:schemeClr>
                  </a:gs>
                  <a:gs pos="0">
                    <a:schemeClr val="bg1">
                      <a:lumMod val="50000"/>
                      <a:alpha val="25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8" name="角丸四角形 66">
                <a:extLst>
                  <a:ext uri="{FF2B5EF4-FFF2-40B4-BE49-F238E27FC236}">
                    <a16:creationId xmlns="" xmlns:a16="http://schemas.microsoft.com/office/drawing/2014/main" id="{16966352-EB02-4C17-BBEE-6A8E48708C31}"/>
                  </a:ext>
                </a:extLst>
              </p:cNvPr>
              <p:cNvSpPr/>
              <p:nvPr/>
            </p:nvSpPr>
            <p:spPr>
              <a:xfrm>
                <a:off x="10020721" y="-307196"/>
                <a:ext cx="1359668" cy="338554"/>
              </a:xfrm>
              <a:prstGeom prst="roundRect">
                <a:avLst>
                  <a:gd name="adj" fmla="val 0"/>
                </a:avLst>
              </a:prstGeom>
              <a:noFill/>
            </p:spPr>
            <p:txBody>
              <a:bodyPr wrap="none" rtlCol="0">
                <a:spAutoFit/>
              </a:bodyPr>
              <a:lstStyle/>
              <a:p>
                <a:r>
                  <a:rPr lang="ja-JP" altLang="en-US" sz="1600" dirty="0">
                    <a:solidFill>
                      <a:schemeClr val="bg1">
                        <a:lumMod val="50000"/>
                      </a:schemeClr>
                    </a:solidFill>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その他の死亡</a:t>
                </a:r>
              </a:p>
            </p:txBody>
          </p:sp>
        </p:grpSp>
        <p:sp>
          <p:nvSpPr>
            <p:cNvPr id="39" name="二等辺三角形 38"/>
            <p:cNvSpPr/>
            <p:nvPr/>
          </p:nvSpPr>
          <p:spPr>
            <a:xfrm rot="8764129" flipH="1">
              <a:off x="5876767" y="2265219"/>
              <a:ext cx="216000" cy="440270"/>
            </a:xfrm>
            <a:prstGeom prst="triangle">
              <a:avLst/>
            </a:prstGeom>
            <a:solidFill>
              <a:schemeClr val="bg1">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chemeClr val="bg1"/>
                </a:solidFill>
              </a:endParaRPr>
            </a:p>
          </p:txBody>
        </p:sp>
      </p:grpSp>
      <p:sp>
        <p:nvSpPr>
          <p:cNvPr id="65" name="タイトル 8"/>
          <p:cNvSpPr txBox="1">
            <a:spLocks/>
          </p:cNvSpPr>
          <p:nvPr/>
        </p:nvSpPr>
        <p:spPr>
          <a:xfrm>
            <a:off x="810345" y="719595"/>
            <a:ext cx="8370168" cy="609398"/>
          </a:xfrm>
          <a:prstGeom prst="rect">
            <a:avLst/>
          </a:prstGeom>
        </p:spPr>
        <p:txBody>
          <a:bodyPr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兵士の</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死因 （</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クリミア</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戦争</a:t>
            </a:r>
            <a:r>
              <a:rPr lang="ja-JP" altLang="en-US" sz="28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a:t>
            </a:r>
            <a:r>
              <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1854</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年）</a:t>
            </a:r>
          </a:p>
        </p:txBody>
      </p:sp>
      <p:sp>
        <p:nvSpPr>
          <p:cNvPr id="66" name="正方形/長方形 65"/>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052" name="正方形/長方形 2051"/>
          <p:cNvSpPr/>
          <p:nvPr/>
        </p:nvSpPr>
        <p:spPr>
          <a:xfrm>
            <a:off x="611189" y="1260320"/>
            <a:ext cx="7921624" cy="3674103"/>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sp>
        <p:nvSpPr>
          <p:cNvPr id="21" name="正方形/長方形 20">
            <a:extLst>
              <a:ext uri="{FF2B5EF4-FFF2-40B4-BE49-F238E27FC236}">
                <a16:creationId xmlns:a16="http://schemas.microsoft.com/office/drawing/2014/main" xmlns="" id="{2BE52A13-3C67-423D-A327-249777DD6A30}"/>
              </a:ext>
            </a:extLst>
          </p:cNvPr>
          <p:cNvSpPr/>
          <p:nvPr/>
        </p:nvSpPr>
        <p:spPr>
          <a:xfrm>
            <a:off x="900113" y="5297408"/>
            <a:ext cx="7365337" cy="400110"/>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Nightingale. Notes on Matters Affecting the Health, Efficiency, and </a:t>
            </a:r>
            <a:r>
              <a:rPr lang="en-US" altLang="ja-JP" sz="1000" dirty="0" err="1">
                <a:latin typeface="ＭＳ Ｐゴシック" panose="020B0600070205080204" pitchFamily="50" charset="-128"/>
                <a:ea typeface="ＭＳ Ｐゴシック" panose="020B0600070205080204" pitchFamily="50" charset="-128"/>
              </a:rPr>
              <a:t>HospitalAdministration</a:t>
            </a:r>
            <a:r>
              <a:rPr lang="en-US" altLang="ja-JP" sz="1000" dirty="0">
                <a:latin typeface="ＭＳ Ｐゴシック" panose="020B0600070205080204" pitchFamily="50" charset="-128"/>
                <a:ea typeface="ＭＳ Ｐゴシック" panose="020B0600070205080204" pitchFamily="50" charset="-128"/>
              </a:rPr>
              <a:t> of the British Army:</a:t>
            </a:r>
          </a:p>
          <a:p>
            <a:pPr lvl="0" algn="r" defTabSz="1031626">
              <a:defRPr/>
            </a:pPr>
            <a:r>
              <a:rPr lang="en-US" altLang="ja-JP" sz="1000" dirty="0">
                <a:latin typeface="ＭＳ Ｐゴシック" panose="020B0600070205080204" pitchFamily="50" charset="-128"/>
                <a:ea typeface="ＭＳ Ｐゴシック" panose="020B0600070205080204" pitchFamily="50" charset="-128"/>
              </a:rPr>
              <a:t> Founded Chiefly on the Experience of the Late War. Harrison and Sons 1858.</a:t>
            </a:r>
          </a:p>
        </p:txBody>
      </p:sp>
      <p:grpSp>
        <p:nvGrpSpPr>
          <p:cNvPr id="2" name="グループ化 1"/>
          <p:cNvGrpSpPr/>
          <p:nvPr/>
        </p:nvGrpSpPr>
        <p:grpSpPr>
          <a:xfrm>
            <a:off x="847374" y="4075667"/>
            <a:ext cx="3395379" cy="637550"/>
            <a:chOff x="3707904" y="6097860"/>
            <a:chExt cx="1728192" cy="503599"/>
          </a:xfrm>
        </p:grpSpPr>
        <p:sp>
          <p:nvSpPr>
            <p:cNvPr id="24" name="正方形/長方形 23"/>
            <p:cNvSpPr/>
            <p:nvPr/>
          </p:nvSpPr>
          <p:spPr>
            <a:xfrm>
              <a:off x="3707904" y="6097860"/>
              <a:ext cx="1728192" cy="503599"/>
            </a:xfrm>
            <a:prstGeom prst="rect">
              <a:avLst/>
            </a:prstGeom>
            <a:gradFill>
              <a:gsLst>
                <a:gs pos="86000">
                  <a:schemeClr val="accent5">
                    <a:lumMod val="40000"/>
                    <a:lumOff val="60000"/>
                  </a:schemeClr>
                </a:gs>
                <a:gs pos="0">
                  <a:schemeClr val="accent5">
                    <a:lumMod val="40000"/>
                    <a:lumOff val="60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5" name="角丸四角形 66">
              <a:extLst>
                <a:ext uri="{FF2B5EF4-FFF2-40B4-BE49-F238E27FC236}">
                  <a16:creationId xmlns="" xmlns:a16="http://schemas.microsoft.com/office/drawing/2014/main" id="{16966352-EB02-4C17-BBEE-6A8E48708C31}"/>
                </a:ext>
              </a:extLst>
            </p:cNvPr>
            <p:cNvSpPr/>
            <p:nvPr/>
          </p:nvSpPr>
          <p:spPr>
            <a:xfrm>
              <a:off x="4045253" y="6173067"/>
              <a:ext cx="1053493" cy="340356"/>
            </a:xfrm>
            <a:prstGeom prst="roundRect">
              <a:avLst>
                <a:gd name="adj" fmla="val 0"/>
              </a:avLst>
            </a:prstGeom>
            <a:noFill/>
          </p:spPr>
          <p:txBody>
            <a:bodyPr wrap="none" rtlCol="0">
              <a:spAutoFit/>
            </a:bodyPr>
            <a:lstStyle/>
            <a:p>
              <a:pPr algn="ct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元祖「見える化」</a:t>
              </a:r>
            </a:p>
          </p:txBody>
        </p:sp>
      </p:grpSp>
      <p:sp>
        <p:nvSpPr>
          <p:cNvPr id="23"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医学・医療における「統計」のはじまり</a:t>
            </a:r>
          </a:p>
        </p:txBody>
      </p:sp>
    </p:spTree>
    <p:extLst>
      <p:ext uri="{BB962C8B-B14F-4D97-AF65-F5344CB8AC3E}">
        <p14:creationId xmlns:p14="http://schemas.microsoft.com/office/powerpoint/2010/main" val="88890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500" fill="hold"/>
                                        <p:tgtEl>
                                          <p:spTgt spid="2049"/>
                                        </p:tgtEl>
                                        <p:attrNameLst>
                                          <p:attrName>ppt_w</p:attrName>
                                        </p:attrNameLst>
                                      </p:cBhvr>
                                      <p:tavLst>
                                        <p:tav tm="0">
                                          <p:val>
                                            <p:fltVal val="0"/>
                                          </p:val>
                                        </p:tav>
                                        <p:tav tm="100000">
                                          <p:val>
                                            <p:strVal val="#ppt_w"/>
                                          </p:val>
                                        </p:tav>
                                      </p:tavLst>
                                    </p:anim>
                                    <p:anim calcmode="lin" valueType="num">
                                      <p:cBhvr>
                                        <p:cTn id="8" dur="500" fill="hold"/>
                                        <p:tgtEl>
                                          <p:spTgt spid="2049"/>
                                        </p:tgtEl>
                                        <p:attrNameLst>
                                          <p:attrName>ppt_h</p:attrName>
                                        </p:attrNameLst>
                                      </p:cBhvr>
                                      <p:tavLst>
                                        <p:tav tm="0">
                                          <p:val>
                                            <p:fltVal val="0"/>
                                          </p:val>
                                        </p:tav>
                                        <p:tav tm="100000">
                                          <p:val>
                                            <p:strVal val="#ppt_h"/>
                                          </p:val>
                                        </p:tav>
                                      </p:tavLst>
                                    </p:anim>
                                    <p:animEffect transition="in" filter="fade">
                                      <p:cBhvr>
                                        <p:cTn id="9" dur="500"/>
                                        <p:tgtEl>
                                          <p:spTgt spid="204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childTnLst>
                          </p:cTn>
                        </p:par>
                        <p:par>
                          <p:cTn id="22" fill="hold">
                            <p:stCondLst>
                              <p:cond delay="1500"/>
                            </p:stCondLst>
                            <p:childTnLst>
                              <p:par>
                                <p:cTn id="23" presetID="16" presetClass="entr" presetSubtype="37" fill="hold" nodeType="after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084688" y="841375"/>
            <a:ext cx="2872799" cy="4248150"/>
          </a:xfrm>
          <a:prstGeom prst="rect">
            <a:avLst/>
          </a:prstGeom>
        </p:spPr>
      </p:pic>
      <p:sp>
        <p:nvSpPr>
          <p:cNvPr id="15" name="正方形/長方形 14">
            <a:extLst>
              <a:ext uri="{FF2B5EF4-FFF2-40B4-BE49-F238E27FC236}">
                <a16:creationId xmlns:a16="http://schemas.microsoft.com/office/drawing/2014/main" xmlns="" id="{2BE52A13-3C67-423D-A327-249777DD6A30}"/>
              </a:ext>
            </a:extLst>
          </p:cNvPr>
          <p:cNvSpPr/>
          <p:nvPr/>
        </p:nvSpPr>
        <p:spPr>
          <a:xfrm>
            <a:off x="2397306" y="5297408"/>
            <a:ext cx="5868144" cy="400110"/>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https://</a:t>
            </a:r>
            <a:r>
              <a:rPr lang="en-US" altLang="ja-JP" sz="1000" dirty="0" err="1">
                <a:latin typeface="ＭＳ Ｐゴシック" panose="020B0600070205080204" pitchFamily="50" charset="-128"/>
                <a:ea typeface="ＭＳ Ｐゴシック" panose="020B0600070205080204" pitchFamily="50" charset="-128"/>
              </a:rPr>
              <a:t>ja.wikipedia.org</a:t>
            </a:r>
            <a:r>
              <a:rPr lang="en-US" altLang="ja-JP" sz="1000" dirty="0">
                <a:latin typeface="ＭＳ Ｐゴシック" panose="020B0600070205080204" pitchFamily="50" charset="-128"/>
                <a:ea typeface="ＭＳ Ｐゴシック" panose="020B0600070205080204" pitchFamily="50" charset="-128"/>
              </a:rPr>
              <a:t>/wiki/</a:t>
            </a:r>
          </a:p>
          <a:p>
            <a:pPr lvl="0" algn="r" defTabSz="1031626">
              <a:defRPr/>
            </a:pPr>
            <a:r>
              <a:rPr lang="ja-JP" altLang="en-US" sz="1000" dirty="0">
                <a:latin typeface="ＭＳ Ｐゴシック" panose="020B0600070205080204" pitchFamily="50" charset="-128"/>
                <a:ea typeface="ＭＳ Ｐゴシック" panose="020B0600070205080204" pitchFamily="50" charset="-128"/>
              </a:rPr>
              <a:t>　　　　</a:t>
            </a:r>
            <a:r>
              <a:rPr lang="en-US" altLang="ja-JP" sz="1000" dirty="0">
                <a:latin typeface="ＭＳ Ｐゴシック" panose="020B0600070205080204" pitchFamily="50" charset="-128"/>
                <a:ea typeface="ＭＳ Ｐゴシック" panose="020B0600070205080204" pitchFamily="50" charset="-128"/>
              </a:rPr>
              <a:t>%E3%83%95%E3%82%A1%E3%82%A4%E3%83%AB:Cholera.jpg</a:t>
            </a:r>
          </a:p>
        </p:txBody>
      </p:sp>
      <p:sp>
        <p:nvSpPr>
          <p:cNvPr id="17"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医学・医療における「統計」のはじまり</a:t>
            </a:r>
          </a:p>
        </p:txBody>
      </p:sp>
      <p:sp>
        <p:nvSpPr>
          <p:cNvPr id="18" name="タイトル 8"/>
          <p:cNvSpPr txBox="1">
            <a:spLocks/>
          </p:cNvSpPr>
          <p:nvPr/>
        </p:nvSpPr>
        <p:spPr>
          <a:xfrm>
            <a:off x="810345" y="719595"/>
            <a:ext cx="8333656"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コレラ</a:t>
            </a:r>
          </a:p>
        </p:txBody>
      </p:sp>
      <p:sp>
        <p:nvSpPr>
          <p:cNvPr id="19" name="正方形/長方形 18"/>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0" name="タイトル 8"/>
          <p:cNvSpPr txBox="1">
            <a:spLocks/>
          </p:cNvSpPr>
          <p:nvPr/>
        </p:nvSpPr>
        <p:spPr>
          <a:xfrm>
            <a:off x="1025376" y="2509335"/>
            <a:ext cx="8118624" cy="850939"/>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コレラ菌を病原体とする</a:t>
            </a:r>
          </a:p>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経口感染症</a:t>
            </a:r>
          </a:p>
        </p:txBody>
      </p:sp>
      <p:sp>
        <p:nvSpPr>
          <p:cNvPr id="21" name="正方形/長方形 20"/>
          <p:cNvSpPr>
            <a:spLocks noChangeAspect="1"/>
          </p:cNvSpPr>
          <p:nvPr/>
        </p:nvSpPr>
        <p:spPr>
          <a:xfrm>
            <a:off x="892274" y="2698768"/>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4" name="タイトル 8"/>
          <p:cNvSpPr txBox="1">
            <a:spLocks/>
          </p:cNvSpPr>
          <p:nvPr/>
        </p:nvSpPr>
        <p:spPr>
          <a:xfrm>
            <a:off x="1025376" y="3362926"/>
            <a:ext cx="8118624"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現代日本では稀</a:t>
            </a:r>
          </a:p>
        </p:txBody>
      </p:sp>
      <p:sp>
        <p:nvSpPr>
          <p:cNvPr id="25" name="正方形/長方形 24"/>
          <p:cNvSpPr>
            <a:spLocks noChangeAspect="1"/>
          </p:cNvSpPr>
          <p:nvPr/>
        </p:nvSpPr>
        <p:spPr>
          <a:xfrm>
            <a:off x="892274" y="3552359"/>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6" name="正方形/長方形 25"/>
          <p:cNvSpPr>
            <a:spLocks noChangeAspect="1"/>
          </p:cNvSpPr>
          <p:nvPr/>
        </p:nvSpPr>
        <p:spPr>
          <a:xfrm>
            <a:off x="1180881" y="3923977"/>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7" name="タイトル 8"/>
          <p:cNvSpPr txBox="1">
            <a:spLocks/>
          </p:cNvSpPr>
          <p:nvPr/>
        </p:nvSpPr>
        <p:spPr>
          <a:xfrm>
            <a:off x="1298714" y="3729218"/>
            <a:ext cx="775858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現代医療で制御は容易</a:t>
            </a:r>
          </a:p>
        </p:txBody>
      </p:sp>
      <p:sp>
        <p:nvSpPr>
          <p:cNvPr id="28" name="タイトル 8"/>
          <p:cNvSpPr txBox="1">
            <a:spLocks/>
          </p:cNvSpPr>
          <p:nvPr/>
        </p:nvSpPr>
        <p:spPr>
          <a:xfrm>
            <a:off x="1025376" y="1234820"/>
            <a:ext cx="8118624" cy="850939"/>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激烈な下痢からの脱水で</a:t>
            </a:r>
          </a:p>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死に至る</a:t>
            </a:r>
          </a:p>
        </p:txBody>
      </p:sp>
      <p:sp>
        <p:nvSpPr>
          <p:cNvPr id="29" name="正方形/長方形 28"/>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0" name="正方形/長方形 29"/>
          <p:cNvSpPr>
            <a:spLocks noChangeAspect="1"/>
          </p:cNvSpPr>
          <p:nvPr/>
        </p:nvSpPr>
        <p:spPr>
          <a:xfrm>
            <a:off x="1180881" y="2283170"/>
            <a:ext cx="108000" cy="108000"/>
          </a:xfrm>
          <a:prstGeom prst="rect">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3" name="タイトル 8"/>
          <p:cNvSpPr txBox="1">
            <a:spLocks/>
          </p:cNvSpPr>
          <p:nvPr/>
        </p:nvSpPr>
        <p:spPr>
          <a:xfrm>
            <a:off x="1298714" y="2088411"/>
            <a:ext cx="7758585"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zh-TW"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別名「虎狼痢」</a:t>
            </a:r>
          </a:p>
        </p:txBody>
      </p:sp>
    </p:spTree>
    <p:extLst>
      <p:ext uri="{BB962C8B-B14F-4D97-AF65-F5344CB8AC3E}">
        <p14:creationId xmlns:p14="http://schemas.microsoft.com/office/powerpoint/2010/main" val="15974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3271"/>
          <a:stretch/>
        </p:blipFill>
        <p:spPr>
          <a:xfrm>
            <a:off x="4032319" y="841276"/>
            <a:ext cx="4454084" cy="4194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グループ化 5"/>
          <p:cNvGrpSpPr/>
          <p:nvPr/>
        </p:nvGrpSpPr>
        <p:grpSpPr>
          <a:xfrm>
            <a:off x="2243236" y="1826483"/>
            <a:ext cx="1738019" cy="3438087"/>
            <a:chOff x="6012160" y="822324"/>
            <a:chExt cx="2088232" cy="4130867"/>
          </a:xfrm>
        </p:grpSpPr>
        <p:pic>
          <p:nvPicPr>
            <p:cNvPr id="5" name="図 4"/>
            <p:cNvPicPr>
              <a:picLocks noChangeAspect="1"/>
            </p:cNvPicPr>
            <p:nvPr/>
          </p:nvPicPr>
          <p:blipFill>
            <a:blip r:embed="rId4">
              <a:clrChange>
                <a:clrFrom>
                  <a:srgbClr val="FEFEFE"/>
                </a:clrFrom>
                <a:clrTo>
                  <a:srgbClr val="FEFEFE">
                    <a:alpha val="0"/>
                  </a:srgbClr>
                </a:clrTo>
              </a:clrChange>
            </a:blip>
            <a:stretch>
              <a:fillRect/>
            </a:stretch>
          </p:blipFill>
          <p:spPr>
            <a:xfrm>
              <a:off x="6012160" y="822324"/>
              <a:ext cx="1800200" cy="4130867"/>
            </a:xfrm>
            <a:prstGeom prst="rect">
              <a:avLst/>
            </a:prstGeom>
          </p:spPr>
        </p:pic>
        <p:sp>
          <p:nvSpPr>
            <p:cNvPr id="4" name="円/楕円 3"/>
            <p:cNvSpPr/>
            <p:nvPr/>
          </p:nvSpPr>
          <p:spPr>
            <a:xfrm>
              <a:off x="6588224" y="4393001"/>
              <a:ext cx="1512168" cy="419348"/>
            </a:xfrm>
            <a:prstGeom prst="ellipse">
              <a:avLst/>
            </a:prstGeom>
            <a:solidFill>
              <a:schemeClr val="tx1">
                <a:lumMod val="50000"/>
                <a:lumOff val="50000"/>
                <a:alpha val="10000"/>
              </a:schemeClr>
            </a:solidFill>
            <a:ln w="28575">
              <a:noFill/>
            </a:ln>
            <a:effectLst>
              <a:glow>
                <a:schemeClr val="tx1">
                  <a:lumMod val="95000"/>
                  <a:lumOff val="5000"/>
                  <a:alpha val="0"/>
                </a:scheme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grpSp>
      <p:sp>
        <p:nvSpPr>
          <p:cNvPr id="14" name="正方形/長方形 13">
            <a:extLst>
              <a:ext uri="{FF2B5EF4-FFF2-40B4-BE49-F238E27FC236}">
                <a16:creationId xmlns:a16="http://schemas.microsoft.com/office/drawing/2014/main" xmlns="" id="{2BE52A13-3C67-423D-A327-249777DD6A30}"/>
              </a:ext>
            </a:extLst>
          </p:cNvPr>
          <p:cNvSpPr/>
          <p:nvPr/>
        </p:nvSpPr>
        <p:spPr>
          <a:xfrm>
            <a:off x="2397306" y="5297408"/>
            <a:ext cx="5868144" cy="400110"/>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http://</a:t>
            </a:r>
            <a:r>
              <a:rPr lang="en-US" altLang="ja-JP" sz="1000" dirty="0" err="1">
                <a:latin typeface="ＭＳ Ｐゴシック" panose="020B0600070205080204" pitchFamily="50" charset="-128"/>
                <a:ea typeface="ＭＳ Ｐゴシック" panose="020B0600070205080204" pitchFamily="50" charset="-128"/>
              </a:rPr>
              <a:t>matrix.msu.edu</a:t>
            </a:r>
            <a:r>
              <a:rPr lang="en-US" altLang="ja-JP" sz="1000" dirty="0">
                <a:latin typeface="ＭＳ Ｐゴシック" panose="020B0600070205080204" pitchFamily="50" charset="-128"/>
                <a:ea typeface="ＭＳ Ｐゴシック" panose="020B0600070205080204" pitchFamily="50" charset="-128"/>
              </a:rPr>
              <a:t>/~</a:t>
            </a:r>
            <a:r>
              <a:rPr lang="en-US" altLang="ja-JP" sz="1000" dirty="0" err="1">
                <a:latin typeface="ＭＳ Ｐゴシック" panose="020B0600070205080204" pitchFamily="50" charset="-128"/>
                <a:ea typeface="ＭＳ Ｐゴシック" panose="020B0600070205080204" pitchFamily="50" charset="-128"/>
              </a:rPr>
              <a:t>johnsnow</a:t>
            </a:r>
            <a:r>
              <a:rPr lang="en-US" altLang="ja-JP" sz="1000" dirty="0">
                <a:latin typeface="ＭＳ Ｐゴシック" panose="020B0600070205080204" pitchFamily="50" charset="-128"/>
                <a:ea typeface="ＭＳ Ｐゴシック" panose="020B0600070205080204" pitchFamily="50" charset="-128"/>
              </a:rPr>
              <a:t>/images/</a:t>
            </a:r>
          </a:p>
          <a:p>
            <a:pPr lvl="0" algn="r" defTabSz="1031626">
              <a:defRPr/>
            </a:pPr>
            <a:r>
              <a:rPr lang="ja-JP" altLang="en-US" sz="1000" dirty="0">
                <a:latin typeface="ＭＳ Ｐゴシック" panose="020B0600070205080204" pitchFamily="50" charset="-128"/>
                <a:ea typeface="ＭＳ Ｐゴシック" panose="020B0600070205080204" pitchFamily="50" charset="-128"/>
              </a:rPr>
              <a:t>　　　　</a:t>
            </a:r>
            <a:r>
              <a:rPr lang="en-US" altLang="ja-JP" sz="1000" dirty="0" err="1">
                <a:latin typeface="ＭＳ Ｐゴシック" panose="020B0600070205080204" pitchFamily="50" charset="-128"/>
                <a:ea typeface="ＭＳ Ｐゴシック" panose="020B0600070205080204" pitchFamily="50" charset="-128"/>
              </a:rPr>
              <a:t>online_companion</a:t>
            </a:r>
            <a:r>
              <a:rPr lang="en-US" altLang="ja-JP" sz="1000" dirty="0">
                <a:latin typeface="ＭＳ Ｐゴシック" panose="020B0600070205080204" pitchFamily="50" charset="-128"/>
                <a:ea typeface="ＭＳ Ｐゴシック" panose="020B0600070205080204" pitchFamily="50" charset="-128"/>
              </a:rPr>
              <a:t>/</a:t>
            </a:r>
            <a:r>
              <a:rPr lang="en-US" altLang="ja-JP" sz="1000" dirty="0" err="1">
                <a:latin typeface="ＭＳ Ｐゴシック" panose="020B0600070205080204" pitchFamily="50" charset="-128"/>
                <a:ea typeface="ＭＳ Ｐゴシック" panose="020B0600070205080204" pitchFamily="50" charset="-128"/>
              </a:rPr>
              <a:t>chapter_images</a:t>
            </a:r>
            <a:r>
              <a:rPr lang="en-US" altLang="ja-JP" sz="1000" dirty="0">
                <a:latin typeface="ＭＳ Ｐゴシック" panose="020B0600070205080204" pitchFamily="50" charset="-128"/>
                <a:ea typeface="ＭＳ Ｐゴシック" panose="020B0600070205080204" pitchFamily="50" charset="-128"/>
              </a:rPr>
              <a:t>/fig12-5.jpg</a:t>
            </a:r>
          </a:p>
        </p:txBody>
      </p:sp>
      <p:grpSp>
        <p:nvGrpSpPr>
          <p:cNvPr id="2" name="グループ化 1"/>
          <p:cNvGrpSpPr/>
          <p:nvPr/>
        </p:nvGrpSpPr>
        <p:grpSpPr>
          <a:xfrm>
            <a:off x="4068609" y="881031"/>
            <a:ext cx="4392000" cy="4121901"/>
            <a:chOff x="4068609" y="881031"/>
            <a:chExt cx="4392000" cy="4121901"/>
          </a:xfrm>
        </p:grpSpPr>
        <p:sp>
          <p:nvSpPr>
            <p:cNvPr id="15" name="正方形/長方形 14"/>
            <p:cNvSpPr/>
            <p:nvPr/>
          </p:nvSpPr>
          <p:spPr>
            <a:xfrm>
              <a:off x="4068609" y="881031"/>
              <a:ext cx="4392000" cy="4121901"/>
            </a:xfrm>
            <a:custGeom>
              <a:avLst/>
              <a:gdLst/>
              <a:ahLst/>
              <a:cxnLst/>
              <a:rect l="l" t="t" r="r" b="b"/>
              <a:pathLst>
                <a:path w="4392000" h="4121901">
                  <a:moveTo>
                    <a:pt x="2230514" y="526763"/>
                  </a:moveTo>
                  <a:cubicBezTo>
                    <a:pt x="1147573" y="526763"/>
                    <a:pt x="269676" y="1136363"/>
                    <a:pt x="269676" y="1888343"/>
                  </a:cubicBezTo>
                  <a:cubicBezTo>
                    <a:pt x="269676" y="2640323"/>
                    <a:pt x="1147573" y="3249923"/>
                    <a:pt x="2230514" y="3249923"/>
                  </a:cubicBezTo>
                  <a:cubicBezTo>
                    <a:pt x="3313455" y="3249923"/>
                    <a:pt x="4191352" y="2640323"/>
                    <a:pt x="4191352" y="1888343"/>
                  </a:cubicBezTo>
                  <a:cubicBezTo>
                    <a:pt x="4191352" y="1136363"/>
                    <a:pt x="3313455" y="526763"/>
                    <a:pt x="2230514" y="526763"/>
                  </a:cubicBezTo>
                  <a:close/>
                  <a:moveTo>
                    <a:pt x="0" y="0"/>
                  </a:moveTo>
                  <a:lnTo>
                    <a:pt x="4392000" y="0"/>
                  </a:lnTo>
                  <a:lnTo>
                    <a:pt x="4392000" y="4121901"/>
                  </a:lnTo>
                  <a:lnTo>
                    <a:pt x="0" y="4121901"/>
                  </a:lnTo>
                  <a:close/>
                </a:path>
              </a:pathLst>
            </a:custGeom>
            <a:solidFill>
              <a:srgbClr val="0000FF">
                <a:alpha val="2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sp>
          <p:nvSpPr>
            <p:cNvPr id="8" name="楕円 7"/>
            <p:cNvSpPr/>
            <p:nvPr/>
          </p:nvSpPr>
          <p:spPr>
            <a:xfrm>
              <a:off x="4338285" y="1404811"/>
              <a:ext cx="3921675" cy="2723159"/>
            </a:xfrm>
            <a:prstGeom prst="ellipse">
              <a:avLst/>
            </a:prstGeom>
            <a:noFill/>
            <a:ln w="34925" cap="flat" cmpd="sng" algn="ctr">
              <a:solidFill>
                <a:srgbClr val="0000FF"/>
              </a:solidFill>
              <a:prstDash val="sysDot"/>
              <a:round/>
              <a:headEnd type="none" w="med" len="med"/>
              <a:tailEnd type="none" w="med" len="med"/>
            </a:ln>
            <a:effectLst/>
          </p:spPr>
          <p:style>
            <a:lnRef idx="0">
              <a:scrgbClr r="0" g="0" b="0"/>
            </a:lnRef>
            <a:fillRef idx="0">
              <a:scrgbClr r="0" g="0" b="0"/>
            </a:fillRef>
            <a:effectRef idx="0">
              <a:scrgbClr r="0" g="0" b="0"/>
            </a:effectRef>
            <a:fontRef idx="minor">
              <a:schemeClr val="accent2"/>
            </a:fontRef>
          </p:style>
          <p:txBody>
            <a:bodyPr rtlCol="0" anchor="ctr"/>
            <a:lstStyle/>
            <a:p>
              <a:pPr algn="ctr" defTabSz="761970"/>
              <a:endParaRPr lang="ja-JP" altLang="en-US" sz="1500">
                <a:solidFill>
                  <a:srgbClr val="ED7D31"/>
                </a:solidFill>
                <a:latin typeface="HGP創英角ｺﾞｼｯｸUB" panose="020B0900000000000000" pitchFamily="50" charset="-128"/>
                <a:ea typeface="HGP創英角ｺﾞｼｯｸUB" panose="020B0900000000000000" pitchFamily="50" charset="-128"/>
              </a:endParaRPr>
            </a:p>
          </p:txBody>
        </p:sp>
      </p:grpSp>
      <p:sp>
        <p:nvSpPr>
          <p:cNvPr id="16"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医学・医療における「統計」のはじまり</a:t>
            </a:r>
          </a:p>
        </p:txBody>
      </p:sp>
      <p:sp>
        <p:nvSpPr>
          <p:cNvPr id="17" name="正方形/長方形 16"/>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8" name="正方形/長方形 17"/>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0"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800" dirty="0">
                <a:effectLst>
                  <a:glow rad="88900">
                    <a:schemeClr val="bg1"/>
                  </a:glow>
                </a:effectLst>
                <a:latin typeface="HGP創英角ｺﾞｼｯｸUB" panose="020B0900000000000000" pitchFamily="50" charset="-128"/>
                <a:ea typeface="HGP創英角ｺﾞｼｯｸUB" panose="020B0900000000000000" pitchFamily="50" charset="-128"/>
              </a:rPr>
              <a:t>1854</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年＠ロンドン</a:t>
            </a:r>
          </a:p>
        </p:txBody>
      </p:sp>
      <p:sp>
        <p:nvSpPr>
          <p:cNvPr id="21" name="タイトル 8"/>
          <p:cNvSpPr txBox="1">
            <a:spLocks/>
          </p:cNvSpPr>
          <p:nvPr/>
        </p:nvSpPr>
        <p:spPr>
          <a:xfrm>
            <a:off x="1025376" y="1234820"/>
            <a:ext cx="8118624" cy="850939"/>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特定の井戸周辺</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に</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コレラ</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多発</a:t>
            </a:r>
          </a:p>
        </p:txBody>
      </p:sp>
    </p:spTree>
    <p:extLst>
      <p:ext uri="{BB962C8B-B14F-4D97-AF65-F5344CB8AC3E}">
        <p14:creationId xmlns:p14="http://schemas.microsoft.com/office/powerpoint/2010/main" val="87757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229271" y="1837513"/>
            <a:ext cx="6685459" cy="3743857"/>
          </a:xfrm>
          <a:prstGeom prst="rect">
            <a:avLst/>
          </a:prstGeom>
        </p:spPr>
      </p:pic>
      <p:sp>
        <p:nvSpPr>
          <p:cNvPr id="2" name="正方形/長方形 1"/>
          <p:cNvSpPr/>
          <p:nvPr/>
        </p:nvSpPr>
        <p:spPr>
          <a:xfrm>
            <a:off x="900113" y="1297074"/>
            <a:ext cx="7343775" cy="756000"/>
          </a:xfrm>
          <a:prstGeom prst="rect">
            <a:avLst/>
          </a:prstGeom>
          <a:gradFill>
            <a:gsLst>
              <a:gs pos="86000">
                <a:schemeClr val="accent5">
                  <a:lumMod val="40000"/>
                  <a:lumOff val="60000"/>
                </a:schemeClr>
              </a:gs>
              <a:gs pos="0">
                <a:schemeClr val="accent5">
                  <a:lumMod val="40000"/>
                  <a:lumOff val="60000"/>
                  <a:alpha val="26000"/>
                </a:schemeClr>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0" name="角丸四角形 66">
            <a:extLst>
              <a:ext uri="{FF2B5EF4-FFF2-40B4-BE49-F238E27FC236}">
                <a16:creationId xmlns="" xmlns:a16="http://schemas.microsoft.com/office/drawing/2014/main" id="{16966352-EB02-4C17-BBEE-6A8E48708C31}"/>
              </a:ext>
            </a:extLst>
          </p:cNvPr>
          <p:cNvSpPr/>
          <p:nvPr/>
        </p:nvSpPr>
        <p:spPr>
          <a:xfrm>
            <a:off x="969177" y="1345254"/>
            <a:ext cx="4047903" cy="646331"/>
          </a:xfrm>
          <a:prstGeom prst="roundRect">
            <a:avLst>
              <a:gd name="adj" fmla="val 0"/>
            </a:avLst>
          </a:prstGeom>
          <a:noFill/>
        </p:spPr>
        <p:txBody>
          <a:bodyPr wrap="none" rtlCol="0" anchor="ctr">
            <a:spAutoFit/>
          </a:bodyPr>
          <a:lstStyle/>
          <a:p>
            <a:r>
              <a:rPr lang="ja-JP" altLang="en-US" dirty="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rPr>
              <a:t>同一の区域でも、水道供給会社に</a:t>
            </a:r>
            <a:r>
              <a:rPr lang="ja-JP" altLang="en-US" dirty="0" smtClean="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rPr>
              <a:t>よって</a:t>
            </a:r>
            <a:endParaRPr lang="en-US" altLang="ja-JP" dirty="0" smtClean="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rPr>
              <a:t>コレラ</a:t>
            </a:r>
            <a:r>
              <a:rPr lang="ja-JP" altLang="en-US" dirty="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rPr>
              <a:t>発生率に大きな違いがあった！</a:t>
            </a:r>
          </a:p>
        </p:txBody>
      </p:sp>
      <p:sp>
        <p:nvSpPr>
          <p:cNvPr id="11" name="角丸四角形 66">
            <a:extLst>
              <a:ext uri="{FF2B5EF4-FFF2-40B4-BE49-F238E27FC236}">
                <a16:creationId xmlns="" xmlns:a16="http://schemas.microsoft.com/office/drawing/2014/main" id="{16966352-EB02-4C17-BBEE-6A8E48708C31}"/>
              </a:ext>
            </a:extLst>
          </p:cNvPr>
          <p:cNvSpPr/>
          <p:nvPr/>
        </p:nvSpPr>
        <p:spPr>
          <a:xfrm>
            <a:off x="5525095" y="1321504"/>
            <a:ext cx="2666114" cy="707886"/>
          </a:xfrm>
          <a:prstGeom prst="roundRect">
            <a:avLst>
              <a:gd name="adj" fmla="val 0"/>
            </a:avLst>
          </a:prstGeom>
          <a:noFill/>
        </p:spPr>
        <p:txBody>
          <a:bodyPr wrap="none" rtlCol="0" anchor="ctr">
            <a:spAutoFit/>
          </a:bodyPr>
          <a:lstStyle/>
          <a:p>
            <a:pPr algn="ctr"/>
            <a:r>
              <a:rPr lang="ja-JP" altLang="en-US" sz="2000" dirty="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rPr>
              <a:t>「データを集めること」の</a:t>
            </a:r>
            <a:endParaRPr lang="en-US" altLang="ja-JP" sz="2000" dirty="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endParaRPr>
          </a:p>
          <a:p>
            <a:pPr algn="ctr"/>
            <a:r>
              <a:rPr lang="ja-JP" altLang="en-US" sz="2000" dirty="0">
                <a:solidFill>
                  <a:schemeClr val="tx1"/>
                </a:solidFill>
                <a:effectLst>
                  <a:glow rad="88900">
                    <a:schemeClr val="bg1"/>
                  </a:glow>
                </a:effectLst>
                <a:latin typeface="HGP創英角ｺﾞｼｯｸUB" panose="020B0900000000000000" pitchFamily="50" charset="-128"/>
                <a:ea typeface="HGP創英角ｺﾞｼｯｸUB" panose="020B0900000000000000" pitchFamily="50" charset="-128"/>
              </a:rPr>
              <a:t>重要性</a:t>
            </a:r>
          </a:p>
        </p:txBody>
      </p:sp>
      <p:cxnSp>
        <p:nvCxnSpPr>
          <p:cNvPr id="14" name="直線矢印コネクタ 13"/>
          <p:cNvCxnSpPr/>
          <p:nvPr/>
        </p:nvCxnSpPr>
        <p:spPr>
          <a:xfrm>
            <a:off x="5005780" y="1675449"/>
            <a:ext cx="476793" cy="0"/>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sp>
        <p:nvSpPr>
          <p:cNvPr id="9"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医学・医療における「統計」のはじまり</a:t>
            </a:r>
          </a:p>
        </p:txBody>
      </p:sp>
      <p:sp>
        <p:nvSpPr>
          <p:cNvPr id="15" name="正方形/長方形 14"/>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6"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水道水とコレラ</a:t>
            </a:r>
          </a:p>
        </p:txBody>
      </p:sp>
      <p:sp>
        <p:nvSpPr>
          <p:cNvPr id="18" name="正方形/長方形 17">
            <a:extLst>
              <a:ext uri="{FF2B5EF4-FFF2-40B4-BE49-F238E27FC236}">
                <a16:creationId xmlns:a16="http://schemas.microsoft.com/office/drawing/2014/main" xmlns="" id="{2BE52A13-3C67-423D-A327-249777DD6A30}"/>
              </a:ext>
            </a:extLst>
          </p:cNvPr>
          <p:cNvSpPr/>
          <p:nvPr/>
        </p:nvSpPr>
        <p:spPr>
          <a:xfrm>
            <a:off x="2397306" y="5458160"/>
            <a:ext cx="5868144" cy="246221"/>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John Snow. Journal of Public Health 2 (1856): 239-57.</a:t>
            </a:r>
          </a:p>
        </p:txBody>
      </p:sp>
    </p:spTree>
    <p:extLst>
      <p:ext uri="{BB962C8B-B14F-4D97-AF65-F5344CB8AC3E}">
        <p14:creationId xmlns:p14="http://schemas.microsoft.com/office/powerpoint/2010/main" val="34833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8">
            <a:extLst>
              <a:ext uri="{FF2B5EF4-FFF2-40B4-BE49-F238E27FC236}">
                <a16:creationId xmlns="" xmlns:a16="http://schemas.microsoft.com/office/drawing/2014/main" id="{9C8C1B5F-814B-4B2E-ACA3-B4C4247A2FBE}"/>
              </a:ext>
            </a:extLst>
          </p:cNvPr>
          <p:cNvSpPr txBox="1">
            <a:spLocks/>
          </p:cNvSpPr>
          <p:nvPr/>
        </p:nvSpPr>
        <p:spPr>
          <a:xfrm>
            <a:off x="810345" y="1072020"/>
            <a:ext cx="7433543"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latin typeface="HGP創英角ｺﾞｼｯｸUB" panose="020B0900000000000000" pitchFamily="50" charset="-128"/>
                <a:ea typeface="HGP創英角ｺﾞｼｯｸUB" panose="020B0900000000000000" pitchFamily="50" charset="-128"/>
              </a:rPr>
              <a:t>調査統計</a:t>
            </a:r>
            <a:r>
              <a:rPr lang="ja-JP" altLang="en-US" sz="28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統計調査により作成される</a:t>
            </a:r>
            <a:r>
              <a:rPr lang="ja-JP" altLang="en-US" sz="2200" dirty="0" smtClean="0">
                <a:latin typeface="HGP創英角ｺﾞｼｯｸUB" panose="020B0900000000000000" pitchFamily="50" charset="-128"/>
                <a:ea typeface="HGP創英角ｺﾞｼｯｸUB" panose="020B0900000000000000" pitchFamily="50" charset="-128"/>
              </a:rPr>
              <a:t>統計</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 xmlns:a16="http://schemas.microsoft.com/office/drawing/2014/main" id="{0B51D63E-21BC-4357-BEB9-6BCC213274AB}"/>
              </a:ext>
            </a:extLst>
          </p:cNvPr>
          <p:cNvSpPr>
            <a:spLocks noChangeAspect="1"/>
          </p:cNvSpPr>
          <p:nvPr/>
        </p:nvSpPr>
        <p:spPr>
          <a:xfrm>
            <a:off x="611189" y="128719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27" name="タイトル 8">
            <a:extLst>
              <a:ext uri="{FF2B5EF4-FFF2-40B4-BE49-F238E27FC236}">
                <a16:creationId xmlns="" xmlns:a16="http://schemas.microsoft.com/office/drawing/2014/main" id="{9C8C1B5F-814B-4B2E-ACA3-B4C4247A2FBE}"/>
              </a:ext>
            </a:extLst>
          </p:cNvPr>
          <p:cNvSpPr txBox="1">
            <a:spLocks/>
          </p:cNvSpPr>
          <p:nvPr/>
        </p:nvSpPr>
        <p:spPr>
          <a:xfrm>
            <a:off x="810345" y="1592844"/>
            <a:ext cx="8082135"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業務統計</a:t>
            </a:r>
            <a:r>
              <a:rPr lang="ja-JP" altLang="en-US" sz="28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2200" dirty="0">
                <a:solidFill>
                  <a:srgbClr val="000000"/>
                </a:solidFill>
                <a:latin typeface="HGP創英角ｺﾞｼｯｸUB" panose="020B0900000000000000" pitchFamily="50" charset="-128"/>
                <a:ea typeface="HGP創英角ｺﾞｼｯｸUB" panose="020B0900000000000000" pitchFamily="50" charset="-128"/>
              </a:rPr>
              <a:t>業務データを集計することにより作成される</a:t>
            </a:r>
            <a:r>
              <a:rPr lang="ja-JP" altLang="en-US" sz="2200" dirty="0" smtClean="0">
                <a:solidFill>
                  <a:srgbClr val="000000"/>
                </a:solidFill>
                <a:latin typeface="HGP創英角ｺﾞｼｯｸUB" panose="020B0900000000000000" pitchFamily="50" charset="-128"/>
                <a:ea typeface="HGP創英角ｺﾞｼｯｸUB" panose="020B0900000000000000" pitchFamily="50" charset="-128"/>
              </a:rPr>
              <a:t>統計</a:t>
            </a:r>
            <a:endParaRPr lang="ja-JP" altLang="en-US" sz="2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 xmlns:a16="http://schemas.microsoft.com/office/drawing/2014/main" id="{0B51D63E-21BC-4357-BEB9-6BCC213274AB}"/>
              </a:ext>
            </a:extLst>
          </p:cNvPr>
          <p:cNvSpPr>
            <a:spLocks noChangeAspect="1"/>
          </p:cNvSpPr>
          <p:nvPr/>
        </p:nvSpPr>
        <p:spPr>
          <a:xfrm>
            <a:off x="611189" y="1807543"/>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29" name="タイトル 8">
            <a:extLst>
              <a:ext uri="{FF2B5EF4-FFF2-40B4-BE49-F238E27FC236}">
                <a16:creationId xmlns="" xmlns:a16="http://schemas.microsoft.com/office/drawing/2014/main" id="{9C8C1B5F-814B-4B2E-ACA3-B4C4247A2FBE}"/>
              </a:ext>
            </a:extLst>
          </p:cNvPr>
          <p:cNvSpPr txBox="1">
            <a:spLocks/>
          </p:cNvSpPr>
          <p:nvPr/>
        </p:nvSpPr>
        <p:spPr>
          <a:xfrm>
            <a:off x="810344" y="2113668"/>
            <a:ext cx="7433544"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加工統計</a:t>
            </a:r>
            <a:r>
              <a:rPr lang="ja-JP" altLang="en-US" sz="28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2200" dirty="0">
                <a:solidFill>
                  <a:srgbClr val="000000"/>
                </a:solidFill>
                <a:latin typeface="HGP創英角ｺﾞｼｯｸUB" panose="020B0900000000000000" pitchFamily="50" charset="-128"/>
                <a:ea typeface="HGP創英角ｺﾞｼｯｸUB" panose="020B0900000000000000" pitchFamily="50" charset="-128"/>
              </a:rPr>
              <a:t>他の統計を加工することにより作成される</a:t>
            </a:r>
            <a:r>
              <a:rPr lang="ja-JP" altLang="en-US" sz="2200" dirty="0" smtClean="0">
                <a:solidFill>
                  <a:srgbClr val="000000"/>
                </a:solidFill>
                <a:latin typeface="HGP創英角ｺﾞｼｯｸUB" panose="020B0900000000000000" pitchFamily="50" charset="-128"/>
                <a:ea typeface="HGP創英角ｺﾞｼｯｸUB" panose="020B0900000000000000" pitchFamily="50" charset="-128"/>
              </a:rPr>
              <a:t>統計</a:t>
            </a:r>
            <a:endParaRPr lang="en-US" altLang="ja-JP" sz="2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 xmlns:a16="http://schemas.microsoft.com/office/drawing/2014/main" id="{0B51D63E-21BC-4357-BEB9-6BCC213274AB}"/>
              </a:ext>
            </a:extLst>
          </p:cNvPr>
          <p:cNvSpPr>
            <a:spLocks noChangeAspect="1"/>
          </p:cNvSpPr>
          <p:nvPr/>
        </p:nvSpPr>
        <p:spPr>
          <a:xfrm>
            <a:off x="611189" y="232836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44" name="タイトル 8">
            <a:extLst>
              <a:ext uri="{FF2B5EF4-FFF2-40B4-BE49-F238E27FC236}">
                <a16:creationId xmlns="" xmlns:a16="http://schemas.microsoft.com/office/drawing/2014/main" id="{9C8C1B5F-814B-4B2E-ACA3-B4C4247A2FBE}"/>
              </a:ext>
            </a:extLst>
          </p:cNvPr>
          <p:cNvSpPr txBox="1">
            <a:spLocks/>
          </p:cNvSpPr>
          <p:nvPr/>
        </p:nvSpPr>
        <p:spPr>
          <a:xfrm>
            <a:off x="810345" y="3089290"/>
            <a:ext cx="7433543" cy="2160591"/>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gn="just">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実</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社会でも同様に</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、現場</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や顧客へのアンケート調査に基づく分析</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、請求</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や物流業務データの分析</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endParaRPr>
          </a:p>
          <a:p>
            <a:pPr algn="just">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これら</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を加工した分析を組み合わせることになります。</a:t>
            </a:r>
          </a:p>
        </p:txBody>
      </p:sp>
      <p:sp>
        <p:nvSpPr>
          <p:cNvPr id="10"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統計法などに基づく公的統計では</a:t>
            </a:r>
          </a:p>
        </p:txBody>
      </p:sp>
    </p:spTree>
    <p:extLst>
      <p:ext uri="{BB962C8B-B14F-4D97-AF65-F5344CB8AC3E}">
        <p14:creationId xmlns:p14="http://schemas.microsoft.com/office/powerpoint/2010/main" val="16176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2278</Words>
  <Application>Microsoft Office PowerPoint</Application>
  <PresentationFormat>画面に合わせる (16:10)</PresentationFormat>
  <Paragraphs>303</Paragraphs>
  <Slides>16</Slides>
  <Notes>16</Notes>
  <HiddenSlides>0</HiddenSlides>
  <MMClips>0</MMClips>
  <ScaleCrop>false</ScaleCrop>
  <HeadingPairs>
    <vt:vector size="4" baseType="variant">
      <vt:variant>
        <vt:lpstr>テーマ</vt:lpstr>
      </vt:variant>
      <vt:variant>
        <vt:i4>4</vt:i4>
      </vt:variant>
      <vt:variant>
        <vt:lpstr>スライド タイトル</vt:lpstr>
      </vt:variant>
      <vt:variant>
        <vt:i4>16</vt:i4>
      </vt:variant>
    </vt:vector>
  </HeadingPairs>
  <TitlesOfParts>
    <vt:vector size="20" baseType="lpstr">
      <vt:lpstr>2_Office テーマ</vt:lpstr>
      <vt:lpstr>1_Office テーマ</vt:lpstr>
      <vt:lpstr>4_Office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2020-02-19T05:03:03Z</dcterms:created>
  <dcterms:modified xsi:type="dcterms:W3CDTF">2020-02-25T04:18:33Z</dcterms:modified>
</cp:coreProperties>
</file>