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charts/chart9.xml" ContentType="application/vnd.openxmlformats-officedocument.drawingml.chart+xml"/>
  <Override PartName="/ppt/notesSlides/notesSlide16.xml" ContentType="application/vnd.openxmlformats-officedocument.presentationml.notesSlide+xml"/>
  <Override PartName="/ppt/charts/chart10.xml" ContentType="application/vnd.openxmlformats-officedocument.drawingml.chart+xml"/>
  <Override PartName="/ppt/theme/themeOverride6.xml" ContentType="application/vnd.openxmlformats-officedocument.themeOverride+xml"/>
  <Override PartName="/ppt/charts/chart11.xml" ContentType="application/vnd.openxmlformats-officedocument.drawingml.chart+xml"/>
  <Override PartName="/ppt/theme/themeOverride7.xml" ContentType="application/vnd.openxmlformats-officedocument.themeOverride+xml"/>
  <Override PartName="/ppt/notesSlides/notesSlide17.xml" ContentType="application/vnd.openxmlformats-officedocument.presentationml.notesSlide+xml"/>
  <Override PartName="/ppt/charts/chart12.xml" ContentType="application/vnd.openxmlformats-officedocument.drawingml.chart+xml"/>
  <Override PartName="/ppt/notesSlides/notesSlide18.xml" ContentType="application/vnd.openxmlformats-officedocument.presentationml.notesSlide+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17" r:id="rId1"/>
    <p:sldMasterId id="2147483674" r:id="rId2"/>
    <p:sldMasterId id="2147483720" r:id="rId3"/>
    <p:sldMasterId id="2147483718" r:id="rId4"/>
  </p:sldMasterIdLst>
  <p:notesMasterIdLst>
    <p:notesMasterId r:id="rId23"/>
  </p:notesMasterIdLst>
  <p:handoutMasterIdLst>
    <p:handoutMasterId r:id="rId24"/>
  </p:handoutMasterIdLst>
  <p:sldIdLst>
    <p:sldId id="615" r:id="rId5"/>
    <p:sldId id="619" r:id="rId6"/>
    <p:sldId id="407" r:id="rId7"/>
    <p:sldId id="408" r:id="rId8"/>
    <p:sldId id="409" r:id="rId9"/>
    <p:sldId id="410" r:id="rId10"/>
    <p:sldId id="411" r:id="rId11"/>
    <p:sldId id="412" r:id="rId12"/>
    <p:sldId id="552" r:id="rId13"/>
    <p:sldId id="553" r:id="rId14"/>
    <p:sldId id="554" r:id="rId15"/>
    <p:sldId id="555" r:id="rId16"/>
    <p:sldId id="556" r:id="rId17"/>
    <p:sldId id="413" r:id="rId18"/>
    <p:sldId id="414" r:id="rId19"/>
    <p:sldId id="415" r:id="rId20"/>
    <p:sldId id="416" r:id="rId21"/>
    <p:sldId id="417" r:id="rId22"/>
  </p:sldIdLst>
  <p:sldSz cx="9144000" cy="5715000" type="screen16x1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userDrawn="1">
          <p15:clr>
            <a:srgbClr val="A4A3A4"/>
          </p15:clr>
        </p15:guide>
        <p15:guide id="2" pos="2400" userDrawn="1">
          <p15:clr>
            <a:srgbClr val="A4A3A4"/>
          </p15:clr>
        </p15:guide>
        <p15:guide id="3"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F"/>
    <a:srgbClr val="EE4093"/>
    <a:srgbClr val="934BC9"/>
    <a:srgbClr val="008000"/>
    <a:srgbClr val="FF5050"/>
    <a:srgbClr val="FF7C8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52" autoAdjust="0"/>
    <p:restoredTop sz="82773" autoAdjust="0"/>
  </p:normalViewPr>
  <p:slideViewPr>
    <p:cSldViewPr snapToGrid="0">
      <p:cViewPr varScale="1">
        <p:scale>
          <a:sx n="139" d="100"/>
          <a:sy n="139" d="100"/>
        </p:scale>
        <p:origin x="-96" y="-384"/>
      </p:cViewPr>
      <p:guideLst>
        <p:guide orient="horz" pos="394"/>
        <p:guide orient="horz" pos="530"/>
        <p:guide orient="horz" pos="3206"/>
        <p:guide pos="567"/>
        <p:guide pos="5193"/>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snapToGrid="0">
      <p:cViewPr varScale="1">
        <p:scale>
          <a:sx n="88" d="100"/>
          <a:sy n="88" d="100"/>
        </p:scale>
        <p:origin x="382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H:\A\Lectures\&#32113;&#35336;2015\Book1.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H:\A\Lectures\&#32113;&#35336;&#20837;&#38272;2015\&#32113;&#35336;&#20837;&#38272;2015&#21069;&#26399;&#12473;&#12521;&#12452;&#12489;\&#12487;&#12540;&#12479;&#12398;&#30906;&#35469;&#12392;&#35201;&#32004;.xlsx" TargetMode="External"/><Relationship Id="rId1" Type="http://schemas.openxmlformats.org/officeDocument/2006/relationships/themeOverride" Target="../theme/themeOverride6.xml"/></Relationships>
</file>

<file path=ppt/charts/_rels/chart11.xml.rels><?xml version="1.0" encoding="UTF-8" standalone="yes"?>
<Relationships xmlns="http://schemas.openxmlformats.org/package/2006/relationships"><Relationship Id="rId2" Type="http://schemas.openxmlformats.org/officeDocument/2006/relationships/oleObject" Target="file:///H:\A\Lectures\&#32113;&#35336;&#20837;&#38272;2015\&#32113;&#35336;&#20837;&#38272;2015&#21069;&#26399;&#12473;&#12521;&#12452;&#12489;\&#12487;&#12540;&#12479;&#12398;&#30906;&#35469;&#12392;&#35201;&#32004;.xlsx" TargetMode="External"/><Relationship Id="rId1" Type="http://schemas.openxmlformats.org/officeDocument/2006/relationships/themeOverride" Target="../theme/themeOverride7.xml"/></Relationships>
</file>

<file path=ppt/charts/_rels/chart12.xml.rels><?xml version="1.0" encoding="UTF-8" standalone="yes"?>
<Relationships xmlns="http://schemas.openxmlformats.org/package/2006/relationships"><Relationship Id="rId1" Type="http://schemas.openxmlformats.org/officeDocument/2006/relationships/oleObject" Target="file:///H:\A\Lectures\&#32113;&#35336;2015\Book1.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Dropbox\&#21307;&#30274;&#24773;&#22577;&#20225;&#30011;&#37096;\&#25991;&#31185;&#30465;&#30149;&#38498;&#32076;&#21942;&#20154;&#26448;\log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A\Lectures\&#32113;&#35336;2015\Book1.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H:\A\Lectures\&#32113;&#35336;&#20837;&#38272;2015\&#32113;&#35336;&#20837;&#38272;2015&#21069;&#26399;&#12473;&#12521;&#12452;&#12489;\&#12487;&#12540;&#12479;&#12398;&#30906;&#35469;&#12392;&#35201;&#32004;.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H:\A\Lectures\&#32113;&#35336;&#20837;&#38272;2015\&#32113;&#35336;&#20837;&#38272;2015&#21069;&#26399;&#12473;&#12521;&#12452;&#12489;\&#12487;&#12540;&#12479;&#12398;&#30906;&#35469;&#12392;&#35201;&#32004;.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H:\A\Lectures\&#32113;&#35336;&#20837;&#38272;2015\&#32113;&#35336;&#20837;&#38272;2015&#21069;&#26399;&#12473;&#12521;&#12452;&#12489;\&#12487;&#12540;&#12479;&#12398;&#30906;&#35469;&#12392;&#35201;&#32004;.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1" Type="http://schemas.openxmlformats.org/officeDocument/2006/relationships/oleObject" Target="file:///H:\A\Lectures\&#32113;&#35336;2015\Book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A\Lectures\&#32113;&#35336;2015\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425523914431171"/>
          <c:y val="0.23907383449148648"/>
          <c:w val="0.75055203950963667"/>
          <c:h val="0.49940552171011682"/>
        </c:manualLayout>
      </c:layout>
      <c:barChart>
        <c:barDir val="col"/>
        <c:grouping val="clustered"/>
        <c:varyColors val="0"/>
        <c:ser>
          <c:idx val="0"/>
          <c:order val="0"/>
          <c:spPr>
            <a:solidFill>
              <a:srgbClr val="0000FF"/>
            </a:solidFill>
          </c:spPr>
          <c:invertIfNegative val="0"/>
          <c:cat>
            <c:strRef>
              <c:f>Sheet1!$K$2:$K$7</c:f>
              <c:strCache>
                <c:ptCount val="6"/>
                <c:pt idx="0">
                  <c:v>45未満</c:v>
                </c:pt>
                <c:pt idx="1">
                  <c:v>45-49</c:v>
                </c:pt>
                <c:pt idx="2">
                  <c:v>50-54</c:v>
                </c:pt>
                <c:pt idx="3">
                  <c:v>55-59</c:v>
                </c:pt>
                <c:pt idx="4">
                  <c:v>60-64</c:v>
                </c:pt>
                <c:pt idx="5">
                  <c:v>65以上</c:v>
                </c:pt>
              </c:strCache>
            </c:strRef>
          </c:cat>
          <c:val>
            <c:numRef>
              <c:f>Sheet1!$L$2:$L$7</c:f>
              <c:numCache>
                <c:formatCode>General</c:formatCode>
                <c:ptCount val="6"/>
                <c:pt idx="0">
                  <c:v>1</c:v>
                </c:pt>
                <c:pt idx="1">
                  <c:v>20</c:v>
                </c:pt>
                <c:pt idx="2">
                  <c:v>48</c:v>
                </c:pt>
                <c:pt idx="3">
                  <c:v>24</c:v>
                </c:pt>
                <c:pt idx="4">
                  <c:v>4</c:v>
                </c:pt>
                <c:pt idx="5">
                  <c:v>3</c:v>
                </c:pt>
              </c:numCache>
            </c:numRef>
          </c:val>
          <c:extLst xmlns:c16r2="http://schemas.microsoft.com/office/drawing/2015/06/chart">
            <c:ext xmlns:c16="http://schemas.microsoft.com/office/drawing/2014/chart" uri="{C3380CC4-5D6E-409C-BE32-E72D297353CC}">
              <c16:uniqueId val="{00000000-B1F5-6D4C-8FEA-6E9DE6DA8022}"/>
            </c:ext>
          </c:extLst>
        </c:ser>
        <c:dLbls>
          <c:showLegendKey val="0"/>
          <c:showVal val="0"/>
          <c:showCatName val="0"/>
          <c:showSerName val="0"/>
          <c:showPercent val="0"/>
          <c:showBubbleSize val="0"/>
        </c:dLbls>
        <c:gapWidth val="32"/>
        <c:axId val="49189632"/>
        <c:axId val="49191168"/>
      </c:barChart>
      <c:catAx>
        <c:axId val="49189632"/>
        <c:scaling>
          <c:orientation val="minMax"/>
        </c:scaling>
        <c:delete val="1"/>
        <c:axPos val="b"/>
        <c:numFmt formatCode="General" sourceLinked="0"/>
        <c:majorTickMark val="none"/>
        <c:minorTickMark val="none"/>
        <c:tickLblPos val="nextTo"/>
        <c:crossAx val="49191168"/>
        <c:crosses val="autoZero"/>
        <c:auto val="0"/>
        <c:lblAlgn val="ctr"/>
        <c:lblOffset val="100"/>
        <c:noMultiLvlLbl val="0"/>
      </c:catAx>
      <c:valAx>
        <c:axId val="49191168"/>
        <c:scaling>
          <c:orientation val="minMax"/>
        </c:scaling>
        <c:delete val="0"/>
        <c:axPos val="l"/>
        <c:majorGridlines>
          <c:spPr>
            <a:ln w="6350">
              <a:noFill/>
              <a:prstDash val="sysDot"/>
            </a:ln>
          </c:spPr>
        </c:majorGridlines>
        <c:numFmt formatCode="General" sourceLinked="0"/>
        <c:majorTickMark val="out"/>
        <c:minorTickMark val="none"/>
        <c:tickLblPos val="nextTo"/>
        <c:spPr>
          <a:ln>
            <a:noFill/>
          </a:ln>
        </c:spPr>
        <c:txPr>
          <a:bodyPr/>
          <a:lstStyle/>
          <a:p>
            <a:pPr>
              <a:defRPr sz="1600"/>
            </a:pPr>
            <a:endParaRPr lang="ja-JP"/>
          </a:p>
        </c:txPr>
        <c:crossAx val="49189632"/>
        <c:crosses val="autoZero"/>
        <c:crossBetween val="between"/>
      </c:valAx>
      <c:spPr>
        <a:solidFill>
          <a:srgbClr val="F2F2FF"/>
        </a:solidFill>
        <a:ln w="0">
          <a:noFill/>
        </a:ln>
      </c:spPr>
    </c:plotArea>
    <c:plotVisOnly val="1"/>
    <c:dispBlanksAs val="gap"/>
    <c:showDLblsOverMax val="0"/>
  </c:chart>
  <c:spPr>
    <a:noFill/>
  </c:spPr>
  <c:txPr>
    <a:bodyPr/>
    <a:lstStyle/>
    <a:p>
      <a:pPr>
        <a:defRPr sz="1400">
          <a:latin typeface="HGP創英角ｺﾞｼｯｸUB" panose="020B0900000000000000" pitchFamily="50" charset="-128"/>
          <a:ea typeface="HGP創英角ｺﾞｼｯｸUB" panose="020B0900000000000000" pitchFamily="50" charset="-128"/>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453216707275402E-2"/>
          <c:y val="4.2990263643869521E-2"/>
          <c:w val="0.78646549834130508"/>
          <c:h val="0.78325152258465958"/>
        </c:manualLayout>
      </c:layout>
      <c:barChart>
        <c:barDir val="col"/>
        <c:grouping val="clustered"/>
        <c:varyColors val="0"/>
        <c:ser>
          <c:idx val="0"/>
          <c:order val="0"/>
          <c:spPr>
            <a:solidFill>
              <a:srgbClr val="0000FF"/>
            </a:solidFill>
          </c:spPr>
          <c:invertIfNegative val="0"/>
          <c:cat>
            <c:strRef>
              <c:f>Sheet1!$E$58:$E$68</c:f>
              <c:strCache>
                <c:ptCount val="11"/>
                <c:pt idx="0">
                  <c:v>40未満</c:v>
                </c:pt>
                <c:pt idx="1">
                  <c:v>40-44</c:v>
                </c:pt>
                <c:pt idx="2">
                  <c:v>45-49</c:v>
                </c:pt>
                <c:pt idx="3">
                  <c:v>50-54</c:v>
                </c:pt>
                <c:pt idx="4">
                  <c:v>55-59</c:v>
                </c:pt>
                <c:pt idx="5">
                  <c:v>60-64</c:v>
                </c:pt>
                <c:pt idx="6">
                  <c:v>65-69</c:v>
                </c:pt>
                <c:pt idx="7">
                  <c:v>70-74</c:v>
                </c:pt>
                <c:pt idx="8">
                  <c:v>75-79</c:v>
                </c:pt>
                <c:pt idx="9">
                  <c:v>80-84</c:v>
                </c:pt>
                <c:pt idx="10">
                  <c:v>85以上</c:v>
                </c:pt>
              </c:strCache>
            </c:strRef>
          </c:cat>
          <c:val>
            <c:numRef>
              <c:f>Sheet1!$F$58:$F$68</c:f>
              <c:numCache>
                <c:formatCode>General</c:formatCode>
                <c:ptCount val="11"/>
                <c:pt idx="0">
                  <c:v>3</c:v>
                </c:pt>
                <c:pt idx="1">
                  <c:v>21</c:v>
                </c:pt>
                <c:pt idx="2">
                  <c:v>17</c:v>
                </c:pt>
                <c:pt idx="3">
                  <c:v>13</c:v>
                </c:pt>
                <c:pt idx="4">
                  <c:v>12</c:v>
                </c:pt>
                <c:pt idx="5">
                  <c:v>15</c:v>
                </c:pt>
                <c:pt idx="6">
                  <c:v>12</c:v>
                </c:pt>
                <c:pt idx="7">
                  <c:v>6</c:v>
                </c:pt>
                <c:pt idx="8">
                  <c:v>1</c:v>
                </c:pt>
              </c:numCache>
            </c:numRef>
          </c:val>
          <c:extLst xmlns:c16r2="http://schemas.microsoft.com/office/drawing/2015/06/chart">
            <c:ext xmlns:c16="http://schemas.microsoft.com/office/drawing/2014/chart" uri="{C3380CC4-5D6E-409C-BE32-E72D297353CC}">
              <c16:uniqueId val="{00000000-7BBA-0846-B9EA-FD14D8EA2AD2}"/>
            </c:ext>
          </c:extLst>
        </c:ser>
        <c:dLbls>
          <c:showLegendKey val="0"/>
          <c:showVal val="0"/>
          <c:showCatName val="0"/>
          <c:showSerName val="0"/>
          <c:showPercent val="0"/>
          <c:showBubbleSize val="0"/>
        </c:dLbls>
        <c:gapWidth val="23"/>
        <c:axId val="56642944"/>
        <c:axId val="56693888"/>
      </c:barChart>
      <c:catAx>
        <c:axId val="56642944"/>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693888"/>
        <c:crosses val="autoZero"/>
        <c:auto val="1"/>
        <c:lblAlgn val="ctr"/>
        <c:lblOffset val="100"/>
        <c:noMultiLvlLbl val="0"/>
      </c:catAx>
      <c:valAx>
        <c:axId val="56693888"/>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642944"/>
        <c:crosses val="autoZero"/>
        <c:crossBetween val="between"/>
      </c:valAx>
      <c:spPr>
        <a:solidFill>
          <a:srgbClr val="F2F2FF"/>
        </a:solidFill>
      </c:spPr>
    </c:plotArea>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259814142837604E-2"/>
          <c:y val="4.3112493673542446E-2"/>
          <c:w val="0.87538378575606179"/>
          <c:h val="0.78263526274858353"/>
        </c:manualLayout>
      </c:layout>
      <c:barChart>
        <c:barDir val="col"/>
        <c:grouping val="clustered"/>
        <c:varyColors val="0"/>
        <c:ser>
          <c:idx val="0"/>
          <c:order val="0"/>
          <c:spPr>
            <a:solidFill>
              <a:srgbClr val="0000FF"/>
            </a:solidFill>
          </c:spPr>
          <c:invertIfNegative val="0"/>
          <c:cat>
            <c:strRef>
              <c:f>Sheet1!$E$58:$E$68</c:f>
              <c:strCache>
                <c:ptCount val="11"/>
                <c:pt idx="0">
                  <c:v>40未満</c:v>
                </c:pt>
                <c:pt idx="1">
                  <c:v>40-44</c:v>
                </c:pt>
                <c:pt idx="2">
                  <c:v>45-49</c:v>
                </c:pt>
                <c:pt idx="3">
                  <c:v>50-54</c:v>
                </c:pt>
                <c:pt idx="4">
                  <c:v>55-59</c:v>
                </c:pt>
                <c:pt idx="5">
                  <c:v>60-64</c:v>
                </c:pt>
                <c:pt idx="6">
                  <c:v>65-69</c:v>
                </c:pt>
                <c:pt idx="7">
                  <c:v>70-74</c:v>
                </c:pt>
                <c:pt idx="8">
                  <c:v>75-79</c:v>
                </c:pt>
                <c:pt idx="9">
                  <c:v>80-84</c:v>
                </c:pt>
                <c:pt idx="10">
                  <c:v>85以上</c:v>
                </c:pt>
              </c:strCache>
            </c:strRef>
          </c:cat>
          <c:val>
            <c:numRef>
              <c:f>Sheet1!$G$58:$G$68</c:f>
              <c:numCache>
                <c:formatCode>General</c:formatCode>
                <c:ptCount val="11"/>
                <c:pt idx="0">
                  <c:v>1</c:v>
                </c:pt>
                <c:pt idx="1">
                  <c:v>10</c:v>
                </c:pt>
                <c:pt idx="2">
                  <c:v>25</c:v>
                </c:pt>
                <c:pt idx="3">
                  <c:v>27</c:v>
                </c:pt>
                <c:pt idx="4">
                  <c:v>19</c:v>
                </c:pt>
                <c:pt idx="5">
                  <c:v>5</c:v>
                </c:pt>
                <c:pt idx="6">
                  <c:v>6</c:v>
                </c:pt>
                <c:pt idx="7">
                  <c:v>3</c:v>
                </c:pt>
                <c:pt idx="8">
                  <c:v>1</c:v>
                </c:pt>
                <c:pt idx="9">
                  <c:v>2</c:v>
                </c:pt>
                <c:pt idx="10">
                  <c:v>1</c:v>
                </c:pt>
              </c:numCache>
            </c:numRef>
          </c:val>
          <c:extLst xmlns:c16r2="http://schemas.microsoft.com/office/drawing/2015/06/chart">
            <c:ext xmlns:c16="http://schemas.microsoft.com/office/drawing/2014/chart" uri="{C3380CC4-5D6E-409C-BE32-E72D297353CC}">
              <c16:uniqueId val="{00000000-1FC1-0442-A601-B42176A41262}"/>
            </c:ext>
          </c:extLst>
        </c:ser>
        <c:dLbls>
          <c:showLegendKey val="0"/>
          <c:showVal val="0"/>
          <c:showCatName val="0"/>
          <c:showSerName val="0"/>
          <c:showPercent val="0"/>
          <c:showBubbleSize val="0"/>
        </c:dLbls>
        <c:gapWidth val="23"/>
        <c:axId val="56713984"/>
        <c:axId val="56715520"/>
      </c:barChart>
      <c:catAx>
        <c:axId val="56713984"/>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715520"/>
        <c:crosses val="autoZero"/>
        <c:auto val="1"/>
        <c:lblAlgn val="ctr"/>
        <c:lblOffset val="100"/>
        <c:noMultiLvlLbl val="0"/>
      </c:catAx>
      <c:valAx>
        <c:axId val="56715520"/>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713984"/>
        <c:crosses val="autoZero"/>
        <c:crossBetween val="between"/>
      </c:valAx>
      <c:spPr>
        <a:solidFill>
          <a:srgbClr val="F2F2FF"/>
        </a:solidFill>
      </c:spPr>
    </c:plotArea>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041433637585259E-2"/>
          <c:y val="5.880323061747348E-2"/>
          <c:w val="0.91660249584424969"/>
          <c:h val="0.66078726942797605"/>
        </c:manualLayout>
      </c:layout>
      <c:barChart>
        <c:barDir val="col"/>
        <c:grouping val="clustered"/>
        <c:varyColors val="0"/>
        <c:ser>
          <c:idx val="0"/>
          <c:order val="0"/>
          <c:spPr>
            <a:solidFill>
              <a:srgbClr val="0000FF"/>
            </a:solidFill>
          </c:spPr>
          <c:invertIfNegative val="0"/>
          <c:cat>
            <c:strRef>
              <c:f>Sheet1!$F$2:$F$32</c:f>
              <c:strCache>
                <c:ptCount val="31"/>
                <c:pt idx="0">
                  <c:v>40以下</c:v>
                </c:pt>
                <c:pt idx="1">
                  <c:v>41</c:v>
                </c:pt>
                <c:pt idx="2">
                  <c:v>42</c:v>
                </c:pt>
                <c:pt idx="3">
                  <c:v>43</c:v>
                </c:pt>
                <c:pt idx="4">
                  <c:v>44</c:v>
                </c:pt>
                <c:pt idx="5">
                  <c:v>45</c:v>
                </c:pt>
                <c:pt idx="6">
                  <c:v>46</c:v>
                </c:pt>
                <c:pt idx="7">
                  <c:v>47</c:v>
                </c:pt>
                <c:pt idx="8">
                  <c:v>48</c:v>
                </c:pt>
                <c:pt idx="9">
                  <c:v>49</c:v>
                </c:pt>
                <c:pt idx="10">
                  <c:v>50</c:v>
                </c:pt>
                <c:pt idx="11">
                  <c:v>51</c:v>
                </c:pt>
                <c:pt idx="12">
                  <c:v>52</c:v>
                </c:pt>
                <c:pt idx="13">
                  <c:v>53</c:v>
                </c:pt>
                <c:pt idx="14">
                  <c:v>54</c:v>
                </c:pt>
                <c:pt idx="15">
                  <c:v>55</c:v>
                </c:pt>
                <c:pt idx="16">
                  <c:v>56</c:v>
                </c:pt>
                <c:pt idx="17">
                  <c:v>57</c:v>
                </c:pt>
                <c:pt idx="18">
                  <c:v>58</c:v>
                </c:pt>
                <c:pt idx="19">
                  <c:v>59</c:v>
                </c:pt>
                <c:pt idx="20">
                  <c:v>60</c:v>
                </c:pt>
                <c:pt idx="21">
                  <c:v>61</c:v>
                </c:pt>
                <c:pt idx="22">
                  <c:v>62</c:v>
                </c:pt>
                <c:pt idx="23">
                  <c:v>63</c:v>
                </c:pt>
                <c:pt idx="24">
                  <c:v>64</c:v>
                </c:pt>
                <c:pt idx="25">
                  <c:v>65</c:v>
                </c:pt>
                <c:pt idx="26">
                  <c:v>66</c:v>
                </c:pt>
                <c:pt idx="27">
                  <c:v>67</c:v>
                </c:pt>
                <c:pt idx="28">
                  <c:v>68</c:v>
                </c:pt>
                <c:pt idx="29">
                  <c:v>69</c:v>
                </c:pt>
                <c:pt idx="30">
                  <c:v>70以上</c:v>
                </c:pt>
              </c:strCache>
            </c:strRef>
          </c:cat>
          <c:val>
            <c:numRef>
              <c:f>Sheet1!$G$2:$G$32</c:f>
              <c:numCache>
                <c:formatCode>General</c:formatCode>
                <c:ptCount val="31"/>
                <c:pt idx="0">
                  <c:v>1</c:v>
                </c:pt>
                <c:pt idx="1">
                  <c:v>0</c:v>
                </c:pt>
                <c:pt idx="2">
                  <c:v>0</c:v>
                </c:pt>
                <c:pt idx="3">
                  <c:v>0</c:v>
                </c:pt>
                <c:pt idx="4">
                  <c:v>0</c:v>
                </c:pt>
                <c:pt idx="5">
                  <c:v>3</c:v>
                </c:pt>
                <c:pt idx="6">
                  <c:v>1</c:v>
                </c:pt>
                <c:pt idx="7">
                  <c:v>0</c:v>
                </c:pt>
                <c:pt idx="8">
                  <c:v>10</c:v>
                </c:pt>
                <c:pt idx="9">
                  <c:v>6</c:v>
                </c:pt>
                <c:pt idx="10">
                  <c:v>19</c:v>
                </c:pt>
                <c:pt idx="11">
                  <c:v>4</c:v>
                </c:pt>
                <c:pt idx="12">
                  <c:v>15</c:v>
                </c:pt>
                <c:pt idx="13">
                  <c:v>6</c:v>
                </c:pt>
                <c:pt idx="14">
                  <c:v>4</c:v>
                </c:pt>
                <c:pt idx="15">
                  <c:v>13</c:v>
                </c:pt>
                <c:pt idx="16">
                  <c:v>7</c:v>
                </c:pt>
                <c:pt idx="17">
                  <c:v>1</c:v>
                </c:pt>
                <c:pt idx="18">
                  <c:v>3</c:v>
                </c:pt>
                <c:pt idx="19">
                  <c:v>0</c:v>
                </c:pt>
                <c:pt idx="20">
                  <c:v>2</c:v>
                </c:pt>
                <c:pt idx="21">
                  <c:v>0</c:v>
                </c:pt>
                <c:pt idx="22">
                  <c:v>1</c:v>
                </c:pt>
                <c:pt idx="23">
                  <c:v>1</c:v>
                </c:pt>
                <c:pt idx="24">
                  <c:v>0</c:v>
                </c:pt>
                <c:pt idx="25">
                  <c:v>1</c:v>
                </c:pt>
                <c:pt idx="26">
                  <c:v>1</c:v>
                </c:pt>
                <c:pt idx="27">
                  <c:v>0</c:v>
                </c:pt>
                <c:pt idx="28">
                  <c:v>1</c:v>
                </c:pt>
                <c:pt idx="29">
                  <c:v>0</c:v>
                </c:pt>
                <c:pt idx="30">
                  <c:v>0</c:v>
                </c:pt>
              </c:numCache>
            </c:numRef>
          </c:val>
          <c:extLst xmlns:c16r2="http://schemas.microsoft.com/office/drawing/2015/06/chart">
            <c:ext xmlns:c16="http://schemas.microsoft.com/office/drawing/2014/chart" uri="{C3380CC4-5D6E-409C-BE32-E72D297353CC}">
              <c16:uniqueId val="{00000000-49DA-FB4A-A7AB-1D62C70E7A3C}"/>
            </c:ext>
          </c:extLst>
        </c:ser>
        <c:dLbls>
          <c:showLegendKey val="0"/>
          <c:showVal val="0"/>
          <c:showCatName val="0"/>
          <c:showSerName val="0"/>
          <c:showPercent val="0"/>
          <c:showBubbleSize val="0"/>
        </c:dLbls>
        <c:gapWidth val="19"/>
        <c:overlap val="-38"/>
        <c:axId val="56757632"/>
        <c:axId val="56767616"/>
      </c:barChart>
      <c:catAx>
        <c:axId val="56757632"/>
        <c:scaling>
          <c:orientation val="minMax"/>
        </c:scaling>
        <c:delete val="0"/>
        <c:axPos val="b"/>
        <c:numFmt formatCode="General" sourceLinked="0"/>
        <c:majorTickMark val="none"/>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767616"/>
        <c:crosses val="autoZero"/>
        <c:auto val="1"/>
        <c:lblAlgn val="ctr"/>
        <c:lblOffset val="100"/>
        <c:noMultiLvlLbl val="0"/>
      </c:catAx>
      <c:valAx>
        <c:axId val="56767616"/>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757632"/>
        <c:crosses val="autoZero"/>
        <c:crossBetween val="between"/>
      </c:valAx>
      <c:spPr>
        <a:solidFill>
          <a:srgbClr val="F2F2FF"/>
        </a:solidFill>
      </c:spPr>
    </c:plotArea>
    <c:plotVisOnly val="1"/>
    <c:dispBlanksAs val="gap"/>
    <c:showDLblsOverMax val="0"/>
  </c:chart>
  <c:txPr>
    <a:bodyPr/>
    <a:lstStyle/>
    <a:p>
      <a:pPr>
        <a:defRPr sz="1200"/>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solidFill>
                <a:schemeClr val="accent1"/>
              </a:solidFill>
              <a:round/>
            </a:ln>
            <a:effectLst/>
          </c:spPr>
          <c:marker>
            <c:symbol val="none"/>
          </c:marker>
          <c:xVal>
            <c:numRef>
              <c:f>Sheet2!$A$2:$A$40</c:f>
              <c:numCache>
                <c:formatCode>General</c:formatCode>
                <c:ptCount val="3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numCache>
            </c:numRef>
          </c:xVal>
          <c:yVal>
            <c:numRef>
              <c:f>Sheet2!$B$2:$B$40</c:f>
              <c:numCache>
                <c:formatCode>General</c:formatCode>
                <c:ptCount val="39"/>
                <c:pt idx="0">
                  <c:v>380</c:v>
                </c:pt>
                <c:pt idx="1">
                  <c:v>1200</c:v>
                </c:pt>
                <c:pt idx="2">
                  <c:v>1900</c:v>
                </c:pt>
                <c:pt idx="3">
                  <c:v>1450</c:v>
                </c:pt>
                <c:pt idx="4">
                  <c:v>1050</c:v>
                </c:pt>
                <c:pt idx="5">
                  <c:v>1000</c:v>
                </c:pt>
                <c:pt idx="6">
                  <c:v>820</c:v>
                </c:pt>
                <c:pt idx="7">
                  <c:v>1000</c:v>
                </c:pt>
                <c:pt idx="8">
                  <c:v>810</c:v>
                </c:pt>
                <c:pt idx="9">
                  <c:v>790</c:v>
                </c:pt>
                <c:pt idx="10">
                  <c:v>700</c:v>
                </c:pt>
                <c:pt idx="11">
                  <c:v>570</c:v>
                </c:pt>
                <c:pt idx="12">
                  <c:v>580</c:v>
                </c:pt>
                <c:pt idx="13">
                  <c:v>560</c:v>
                </c:pt>
                <c:pt idx="14">
                  <c:v>590</c:v>
                </c:pt>
                <c:pt idx="15">
                  <c:v>440</c:v>
                </c:pt>
                <c:pt idx="16">
                  <c:v>410</c:v>
                </c:pt>
                <c:pt idx="17">
                  <c:v>390</c:v>
                </c:pt>
                <c:pt idx="18">
                  <c:v>290</c:v>
                </c:pt>
                <c:pt idx="19">
                  <c:v>310</c:v>
                </c:pt>
                <c:pt idx="20">
                  <c:v>290</c:v>
                </c:pt>
                <c:pt idx="21">
                  <c:v>300</c:v>
                </c:pt>
                <c:pt idx="22">
                  <c:v>230</c:v>
                </c:pt>
                <c:pt idx="23">
                  <c:v>200</c:v>
                </c:pt>
                <c:pt idx="24">
                  <c:v>190</c:v>
                </c:pt>
                <c:pt idx="25">
                  <c:v>205</c:v>
                </c:pt>
                <c:pt idx="26">
                  <c:v>190</c:v>
                </c:pt>
                <c:pt idx="27">
                  <c:v>180</c:v>
                </c:pt>
                <c:pt idx="28">
                  <c:v>200</c:v>
                </c:pt>
                <c:pt idx="29">
                  <c:v>190</c:v>
                </c:pt>
                <c:pt idx="30">
                  <c:v>150</c:v>
                </c:pt>
                <c:pt idx="31">
                  <c:v>150</c:v>
                </c:pt>
                <c:pt idx="32">
                  <c:v>160</c:v>
                </c:pt>
                <c:pt idx="33">
                  <c:v>140</c:v>
                </c:pt>
                <c:pt idx="34">
                  <c:v>140</c:v>
                </c:pt>
                <c:pt idx="35">
                  <c:v>140</c:v>
                </c:pt>
                <c:pt idx="36">
                  <c:v>90</c:v>
                </c:pt>
                <c:pt idx="37">
                  <c:v>70</c:v>
                </c:pt>
                <c:pt idx="38">
                  <c:v>90</c:v>
                </c:pt>
              </c:numCache>
            </c:numRef>
          </c:yVal>
          <c:smooth val="0"/>
          <c:extLst xmlns:c16r2="http://schemas.microsoft.com/office/drawing/2015/06/chart">
            <c:ext xmlns:c16="http://schemas.microsoft.com/office/drawing/2014/chart" uri="{C3380CC4-5D6E-409C-BE32-E72D297353CC}">
              <c16:uniqueId val="{00000000-214B-408E-92CE-54FB5E4EA8C6}"/>
            </c:ext>
          </c:extLst>
        </c:ser>
        <c:dLbls>
          <c:showLegendKey val="0"/>
          <c:showVal val="0"/>
          <c:showCatName val="0"/>
          <c:showSerName val="0"/>
          <c:showPercent val="0"/>
          <c:showBubbleSize val="0"/>
        </c:dLbls>
        <c:axId val="56795520"/>
        <c:axId val="56797056"/>
      </c:scatterChart>
      <c:valAx>
        <c:axId val="56795520"/>
        <c:scaling>
          <c:orientation val="minMax"/>
          <c:max val="4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797056"/>
        <c:crosses val="autoZero"/>
        <c:crossBetween val="midCat"/>
      </c:valAx>
      <c:valAx>
        <c:axId val="56797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79552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00FF"/>
            </a:solidFill>
          </c:spPr>
          <c:invertIfNegative val="0"/>
          <c:cat>
            <c:strRef>
              <c:f>Sheet1!$F$2:$F$32</c:f>
              <c:strCache>
                <c:ptCount val="31"/>
                <c:pt idx="0">
                  <c:v>40以下</c:v>
                </c:pt>
                <c:pt idx="1">
                  <c:v>41</c:v>
                </c:pt>
                <c:pt idx="2">
                  <c:v>42</c:v>
                </c:pt>
                <c:pt idx="3">
                  <c:v>43</c:v>
                </c:pt>
                <c:pt idx="4">
                  <c:v>44</c:v>
                </c:pt>
                <c:pt idx="5">
                  <c:v>45</c:v>
                </c:pt>
                <c:pt idx="6">
                  <c:v>46</c:v>
                </c:pt>
                <c:pt idx="7">
                  <c:v>47</c:v>
                </c:pt>
                <c:pt idx="8">
                  <c:v>48</c:v>
                </c:pt>
                <c:pt idx="9">
                  <c:v>49</c:v>
                </c:pt>
                <c:pt idx="10">
                  <c:v>50</c:v>
                </c:pt>
                <c:pt idx="11">
                  <c:v>51</c:v>
                </c:pt>
                <c:pt idx="12">
                  <c:v>52</c:v>
                </c:pt>
                <c:pt idx="13">
                  <c:v>53</c:v>
                </c:pt>
                <c:pt idx="14">
                  <c:v>54</c:v>
                </c:pt>
                <c:pt idx="15">
                  <c:v>55</c:v>
                </c:pt>
                <c:pt idx="16">
                  <c:v>56</c:v>
                </c:pt>
                <c:pt idx="17">
                  <c:v>57</c:v>
                </c:pt>
                <c:pt idx="18">
                  <c:v>58</c:v>
                </c:pt>
                <c:pt idx="19">
                  <c:v>59</c:v>
                </c:pt>
                <c:pt idx="20">
                  <c:v>60</c:v>
                </c:pt>
                <c:pt idx="21">
                  <c:v>61</c:v>
                </c:pt>
                <c:pt idx="22">
                  <c:v>62</c:v>
                </c:pt>
                <c:pt idx="23">
                  <c:v>63</c:v>
                </c:pt>
                <c:pt idx="24">
                  <c:v>64</c:v>
                </c:pt>
                <c:pt idx="25">
                  <c:v>65</c:v>
                </c:pt>
                <c:pt idx="26">
                  <c:v>66</c:v>
                </c:pt>
                <c:pt idx="27">
                  <c:v>67</c:v>
                </c:pt>
                <c:pt idx="28">
                  <c:v>68</c:v>
                </c:pt>
                <c:pt idx="29">
                  <c:v>69</c:v>
                </c:pt>
                <c:pt idx="30">
                  <c:v>70以上</c:v>
                </c:pt>
              </c:strCache>
            </c:strRef>
          </c:cat>
          <c:val>
            <c:numRef>
              <c:f>Sheet1!$G$2:$G$32</c:f>
              <c:numCache>
                <c:formatCode>General</c:formatCode>
                <c:ptCount val="31"/>
                <c:pt idx="0">
                  <c:v>1</c:v>
                </c:pt>
                <c:pt idx="1">
                  <c:v>0</c:v>
                </c:pt>
                <c:pt idx="2">
                  <c:v>0</c:v>
                </c:pt>
                <c:pt idx="3">
                  <c:v>0</c:v>
                </c:pt>
                <c:pt idx="4">
                  <c:v>0</c:v>
                </c:pt>
                <c:pt idx="5">
                  <c:v>3</c:v>
                </c:pt>
                <c:pt idx="6">
                  <c:v>1</c:v>
                </c:pt>
                <c:pt idx="7">
                  <c:v>0</c:v>
                </c:pt>
                <c:pt idx="8">
                  <c:v>10</c:v>
                </c:pt>
                <c:pt idx="9">
                  <c:v>6</c:v>
                </c:pt>
                <c:pt idx="10">
                  <c:v>19</c:v>
                </c:pt>
                <c:pt idx="11">
                  <c:v>4</c:v>
                </c:pt>
                <c:pt idx="12">
                  <c:v>15</c:v>
                </c:pt>
                <c:pt idx="13">
                  <c:v>6</c:v>
                </c:pt>
                <c:pt idx="14">
                  <c:v>4</c:v>
                </c:pt>
                <c:pt idx="15">
                  <c:v>13</c:v>
                </c:pt>
                <c:pt idx="16">
                  <c:v>7</c:v>
                </c:pt>
                <c:pt idx="17">
                  <c:v>1</c:v>
                </c:pt>
                <c:pt idx="18">
                  <c:v>3</c:v>
                </c:pt>
                <c:pt idx="19">
                  <c:v>0</c:v>
                </c:pt>
                <c:pt idx="20">
                  <c:v>2</c:v>
                </c:pt>
                <c:pt idx="21">
                  <c:v>0</c:v>
                </c:pt>
                <c:pt idx="22">
                  <c:v>1</c:v>
                </c:pt>
                <c:pt idx="23">
                  <c:v>1</c:v>
                </c:pt>
                <c:pt idx="24">
                  <c:v>0</c:v>
                </c:pt>
                <c:pt idx="25">
                  <c:v>1</c:v>
                </c:pt>
                <c:pt idx="26">
                  <c:v>1</c:v>
                </c:pt>
                <c:pt idx="27">
                  <c:v>0</c:v>
                </c:pt>
                <c:pt idx="28">
                  <c:v>1</c:v>
                </c:pt>
                <c:pt idx="29">
                  <c:v>0</c:v>
                </c:pt>
                <c:pt idx="30">
                  <c:v>0</c:v>
                </c:pt>
              </c:numCache>
            </c:numRef>
          </c:val>
          <c:extLst xmlns:c16r2="http://schemas.microsoft.com/office/drawing/2015/06/chart">
            <c:ext xmlns:c16="http://schemas.microsoft.com/office/drawing/2014/chart" uri="{C3380CC4-5D6E-409C-BE32-E72D297353CC}">
              <c16:uniqueId val="{00000000-D0F1-449E-89BC-93E240ECFB22}"/>
            </c:ext>
          </c:extLst>
        </c:ser>
        <c:dLbls>
          <c:showLegendKey val="0"/>
          <c:showVal val="0"/>
          <c:showCatName val="0"/>
          <c:showSerName val="0"/>
          <c:showPercent val="0"/>
          <c:showBubbleSize val="0"/>
        </c:dLbls>
        <c:gapWidth val="21"/>
        <c:overlap val="24"/>
        <c:axId val="49684864"/>
        <c:axId val="49686400"/>
      </c:barChart>
      <c:catAx>
        <c:axId val="49684864"/>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49686400"/>
        <c:crosses val="autoZero"/>
        <c:auto val="1"/>
        <c:lblAlgn val="ctr"/>
        <c:lblOffset val="100"/>
        <c:noMultiLvlLbl val="0"/>
      </c:catAx>
      <c:valAx>
        <c:axId val="49686400"/>
        <c:scaling>
          <c:orientation val="minMax"/>
        </c:scaling>
        <c:delete val="0"/>
        <c:axPos val="l"/>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49684864"/>
        <c:crosses val="autoZero"/>
        <c:crossBetween val="between"/>
      </c:valAx>
      <c:spPr>
        <a:solidFill>
          <a:srgbClr val="F2F2FF"/>
        </a:solidFill>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72422347587943"/>
          <c:y val="2.9587974230493915E-2"/>
          <c:w val="0.80810490335683705"/>
          <c:h val="0.82085268432355052"/>
        </c:manualLayout>
      </c:layout>
      <c:barChart>
        <c:barDir val="col"/>
        <c:grouping val="clustered"/>
        <c:varyColors val="0"/>
        <c:ser>
          <c:idx val="0"/>
          <c:order val="0"/>
          <c:tx>
            <c:strRef>
              <c:f>Sheet1!$L$14</c:f>
              <c:strCache>
                <c:ptCount val="1"/>
                <c:pt idx="0">
                  <c:v>度数</c:v>
                </c:pt>
              </c:strCache>
            </c:strRef>
          </c:tx>
          <c:spPr>
            <a:solidFill>
              <a:srgbClr val="0000FF"/>
            </a:solidFill>
          </c:spPr>
          <c:invertIfNegative val="0"/>
          <c:cat>
            <c:strRef>
              <c:f>Sheet1!$K$15:$K$17</c:f>
              <c:strCache>
                <c:ptCount val="3"/>
                <c:pt idx="0">
                  <c:v>50未満</c:v>
                </c:pt>
                <c:pt idx="1">
                  <c:v>50-59</c:v>
                </c:pt>
                <c:pt idx="2">
                  <c:v>60以上</c:v>
                </c:pt>
              </c:strCache>
            </c:strRef>
          </c:cat>
          <c:val>
            <c:numRef>
              <c:f>Sheet1!$L$15:$L$17</c:f>
              <c:numCache>
                <c:formatCode>General</c:formatCode>
                <c:ptCount val="3"/>
                <c:pt idx="0">
                  <c:v>21</c:v>
                </c:pt>
                <c:pt idx="1">
                  <c:v>72</c:v>
                </c:pt>
                <c:pt idx="2">
                  <c:v>7</c:v>
                </c:pt>
              </c:numCache>
            </c:numRef>
          </c:val>
          <c:extLst xmlns:c16r2="http://schemas.microsoft.com/office/drawing/2015/06/chart">
            <c:ext xmlns:c16="http://schemas.microsoft.com/office/drawing/2014/chart" uri="{C3380CC4-5D6E-409C-BE32-E72D297353CC}">
              <c16:uniqueId val="{00000000-1C1A-425B-AA57-81BC8B0BE2BB}"/>
            </c:ext>
          </c:extLst>
        </c:ser>
        <c:dLbls>
          <c:showLegendKey val="0"/>
          <c:showVal val="0"/>
          <c:showCatName val="0"/>
          <c:showSerName val="0"/>
          <c:showPercent val="0"/>
          <c:showBubbleSize val="0"/>
        </c:dLbls>
        <c:gapWidth val="45"/>
        <c:axId val="49713152"/>
        <c:axId val="49714688"/>
      </c:barChart>
      <c:catAx>
        <c:axId val="49713152"/>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49714688"/>
        <c:crosses val="autoZero"/>
        <c:auto val="1"/>
        <c:lblAlgn val="ctr"/>
        <c:lblOffset val="100"/>
        <c:noMultiLvlLbl val="0"/>
      </c:catAx>
      <c:valAx>
        <c:axId val="49714688"/>
        <c:scaling>
          <c:orientation val="minMax"/>
        </c:scaling>
        <c:delete val="0"/>
        <c:axPos val="l"/>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49713152"/>
        <c:crosses val="autoZero"/>
        <c:crossBetween val="between"/>
      </c:valAx>
      <c:spPr>
        <a:solidFill>
          <a:srgbClr val="F2F2FF"/>
        </a:solidFill>
        <a:ln w="25400">
          <a:noFill/>
        </a:ln>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00FF"/>
            </a:solidFill>
          </c:spPr>
          <c:invertIfNegative val="0"/>
          <c:cat>
            <c:strRef>
              <c:f>Sheet1!$E$58:$E$68</c:f>
              <c:strCache>
                <c:ptCount val="11"/>
                <c:pt idx="0">
                  <c:v>40未満</c:v>
                </c:pt>
                <c:pt idx="1">
                  <c:v>40-44</c:v>
                </c:pt>
                <c:pt idx="2">
                  <c:v>45-49</c:v>
                </c:pt>
                <c:pt idx="3">
                  <c:v>50-54</c:v>
                </c:pt>
                <c:pt idx="4">
                  <c:v>55-59</c:v>
                </c:pt>
                <c:pt idx="5">
                  <c:v>60-64</c:v>
                </c:pt>
                <c:pt idx="6">
                  <c:v>65-69</c:v>
                </c:pt>
                <c:pt idx="7">
                  <c:v>70-74</c:v>
                </c:pt>
                <c:pt idx="8">
                  <c:v>75-79</c:v>
                </c:pt>
                <c:pt idx="9">
                  <c:v>80-84</c:v>
                </c:pt>
                <c:pt idx="10">
                  <c:v>85以上</c:v>
                </c:pt>
              </c:strCache>
            </c:strRef>
          </c:cat>
          <c:val>
            <c:numRef>
              <c:f>Sheet1!$F$58:$F$68</c:f>
              <c:numCache>
                <c:formatCode>General</c:formatCode>
                <c:ptCount val="11"/>
                <c:pt idx="0">
                  <c:v>3</c:v>
                </c:pt>
                <c:pt idx="1">
                  <c:v>21</c:v>
                </c:pt>
                <c:pt idx="2">
                  <c:v>17</c:v>
                </c:pt>
                <c:pt idx="3">
                  <c:v>13</c:v>
                </c:pt>
                <c:pt idx="4">
                  <c:v>12</c:v>
                </c:pt>
                <c:pt idx="5">
                  <c:v>15</c:v>
                </c:pt>
                <c:pt idx="6">
                  <c:v>12</c:v>
                </c:pt>
                <c:pt idx="7">
                  <c:v>6</c:v>
                </c:pt>
                <c:pt idx="8">
                  <c:v>1</c:v>
                </c:pt>
              </c:numCache>
            </c:numRef>
          </c:val>
          <c:extLst xmlns:c16r2="http://schemas.microsoft.com/office/drawing/2015/06/chart">
            <c:ext xmlns:c16="http://schemas.microsoft.com/office/drawing/2014/chart" uri="{C3380CC4-5D6E-409C-BE32-E72D297353CC}">
              <c16:uniqueId val="{00000000-CD07-4164-98F5-61E62887D9C5}"/>
            </c:ext>
          </c:extLst>
        </c:ser>
        <c:dLbls>
          <c:showLegendKey val="0"/>
          <c:showVal val="0"/>
          <c:showCatName val="0"/>
          <c:showSerName val="0"/>
          <c:showPercent val="0"/>
          <c:showBubbleSize val="0"/>
        </c:dLbls>
        <c:gapWidth val="24"/>
        <c:axId val="49855488"/>
        <c:axId val="49861376"/>
      </c:barChart>
      <c:catAx>
        <c:axId val="49855488"/>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49861376"/>
        <c:crosses val="autoZero"/>
        <c:auto val="1"/>
        <c:lblAlgn val="ctr"/>
        <c:lblOffset val="100"/>
        <c:noMultiLvlLbl val="0"/>
      </c:catAx>
      <c:valAx>
        <c:axId val="49861376"/>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49855488"/>
        <c:crosses val="autoZero"/>
        <c:crossBetween val="between"/>
      </c:valAx>
      <c:spPr>
        <a:solidFill>
          <a:srgbClr val="F2F2FF"/>
        </a:solidFill>
      </c:spPr>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00FF"/>
            </a:solidFill>
          </c:spPr>
          <c:invertIfNegative val="0"/>
          <c:cat>
            <c:strRef>
              <c:f>Sheet1!$E$58:$E$68</c:f>
              <c:strCache>
                <c:ptCount val="11"/>
                <c:pt idx="0">
                  <c:v>40未満</c:v>
                </c:pt>
                <c:pt idx="1">
                  <c:v>40-44</c:v>
                </c:pt>
                <c:pt idx="2">
                  <c:v>45-49</c:v>
                </c:pt>
                <c:pt idx="3">
                  <c:v>50-54</c:v>
                </c:pt>
                <c:pt idx="4">
                  <c:v>55-59</c:v>
                </c:pt>
                <c:pt idx="5">
                  <c:v>60-64</c:v>
                </c:pt>
                <c:pt idx="6">
                  <c:v>65-69</c:v>
                </c:pt>
                <c:pt idx="7">
                  <c:v>70-74</c:v>
                </c:pt>
                <c:pt idx="8">
                  <c:v>75-79</c:v>
                </c:pt>
                <c:pt idx="9">
                  <c:v>80-84</c:v>
                </c:pt>
                <c:pt idx="10">
                  <c:v>85以上</c:v>
                </c:pt>
              </c:strCache>
            </c:strRef>
          </c:cat>
          <c:val>
            <c:numRef>
              <c:f>Sheet1!$G$58:$G$68</c:f>
              <c:numCache>
                <c:formatCode>General</c:formatCode>
                <c:ptCount val="11"/>
                <c:pt idx="0">
                  <c:v>1</c:v>
                </c:pt>
                <c:pt idx="1">
                  <c:v>10</c:v>
                </c:pt>
                <c:pt idx="2">
                  <c:v>25</c:v>
                </c:pt>
                <c:pt idx="3">
                  <c:v>27</c:v>
                </c:pt>
                <c:pt idx="4">
                  <c:v>19</c:v>
                </c:pt>
                <c:pt idx="5">
                  <c:v>5</c:v>
                </c:pt>
                <c:pt idx="6">
                  <c:v>6</c:v>
                </c:pt>
                <c:pt idx="7">
                  <c:v>3</c:v>
                </c:pt>
                <c:pt idx="8">
                  <c:v>1</c:v>
                </c:pt>
                <c:pt idx="9">
                  <c:v>2</c:v>
                </c:pt>
                <c:pt idx="10">
                  <c:v>1</c:v>
                </c:pt>
              </c:numCache>
            </c:numRef>
          </c:val>
          <c:extLst xmlns:c16r2="http://schemas.microsoft.com/office/drawing/2015/06/chart">
            <c:ext xmlns:c16="http://schemas.microsoft.com/office/drawing/2014/chart" uri="{C3380CC4-5D6E-409C-BE32-E72D297353CC}">
              <c16:uniqueId val="{00000000-0E95-4EAF-B3FB-6E42A75BA753}"/>
            </c:ext>
          </c:extLst>
        </c:ser>
        <c:dLbls>
          <c:showLegendKey val="0"/>
          <c:showVal val="0"/>
          <c:showCatName val="0"/>
          <c:showSerName val="0"/>
          <c:showPercent val="0"/>
          <c:showBubbleSize val="0"/>
        </c:dLbls>
        <c:gapWidth val="24"/>
        <c:axId val="50200960"/>
        <c:axId val="50202496"/>
      </c:barChart>
      <c:catAx>
        <c:axId val="50200960"/>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0202496"/>
        <c:crosses val="autoZero"/>
        <c:auto val="1"/>
        <c:lblAlgn val="ctr"/>
        <c:lblOffset val="100"/>
        <c:noMultiLvlLbl val="0"/>
      </c:catAx>
      <c:valAx>
        <c:axId val="50202496"/>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0200960"/>
        <c:crosses val="autoZero"/>
        <c:crossBetween val="between"/>
      </c:valAx>
      <c:spPr>
        <a:solidFill>
          <a:srgbClr val="F2F2FF"/>
        </a:solidFill>
      </c:spPr>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4682588686727118E-2"/>
          <c:y val="7.5036826061782635E-2"/>
          <c:w val="0.82983508368351233"/>
          <c:h val="0.63197247198664896"/>
        </c:manualLayout>
      </c:layout>
      <c:barChart>
        <c:barDir val="col"/>
        <c:grouping val="clustered"/>
        <c:varyColors val="0"/>
        <c:ser>
          <c:idx val="0"/>
          <c:order val="0"/>
          <c:spPr>
            <a:solidFill>
              <a:srgbClr val="0000FF"/>
            </a:solidFill>
          </c:spPr>
          <c:invertIfNegative val="0"/>
          <c:cat>
            <c:strRef>
              <c:f>Sheet1!$E$58:$E$68</c:f>
              <c:strCache>
                <c:ptCount val="11"/>
                <c:pt idx="0">
                  <c:v>40未満</c:v>
                </c:pt>
                <c:pt idx="1">
                  <c:v>40-44</c:v>
                </c:pt>
                <c:pt idx="2">
                  <c:v>45-49</c:v>
                </c:pt>
                <c:pt idx="3">
                  <c:v>50-54</c:v>
                </c:pt>
                <c:pt idx="4">
                  <c:v>55-59</c:v>
                </c:pt>
                <c:pt idx="5">
                  <c:v>60-64</c:v>
                </c:pt>
                <c:pt idx="6">
                  <c:v>65-69</c:v>
                </c:pt>
                <c:pt idx="7">
                  <c:v>70-74</c:v>
                </c:pt>
                <c:pt idx="8">
                  <c:v>75-79</c:v>
                </c:pt>
                <c:pt idx="9">
                  <c:v>80-84</c:v>
                </c:pt>
                <c:pt idx="10">
                  <c:v>85以上</c:v>
                </c:pt>
              </c:strCache>
            </c:strRef>
          </c:cat>
          <c:val>
            <c:numRef>
              <c:f>Sheet1!$I$58:$I$68</c:f>
              <c:numCache>
                <c:formatCode>General</c:formatCode>
                <c:ptCount val="11"/>
                <c:pt idx="0">
                  <c:v>0</c:v>
                </c:pt>
                <c:pt idx="1">
                  <c:v>1</c:v>
                </c:pt>
                <c:pt idx="2">
                  <c:v>20</c:v>
                </c:pt>
                <c:pt idx="3">
                  <c:v>48</c:v>
                </c:pt>
                <c:pt idx="4">
                  <c:v>24</c:v>
                </c:pt>
                <c:pt idx="5">
                  <c:v>4</c:v>
                </c:pt>
                <c:pt idx="6">
                  <c:v>3</c:v>
                </c:pt>
                <c:pt idx="7">
                  <c:v>0</c:v>
                </c:pt>
                <c:pt idx="8">
                  <c:v>0</c:v>
                </c:pt>
                <c:pt idx="9">
                  <c:v>0</c:v>
                </c:pt>
                <c:pt idx="10">
                  <c:v>0</c:v>
                </c:pt>
              </c:numCache>
            </c:numRef>
          </c:val>
          <c:extLst xmlns:c16r2="http://schemas.microsoft.com/office/drawing/2015/06/chart">
            <c:ext xmlns:c16="http://schemas.microsoft.com/office/drawing/2014/chart" uri="{C3380CC4-5D6E-409C-BE32-E72D297353CC}">
              <c16:uniqueId val="{00000000-CA4B-4672-BEE1-A9B0AD1B917F}"/>
            </c:ext>
          </c:extLst>
        </c:ser>
        <c:dLbls>
          <c:showLegendKey val="0"/>
          <c:showVal val="0"/>
          <c:showCatName val="0"/>
          <c:showSerName val="0"/>
          <c:showPercent val="0"/>
          <c:showBubbleSize val="0"/>
        </c:dLbls>
        <c:gapWidth val="24"/>
        <c:axId val="50222592"/>
        <c:axId val="50224128"/>
      </c:barChart>
      <c:catAx>
        <c:axId val="50222592"/>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0224128"/>
        <c:crosses val="autoZero"/>
        <c:auto val="1"/>
        <c:lblAlgn val="ctr"/>
        <c:lblOffset val="100"/>
        <c:noMultiLvlLbl val="0"/>
      </c:catAx>
      <c:valAx>
        <c:axId val="50224128"/>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0222592"/>
        <c:crosses val="autoZero"/>
        <c:crossBetween val="between"/>
      </c:valAx>
      <c:spPr>
        <a:solidFill>
          <a:srgbClr val="F2F2FF"/>
        </a:solidFill>
      </c:spPr>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15697231027435E-2"/>
          <c:y val="8.7045976101922926E-2"/>
          <c:w val="0.81327510921704638"/>
          <c:h val="0.56113126121955337"/>
        </c:manualLayout>
      </c:layout>
      <c:barChart>
        <c:barDir val="col"/>
        <c:grouping val="clustered"/>
        <c:varyColors val="0"/>
        <c:ser>
          <c:idx val="0"/>
          <c:order val="0"/>
          <c:spPr>
            <a:solidFill>
              <a:srgbClr val="0000FF"/>
            </a:solidFill>
          </c:spPr>
          <c:invertIfNegative val="0"/>
          <c:cat>
            <c:strRef>
              <c:f>Sheet1!$E$58:$E$68</c:f>
              <c:strCache>
                <c:ptCount val="11"/>
                <c:pt idx="0">
                  <c:v>40未満</c:v>
                </c:pt>
                <c:pt idx="1">
                  <c:v>40-44</c:v>
                </c:pt>
                <c:pt idx="2">
                  <c:v>45-49</c:v>
                </c:pt>
                <c:pt idx="3">
                  <c:v>50-54</c:v>
                </c:pt>
                <c:pt idx="4">
                  <c:v>55-59</c:v>
                </c:pt>
                <c:pt idx="5">
                  <c:v>60-64</c:v>
                </c:pt>
                <c:pt idx="6">
                  <c:v>65-69</c:v>
                </c:pt>
                <c:pt idx="7">
                  <c:v>70-74</c:v>
                </c:pt>
                <c:pt idx="8">
                  <c:v>75-79</c:v>
                </c:pt>
                <c:pt idx="9">
                  <c:v>80-84</c:v>
                </c:pt>
                <c:pt idx="10">
                  <c:v>85以上</c:v>
                </c:pt>
              </c:strCache>
            </c:strRef>
          </c:cat>
          <c:val>
            <c:numRef>
              <c:f>Sheet1!$H$58:$H$68</c:f>
              <c:numCache>
                <c:formatCode>General</c:formatCode>
                <c:ptCount val="11"/>
                <c:pt idx="0">
                  <c:v>0</c:v>
                </c:pt>
                <c:pt idx="1">
                  <c:v>3</c:v>
                </c:pt>
                <c:pt idx="2">
                  <c:v>3</c:v>
                </c:pt>
                <c:pt idx="3">
                  <c:v>6</c:v>
                </c:pt>
                <c:pt idx="4">
                  <c:v>21</c:v>
                </c:pt>
                <c:pt idx="5">
                  <c:v>13</c:v>
                </c:pt>
                <c:pt idx="6">
                  <c:v>6</c:v>
                </c:pt>
                <c:pt idx="7">
                  <c:v>5</c:v>
                </c:pt>
                <c:pt idx="8">
                  <c:v>2</c:v>
                </c:pt>
                <c:pt idx="9">
                  <c:v>1</c:v>
                </c:pt>
                <c:pt idx="10">
                  <c:v>0</c:v>
                </c:pt>
              </c:numCache>
            </c:numRef>
          </c:val>
          <c:extLst xmlns:c16r2="http://schemas.microsoft.com/office/drawing/2015/06/chart">
            <c:ext xmlns:c16="http://schemas.microsoft.com/office/drawing/2014/chart" uri="{C3380CC4-5D6E-409C-BE32-E72D297353CC}">
              <c16:uniqueId val="{00000000-AEA5-4E66-A19A-CBE34386E47E}"/>
            </c:ext>
          </c:extLst>
        </c:ser>
        <c:dLbls>
          <c:showLegendKey val="0"/>
          <c:showVal val="0"/>
          <c:showCatName val="0"/>
          <c:showSerName val="0"/>
          <c:showPercent val="0"/>
          <c:showBubbleSize val="0"/>
        </c:dLbls>
        <c:gapWidth val="24"/>
        <c:axId val="50514560"/>
        <c:axId val="52146560"/>
      </c:barChart>
      <c:catAx>
        <c:axId val="50514560"/>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2146560"/>
        <c:crosses val="autoZero"/>
        <c:auto val="1"/>
        <c:lblAlgn val="ctr"/>
        <c:lblOffset val="100"/>
        <c:noMultiLvlLbl val="0"/>
      </c:catAx>
      <c:valAx>
        <c:axId val="52146560"/>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0514560"/>
        <c:crosses val="autoZero"/>
        <c:crossBetween val="between"/>
      </c:valAx>
      <c:spPr>
        <a:solidFill>
          <a:srgbClr val="F2F2FF"/>
        </a:solidFill>
      </c:spPr>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617532149687349E-2"/>
          <c:y val="8.3010384467085363E-2"/>
          <c:w val="0.87908637215456853"/>
          <c:h val="0.64697917551644601"/>
        </c:manualLayout>
      </c:layout>
      <c:barChart>
        <c:barDir val="col"/>
        <c:grouping val="clustered"/>
        <c:varyColors val="0"/>
        <c:ser>
          <c:idx val="0"/>
          <c:order val="0"/>
          <c:spPr>
            <a:solidFill>
              <a:srgbClr val="0000FF"/>
            </a:solidFill>
          </c:spPr>
          <c:invertIfNegative val="0"/>
          <c:cat>
            <c:strRef>
              <c:f>Sheet1!$F$2:$F$32</c:f>
              <c:strCache>
                <c:ptCount val="31"/>
                <c:pt idx="0">
                  <c:v>40以下</c:v>
                </c:pt>
                <c:pt idx="1">
                  <c:v>41</c:v>
                </c:pt>
                <c:pt idx="2">
                  <c:v>42</c:v>
                </c:pt>
                <c:pt idx="3">
                  <c:v>43</c:v>
                </c:pt>
                <c:pt idx="4">
                  <c:v>44</c:v>
                </c:pt>
                <c:pt idx="5">
                  <c:v>45</c:v>
                </c:pt>
                <c:pt idx="6">
                  <c:v>46</c:v>
                </c:pt>
                <c:pt idx="7">
                  <c:v>47</c:v>
                </c:pt>
                <c:pt idx="8">
                  <c:v>48</c:v>
                </c:pt>
                <c:pt idx="9">
                  <c:v>49</c:v>
                </c:pt>
                <c:pt idx="10">
                  <c:v>50</c:v>
                </c:pt>
                <c:pt idx="11">
                  <c:v>51</c:v>
                </c:pt>
                <c:pt idx="12">
                  <c:v>52</c:v>
                </c:pt>
                <c:pt idx="13">
                  <c:v>53</c:v>
                </c:pt>
                <c:pt idx="14">
                  <c:v>54</c:v>
                </c:pt>
                <c:pt idx="15">
                  <c:v>55</c:v>
                </c:pt>
                <c:pt idx="16">
                  <c:v>56</c:v>
                </c:pt>
                <c:pt idx="17">
                  <c:v>57</c:v>
                </c:pt>
                <c:pt idx="18">
                  <c:v>58</c:v>
                </c:pt>
                <c:pt idx="19">
                  <c:v>59</c:v>
                </c:pt>
                <c:pt idx="20">
                  <c:v>60</c:v>
                </c:pt>
                <c:pt idx="21">
                  <c:v>61</c:v>
                </c:pt>
                <c:pt idx="22">
                  <c:v>62</c:v>
                </c:pt>
                <c:pt idx="23">
                  <c:v>63</c:v>
                </c:pt>
                <c:pt idx="24">
                  <c:v>64</c:v>
                </c:pt>
                <c:pt idx="25">
                  <c:v>65</c:v>
                </c:pt>
                <c:pt idx="26">
                  <c:v>66</c:v>
                </c:pt>
                <c:pt idx="27">
                  <c:v>67</c:v>
                </c:pt>
                <c:pt idx="28">
                  <c:v>68</c:v>
                </c:pt>
                <c:pt idx="29">
                  <c:v>69</c:v>
                </c:pt>
                <c:pt idx="30">
                  <c:v>70以上</c:v>
                </c:pt>
              </c:strCache>
            </c:strRef>
          </c:cat>
          <c:val>
            <c:numRef>
              <c:f>Sheet1!$G$2:$G$32</c:f>
              <c:numCache>
                <c:formatCode>General</c:formatCode>
                <c:ptCount val="31"/>
                <c:pt idx="0">
                  <c:v>1</c:v>
                </c:pt>
                <c:pt idx="1">
                  <c:v>0</c:v>
                </c:pt>
                <c:pt idx="2">
                  <c:v>0</c:v>
                </c:pt>
                <c:pt idx="3">
                  <c:v>0</c:v>
                </c:pt>
                <c:pt idx="4">
                  <c:v>0</c:v>
                </c:pt>
                <c:pt idx="5">
                  <c:v>3</c:v>
                </c:pt>
                <c:pt idx="6">
                  <c:v>1</c:v>
                </c:pt>
                <c:pt idx="7">
                  <c:v>0</c:v>
                </c:pt>
                <c:pt idx="8">
                  <c:v>10</c:v>
                </c:pt>
                <c:pt idx="9">
                  <c:v>6</c:v>
                </c:pt>
                <c:pt idx="10">
                  <c:v>19</c:v>
                </c:pt>
                <c:pt idx="11">
                  <c:v>4</c:v>
                </c:pt>
                <c:pt idx="12">
                  <c:v>15</c:v>
                </c:pt>
                <c:pt idx="13">
                  <c:v>6</c:v>
                </c:pt>
                <c:pt idx="14">
                  <c:v>4</c:v>
                </c:pt>
                <c:pt idx="15">
                  <c:v>13</c:v>
                </c:pt>
                <c:pt idx="16">
                  <c:v>7</c:v>
                </c:pt>
                <c:pt idx="17">
                  <c:v>1</c:v>
                </c:pt>
                <c:pt idx="18">
                  <c:v>3</c:v>
                </c:pt>
                <c:pt idx="19">
                  <c:v>0</c:v>
                </c:pt>
                <c:pt idx="20">
                  <c:v>2</c:v>
                </c:pt>
                <c:pt idx="21">
                  <c:v>0</c:v>
                </c:pt>
                <c:pt idx="22">
                  <c:v>1</c:v>
                </c:pt>
                <c:pt idx="23">
                  <c:v>1</c:v>
                </c:pt>
                <c:pt idx="24">
                  <c:v>0</c:v>
                </c:pt>
                <c:pt idx="25">
                  <c:v>1</c:v>
                </c:pt>
                <c:pt idx="26">
                  <c:v>1</c:v>
                </c:pt>
                <c:pt idx="27">
                  <c:v>0</c:v>
                </c:pt>
                <c:pt idx="28">
                  <c:v>1</c:v>
                </c:pt>
                <c:pt idx="29">
                  <c:v>0</c:v>
                </c:pt>
                <c:pt idx="30">
                  <c:v>0</c:v>
                </c:pt>
              </c:numCache>
            </c:numRef>
          </c:val>
          <c:extLst xmlns:c16r2="http://schemas.microsoft.com/office/drawing/2015/06/chart">
            <c:ext xmlns:c16="http://schemas.microsoft.com/office/drawing/2014/chart" uri="{C3380CC4-5D6E-409C-BE32-E72D297353CC}">
              <c16:uniqueId val="{00000000-064D-3541-96E5-D33B0690A4C0}"/>
            </c:ext>
          </c:extLst>
        </c:ser>
        <c:dLbls>
          <c:showLegendKey val="0"/>
          <c:showVal val="0"/>
          <c:showCatName val="0"/>
          <c:showSerName val="0"/>
          <c:showPercent val="0"/>
          <c:showBubbleSize val="0"/>
        </c:dLbls>
        <c:gapWidth val="20"/>
        <c:axId val="55932800"/>
        <c:axId val="55934336"/>
      </c:barChart>
      <c:catAx>
        <c:axId val="55932800"/>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5934336"/>
        <c:crosses val="autoZero"/>
        <c:auto val="1"/>
        <c:lblAlgn val="ctr"/>
        <c:lblOffset val="100"/>
        <c:noMultiLvlLbl val="0"/>
      </c:catAx>
      <c:valAx>
        <c:axId val="55934336"/>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5932800"/>
        <c:crosses val="autoZero"/>
        <c:crossBetween val="between"/>
      </c:valAx>
      <c:spPr>
        <a:solidFill>
          <a:srgbClr val="F2F2FF"/>
        </a:solidFill>
      </c:spPr>
    </c:plotArea>
    <c:plotVisOnly val="1"/>
    <c:dispBlanksAs val="gap"/>
    <c:showDLblsOverMax val="0"/>
  </c:chart>
  <c:txPr>
    <a:bodyPr/>
    <a:lstStyle/>
    <a:p>
      <a:pPr>
        <a:defRPr sz="1200"/>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617532149687349E-2"/>
          <c:y val="5.7073529411764704E-2"/>
          <c:w val="0.89567291147119721"/>
          <c:h val="0.64694648692810464"/>
        </c:manualLayout>
      </c:layout>
      <c:barChart>
        <c:barDir val="col"/>
        <c:grouping val="clustered"/>
        <c:varyColors val="0"/>
        <c:ser>
          <c:idx val="0"/>
          <c:order val="0"/>
          <c:spPr>
            <a:solidFill>
              <a:srgbClr val="0000FF"/>
            </a:solidFill>
          </c:spPr>
          <c:invertIfNegative val="0"/>
          <c:cat>
            <c:strRef>
              <c:f>Sheet1!$F$2:$F$32</c:f>
              <c:strCache>
                <c:ptCount val="31"/>
                <c:pt idx="0">
                  <c:v>40以下</c:v>
                </c:pt>
                <c:pt idx="1">
                  <c:v>41</c:v>
                </c:pt>
                <c:pt idx="2">
                  <c:v>42</c:v>
                </c:pt>
                <c:pt idx="3">
                  <c:v>43</c:v>
                </c:pt>
                <c:pt idx="4">
                  <c:v>44</c:v>
                </c:pt>
                <c:pt idx="5">
                  <c:v>45</c:v>
                </c:pt>
                <c:pt idx="6">
                  <c:v>46</c:v>
                </c:pt>
                <c:pt idx="7">
                  <c:v>47</c:v>
                </c:pt>
                <c:pt idx="8">
                  <c:v>48</c:v>
                </c:pt>
                <c:pt idx="9">
                  <c:v>49</c:v>
                </c:pt>
                <c:pt idx="10">
                  <c:v>50</c:v>
                </c:pt>
                <c:pt idx="11">
                  <c:v>51</c:v>
                </c:pt>
                <c:pt idx="12">
                  <c:v>52</c:v>
                </c:pt>
                <c:pt idx="13">
                  <c:v>53</c:v>
                </c:pt>
                <c:pt idx="14">
                  <c:v>54</c:v>
                </c:pt>
                <c:pt idx="15">
                  <c:v>55</c:v>
                </c:pt>
                <c:pt idx="16">
                  <c:v>56</c:v>
                </c:pt>
                <c:pt idx="17">
                  <c:v>57</c:v>
                </c:pt>
                <c:pt idx="18">
                  <c:v>58</c:v>
                </c:pt>
                <c:pt idx="19">
                  <c:v>59</c:v>
                </c:pt>
                <c:pt idx="20">
                  <c:v>60</c:v>
                </c:pt>
                <c:pt idx="21">
                  <c:v>61</c:v>
                </c:pt>
                <c:pt idx="22">
                  <c:v>62</c:v>
                </c:pt>
                <c:pt idx="23">
                  <c:v>63</c:v>
                </c:pt>
                <c:pt idx="24">
                  <c:v>64</c:v>
                </c:pt>
                <c:pt idx="25">
                  <c:v>65</c:v>
                </c:pt>
                <c:pt idx="26">
                  <c:v>66</c:v>
                </c:pt>
                <c:pt idx="27">
                  <c:v>67</c:v>
                </c:pt>
                <c:pt idx="28">
                  <c:v>68</c:v>
                </c:pt>
                <c:pt idx="29">
                  <c:v>69</c:v>
                </c:pt>
                <c:pt idx="30">
                  <c:v>70以上</c:v>
                </c:pt>
              </c:strCache>
            </c:strRef>
          </c:cat>
          <c:val>
            <c:numRef>
              <c:f>Sheet1!$G$2:$G$32</c:f>
              <c:numCache>
                <c:formatCode>General</c:formatCode>
                <c:ptCount val="31"/>
                <c:pt idx="0">
                  <c:v>1</c:v>
                </c:pt>
                <c:pt idx="1">
                  <c:v>0</c:v>
                </c:pt>
                <c:pt idx="2">
                  <c:v>0</c:v>
                </c:pt>
                <c:pt idx="3">
                  <c:v>0</c:v>
                </c:pt>
                <c:pt idx="4">
                  <c:v>0</c:v>
                </c:pt>
                <c:pt idx="5">
                  <c:v>3</c:v>
                </c:pt>
                <c:pt idx="6">
                  <c:v>1</c:v>
                </c:pt>
                <c:pt idx="7">
                  <c:v>0</c:v>
                </c:pt>
                <c:pt idx="8">
                  <c:v>10</c:v>
                </c:pt>
                <c:pt idx="9">
                  <c:v>6</c:v>
                </c:pt>
                <c:pt idx="10">
                  <c:v>19</c:v>
                </c:pt>
                <c:pt idx="11">
                  <c:v>4</c:v>
                </c:pt>
                <c:pt idx="12">
                  <c:v>15</c:v>
                </c:pt>
                <c:pt idx="13">
                  <c:v>6</c:v>
                </c:pt>
                <c:pt idx="14">
                  <c:v>4</c:v>
                </c:pt>
                <c:pt idx="15">
                  <c:v>13</c:v>
                </c:pt>
                <c:pt idx="16">
                  <c:v>7</c:v>
                </c:pt>
                <c:pt idx="17">
                  <c:v>1</c:v>
                </c:pt>
                <c:pt idx="18">
                  <c:v>3</c:v>
                </c:pt>
                <c:pt idx="19">
                  <c:v>0</c:v>
                </c:pt>
                <c:pt idx="20">
                  <c:v>2</c:v>
                </c:pt>
                <c:pt idx="21">
                  <c:v>0</c:v>
                </c:pt>
                <c:pt idx="22">
                  <c:v>1</c:v>
                </c:pt>
                <c:pt idx="23">
                  <c:v>1</c:v>
                </c:pt>
                <c:pt idx="24">
                  <c:v>0</c:v>
                </c:pt>
                <c:pt idx="25">
                  <c:v>1</c:v>
                </c:pt>
                <c:pt idx="26">
                  <c:v>1</c:v>
                </c:pt>
                <c:pt idx="27">
                  <c:v>0</c:v>
                </c:pt>
                <c:pt idx="28">
                  <c:v>1</c:v>
                </c:pt>
                <c:pt idx="29">
                  <c:v>0</c:v>
                </c:pt>
                <c:pt idx="30">
                  <c:v>0</c:v>
                </c:pt>
              </c:numCache>
            </c:numRef>
          </c:val>
          <c:extLst xmlns:c16r2="http://schemas.microsoft.com/office/drawing/2015/06/chart">
            <c:ext xmlns:c16="http://schemas.microsoft.com/office/drawing/2014/chart" uri="{C3380CC4-5D6E-409C-BE32-E72D297353CC}">
              <c16:uniqueId val="{00000000-75FA-6A4A-BF95-7B0804049FD7}"/>
            </c:ext>
          </c:extLst>
        </c:ser>
        <c:dLbls>
          <c:showLegendKey val="0"/>
          <c:showVal val="0"/>
          <c:showCatName val="0"/>
          <c:showSerName val="0"/>
          <c:showPercent val="0"/>
          <c:showBubbleSize val="0"/>
        </c:dLbls>
        <c:gapWidth val="19"/>
        <c:axId val="56466432"/>
        <c:axId val="56468224"/>
      </c:barChart>
      <c:catAx>
        <c:axId val="56466432"/>
        <c:scaling>
          <c:orientation val="minMax"/>
        </c:scaling>
        <c:delete val="0"/>
        <c:axPos val="b"/>
        <c:numFmt formatCode="General" sourceLinked="0"/>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468224"/>
        <c:crosses val="autoZero"/>
        <c:auto val="1"/>
        <c:lblAlgn val="ctr"/>
        <c:lblOffset val="100"/>
        <c:noMultiLvlLbl val="0"/>
      </c:catAx>
      <c:valAx>
        <c:axId val="56468224"/>
        <c:scaling>
          <c:orientation val="minMax"/>
        </c:scaling>
        <c:delete val="0"/>
        <c:axPos val="l"/>
        <c:majorGridlines>
          <c:spPr>
            <a:ln>
              <a:noFill/>
            </a:ln>
          </c:spPr>
        </c:majorGridlines>
        <c:numFmt formatCode="General" sourceLinked="1"/>
        <c:majorTickMark val="out"/>
        <c:minorTickMark val="none"/>
        <c:tickLblPos val="nextTo"/>
        <c:txPr>
          <a:bodyPr/>
          <a:lstStyle/>
          <a:p>
            <a:pPr>
              <a:defRPr>
                <a:latin typeface="HGP創英角ｺﾞｼｯｸUB" panose="020B0900000000000000" pitchFamily="50" charset="-128"/>
                <a:ea typeface="HGP創英角ｺﾞｼｯｸUB" panose="020B0900000000000000" pitchFamily="50" charset="-128"/>
              </a:defRPr>
            </a:pPr>
            <a:endParaRPr lang="ja-JP"/>
          </a:p>
        </c:txPr>
        <c:crossAx val="56466432"/>
        <c:crosses val="autoZero"/>
        <c:crossBetween val="between"/>
      </c:valAx>
      <c:spPr>
        <a:solidFill>
          <a:srgbClr val="F2F2FF"/>
        </a:solidFill>
      </c:spPr>
    </c:plotArea>
    <c:plotVisOnly val="1"/>
    <c:dispBlanksAs val="gap"/>
    <c:showDLblsOverMax val="0"/>
  </c:chart>
  <c:txPr>
    <a:bodyPr/>
    <a:lstStyle/>
    <a:p>
      <a:pPr>
        <a:defRPr sz="1200"/>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1AB10502-D433-4698-A4DF-06029B496A98}" type="slidenum">
              <a:rPr kumimoji="1" lang="ja-JP" altLang="en-US" smtClean="0"/>
              <a:t>‹#›</a:t>
            </a:fld>
            <a:endParaRPr kumimoji="1" lang="ja-JP" altLang="en-US"/>
          </a:p>
        </p:txBody>
      </p:sp>
    </p:spTree>
    <p:extLst>
      <p:ext uri="{BB962C8B-B14F-4D97-AF65-F5344CB8AC3E}">
        <p14:creationId xmlns:p14="http://schemas.microsoft.com/office/powerpoint/2010/main" val="2455715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9D65FD74-6499-4290-962A-F179C6685009}" type="datetimeFigureOut">
              <a:rPr kumimoji="1" lang="ja-JP" altLang="en-US" smtClean="0"/>
              <a:t>2020/2/25</a:t>
            </a:fld>
            <a:endParaRPr kumimoji="1" lang="ja-JP" altLang="en-US"/>
          </a:p>
        </p:txBody>
      </p:sp>
      <p:sp>
        <p:nvSpPr>
          <p:cNvPr id="4" name="スライド イメージ プレースホルダー 3"/>
          <p:cNvSpPr>
            <a:spLocks noGrp="1" noRot="1" noChangeAspect="1"/>
          </p:cNvSpPr>
          <p:nvPr>
            <p:ph type="sldImg" idx="2"/>
          </p:nvPr>
        </p:nvSpPr>
        <p:spPr>
          <a:xfrm>
            <a:off x="704850" y="1233488"/>
            <a:ext cx="53260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7D5489D7-4FFC-455B-B915-3CEFB519FBBE}" type="slidenum">
              <a:rPr kumimoji="1" lang="ja-JP" altLang="en-US" smtClean="0"/>
              <a:t>‹#›</a:t>
            </a:fld>
            <a:endParaRPr kumimoji="1" lang="ja-JP" altLang="en-US"/>
          </a:p>
        </p:txBody>
      </p:sp>
    </p:spTree>
    <p:extLst>
      <p:ext uri="{BB962C8B-B14F-4D97-AF65-F5344CB8AC3E}">
        <p14:creationId xmlns:p14="http://schemas.microsoft.com/office/powerpoint/2010/main" val="2414551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30575"/>
          </a:xfrm>
        </p:spPr>
      </p:sp>
      <p:sp>
        <p:nvSpPr>
          <p:cNvPr id="3" name="ノート プレースホルダー 2"/>
          <p:cNvSpPr>
            <a:spLocks noGrp="1"/>
          </p:cNvSpPr>
          <p:nvPr>
            <p:ph type="body" idx="1"/>
          </p:nvPr>
        </p:nvSpPr>
        <p:spPr/>
        <p:txBody>
          <a:bodyPr/>
          <a:lstStyle/>
          <a:p>
            <a:r>
              <a:rPr kumimoji="1" lang="ja-JP" altLang="en-US" dirty="0" smtClean="0"/>
              <a:t>「統計の入門」第</a:t>
            </a:r>
            <a:r>
              <a:rPr kumimoji="1" lang="en-US" altLang="ja-JP" dirty="0" smtClean="0"/>
              <a:t>2</a:t>
            </a:r>
            <a:r>
              <a:rPr kumimoji="1" lang="ja-JP" altLang="en-US" dirty="0" smtClean="0"/>
              <a:t>章　データ特性と可視化　　です。</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a:t>
            </a:fld>
            <a:endParaRPr kumimoji="1" lang="ja-JP" altLang="en-US"/>
          </a:p>
        </p:txBody>
      </p:sp>
    </p:spTree>
    <p:extLst>
      <p:ext uri="{BB962C8B-B14F-4D97-AF65-F5344CB8AC3E}">
        <p14:creationId xmlns:p14="http://schemas.microsoft.com/office/powerpoint/2010/main" val="4281264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階級幅の設定も工夫が必要になります。</a:t>
            </a:r>
            <a:endParaRPr kumimoji="1" lang="en-US" altLang="ja-JP" dirty="0" smtClean="0"/>
          </a:p>
          <a:p>
            <a:r>
              <a:rPr kumimoji="1" lang="ja-JP" altLang="en-US" dirty="0" smtClean="0"/>
              <a:t>こちらの例では、</a:t>
            </a:r>
            <a:r>
              <a:rPr kumimoji="1" lang="en-US" altLang="ja-JP" dirty="0" smtClean="0"/>
              <a:t>100</a:t>
            </a:r>
            <a:r>
              <a:rPr kumimoji="1" lang="ja-JP" altLang="en-US" dirty="0" smtClean="0"/>
              <a:t>人の体重を</a:t>
            </a:r>
            <a:r>
              <a:rPr kumimoji="1" lang="en-US" altLang="ja-JP" dirty="0" smtClean="0"/>
              <a:t>1kg</a:t>
            </a:r>
            <a:r>
              <a:rPr kumimoji="1" lang="ja-JP" altLang="en-US" dirty="0" smtClean="0"/>
              <a:t>単位の階級に分けており、全体の分布までよく分かる一方で、少し細かすぎる嫌いもあります。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10</a:t>
            </a:fld>
            <a:endParaRPr kumimoji="1" lang="ja-JP" altLang="en-US"/>
          </a:p>
        </p:txBody>
      </p:sp>
    </p:spTree>
    <p:extLst>
      <p:ext uri="{BB962C8B-B14F-4D97-AF65-F5344CB8AC3E}">
        <p14:creationId xmlns:p14="http://schemas.microsoft.com/office/powerpoint/2010/main" val="2114145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こちらの例では、</a:t>
            </a:r>
            <a:r>
              <a:rPr kumimoji="1" lang="en-US" altLang="ja-JP" dirty="0" smtClean="0"/>
              <a:t>100</a:t>
            </a:r>
            <a:r>
              <a:rPr kumimoji="1" lang="ja-JP" altLang="en-US" dirty="0" smtClean="0"/>
              <a:t>人の体重を</a:t>
            </a:r>
            <a:r>
              <a:rPr kumimoji="1" lang="en-US" altLang="ja-JP" dirty="0" smtClean="0"/>
              <a:t>10kg</a:t>
            </a:r>
            <a:r>
              <a:rPr kumimoji="1" lang="ja-JP" altLang="en-US" dirty="0" smtClean="0"/>
              <a:t>単位の階級に分けており、逆に粗すぎて分布の様子があまりよくは分かりません。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11</a:t>
            </a:fld>
            <a:endParaRPr kumimoji="1" lang="ja-JP" altLang="en-US"/>
          </a:p>
        </p:txBody>
      </p:sp>
    </p:spTree>
    <p:extLst>
      <p:ext uri="{BB962C8B-B14F-4D97-AF65-F5344CB8AC3E}">
        <p14:creationId xmlns:p14="http://schemas.microsoft.com/office/powerpoint/2010/main" val="902160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このように階級幅の設定も悩ましい問題ですが、スタージェスという人が示した方法も一つの解決策です。</a:t>
            </a:r>
            <a:endParaRPr kumimoji="1" lang="en-US" altLang="ja-JP" dirty="0" smtClean="0"/>
          </a:p>
          <a:p>
            <a:r>
              <a:rPr kumimoji="1" lang="ja-JP" altLang="en-US" dirty="0" smtClean="0"/>
              <a:t>このスタージェスの方法はエクセルなどにも実装されているのですが、データ数に応じて自動的に階級数を決めてくれる、合理的な方法の一つです。</a:t>
            </a:r>
            <a:endParaRPr kumimoji="1" lang="en-US" altLang="ja-JP" dirty="0" smtClean="0"/>
          </a:p>
          <a:p>
            <a:r>
              <a:rPr kumimoji="1" lang="ja-JP" altLang="en-US" dirty="0" smtClean="0"/>
              <a:t>これに基づくと</a:t>
            </a:r>
            <a:r>
              <a:rPr kumimoji="1" lang="en-US" altLang="ja-JP" dirty="0" smtClean="0"/>
              <a:t>100</a:t>
            </a:r>
            <a:r>
              <a:rPr kumimoji="1" lang="ja-JP" altLang="en-US" dirty="0" smtClean="0"/>
              <a:t>個くらいのデータなら</a:t>
            </a:r>
            <a:r>
              <a:rPr kumimoji="1" lang="en-US" altLang="ja-JP" dirty="0" smtClean="0"/>
              <a:t>8</a:t>
            </a:r>
            <a:r>
              <a:rPr kumimoji="1" lang="ja-JP" altLang="en-US" dirty="0" smtClean="0"/>
              <a:t>階級、</a:t>
            </a:r>
            <a:r>
              <a:rPr kumimoji="1" lang="en-US" altLang="ja-JP" dirty="0" smtClean="0"/>
              <a:t>50</a:t>
            </a:r>
            <a:r>
              <a:rPr kumimoji="1" lang="ja-JP" altLang="en-US" dirty="0" smtClean="0"/>
              <a:t>個くらいのデータは</a:t>
            </a:r>
            <a:r>
              <a:rPr kumimoji="1" lang="en-US" altLang="ja-JP" dirty="0" smtClean="0"/>
              <a:t>7</a:t>
            </a:r>
            <a:r>
              <a:rPr kumimoji="1" lang="ja-JP" altLang="en-US" dirty="0" smtClean="0"/>
              <a:t>階級くらいが妥当と言うことになります。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12</a:t>
            </a:fld>
            <a:endParaRPr kumimoji="1" lang="ja-JP" altLang="en-US"/>
          </a:p>
        </p:txBody>
      </p:sp>
    </p:spTree>
    <p:extLst>
      <p:ext uri="{BB962C8B-B14F-4D97-AF65-F5344CB8AC3E}">
        <p14:creationId xmlns:p14="http://schemas.microsoft.com/office/powerpoint/2010/main" val="3962522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22313" y="1243013"/>
            <a:ext cx="5362575" cy="3352800"/>
          </a:xfrm>
        </p:spPr>
      </p:sp>
      <p:sp>
        <p:nvSpPr>
          <p:cNvPr id="3" name="ノート プレースホルダー 2"/>
          <p:cNvSpPr>
            <a:spLocks noGrp="1"/>
          </p:cNvSpPr>
          <p:nvPr>
            <p:ph type="body" idx="1"/>
          </p:nvPr>
        </p:nvSpPr>
        <p:spPr/>
        <p:txBody>
          <a:bodyPr/>
          <a:lstStyle/>
          <a:p>
            <a:r>
              <a:rPr kumimoji="1" lang="ja-JP" altLang="en-US" dirty="0"/>
              <a:t>複数のデータを並べる</a:t>
            </a:r>
            <a:r>
              <a:rPr kumimoji="1" lang="ja-JP" altLang="en-US" dirty="0" smtClean="0"/>
              <a:t>とそれぞれの分布、場合によってはその分布の差、についてよく分かる一方で、それぞれの違いについて理解するのは簡単ではなくなります。</a:t>
            </a:r>
            <a:endParaRPr kumimoji="1" lang="en-US" altLang="ja-JP" dirty="0" smtClean="0"/>
          </a:p>
          <a:p>
            <a:r>
              <a:rPr kumimoji="1" lang="ja-JP" altLang="en-US" dirty="0" smtClean="0"/>
              <a:t>こちらでは、</a:t>
            </a:r>
            <a:r>
              <a:rPr kumimoji="1" lang="en-US" altLang="ja-JP" dirty="0" smtClean="0"/>
              <a:t>4</a:t>
            </a:r>
            <a:r>
              <a:rPr kumimoji="1" lang="ja-JP" altLang="en-US" dirty="0" err="1" smtClean="0"/>
              <a:t>つの</a:t>
            </a:r>
            <a:r>
              <a:rPr kumimoji="1" lang="ja-JP" altLang="en-US" dirty="0" smtClean="0"/>
              <a:t>市の体重の分布が示されていますが、違いについて理解するのは容易ではありませんね。</a:t>
            </a:r>
            <a:endParaRPr kumimoji="1" lang="en-US" altLang="ja-JP"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13</a:t>
            </a:fld>
            <a:endParaRPr kumimoji="1" lang="ja-JP" altLang="en-US"/>
          </a:p>
        </p:txBody>
      </p:sp>
    </p:spTree>
    <p:extLst>
      <p:ext uri="{BB962C8B-B14F-4D97-AF65-F5344CB8AC3E}">
        <p14:creationId xmlns:p14="http://schemas.microsoft.com/office/powerpoint/2010/main" val="3958268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28987"/>
          </a:xfrm>
        </p:spPr>
      </p:sp>
      <p:sp>
        <p:nvSpPr>
          <p:cNvPr id="3" name="ノート プレースホルダー 2"/>
          <p:cNvSpPr>
            <a:spLocks noGrp="1"/>
          </p:cNvSpPr>
          <p:nvPr>
            <p:ph type="body" idx="1"/>
          </p:nvPr>
        </p:nvSpPr>
        <p:spPr/>
        <p:txBody>
          <a:bodyPr/>
          <a:lstStyle/>
          <a:p>
            <a:r>
              <a:rPr kumimoji="1" lang="ja-JP" altLang="en-US" dirty="0" smtClean="0"/>
              <a:t>こういう場合に、各グループを代表する値を使うと理解しやすくなります。</a:t>
            </a:r>
            <a:endParaRPr kumimoji="1" lang="en-US" altLang="ja-JP" dirty="0" smtClean="0"/>
          </a:p>
          <a:p>
            <a:r>
              <a:rPr kumimoji="1" lang="ja-JP" altLang="en-US" dirty="0" smtClean="0"/>
              <a:t>一般的には平均値が使われることが多いですが、中央値や最頻値などが使われる場面もあります。</a:t>
            </a:r>
            <a:endParaRPr kumimoji="1" lang="en-US" altLang="ja-JP" dirty="0" smtClean="0"/>
          </a:p>
          <a:p>
            <a:r>
              <a:rPr kumimoji="1" lang="ja-JP" altLang="en-US" dirty="0" smtClean="0"/>
              <a:t>実社会ではデータの分布に偏りがある場面も多く、中央値の登場機会は、みなさんが思っている以上多いかもしれません。</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36280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中央値とは全体を小さいものから並べたときに真ん中の順番のとる値のことです。</a:t>
            </a:r>
            <a:endParaRPr kumimoji="1" lang="en-US" altLang="ja-JP" dirty="0" smtClean="0"/>
          </a:p>
          <a:p>
            <a:r>
              <a:rPr kumimoji="1" lang="ja-JP" altLang="en-US" dirty="0" smtClean="0"/>
              <a:t>データの数が奇数個の時は真ん中が分かり易いですが、偶数個の時はいくつかの考え方があり、ここでは</a:t>
            </a:r>
            <a:r>
              <a:rPr kumimoji="1" lang="en-US" altLang="ja-JP" dirty="0" smtClean="0"/>
              <a:t>2</a:t>
            </a:r>
            <a:r>
              <a:rPr kumimoji="1" lang="ja-JP" altLang="en-US" dirty="0" smtClean="0"/>
              <a:t>分の</a:t>
            </a:r>
            <a:r>
              <a:rPr kumimoji="1" lang="en-US" altLang="ja-JP" dirty="0" smtClean="0"/>
              <a:t>N</a:t>
            </a:r>
            <a:r>
              <a:rPr kumimoji="1" lang="ja-JP" altLang="en-US" dirty="0" smtClean="0"/>
              <a:t>番目と</a:t>
            </a:r>
            <a:r>
              <a:rPr kumimoji="1" lang="en-US" altLang="ja-JP" dirty="0" smtClean="0"/>
              <a:t>2</a:t>
            </a:r>
            <a:r>
              <a:rPr kumimoji="1" lang="ja-JP" altLang="en-US" dirty="0" smtClean="0"/>
              <a:t>分の</a:t>
            </a:r>
            <a:r>
              <a:rPr kumimoji="1" lang="en-US" altLang="ja-JP" dirty="0" smtClean="0"/>
              <a:t>N</a:t>
            </a:r>
            <a:r>
              <a:rPr kumimoji="1" lang="ja-JP" altLang="en-US" dirty="0" smtClean="0"/>
              <a:t>足す</a:t>
            </a:r>
            <a:r>
              <a:rPr kumimoji="1" lang="en-US" altLang="ja-JP" dirty="0" smtClean="0"/>
              <a:t>1</a:t>
            </a:r>
            <a:r>
              <a:rPr kumimoji="1" lang="ja-JP" altLang="en-US" dirty="0" smtClean="0"/>
              <a:t>番目の平均を用いる方法を紹介します。</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21827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なぜみなさんが親しんできた平均値を使うことに徹底してはいけないのでしょうか。</a:t>
            </a:r>
            <a:endParaRPr kumimoji="1" lang="en-US" altLang="ja-JP" dirty="0" smtClean="0"/>
          </a:p>
          <a:p>
            <a:endParaRPr kumimoji="1" lang="en-US" altLang="ja-JP" dirty="0" smtClean="0"/>
          </a:p>
          <a:p>
            <a:r>
              <a:rPr kumimoji="1" lang="ja-JP" altLang="en-US" dirty="0" smtClean="0"/>
              <a:t>ここでは、平均値も万能ではないと言うことを再確認してみましょう。</a:t>
            </a:r>
            <a:endParaRPr kumimoji="1" lang="en-US" altLang="ja-JP" dirty="0" smtClean="0"/>
          </a:p>
          <a:p>
            <a:r>
              <a:rPr kumimoji="1" lang="ja-JP" altLang="en-US" dirty="0" smtClean="0"/>
              <a:t>例えば左と右は平均値はほぼ同じですが、分布の仕方は違っています。</a:t>
            </a:r>
            <a:endParaRPr kumimoji="1" lang="en-US" altLang="ja-JP" dirty="0" smtClean="0"/>
          </a:p>
          <a:p>
            <a:r>
              <a:rPr kumimoji="1" lang="ja-JP" altLang="en-US" dirty="0" smtClean="0"/>
              <a:t>特に右側の分布は、多くのデータが</a:t>
            </a:r>
            <a:r>
              <a:rPr kumimoji="1" lang="en-US" altLang="ja-JP" dirty="0" smtClean="0"/>
              <a:t>60</a:t>
            </a:r>
            <a:r>
              <a:rPr kumimoji="1" lang="ja-JP" altLang="en-US" dirty="0" smtClean="0"/>
              <a:t>未満に集まっている一方で、数は少ないものの</a:t>
            </a:r>
            <a:r>
              <a:rPr kumimoji="1" lang="en-US" altLang="ja-JP" dirty="0" smtClean="0"/>
              <a:t>80</a:t>
            </a:r>
            <a:r>
              <a:rPr kumimoji="1" lang="ja-JP" altLang="en-US" dirty="0" smtClean="0"/>
              <a:t>以上といった外れ値が全体の平均値を押し上げた結果、左側のグループの平均と同じような値になっています。</a:t>
            </a:r>
            <a:endParaRPr kumimoji="1" lang="en-US" altLang="ja-JP" dirty="0" smtClean="0"/>
          </a:p>
          <a:p>
            <a:r>
              <a:rPr kumimoji="1" lang="ja-JP" altLang="en-US" dirty="0" smtClean="0"/>
              <a:t>左と右の分布は場合によっては別のものと考えた方がよい場面もあるのは皆さんもわかりなのではないでしょうか。</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16</a:t>
            </a:fld>
            <a:endParaRPr kumimoji="1" lang="ja-JP" altLang="en-US"/>
          </a:p>
        </p:txBody>
      </p:sp>
    </p:spTree>
    <p:extLst>
      <p:ext uri="{BB962C8B-B14F-4D97-AF65-F5344CB8AC3E}">
        <p14:creationId xmlns:p14="http://schemas.microsoft.com/office/powerpoint/2010/main" val="511783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一方で、中央値は外れ値があってもあまり影響を受けません。</a:t>
            </a:r>
            <a:endParaRPr kumimoji="1" lang="en-US" altLang="ja-JP" dirty="0" smtClean="0"/>
          </a:p>
          <a:p>
            <a:r>
              <a:rPr kumimoji="1" lang="ja-JP" altLang="en-US" dirty="0" smtClean="0"/>
              <a:t>こういう状態を頑健とか頑強とかいったりします。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04462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平均値が左上の様な、自然界で自然な分布を表現する正規分布で、一番効力を発揮するとされています。</a:t>
            </a:r>
            <a:endParaRPr kumimoji="1" lang="en-US" altLang="ja-JP" dirty="0" smtClean="0"/>
          </a:p>
          <a:p>
            <a:endParaRPr kumimoji="1" lang="en-US" altLang="ja-JP" dirty="0" smtClean="0"/>
          </a:p>
          <a:p>
            <a:r>
              <a:rPr kumimoji="1" lang="ja-JP" altLang="en-US" dirty="0" smtClean="0"/>
              <a:t>ところが、例えば在院日数は短い方は</a:t>
            </a:r>
            <a:r>
              <a:rPr kumimoji="1" lang="en-US" altLang="ja-JP" dirty="0" smtClean="0"/>
              <a:t>1</a:t>
            </a:r>
            <a:r>
              <a:rPr kumimoji="1" lang="ja-JP" altLang="en-US" dirty="0" smtClean="0"/>
              <a:t>日より小さい値が存在しない一方、昨今の在院日数短縮の流れの中で、</a:t>
            </a:r>
            <a:r>
              <a:rPr kumimoji="1" lang="en-US" altLang="ja-JP" dirty="0" smtClean="0"/>
              <a:t>5</a:t>
            </a:r>
            <a:r>
              <a:rPr kumimoji="1" lang="ja-JP" altLang="en-US" dirty="0" smtClean="0"/>
              <a:t>日以内に多くが集まっています。さすがに、数は少ないものの、長く入院される方がおられるのもやむを得ないところです。</a:t>
            </a:r>
            <a:endParaRPr kumimoji="1" lang="en-US" altLang="ja-JP" dirty="0" smtClean="0"/>
          </a:p>
          <a:p>
            <a:endParaRPr kumimoji="1" lang="en-US" altLang="ja-JP" dirty="0" smtClean="0"/>
          </a:p>
          <a:p>
            <a:r>
              <a:rPr kumimoji="1" lang="ja-JP" altLang="en-US" dirty="0" smtClean="0"/>
              <a:t>こういうケースでも平均値は一部の長い少数データの影響を強く受けてしまうので、平均値よりも、中央値を用いる方が、統計学的には好まれます。</a:t>
            </a:r>
            <a:endParaRPr kumimoji="1" lang="en-US" altLang="ja-JP" dirty="0" smtClean="0"/>
          </a:p>
          <a:p>
            <a:r>
              <a:rPr kumimoji="1" lang="ja-JP" altLang="en-US" dirty="0" smtClean="0"/>
              <a:t>この例では平均値は</a:t>
            </a:r>
            <a:r>
              <a:rPr kumimoji="1" lang="en-US" altLang="ja-JP" dirty="0" smtClean="0"/>
              <a:t>12</a:t>
            </a:r>
            <a:r>
              <a:rPr kumimoji="1" lang="ja-JP" altLang="en-US" dirty="0" smtClean="0"/>
              <a:t>日中央値は</a:t>
            </a:r>
            <a:r>
              <a:rPr kumimoji="1" lang="en-US" altLang="ja-JP" dirty="0" smtClean="0"/>
              <a:t>9.5</a:t>
            </a:r>
            <a:r>
              <a:rPr kumimoji="1" lang="ja-JP" altLang="en-US" dirty="0" smtClean="0"/>
              <a:t>日と違い</a:t>
            </a:r>
            <a:r>
              <a:rPr kumimoji="1" lang="ja-JP" altLang="en-US" smtClean="0"/>
              <a:t>があります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18</a:t>
            </a:fld>
            <a:endParaRPr kumimoji="1" lang="ja-JP" altLang="en-US"/>
          </a:p>
        </p:txBody>
      </p:sp>
    </p:spTree>
    <p:extLst>
      <p:ext uri="{BB962C8B-B14F-4D97-AF65-F5344CB8AC3E}">
        <p14:creationId xmlns:p14="http://schemas.microsoft.com/office/powerpoint/2010/main" val="136178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a:t>
            </a:r>
            <a:r>
              <a:rPr kumimoji="1" lang="en-US" altLang="ja-JP" dirty="0" smtClean="0"/>
              <a:t>2</a:t>
            </a:r>
            <a:r>
              <a:rPr kumimoji="1" lang="ja-JP" altLang="en-US" dirty="0" smtClean="0"/>
              <a:t>章では、データ特性と可視化　について復習がてら確認を進めたいと思います。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40309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データにはどのようなものがあるのでしょうか。</a:t>
            </a:r>
            <a:endParaRPr kumimoji="1" lang="en-US" altLang="ja-JP" dirty="0" smtClean="0"/>
          </a:p>
          <a:p>
            <a:r>
              <a:rPr kumimoji="1" lang="ja-JP" altLang="en-US" dirty="0" smtClean="0"/>
              <a:t>大きくは質的なデータと量的なデータにわけられます。　また、こうしたデータにはいくつかの尺度呼ばれるものがあります。</a:t>
            </a:r>
            <a:endParaRPr kumimoji="1" lang="en-US" altLang="ja-JP" dirty="0" smtClean="0"/>
          </a:p>
          <a:p>
            <a:endParaRPr kumimoji="1" lang="en-US" altLang="ja-JP" dirty="0" smtClean="0"/>
          </a:p>
          <a:p>
            <a:r>
              <a:rPr kumimoji="1" lang="ja-JP" altLang="en-US" dirty="0" smtClean="0"/>
              <a:t>データはとくに規模が大きくなると我々が直接理解することが難しくもなります。</a:t>
            </a:r>
            <a:endParaRPr kumimoji="1" lang="en-US" altLang="ja-JP" dirty="0" smtClean="0"/>
          </a:p>
          <a:p>
            <a:r>
              <a:rPr kumimoji="1" lang="ja-JP" altLang="en-US" dirty="0" smtClean="0"/>
              <a:t>そうした場合には、整理したり要約したりすることになります。</a:t>
            </a:r>
            <a:endParaRPr kumimoji="1" lang="en-US" altLang="ja-JP" dirty="0" smtClean="0"/>
          </a:p>
          <a:p>
            <a:r>
              <a:rPr kumimoji="1" lang="ja-JP" altLang="en-US" dirty="0" smtClean="0"/>
              <a:t>整理する場合には階級や度数をもちいて、ヒストグラムを作成したりすることが第一歩にもなります。</a:t>
            </a:r>
            <a:endParaRPr kumimoji="1" lang="en-US" altLang="ja-JP" dirty="0" smtClean="0"/>
          </a:p>
          <a:p>
            <a:endParaRPr kumimoji="1" lang="en-US" altLang="ja-JP" dirty="0" smtClean="0"/>
          </a:p>
          <a:p>
            <a:r>
              <a:rPr kumimoji="1" lang="ja-JP" altLang="en-US" dirty="0" smtClean="0"/>
              <a:t>また、平均値に代表されるような集団の特徴を表す値も理解の速度を早めます。</a:t>
            </a:r>
            <a:endParaRPr kumimoji="1" lang="en-US" altLang="ja-JP" dirty="0" smtClean="0"/>
          </a:p>
          <a:p>
            <a:r>
              <a:rPr kumimoji="1" lang="ja-JP" altLang="en-US" dirty="0" smtClean="0"/>
              <a:t>平均値が代表値としてふさわしくないような分布もあり、中央値もふくめて、いろいろな数字を用いてデータの特徴をつかめるようになっておく必要があります。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3</a:t>
            </a:fld>
            <a:endParaRPr kumimoji="1" lang="ja-JP" altLang="en-US"/>
          </a:p>
        </p:txBody>
      </p:sp>
    </p:spTree>
    <p:extLst>
      <p:ext uri="{BB962C8B-B14F-4D97-AF65-F5344CB8AC3E}">
        <p14:creationId xmlns:p14="http://schemas.microsoft.com/office/powerpoint/2010/main" val="475456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1198563"/>
            <a:ext cx="5170488" cy="3232150"/>
          </a:xfrm>
        </p:spPr>
      </p:sp>
      <p:sp>
        <p:nvSpPr>
          <p:cNvPr id="3" name="ノート プレースホルダー 2"/>
          <p:cNvSpPr>
            <a:spLocks noGrp="1"/>
          </p:cNvSpPr>
          <p:nvPr>
            <p:ph type="body" idx="1"/>
          </p:nvPr>
        </p:nvSpPr>
        <p:spPr/>
        <p:txBody>
          <a:bodyPr/>
          <a:lstStyle/>
          <a:p>
            <a:r>
              <a:rPr kumimoji="1" lang="ja-JP" altLang="en-US" dirty="0" smtClean="0"/>
              <a:t>これはジャンプという統計ソフトに入っているサンプルデータになります。</a:t>
            </a:r>
            <a:endParaRPr kumimoji="1" lang="en-US" altLang="ja-JP" dirty="0" smtClean="0"/>
          </a:p>
          <a:p>
            <a:r>
              <a:rPr kumimoji="1" lang="ja-JP" altLang="en-US" dirty="0" smtClean="0"/>
              <a:t>質的データは男女などの性別が分かり易いと思いますが、このデータでは「タイプ・会社規模」が該当し、その他の</a:t>
            </a:r>
            <a:r>
              <a:rPr kumimoji="1" lang="en-US" altLang="ja-JP" dirty="0" smtClean="0"/>
              <a:t>6</a:t>
            </a:r>
            <a:r>
              <a:rPr kumimoji="1" lang="ja-JP" altLang="en-US" dirty="0" err="1" smtClean="0"/>
              <a:t>つの</a:t>
            </a:r>
            <a:r>
              <a:rPr kumimoji="1" lang="ja-JP" altLang="en-US" dirty="0" smtClean="0"/>
              <a:t>項目は量的データに該当します。</a:t>
            </a:r>
            <a:endParaRPr kumimoji="1" lang="en-US" altLang="ja-JP" dirty="0" smtClean="0"/>
          </a:p>
          <a:p>
            <a:r>
              <a:rPr kumimoji="1" lang="ja-JP" altLang="en-US" dirty="0" smtClean="0"/>
              <a:t>ことソフトウエアでは左側にそれぞれの列の特性を表示する仕組みになっており、赤色の</a:t>
            </a:r>
            <a:r>
              <a:rPr kumimoji="1" lang="en-US" altLang="ja-JP" dirty="0" smtClean="0"/>
              <a:t>3</a:t>
            </a:r>
            <a:r>
              <a:rPr kumimoji="1" lang="ja-JP" altLang="en-US" dirty="0" err="1" smtClean="0"/>
              <a:t>つの</a:t>
            </a:r>
            <a:r>
              <a:rPr kumimoji="1" lang="ja-JP" altLang="en-US" dirty="0" smtClean="0"/>
              <a:t>柱マークは質的データを青色の三角形は量的データを示しています。</a:t>
            </a:r>
            <a:endParaRPr kumimoji="1" lang="en-US" altLang="ja-JP" dirty="0" smtClean="0"/>
          </a:p>
          <a:p>
            <a:r>
              <a:rPr kumimoji="1" lang="ja-JP" altLang="en-US" dirty="0" smtClean="0"/>
              <a:t>データが数字のものでもグループ名を示すときなど、質的データとして扱う必要があることもあるので、データを取り扱う際には配慮が必要です。</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87554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1198563"/>
            <a:ext cx="5170488" cy="3232150"/>
          </a:xfrm>
        </p:spPr>
      </p:sp>
      <p:sp>
        <p:nvSpPr>
          <p:cNvPr id="3" name="ノート プレースホルダー 2"/>
          <p:cNvSpPr>
            <a:spLocks noGrp="1"/>
          </p:cNvSpPr>
          <p:nvPr>
            <p:ph type="body" idx="1"/>
          </p:nvPr>
        </p:nvSpPr>
        <p:spPr/>
        <p:txBody>
          <a:bodyPr/>
          <a:lstStyle/>
          <a:p>
            <a:r>
              <a:rPr kumimoji="1" lang="ja-JP" altLang="en-US" dirty="0" smtClean="0"/>
              <a:t>質的データ量的データそれぞれには尺度という概念もあります。</a:t>
            </a:r>
            <a:endParaRPr kumimoji="1" lang="en-US" altLang="ja-JP" dirty="0" smtClean="0"/>
          </a:p>
          <a:p>
            <a:r>
              <a:rPr kumimoji="1" lang="ja-JP" altLang="en-US" dirty="0" smtClean="0"/>
              <a:t>質的データでは、順序に意味があるかないかで、名義尺度と順序尺度にわかれます。</a:t>
            </a:r>
            <a:endParaRPr kumimoji="1" lang="en-US" altLang="ja-JP" dirty="0" smtClean="0"/>
          </a:p>
          <a:p>
            <a:endParaRPr kumimoji="1" lang="en-US" altLang="ja-JP" dirty="0" smtClean="0"/>
          </a:p>
          <a:p>
            <a:r>
              <a:rPr kumimoji="1" lang="ja-JP" altLang="en-US" dirty="0" smtClean="0"/>
              <a:t>一方、量的データは原点の有無で間隔尺度と比例尺度にわかれます。</a:t>
            </a:r>
            <a:endParaRPr kumimoji="1" lang="en-US" altLang="ja-JP" dirty="0" smtClean="0"/>
          </a:p>
          <a:p>
            <a:r>
              <a:rPr kumimoji="1" lang="ja-JP" altLang="en-US" dirty="0" smtClean="0"/>
              <a:t>間隔尺度は温度のように感覚に意味があるものの、その比には意味がありません。</a:t>
            </a:r>
            <a:endParaRPr kumimoji="1" lang="en-US" altLang="ja-JP" dirty="0" smtClean="0"/>
          </a:p>
          <a:p>
            <a:r>
              <a:rPr kumimoji="1" lang="ja-JP" altLang="en-US" dirty="0" smtClean="0"/>
              <a:t>比例尺度は身長のように、間隔だけでなく、比にも意味があるものをさします。</a:t>
            </a:r>
            <a:endParaRPr kumimoji="1" lang="en-US" altLang="ja-JP" dirty="0" smtClean="0"/>
          </a:p>
          <a:p>
            <a:r>
              <a:rPr kumimoji="1" lang="ja-JP" altLang="en-US" dirty="0" smtClean="0"/>
              <a:t>かれら</a:t>
            </a:r>
            <a:r>
              <a:rPr kumimoji="1" lang="en-US" altLang="ja-JP" dirty="0" smtClean="0"/>
              <a:t>2</a:t>
            </a:r>
            <a:r>
              <a:rPr kumimoji="1" lang="ja-JP" altLang="en-US" dirty="0" err="1" smtClean="0"/>
              <a:t>つの</a:t>
            </a:r>
            <a:r>
              <a:rPr kumimoji="1" lang="ja-JP" altLang="en-US" dirty="0" smtClean="0"/>
              <a:t>量的データはもとめて連続尺度とも呼ばれます。</a:t>
            </a:r>
            <a:endParaRPr kumimoji="1" lang="en-US" altLang="ja-JP" dirty="0" smtClean="0"/>
          </a:p>
          <a:p>
            <a:endParaRPr kumimoji="1" lang="en-US" altLang="ja-JP" dirty="0" smtClean="0"/>
          </a:p>
          <a:p>
            <a:r>
              <a:rPr kumimoji="1" lang="ja-JP" altLang="en-US" dirty="0" smtClean="0"/>
              <a:t>がんのステージングなどは数字で表されますが、注意が必要です。</a:t>
            </a:r>
            <a:endParaRPr kumimoji="1" lang="en-US" altLang="ja-JP" dirty="0" smtClean="0"/>
          </a:p>
          <a:p>
            <a:r>
              <a:rPr kumimoji="1" lang="ja-JP" altLang="en-US" dirty="0" smtClean="0"/>
              <a:t>実はその数字の間隔が意味する実態としての差は不均等なので、順序だけに意味がありことになり、順序尺度に分類されます。</a:t>
            </a:r>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1035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お話しした内容に加えて、大小の比較や演算の可否についても配慮が必要ですので、まとめた表を掲示します。</a:t>
            </a:r>
            <a:endParaRPr kumimoji="1" lang="en-US" altLang="ja-JP" dirty="0" smtClean="0"/>
          </a:p>
          <a:p>
            <a:r>
              <a:rPr kumimoji="1" lang="ja-JP" altLang="en-US" dirty="0" smtClean="0"/>
              <a:t>この機会に確認してみて下さい。＜</a:t>
            </a:r>
            <a:r>
              <a:rPr kumimoji="1" lang="en-US" altLang="ja-JP" dirty="0" smtClean="0"/>
              <a:t>5</a:t>
            </a:r>
            <a:r>
              <a:rPr kumimoji="1" lang="ja-JP" altLang="en-US" dirty="0" smtClean="0"/>
              <a:t>秒後に次のスライドへ＞</a:t>
            </a:r>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6</a:t>
            </a:fld>
            <a:endParaRPr kumimoji="1" lang="ja-JP" altLang="en-US"/>
          </a:p>
        </p:txBody>
      </p:sp>
    </p:spTree>
    <p:extLst>
      <p:ext uri="{BB962C8B-B14F-4D97-AF65-F5344CB8AC3E}">
        <p14:creationId xmlns:p14="http://schemas.microsoft.com/office/powerpoint/2010/main" val="1691217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28987"/>
          </a:xfrm>
        </p:spPr>
      </p:sp>
      <p:sp>
        <p:nvSpPr>
          <p:cNvPr id="3" name="ノート プレースホルダー 2"/>
          <p:cNvSpPr>
            <a:spLocks noGrp="1"/>
          </p:cNvSpPr>
          <p:nvPr>
            <p:ph type="body" idx="1"/>
          </p:nvPr>
        </p:nvSpPr>
        <p:spPr/>
        <p:txBody>
          <a:bodyPr/>
          <a:lstStyle/>
          <a:p>
            <a:r>
              <a:rPr kumimoji="1" lang="ja-JP" altLang="en-US" dirty="0" smtClean="0"/>
              <a:t>データはなるべくそのまま扱いたいのが本音ですが、細かすぎると全体像が見えにくくなる欠点もあります。</a:t>
            </a:r>
            <a:endParaRPr kumimoji="1" lang="en-US" altLang="ja-JP" dirty="0" smtClean="0"/>
          </a:p>
          <a:p>
            <a:r>
              <a:rPr kumimoji="1" lang="ja-JP" altLang="en-US" dirty="0" smtClean="0"/>
              <a:t>こうした際にあらかじめ定めた区間、統計の世界では「階級」と呼びますが、毎にまとめて集計すると理解しやすいこともあります。</a:t>
            </a:r>
            <a:endParaRPr kumimoji="1" lang="en-US" altLang="ja-JP" dirty="0" smtClean="0"/>
          </a:p>
          <a:p>
            <a:r>
              <a:rPr kumimoji="1" lang="ja-JP" altLang="en-US" dirty="0" smtClean="0"/>
              <a:t>こうした階級に分ける作業を「量子化」と呼びます。</a:t>
            </a:r>
            <a:endParaRPr kumimoji="1" lang="en-US" altLang="ja-JP" dirty="0" smtClean="0"/>
          </a:p>
          <a:p>
            <a:endParaRPr kumimoji="1" lang="en-US" altLang="ja-JP" dirty="0" smtClean="0"/>
          </a:p>
          <a:p>
            <a:r>
              <a:rPr kumimoji="1" lang="ja-JP" altLang="en-US" dirty="0" smtClean="0"/>
              <a:t>体重を</a:t>
            </a:r>
            <a:r>
              <a:rPr kumimoji="1" lang="en-US" altLang="ja-JP" dirty="0" smtClean="0"/>
              <a:t>kg</a:t>
            </a:r>
            <a:r>
              <a:rPr kumimoji="1" lang="ja-JP" altLang="en-US" dirty="0" smtClean="0"/>
              <a:t>単位でまとめてしまうなどの作業がこれにあたります。四捨五入や切り捨てなど具体的な手法はその調査毎に特徴に応じて検討が必要です。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32629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4850" y="1233488"/>
            <a:ext cx="5326063" cy="3328987"/>
          </a:xfrm>
        </p:spPr>
      </p:sp>
      <p:sp>
        <p:nvSpPr>
          <p:cNvPr id="3" name="ノート プレースホルダー 2"/>
          <p:cNvSpPr>
            <a:spLocks noGrp="1"/>
          </p:cNvSpPr>
          <p:nvPr>
            <p:ph type="body" idx="1"/>
          </p:nvPr>
        </p:nvSpPr>
        <p:spPr/>
        <p:txBody>
          <a:bodyPr/>
          <a:lstStyle/>
          <a:p>
            <a:r>
              <a:rPr kumimoji="1" lang="ja-JP" altLang="en-US" dirty="0" smtClean="0"/>
              <a:t>量子化の後には、左のような度数分布表を作成することができますし。</a:t>
            </a:r>
            <a:endParaRPr kumimoji="1" lang="en-US" altLang="ja-JP" dirty="0" smtClean="0"/>
          </a:p>
          <a:p>
            <a:r>
              <a:rPr kumimoji="1" lang="ja-JP" altLang="en-US" dirty="0" smtClean="0"/>
              <a:t>これに基づいて右側のようなヒストグラムも作成可能になります。</a:t>
            </a:r>
            <a:endParaRPr kumimoji="1" lang="en-US" altLang="ja-JP" dirty="0" smtClean="0"/>
          </a:p>
          <a:p>
            <a:r>
              <a:rPr kumimoji="1" lang="ja-JP" altLang="en-US" dirty="0" smtClean="0"/>
              <a:t>こうした過程を経た視覚化により、データの分布への理解も進みやすくなります。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89D7-4FFC-455B-B915-3CEFB519FBB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052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階級に分ける際には、境界をどちらに含めるのか、というのが注意点になります。</a:t>
            </a:r>
            <a:endParaRPr kumimoji="1" lang="en-US" altLang="ja-JP" dirty="0" smtClean="0"/>
          </a:p>
          <a:p>
            <a:endParaRPr kumimoji="1" lang="en-US" altLang="ja-JP" dirty="0" smtClean="0"/>
          </a:p>
          <a:p>
            <a:r>
              <a:rPr kumimoji="1" lang="ja-JP" altLang="en-US" dirty="0" smtClean="0"/>
              <a:t>それぞれの階級に分けられたデータの数は度数とよばれます。</a:t>
            </a:r>
            <a:endParaRPr kumimoji="1" lang="en-US" altLang="ja-JP" dirty="0" smtClean="0"/>
          </a:p>
          <a:p>
            <a:r>
              <a:rPr kumimoji="1" lang="ja-JP" altLang="en-US" dirty="0" smtClean="0"/>
              <a:t>また、どちらかの方向に向けて度数を積み上げていったものは累積度数とよばれ、最後の階級のところでは全体のデータ数をカバーすることになります。</a:t>
            </a:r>
            <a:endParaRPr kumimoji="1" lang="en-US" altLang="ja-JP" dirty="0" smtClean="0"/>
          </a:p>
          <a:p>
            <a:endParaRPr kumimoji="1" lang="en-US" altLang="ja-JP" dirty="0" smtClean="0"/>
          </a:p>
          <a:p>
            <a:r>
              <a:rPr kumimoji="1" lang="ja-JP" altLang="en-US" dirty="0" smtClean="0"/>
              <a:t>全体の数の中での相対的な度数の割合は相対度数として表現も可能です。</a:t>
            </a:r>
            <a:endParaRPr kumimoji="1" lang="en-US" altLang="ja-JP" dirty="0" smtClean="0"/>
          </a:p>
          <a:p>
            <a:r>
              <a:rPr kumimoji="1" lang="ja-JP" altLang="en-US" dirty="0" smtClean="0"/>
              <a:t>当然ながら、累積相対度数では、最後の階級では</a:t>
            </a:r>
            <a:r>
              <a:rPr kumimoji="1" lang="en-US" altLang="ja-JP" dirty="0" smtClean="0"/>
              <a:t>100</a:t>
            </a:r>
            <a:r>
              <a:rPr kumimoji="1" lang="ja-JP" altLang="en-US" dirty="0" smtClean="0"/>
              <a:t>％になります。</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7D5489D7-4FFC-455B-B915-3CEFB519FBBE}" type="slidenum">
              <a:rPr kumimoji="1" lang="ja-JP" altLang="en-US" smtClean="0"/>
              <a:t>9</a:t>
            </a:fld>
            <a:endParaRPr kumimoji="1" lang="ja-JP" altLang="en-US"/>
          </a:p>
        </p:txBody>
      </p:sp>
    </p:spTree>
    <p:extLst>
      <p:ext uri="{BB962C8B-B14F-4D97-AF65-F5344CB8AC3E}">
        <p14:creationId xmlns:p14="http://schemas.microsoft.com/office/powerpoint/2010/main" val="2015342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264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7014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2122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59051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611189" y="0"/>
            <a:ext cx="180000" cy="4140000"/>
          </a:xfrm>
          <a:prstGeom prst="roundRect">
            <a:avLst>
              <a:gd name="adj" fmla="val 0"/>
            </a:avLst>
          </a:prstGeom>
          <a:gradFill>
            <a:gsLst>
              <a:gs pos="100000">
                <a:schemeClr val="accent5">
                  <a:lumMod val="40000"/>
                  <a:lumOff val="60000"/>
                </a:schemeClr>
              </a:gs>
              <a:gs pos="7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61212016"/>
      </p:ext>
    </p:extLst>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4" name="角丸四角形 3"/>
          <p:cNvSpPr/>
          <p:nvPr userDrawn="1"/>
        </p:nvSpPr>
        <p:spPr>
          <a:xfrm>
            <a:off x="611189" y="0"/>
            <a:ext cx="180000" cy="648000"/>
          </a:xfrm>
          <a:prstGeom prst="roundRect">
            <a:avLst>
              <a:gd name="adj" fmla="val 0"/>
            </a:avLst>
          </a:prstGeom>
          <a:gradFill>
            <a:gsLst>
              <a:gs pos="100000">
                <a:schemeClr val="accent5">
                  <a:lumMod val="40000"/>
                  <a:lumOff val="60000"/>
                </a:schemeClr>
              </a:gs>
              <a:gs pos="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Tree>
    <p:extLst>
      <p:ext uri="{BB962C8B-B14F-4D97-AF65-F5344CB8AC3E}">
        <p14:creationId xmlns:p14="http://schemas.microsoft.com/office/powerpoint/2010/main" val="2538490831"/>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角丸四角形 1"/>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3"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607783078"/>
      </p:ext>
    </p:extLst>
  </p:cSld>
  <p:clrMap bg1="lt1" tx1="dk1" bg2="lt2" tx2="dk2" accent1="accent1" accent2="accent2" accent3="accent3" accent4="accent4" accent5="accent5" accent6="accent6" hlink="hlink" folHlink="folHlink"/>
  <p:sldLayoutIdLst>
    <p:sldLayoutId id="214748372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52273" y="2641477"/>
            <a:ext cx="6891727" cy="3083970"/>
          </a:xfrm>
          <a:prstGeom prst="rect">
            <a:avLst/>
          </a:prstGeom>
        </p:spPr>
      </p:pic>
      <p:sp>
        <p:nvSpPr>
          <p:cNvPr id="6" name="正方形/長方形 5"/>
          <p:cNvSpPr/>
          <p:nvPr userDrawn="1"/>
        </p:nvSpPr>
        <p:spPr>
          <a:xfrm>
            <a:off x="1583160" y="1993405"/>
            <a:ext cx="7560840" cy="3732042"/>
          </a:xfrm>
          <a:prstGeom prst="rect">
            <a:avLst/>
          </a:prstGeom>
          <a:gradFill>
            <a:gsLst>
              <a:gs pos="72000">
                <a:schemeClr val="bg1">
                  <a:alpha val="60000"/>
                </a:schemeClr>
              </a:gs>
              <a:gs pos="0">
                <a:schemeClr val="bg1">
                  <a:alpha val="89000"/>
                </a:schemeClr>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角丸四角形 6"/>
          <p:cNvSpPr/>
          <p:nvPr userDrawn="1"/>
        </p:nvSpPr>
        <p:spPr>
          <a:xfrm>
            <a:off x="8257345" y="5305773"/>
            <a:ext cx="278578" cy="414051"/>
          </a:xfrm>
          <a:prstGeom prst="roundRect">
            <a:avLst>
              <a:gd name="adj" fmla="val 0"/>
            </a:avLst>
          </a:prstGeom>
          <a:gradFill>
            <a:gsLst>
              <a:gs pos="100000">
                <a:schemeClr val="accent5">
                  <a:lumMod val="40000"/>
                  <a:lumOff val="60000"/>
                </a:schemeClr>
              </a:gs>
              <a:gs pos="36000">
                <a:srgbClr val="0000FF"/>
              </a:gs>
            </a:gsLst>
            <a:lin ang="132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ja-JP" altLang="en-US" dirty="0" smtClean="0">
              <a:solidFill>
                <a:schemeClr val="bg1"/>
              </a:solidFill>
              <a:latin typeface="Arial" panose="020B0604020202020204" pitchFamily="34" charset="0"/>
            </a:endParaRPr>
          </a:p>
        </p:txBody>
      </p:sp>
      <p:sp>
        <p:nvSpPr>
          <p:cNvPr id="8" name="スライド番号プレースホルダー 3"/>
          <p:cNvSpPr txBox="1">
            <a:spLocks/>
          </p:cNvSpPr>
          <p:nvPr userDrawn="1"/>
        </p:nvSpPr>
        <p:spPr>
          <a:xfrm>
            <a:off x="8052535" y="5323508"/>
            <a:ext cx="688197" cy="304800"/>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fld id="{5DBB7724-83A9-4087-8B02-796B3CA56CD2}" type="slidenum">
              <a:rPr lang="ja-JP" altLang="en-US" sz="1200" smtClean="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pPr algn="ctr"/>
              <a:t>‹#›</a:t>
            </a:fld>
            <a:endParaRPr lang="ja-JP" altLang="en-US" sz="1050" dirty="0">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137419169"/>
      </p:ext>
    </p:extLst>
  </p:cSld>
  <p:clrMap bg1="lt1" tx1="dk1" bg2="lt2" tx2="dk2" accent1="accent1" accent2="accent2" accent3="accent3" accent4="accent4" accent5="accent5" accent6="accent6" hlink="hlink" folHlink="folHlink"/>
  <p:sldLayoutIdLst>
    <p:sldLayoutId id="2147483719"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8"/>
          <p:cNvSpPr txBox="1">
            <a:spLocks/>
          </p:cNvSpPr>
          <p:nvPr/>
        </p:nvSpPr>
        <p:spPr>
          <a:xfrm>
            <a:off x="818390" y="1201316"/>
            <a:ext cx="6858000" cy="1156434"/>
          </a:xfrm>
          <a:prstGeom prst="rect">
            <a:avLst/>
          </a:prstGeom>
        </p:spPr>
        <p:txBody>
          <a:bodyPr anchor="ctr"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4000" dirty="0" smtClean="0">
                <a:latin typeface="HGP創英角ｺﾞｼｯｸUB" panose="020B0900000000000000" pitchFamily="50" charset="-128"/>
                <a:ea typeface="HGP創英角ｺﾞｼｯｸUB" panose="020B0900000000000000" pitchFamily="50" charset="-128"/>
              </a:rPr>
              <a:t>「統計の入門」 </a:t>
            </a:r>
            <a:r>
              <a:rPr lang="ja-JP" altLang="en-US" sz="2400" spc="-300" dirty="0" smtClean="0">
                <a:latin typeface="HGP創英角ｺﾞｼｯｸUB" panose="020B0900000000000000" pitchFamily="50" charset="-128"/>
                <a:ea typeface="HGP創英角ｺﾞｼｯｸUB" panose="020B0900000000000000" pitchFamily="50" charset="-128"/>
              </a:rPr>
              <a:t>＃</a:t>
            </a:r>
            <a:r>
              <a:rPr lang="en-US" altLang="ja-JP" sz="4000" spc="-300" dirty="0" smtClean="0">
                <a:latin typeface="HGP創英角ｺﾞｼｯｸUB" panose="020B0900000000000000" pitchFamily="50" charset="-128"/>
                <a:ea typeface="HGP創英角ｺﾞｼｯｸUB" panose="020B0900000000000000" pitchFamily="50" charset="-128"/>
              </a:rPr>
              <a:t>2</a:t>
            </a:r>
            <a:r>
              <a:rPr lang="en-US" altLang="ja-JP" sz="4000" dirty="0" smtClean="0">
                <a:latin typeface="HGP創英角ｺﾞｼｯｸUB" panose="020B0900000000000000" pitchFamily="50" charset="-128"/>
                <a:ea typeface="HGP創英角ｺﾞｼｯｸUB" panose="020B0900000000000000" pitchFamily="50" charset="-128"/>
              </a:rPr>
              <a:t/>
            </a:r>
            <a:br>
              <a:rPr lang="en-US" altLang="ja-JP" sz="4000" dirty="0" smtClean="0">
                <a:latin typeface="HGP創英角ｺﾞｼｯｸUB" panose="020B0900000000000000" pitchFamily="50" charset="-128"/>
                <a:ea typeface="HGP創英角ｺﾞｼｯｸUB" panose="020B0900000000000000" pitchFamily="50" charset="-128"/>
              </a:rPr>
            </a:br>
            <a:r>
              <a:rPr lang="ja-JP" altLang="en-US" sz="4000" dirty="0">
                <a:latin typeface="HGP創英角ｺﾞｼｯｸUB" panose="020B0900000000000000" pitchFamily="50" charset="-128"/>
                <a:ea typeface="HGP創英角ｺﾞｼｯｸUB" panose="020B0900000000000000" pitchFamily="50" charset="-128"/>
              </a:rPr>
              <a:t>データ特性・可視化</a:t>
            </a:r>
            <a:r>
              <a:rPr lang="en-US" altLang="ja-JP" sz="2400" dirty="0" smtClean="0">
                <a:latin typeface="HGP創英角ｺﾞｼｯｸUB" panose="020B0900000000000000" pitchFamily="50" charset="-128"/>
                <a:ea typeface="HGP創英角ｺﾞｼｯｸUB" panose="020B0900000000000000" pitchFamily="50" charset="-128"/>
              </a:rPr>
              <a:t>(1/2)</a:t>
            </a:r>
            <a:endParaRPr lang="ja-JP" altLang="en-US" sz="4000" dirty="0">
              <a:latin typeface="HGP創英角ｺﾞｼｯｸUB" panose="020B0900000000000000" pitchFamily="50" charset="-128"/>
              <a:ea typeface="HGP創英角ｺﾞｼｯｸUB" panose="020B0900000000000000" pitchFamily="50" charset="-128"/>
            </a:endParaRPr>
          </a:p>
        </p:txBody>
      </p:sp>
      <p:sp>
        <p:nvSpPr>
          <p:cNvPr id="5" name="サブタイトル 11"/>
          <p:cNvSpPr txBox="1">
            <a:spLocks/>
          </p:cNvSpPr>
          <p:nvPr/>
        </p:nvSpPr>
        <p:spPr>
          <a:xfrm>
            <a:off x="818390" y="2956377"/>
            <a:ext cx="6858000" cy="1198868"/>
          </a:xfrm>
          <a:prstGeom prst="rect">
            <a:avLst/>
          </a:prstGeom>
        </p:spPr>
        <p:txBody>
          <a:bodyPr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ea"/>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ea"/>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京都大学</a:t>
            </a:r>
            <a:endParaRPr lang="en-US" altLang="ja-JP" sz="2200" dirty="0" smtClean="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国際高等教育院附属</a:t>
            </a:r>
            <a:endParaRPr lang="en-US" altLang="ja-JP" sz="2200" dirty="0">
              <a:latin typeface="HGP創英角ｺﾞｼｯｸUB" panose="020B0900000000000000" pitchFamily="50" charset="-128"/>
              <a:ea typeface="HGP創英角ｺﾞｼｯｸUB" panose="020B0900000000000000" pitchFamily="50" charset="-128"/>
            </a:endParaRPr>
          </a:p>
          <a:p>
            <a:pPr marL="0" indent="0">
              <a:lnSpc>
                <a:spcPct val="80000"/>
              </a:lnSpc>
              <a:buNone/>
            </a:pPr>
            <a:r>
              <a:rPr lang="ja-JP" altLang="en-US" sz="2200" dirty="0" smtClean="0">
                <a:latin typeface="HGP創英角ｺﾞｼｯｸUB" panose="020B0900000000000000" pitchFamily="50" charset="-128"/>
                <a:ea typeface="HGP創英角ｺﾞｼｯｸUB" panose="020B0900000000000000" pitchFamily="50" charset="-128"/>
              </a:rPr>
              <a:t>データ科学イノベーション教育研究センター</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21493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4288487501"/>
              </p:ext>
            </p:extLst>
          </p:nvPr>
        </p:nvGraphicFramePr>
        <p:xfrm>
          <a:off x="829040" y="1345332"/>
          <a:ext cx="7559384" cy="3816424"/>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8" name="タイトル 8"/>
          <p:cNvSpPr txBox="1">
            <a:spLocks/>
          </p:cNvSpPr>
          <p:nvPr/>
        </p:nvSpPr>
        <p:spPr>
          <a:xfrm>
            <a:off x="810345" y="719595"/>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階級幅</a:t>
            </a: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rPr>
              <a:t>1kg</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の場合のヒストグラム</a:t>
            </a:r>
            <a:r>
              <a:rPr lang="en-US" altLang="ja-JP" sz="2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8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細かすぎ</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a:t>
            </a:r>
          </a:p>
        </p:txBody>
      </p:sp>
      <p:sp>
        <p:nvSpPr>
          <p:cNvPr id="9"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階級幅の設定</a:t>
            </a:r>
          </a:p>
        </p:txBody>
      </p:sp>
    </p:spTree>
    <p:extLst>
      <p:ext uri="{BB962C8B-B14F-4D97-AF65-F5344CB8AC3E}">
        <p14:creationId xmlns:p14="http://schemas.microsoft.com/office/powerpoint/2010/main" val="3393671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3783538245"/>
              </p:ext>
            </p:extLst>
          </p:nvPr>
        </p:nvGraphicFramePr>
        <p:xfrm>
          <a:off x="1979712" y="1798646"/>
          <a:ext cx="5364596" cy="3621663"/>
        </p:xfrm>
        <a:graphic>
          <a:graphicData uri="http://schemas.openxmlformats.org/drawingml/2006/chart">
            <c:chart xmlns:c="http://schemas.openxmlformats.org/drawingml/2006/chart" xmlns:r="http://schemas.openxmlformats.org/officeDocument/2006/relationships" r:id="rId3"/>
          </a:graphicData>
        </a:graphic>
      </p:graphicFrame>
      <p:sp>
        <p:nvSpPr>
          <p:cNvPr id="5"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階級幅</a:t>
            </a: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rPr>
              <a:t>10kg</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の場合のヒストグラム</a:t>
            </a:r>
            <a:r>
              <a:rPr lang="en-US" altLang="ja-JP" sz="28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800" dirty="0">
                <a:effectLst>
                  <a:glow rad="88900">
                    <a:schemeClr val="bg1"/>
                  </a:glow>
                </a:effectLst>
                <a:latin typeface="HGP創英角ｺﾞｼｯｸUB" panose="020B0900000000000000" pitchFamily="50" charset="-128"/>
                <a:ea typeface="HGP創英角ｺﾞｼｯｸUB" panose="020B0900000000000000" pitchFamily="50" charset="-128"/>
              </a:rPr>
              <a:t>粗過ぎ</a:t>
            </a:r>
          </a:p>
        </p:txBody>
      </p:sp>
      <p:sp>
        <p:nvSpPr>
          <p:cNvPr id="8" name="正方形/長方形 7"/>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9" name="タイトル 8"/>
          <p:cNvSpPr txBox="1">
            <a:spLocks/>
          </p:cNvSpPr>
          <p:nvPr/>
        </p:nvSpPr>
        <p:spPr>
          <a:xfrm>
            <a:off x="1025376" y="1234820"/>
            <a:ext cx="811862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階級幅が大きすぎても小さすぎても分布の様子はよくわからない</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0" name="正方形/長方形 9"/>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階級幅の設定</a:t>
            </a:r>
          </a:p>
        </p:txBody>
      </p:sp>
    </p:spTree>
    <p:extLst>
      <p:ext uri="{BB962C8B-B14F-4D97-AF65-F5344CB8AC3E}">
        <p14:creationId xmlns:p14="http://schemas.microsoft.com/office/powerpoint/2010/main" val="2162410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単純な決定法</a:t>
            </a:r>
          </a:p>
        </p:txBody>
      </p:sp>
      <p:sp>
        <p:nvSpPr>
          <p:cNvPr id="10" name="正方形/長方形 9"/>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18" name="タイトル 8"/>
              <p:cNvSpPr txBox="1">
                <a:spLocks/>
              </p:cNvSpPr>
              <p:nvPr/>
            </p:nvSpPr>
            <p:spPr>
              <a:xfrm>
                <a:off x="1025376" y="1234820"/>
                <a:ext cx="5944767"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データ</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14:m>
                  <m:oMath xmlns:m="http://schemas.openxmlformats.org/officeDocument/2006/math">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 ,</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2</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3</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𝑁</m:t>
                        </m:r>
                      </m:sub>
                    </m:sSub>
                  </m:oMath>
                </a14:m>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データ数</a:t>
                </a:r>
                <a14:m>
                  <m:oMath xmlns:m="http://schemas.openxmlformats.org/officeDocument/2006/math">
                    <m:r>
                      <a:rPr lang="en-US" altLang="ja-JP" sz="2200" i="1">
                        <a:solidFill>
                          <a:srgbClr val="000000"/>
                        </a:solidFill>
                        <a:latin typeface="Cambria Math"/>
                        <a:cs typeface="+mn-cs"/>
                      </a:rPr>
                      <m:t>𝑁</m:t>
                    </m:r>
                  </m:oMath>
                </a14:m>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個</a:t>
                </a: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endPar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n-cs"/>
                </a:endParaRPr>
              </a:p>
              <a:p>
                <a:pPr>
                  <a:lnSpc>
                    <a:spcPct val="120000"/>
                  </a:lnSpc>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階級幅を</a:t>
                </a:r>
                <a14:m>
                  <m:oMath xmlns:m="http://schemas.openxmlformats.org/officeDocument/2006/math">
                    <m:r>
                      <a:rPr lang="en-US" altLang="ja-JP" sz="2200" i="1">
                        <a:solidFill>
                          <a:srgbClr val="000000"/>
                        </a:solidFill>
                        <a:latin typeface="Cambria Math"/>
                        <a:cs typeface="+mn-cs"/>
                      </a:rPr>
                      <m:t>h</m:t>
                    </m:r>
                  </m:oMath>
                </a14:m>
                <a:r>
                  <a:rPr lang="en-US" altLang="ja-JP"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階級の個数を</a:t>
                </a:r>
                <a14:m>
                  <m:oMath xmlns:m="http://schemas.openxmlformats.org/officeDocument/2006/math">
                    <m:r>
                      <a:rPr lang="en-US" altLang="ja-JP" sz="2200" i="1">
                        <a:solidFill>
                          <a:srgbClr val="000000"/>
                        </a:solidFill>
                        <a:latin typeface="Cambria Math"/>
                        <a:cs typeface="+mn-cs"/>
                      </a:rPr>
                      <m:t>𝐾</m:t>
                    </m:r>
                  </m:oMath>
                </a14:m>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とすると</a:t>
                </a:r>
                <a:endParaRPr lang="en-US" altLang="ja-JP" sz="2200" dirty="0" smtClean="0">
                  <a:effectLst>
                    <a:glow rad="88900">
                      <a:schemeClr val="bg1"/>
                    </a:glow>
                  </a:effectLst>
                  <a:latin typeface="Cambria Math" panose="02040503050406030204" pitchFamily="18" charset="0"/>
                  <a:ea typeface="Cambria Math" panose="02040503050406030204" pitchFamily="18" charset="0"/>
                </a:endParaRPr>
              </a:p>
            </p:txBody>
          </p:sp>
        </mc:Choice>
        <mc:Fallback xmlns="">
          <p:sp>
            <p:nvSpPr>
              <p:cNvPr id="18" name="タイトル 8"/>
              <p:cNvSpPr txBox="1">
                <a:spLocks noRot="1" noChangeAspect="1" noMove="1" noResize="1" noEditPoints="1" noAdjustHandles="1" noChangeArrowheads="1" noChangeShapeType="1" noTextEdit="1"/>
              </p:cNvSpPr>
              <p:nvPr/>
            </p:nvSpPr>
            <p:spPr>
              <a:xfrm>
                <a:off x="1025376" y="1234820"/>
                <a:ext cx="5944767" cy="904863"/>
              </a:xfrm>
              <a:prstGeom prst="rect">
                <a:avLst/>
              </a:prstGeom>
              <a:blipFill rotWithShape="1">
                <a:blip r:embed="rId3"/>
                <a:stretch>
                  <a:fillRect l="-1231" t="-2703" b="-6757"/>
                </a:stretch>
              </a:blipFill>
            </p:spPr>
            <p:txBody>
              <a:bodyPr/>
              <a:lstStyle/>
              <a:p>
                <a:r>
                  <a:rPr lang="ja-JP" altLang="en-US">
                    <a:noFill/>
                  </a:rPr>
                  <a:t> </a:t>
                </a:r>
              </a:p>
            </p:txBody>
          </p:sp>
        </mc:Fallback>
      </mc:AlternateContent>
      <p:sp>
        <p:nvSpPr>
          <p:cNvPr id="19" name="正方形/長方形 18"/>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1" name="正方形/長方形 20"/>
          <p:cNvSpPr>
            <a:spLocks noChangeAspect="1"/>
          </p:cNvSpPr>
          <p:nvPr/>
        </p:nvSpPr>
        <p:spPr>
          <a:xfrm>
            <a:off x="892274" y="182361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22" name="タイトル 8"/>
              <p:cNvSpPr txBox="1">
                <a:spLocks/>
              </p:cNvSpPr>
              <p:nvPr/>
            </p:nvSpPr>
            <p:spPr>
              <a:xfrm>
                <a:off x="1331641" y="2088906"/>
                <a:ext cx="5759272" cy="749436"/>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lvl="0">
                  <a:lnSpc>
                    <a:spcPct val="100000"/>
                  </a:lnSpc>
                  <a:spcBef>
                    <a:spcPts val="0"/>
                  </a:spcBef>
                </a:pPr>
                <a14:m>
                  <m:oMathPara xmlns:m="http://schemas.openxmlformats.org/officeDocument/2006/math">
                    <m:oMathParaPr>
                      <m:jc m:val="left"/>
                    </m:oMathParaPr>
                    <m:oMath xmlns:m="http://schemas.openxmlformats.org/officeDocument/2006/math">
                      <m:r>
                        <a:rPr lang="en-US" altLang="ja-JP" sz="2200" i="1" smtClean="0">
                          <a:solidFill>
                            <a:srgbClr val="FF0000"/>
                          </a:solidFill>
                          <a:latin typeface="Cambria Math"/>
                          <a:cs typeface="+mn-cs"/>
                        </a:rPr>
                        <m:t>𝐾</m:t>
                      </m:r>
                      <m:r>
                        <a:rPr lang="en-US" altLang="ja-JP" sz="2200" i="1">
                          <a:solidFill>
                            <a:srgbClr val="FF0000"/>
                          </a:solidFill>
                          <a:latin typeface="Cambria Math" panose="02040503050406030204" pitchFamily="18" charset="0"/>
                          <a:cs typeface="+mn-cs"/>
                        </a:rPr>
                        <m:t>=</m:t>
                      </m:r>
                      <m:f>
                        <m:fPr>
                          <m:ctrlPr>
                            <a:rPr lang="en-US" altLang="ja-JP" sz="2200" i="1">
                              <a:solidFill>
                                <a:srgbClr val="FF0000"/>
                              </a:solidFill>
                              <a:latin typeface="Cambria Math"/>
                              <a:cs typeface="+mn-cs"/>
                            </a:rPr>
                          </m:ctrlPr>
                        </m:fPr>
                        <m:num>
                          <m:func>
                            <m:funcPr>
                              <m:ctrlPr>
                                <a:rPr lang="en-US" altLang="ja-JP" sz="2200" i="1">
                                  <a:solidFill>
                                    <a:srgbClr val="FF0000"/>
                                  </a:solidFill>
                                  <a:latin typeface="Cambria Math"/>
                                  <a:cs typeface="+mn-cs"/>
                                </a:rPr>
                              </m:ctrlPr>
                            </m:funcPr>
                            <m:fName>
                              <m:r>
                                <m:rPr>
                                  <m:sty m:val="p"/>
                                </m:rPr>
                                <a:rPr lang="en-US" altLang="ja-JP" sz="2200">
                                  <a:solidFill>
                                    <a:srgbClr val="FF0000"/>
                                  </a:solidFill>
                                  <a:latin typeface="Cambria Math" panose="02040503050406030204" pitchFamily="18" charset="0"/>
                                  <a:cs typeface="+mn-cs"/>
                                </a:rPr>
                                <m:t>max</m:t>
                              </m:r>
                            </m:fName>
                            <m:e>
                              <m:d>
                                <m:dPr>
                                  <m:ctrlPr>
                                    <a:rPr lang="en-US" altLang="ja-JP" sz="2200" i="1">
                                      <a:solidFill>
                                        <a:srgbClr val="FF0000"/>
                                      </a:solidFill>
                                      <a:latin typeface="Cambria Math"/>
                                      <a:cs typeface="+mn-cs"/>
                                    </a:rPr>
                                  </m:ctrlPr>
                                </m:dPr>
                                <m:e>
                                  <m:sSub>
                                    <m:sSubPr>
                                      <m:ctrlPr>
                                        <a:rPr lang="en-US" altLang="ja-JP" sz="2200" i="1">
                                          <a:solidFill>
                                            <a:srgbClr val="FF0000"/>
                                          </a:solidFill>
                                          <a:latin typeface="Cambria Math"/>
                                          <a:cs typeface="+mn-cs"/>
                                        </a:rPr>
                                      </m:ctrlPr>
                                    </m:sSubPr>
                                    <m:e>
                                      <m:r>
                                        <a:rPr lang="en-US" altLang="ja-JP" sz="2200" i="1">
                                          <a:solidFill>
                                            <a:srgbClr val="FF0000"/>
                                          </a:solidFill>
                                          <a:latin typeface="Cambria Math" panose="02040503050406030204" pitchFamily="18" charset="0"/>
                                          <a:cs typeface="+mn-cs"/>
                                        </a:rPr>
                                        <m:t>𝑥</m:t>
                                      </m:r>
                                    </m:e>
                                    <m:sub>
                                      <m:r>
                                        <a:rPr lang="en-US" altLang="ja-JP" sz="2200" i="1">
                                          <a:solidFill>
                                            <a:srgbClr val="FF0000"/>
                                          </a:solidFill>
                                          <a:latin typeface="Cambria Math" panose="02040503050406030204" pitchFamily="18" charset="0"/>
                                          <a:cs typeface="+mn-cs"/>
                                        </a:rPr>
                                        <m:t>1</m:t>
                                      </m:r>
                                    </m:sub>
                                  </m:sSub>
                                  <m:r>
                                    <a:rPr lang="en-US" altLang="ja-JP" sz="2200" i="1">
                                      <a:solidFill>
                                        <a:srgbClr val="FF0000"/>
                                      </a:solidFill>
                                      <a:latin typeface="Cambria Math" panose="02040503050406030204" pitchFamily="18" charset="0"/>
                                      <a:cs typeface="+mn-cs"/>
                                    </a:rPr>
                                    <m:t>,</m:t>
                                  </m:r>
                                  <m:sSub>
                                    <m:sSubPr>
                                      <m:ctrlPr>
                                        <a:rPr lang="en-US" altLang="ja-JP" sz="2200" i="1">
                                          <a:solidFill>
                                            <a:srgbClr val="FF0000"/>
                                          </a:solidFill>
                                          <a:latin typeface="Cambria Math"/>
                                          <a:cs typeface="+mn-cs"/>
                                        </a:rPr>
                                      </m:ctrlPr>
                                    </m:sSubPr>
                                    <m:e>
                                      <m:r>
                                        <a:rPr lang="en-US" altLang="ja-JP" sz="2200" i="1">
                                          <a:solidFill>
                                            <a:srgbClr val="FF0000"/>
                                          </a:solidFill>
                                          <a:latin typeface="Cambria Math" panose="02040503050406030204" pitchFamily="18" charset="0"/>
                                          <a:cs typeface="+mn-cs"/>
                                        </a:rPr>
                                        <m:t>𝑥</m:t>
                                      </m:r>
                                    </m:e>
                                    <m:sub>
                                      <m:r>
                                        <a:rPr lang="en-US" altLang="ja-JP" sz="2200" i="1">
                                          <a:solidFill>
                                            <a:srgbClr val="FF0000"/>
                                          </a:solidFill>
                                          <a:latin typeface="Cambria Math" panose="02040503050406030204" pitchFamily="18" charset="0"/>
                                          <a:cs typeface="+mn-cs"/>
                                        </a:rPr>
                                        <m:t>2</m:t>
                                      </m:r>
                                    </m:sub>
                                  </m:sSub>
                                  <m:r>
                                    <a:rPr lang="en-US" altLang="ja-JP" sz="2200" i="1">
                                      <a:solidFill>
                                        <a:srgbClr val="FF0000"/>
                                      </a:solidFill>
                                      <a:latin typeface="Cambria Math" panose="02040503050406030204" pitchFamily="18" charset="0"/>
                                      <a:cs typeface="+mn-cs"/>
                                    </a:rPr>
                                    <m:t>,⋯</m:t>
                                  </m:r>
                                  <m:sSub>
                                    <m:sSubPr>
                                      <m:ctrlPr>
                                        <a:rPr lang="en-US" altLang="ja-JP" sz="2200" i="1">
                                          <a:solidFill>
                                            <a:srgbClr val="FF0000"/>
                                          </a:solidFill>
                                          <a:latin typeface="Cambria Math"/>
                                          <a:cs typeface="+mn-cs"/>
                                        </a:rPr>
                                      </m:ctrlPr>
                                    </m:sSubPr>
                                    <m:e>
                                      <m:r>
                                        <a:rPr lang="en-US" altLang="ja-JP" sz="2200" i="1">
                                          <a:solidFill>
                                            <a:srgbClr val="FF0000"/>
                                          </a:solidFill>
                                          <a:latin typeface="Cambria Math" panose="02040503050406030204" pitchFamily="18" charset="0"/>
                                          <a:cs typeface="+mn-cs"/>
                                        </a:rPr>
                                        <m:t>𝑥</m:t>
                                      </m:r>
                                    </m:e>
                                    <m:sub>
                                      <m:r>
                                        <a:rPr lang="en-US" altLang="ja-JP" sz="2200" i="1">
                                          <a:solidFill>
                                            <a:srgbClr val="FF0000"/>
                                          </a:solidFill>
                                          <a:latin typeface="Cambria Math" panose="02040503050406030204" pitchFamily="18" charset="0"/>
                                          <a:cs typeface="+mn-cs"/>
                                        </a:rPr>
                                        <m:t>𝑁</m:t>
                                      </m:r>
                                    </m:sub>
                                  </m:sSub>
                                </m:e>
                              </m:d>
                            </m:e>
                          </m:func>
                          <m:r>
                            <a:rPr lang="en-US" altLang="ja-JP" sz="2200" i="1">
                              <a:solidFill>
                                <a:srgbClr val="FF0000"/>
                              </a:solidFill>
                              <a:latin typeface="Cambria Math" panose="02040503050406030204" pitchFamily="18" charset="0"/>
                              <a:cs typeface="+mn-cs"/>
                            </a:rPr>
                            <m:t>−</m:t>
                          </m:r>
                          <m:func>
                            <m:funcPr>
                              <m:ctrlPr>
                                <a:rPr lang="en-US" altLang="ja-JP" sz="2200" i="1">
                                  <a:solidFill>
                                    <a:srgbClr val="FF0000"/>
                                  </a:solidFill>
                                  <a:latin typeface="Cambria Math"/>
                                  <a:cs typeface="+mn-cs"/>
                                </a:rPr>
                              </m:ctrlPr>
                            </m:funcPr>
                            <m:fName>
                              <m:r>
                                <m:rPr>
                                  <m:sty m:val="p"/>
                                </m:rPr>
                                <a:rPr lang="en-US" altLang="ja-JP" sz="2200">
                                  <a:solidFill>
                                    <a:srgbClr val="FF0000"/>
                                  </a:solidFill>
                                  <a:latin typeface="Cambria Math" panose="02040503050406030204" pitchFamily="18" charset="0"/>
                                  <a:cs typeface="+mn-cs"/>
                                </a:rPr>
                                <m:t>min</m:t>
                              </m:r>
                            </m:fName>
                            <m:e>
                              <m:d>
                                <m:dPr>
                                  <m:ctrlPr>
                                    <a:rPr lang="en-US" altLang="ja-JP" sz="2200" i="1">
                                      <a:solidFill>
                                        <a:srgbClr val="FF0000"/>
                                      </a:solidFill>
                                      <a:latin typeface="Cambria Math"/>
                                      <a:cs typeface="+mn-cs"/>
                                    </a:rPr>
                                  </m:ctrlPr>
                                </m:dPr>
                                <m:e>
                                  <m:sSub>
                                    <m:sSubPr>
                                      <m:ctrlPr>
                                        <a:rPr lang="en-US" altLang="ja-JP" sz="2200" i="1">
                                          <a:solidFill>
                                            <a:srgbClr val="FF0000"/>
                                          </a:solidFill>
                                          <a:latin typeface="Cambria Math"/>
                                          <a:cs typeface="+mn-cs"/>
                                        </a:rPr>
                                      </m:ctrlPr>
                                    </m:sSubPr>
                                    <m:e>
                                      <m:r>
                                        <a:rPr lang="en-US" altLang="ja-JP" sz="2200" i="1">
                                          <a:solidFill>
                                            <a:srgbClr val="FF0000"/>
                                          </a:solidFill>
                                          <a:latin typeface="Cambria Math" panose="02040503050406030204" pitchFamily="18" charset="0"/>
                                          <a:cs typeface="+mn-cs"/>
                                        </a:rPr>
                                        <m:t>𝑥</m:t>
                                      </m:r>
                                    </m:e>
                                    <m:sub>
                                      <m:r>
                                        <a:rPr lang="en-US" altLang="ja-JP" sz="2200" i="1">
                                          <a:solidFill>
                                            <a:srgbClr val="FF0000"/>
                                          </a:solidFill>
                                          <a:latin typeface="Cambria Math" panose="02040503050406030204" pitchFamily="18" charset="0"/>
                                          <a:cs typeface="+mn-cs"/>
                                        </a:rPr>
                                        <m:t>1</m:t>
                                      </m:r>
                                    </m:sub>
                                  </m:sSub>
                                  <m:r>
                                    <a:rPr lang="en-US" altLang="ja-JP" sz="2200" i="1">
                                      <a:solidFill>
                                        <a:srgbClr val="FF0000"/>
                                      </a:solidFill>
                                      <a:latin typeface="Cambria Math" panose="02040503050406030204" pitchFamily="18" charset="0"/>
                                      <a:cs typeface="+mn-cs"/>
                                    </a:rPr>
                                    <m:t>,</m:t>
                                  </m:r>
                                  <m:sSub>
                                    <m:sSubPr>
                                      <m:ctrlPr>
                                        <a:rPr lang="en-US" altLang="ja-JP" sz="2200" i="1">
                                          <a:solidFill>
                                            <a:srgbClr val="FF0000"/>
                                          </a:solidFill>
                                          <a:latin typeface="Cambria Math"/>
                                          <a:cs typeface="+mn-cs"/>
                                        </a:rPr>
                                      </m:ctrlPr>
                                    </m:sSubPr>
                                    <m:e>
                                      <m:r>
                                        <a:rPr lang="en-US" altLang="ja-JP" sz="2200" i="1">
                                          <a:solidFill>
                                            <a:srgbClr val="FF0000"/>
                                          </a:solidFill>
                                          <a:latin typeface="Cambria Math" panose="02040503050406030204" pitchFamily="18" charset="0"/>
                                          <a:cs typeface="+mn-cs"/>
                                        </a:rPr>
                                        <m:t>𝑥</m:t>
                                      </m:r>
                                    </m:e>
                                    <m:sub>
                                      <m:r>
                                        <a:rPr lang="en-US" altLang="ja-JP" sz="2200" i="1">
                                          <a:solidFill>
                                            <a:srgbClr val="FF0000"/>
                                          </a:solidFill>
                                          <a:latin typeface="Cambria Math" panose="02040503050406030204" pitchFamily="18" charset="0"/>
                                          <a:cs typeface="+mn-cs"/>
                                        </a:rPr>
                                        <m:t>2</m:t>
                                      </m:r>
                                    </m:sub>
                                  </m:sSub>
                                  <m:r>
                                    <a:rPr lang="en-US" altLang="ja-JP" sz="2200" i="1">
                                      <a:solidFill>
                                        <a:srgbClr val="FF0000"/>
                                      </a:solidFill>
                                      <a:latin typeface="Cambria Math" panose="02040503050406030204" pitchFamily="18" charset="0"/>
                                      <a:cs typeface="+mn-cs"/>
                                    </a:rPr>
                                    <m:t>,⋯</m:t>
                                  </m:r>
                                  <m:sSub>
                                    <m:sSubPr>
                                      <m:ctrlPr>
                                        <a:rPr lang="en-US" altLang="ja-JP" sz="2200" i="1">
                                          <a:solidFill>
                                            <a:srgbClr val="FF0000"/>
                                          </a:solidFill>
                                          <a:latin typeface="Cambria Math"/>
                                          <a:cs typeface="+mn-cs"/>
                                        </a:rPr>
                                      </m:ctrlPr>
                                    </m:sSubPr>
                                    <m:e>
                                      <m:r>
                                        <a:rPr lang="en-US" altLang="ja-JP" sz="2200" i="1">
                                          <a:solidFill>
                                            <a:srgbClr val="FF0000"/>
                                          </a:solidFill>
                                          <a:latin typeface="Cambria Math" panose="02040503050406030204" pitchFamily="18" charset="0"/>
                                          <a:cs typeface="+mn-cs"/>
                                        </a:rPr>
                                        <m:t>𝑥</m:t>
                                      </m:r>
                                    </m:e>
                                    <m:sub>
                                      <m:r>
                                        <a:rPr lang="en-US" altLang="ja-JP" sz="2200" i="1">
                                          <a:solidFill>
                                            <a:srgbClr val="FF0000"/>
                                          </a:solidFill>
                                          <a:latin typeface="Cambria Math" panose="02040503050406030204" pitchFamily="18" charset="0"/>
                                          <a:cs typeface="+mn-cs"/>
                                        </a:rPr>
                                        <m:t>𝑁</m:t>
                                      </m:r>
                                    </m:sub>
                                  </m:sSub>
                                </m:e>
                              </m:d>
                            </m:e>
                          </m:func>
                        </m:num>
                        <m:den>
                          <m:r>
                            <a:rPr lang="en-US" altLang="ja-JP" sz="2200" i="1">
                              <a:solidFill>
                                <a:srgbClr val="FF0000"/>
                              </a:solidFill>
                              <a:latin typeface="Cambria Math" panose="02040503050406030204" pitchFamily="18" charset="0"/>
                              <a:cs typeface="+mn-cs"/>
                            </a:rPr>
                            <m:t>h</m:t>
                          </m:r>
                        </m:den>
                      </m:f>
                    </m:oMath>
                  </m:oMathPara>
                </a14:m>
                <a:endParaRPr lang="en-US" altLang="ja-JP" sz="2200" dirty="0">
                  <a:solidFill>
                    <a:srgbClr val="FF0000"/>
                  </a:solidFill>
                  <a:latin typeface="HGP創英角ｺﾞｼｯｸUB" panose="020B0900000000000000" pitchFamily="50" charset="-128"/>
                  <a:ea typeface="HGP創英角ｺﾞｼｯｸUB" panose="020B0900000000000000" pitchFamily="50" charset="-128"/>
                  <a:cs typeface="+mn-cs"/>
                </a:endParaRPr>
              </a:p>
            </p:txBody>
          </p:sp>
        </mc:Choice>
        <mc:Fallback xmlns="">
          <p:sp>
            <p:nvSpPr>
              <p:cNvPr id="22" name="タイトル 8"/>
              <p:cNvSpPr txBox="1">
                <a:spLocks noRot="1" noChangeAspect="1" noMove="1" noResize="1" noEditPoints="1" noAdjustHandles="1" noChangeArrowheads="1" noChangeShapeType="1" noTextEdit="1"/>
              </p:cNvSpPr>
              <p:nvPr/>
            </p:nvSpPr>
            <p:spPr>
              <a:xfrm>
                <a:off x="1331641" y="2088906"/>
                <a:ext cx="5759272" cy="749436"/>
              </a:xfrm>
              <a:prstGeom prst="rect">
                <a:avLst/>
              </a:prstGeom>
              <a:blipFill rotWithShape="1">
                <a:blip r:embed="rId4"/>
                <a:stretch>
                  <a:fillRect/>
                </a:stretch>
              </a:blipFill>
            </p:spPr>
            <p:txBody>
              <a:bodyPr/>
              <a:lstStyle/>
              <a:p>
                <a:r>
                  <a:rPr lang="ja-JP" altLang="en-US">
                    <a:noFill/>
                  </a:rPr>
                  <a:t> </a:t>
                </a:r>
              </a:p>
            </p:txBody>
          </p:sp>
        </mc:Fallback>
      </mc:AlternateContent>
      <p:sp>
        <p:nvSpPr>
          <p:cNvPr id="23" name="タイトル 8"/>
          <p:cNvSpPr txBox="1">
            <a:spLocks/>
          </p:cNvSpPr>
          <p:nvPr/>
        </p:nvSpPr>
        <p:spPr>
          <a:xfrm>
            <a:off x="810345" y="2992455"/>
            <a:ext cx="4943474"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スタージェス</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2800" dirty="0" err="1"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Sturges</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の</a:t>
            </a: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方法</a:t>
            </a:r>
          </a:p>
        </p:txBody>
      </p:sp>
      <p:sp>
        <p:nvSpPr>
          <p:cNvPr id="24" name="正方形/長方形 23"/>
          <p:cNvSpPr>
            <a:spLocks noChangeAspect="1"/>
          </p:cNvSpPr>
          <p:nvPr/>
        </p:nvSpPr>
        <p:spPr>
          <a:xfrm>
            <a:off x="611189" y="320763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28" name="テキスト ボックス 27"/>
              <p:cNvSpPr txBox="1"/>
              <p:nvPr/>
            </p:nvSpPr>
            <p:spPr>
              <a:xfrm>
                <a:off x="1407335" y="3480634"/>
                <a:ext cx="2108461"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sz="2200" b="0" i="1" smtClean="0">
                          <a:solidFill>
                            <a:srgbClr val="FF0000"/>
                          </a:solidFill>
                          <a:latin typeface="Cambria Math"/>
                        </a:rPr>
                        <m:t>𝐾</m:t>
                      </m:r>
                      <m:r>
                        <a:rPr kumimoji="1" lang="en-US" altLang="ja-JP" sz="2200" b="0" i="1" smtClean="0">
                          <a:solidFill>
                            <a:srgbClr val="FF0000"/>
                          </a:solidFill>
                          <a:latin typeface="Cambria Math" panose="02040503050406030204" pitchFamily="18" charset="0"/>
                        </a:rPr>
                        <m:t>=</m:t>
                      </m:r>
                      <m:func>
                        <m:funcPr>
                          <m:ctrlPr>
                            <a:rPr kumimoji="1" lang="en-US" altLang="ja-JP" sz="2200" b="0" i="1" smtClean="0">
                              <a:solidFill>
                                <a:srgbClr val="FF0000"/>
                              </a:solidFill>
                              <a:latin typeface="Cambria Math"/>
                            </a:rPr>
                          </m:ctrlPr>
                        </m:funcPr>
                        <m:fName>
                          <m:sSub>
                            <m:sSubPr>
                              <m:ctrlPr>
                                <a:rPr kumimoji="1" lang="en-US" altLang="ja-JP" sz="2200" b="0" i="1" smtClean="0">
                                  <a:solidFill>
                                    <a:srgbClr val="FF0000"/>
                                  </a:solidFill>
                                  <a:latin typeface="Cambria Math"/>
                                </a:rPr>
                              </m:ctrlPr>
                            </m:sSubPr>
                            <m:e>
                              <m:r>
                                <m:rPr>
                                  <m:sty m:val="p"/>
                                </m:rPr>
                                <a:rPr kumimoji="1" lang="en-US" altLang="ja-JP" sz="2200" b="0" i="0" smtClean="0">
                                  <a:solidFill>
                                    <a:srgbClr val="FF0000"/>
                                  </a:solidFill>
                                  <a:latin typeface="Cambria Math" panose="02040503050406030204" pitchFamily="18" charset="0"/>
                                </a:rPr>
                                <m:t>log</m:t>
                              </m:r>
                            </m:e>
                            <m:sub>
                              <m:r>
                                <a:rPr kumimoji="1" lang="en-US" altLang="ja-JP" sz="2200" b="0" i="1" smtClean="0">
                                  <a:solidFill>
                                    <a:srgbClr val="FF0000"/>
                                  </a:solidFill>
                                  <a:latin typeface="Cambria Math" panose="02040503050406030204" pitchFamily="18" charset="0"/>
                                </a:rPr>
                                <m:t>2</m:t>
                              </m:r>
                            </m:sub>
                          </m:sSub>
                        </m:fName>
                        <m:e>
                          <m:r>
                            <a:rPr kumimoji="1" lang="en-US" altLang="ja-JP" sz="2200" b="0" i="1" smtClean="0">
                              <a:solidFill>
                                <a:srgbClr val="FF0000"/>
                              </a:solidFill>
                              <a:latin typeface="Cambria Math" panose="02040503050406030204" pitchFamily="18" charset="0"/>
                            </a:rPr>
                            <m:t>𝑁</m:t>
                          </m:r>
                        </m:e>
                      </m:func>
                      <m:r>
                        <a:rPr kumimoji="1" lang="en-US" altLang="ja-JP" sz="2200" b="0" i="1" smtClean="0">
                          <a:solidFill>
                            <a:srgbClr val="FF0000"/>
                          </a:solidFill>
                          <a:latin typeface="Cambria Math" panose="02040503050406030204" pitchFamily="18" charset="0"/>
                        </a:rPr>
                        <m:t>+1</m:t>
                      </m:r>
                    </m:oMath>
                  </m:oMathPara>
                </a14:m>
                <a:endParaRPr kumimoji="1" lang="en-US" altLang="ja-JP" sz="2200" dirty="0">
                  <a:solidFill>
                    <a:srgbClr val="FF0000"/>
                  </a:solidFill>
                  <a:latin typeface="HGP創英角ｺﾞｼｯｸUB" panose="020B0900000000000000" pitchFamily="50" charset="-128"/>
                  <a:ea typeface="HGP創英角ｺﾞｼｯｸUB" panose="020B0900000000000000" pitchFamily="50" charset="-128"/>
                </a:endParaRPr>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1407335" y="3480634"/>
                <a:ext cx="2108461" cy="430887"/>
              </a:xfrm>
              <a:prstGeom prst="rect">
                <a:avLst/>
              </a:prstGeom>
              <a:blipFill rotWithShape="1">
                <a:blip r:embed="rId5"/>
                <a:stretch>
                  <a:fillRect b="-1831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タイトル 8"/>
              <p:cNvSpPr txBox="1">
                <a:spLocks/>
              </p:cNvSpPr>
              <p:nvPr/>
            </p:nvSpPr>
            <p:spPr>
              <a:xfrm>
                <a:off x="1025376" y="3926662"/>
                <a:ext cx="8118625" cy="131112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データが</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個</a:t>
                </a: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14:m>
                  <m:oMath xmlns:m="http://schemas.openxmlformats.org/officeDocument/2006/math">
                    <m:func>
                      <m:funcPr>
                        <m:ctrlPr>
                          <a:rPr lang="en-US" altLang="ja-JP" sz="2200" i="1">
                            <a:solidFill>
                              <a:srgbClr val="000000"/>
                            </a:solidFill>
                            <a:latin typeface="Cambria Math"/>
                            <a:cs typeface="Times New Roman" panose="02020603050405020304" pitchFamily="18" charset="0"/>
                          </a:rPr>
                        </m:ctrlPr>
                      </m:funcPr>
                      <m:fName>
                        <m:sSub>
                          <m:sSubPr>
                            <m:ctrlPr>
                              <a:rPr lang="en-US" altLang="ja-JP" sz="2200" i="1">
                                <a:solidFill>
                                  <a:srgbClr val="000000"/>
                                </a:solidFill>
                                <a:latin typeface="Cambria Math"/>
                                <a:cs typeface="Times New Roman" panose="02020603050405020304" pitchFamily="18" charset="0"/>
                              </a:rPr>
                            </m:ctrlPr>
                          </m:sSubPr>
                          <m:e>
                            <m:r>
                              <m:rPr>
                                <m:sty m:val="p"/>
                              </m:rPr>
                              <a:rPr lang="en-US" altLang="ja-JP" sz="2200">
                                <a:solidFill>
                                  <a:srgbClr val="000000"/>
                                </a:solidFill>
                                <a:latin typeface="Cambria Math"/>
                                <a:cs typeface="Times New Roman" panose="02020603050405020304" pitchFamily="18" charset="0"/>
                              </a:rPr>
                              <m:t>log</m:t>
                            </m:r>
                          </m:e>
                          <m:sub>
                            <m:r>
                              <a:rPr lang="en-US" altLang="ja-JP" sz="2200" i="1">
                                <a:solidFill>
                                  <a:srgbClr val="000000"/>
                                </a:solidFill>
                                <a:latin typeface="Cambria Math"/>
                                <a:cs typeface="Times New Roman" panose="02020603050405020304" pitchFamily="18" charset="0"/>
                              </a:rPr>
                              <m:t>2</m:t>
                            </m:r>
                          </m:sub>
                        </m:sSub>
                      </m:fName>
                      <m:e>
                        <m:r>
                          <a:rPr lang="en-US" altLang="ja-JP" sz="2200" i="1">
                            <a:solidFill>
                              <a:srgbClr val="000000"/>
                            </a:solidFill>
                            <a:latin typeface="Cambria Math"/>
                            <a:cs typeface="Times New Roman" panose="02020603050405020304" pitchFamily="18" charset="0"/>
                          </a:rPr>
                          <m:t>100</m:t>
                        </m:r>
                      </m:e>
                    </m:func>
                    <m:r>
                      <a:rPr lang="en-US" altLang="ja-JP" sz="2200" i="1">
                        <a:solidFill>
                          <a:srgbClr val="000000"/>
                        </a:solidFill>
                        <a:latin typeface="Cambria Math"/>
                        <a:cs typeface="Times New Roman" panose="02020603050405020304" pitchFamily="18" charset="0"/>
                      </a:rPr>
                      <m:t>+1=7.643856</m:t>
                    </m:r>
                  </m:oMath>
                </a14:m>
                <a:r>
                  <a:rPr lang="en-US" altLang="ja-JP"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endPar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nSpc>
                    <a:spcPct val="120000"/>
                  </a:lnSpc>
                </a:pP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データ</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が</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50</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個</a:t>
                </a: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14:m>
                  <m:oMath xmlns:m="http://schemas.openxmlformats.org/officeDocument/2006/math">
                    <m:func>
                      <m:funcPr>
                        <m:ctrlPr>
                          <a:rPr lang="en-US" altLang="ja-JP" sz="2200" i="1">
                            <a:solidFill>
                              <a:srgbClr val="000000"/>
                            </a:solidFill>
                            <a:latin typeface="Cambria Math"/>
                            <a:cs typeface="Times New Roman" panose="02020603050405020304" pitchFamily="18" charset="0"/>
                          </a:rPr>
                        </m:ctrlPr>
                      </m:funcPr>
                      <m:fName>
                        <m:sSub>
                          <m:sSubPr>
                            <m:ctrlPr>
                              <a:rPr lang="en-US" altLang="ja-JP" sz="2200" i="1">
                                <a:solidFill>
                                  <a:srgbClr val="000000"/>
                                </a:solidFill>
                                <a:latin typeface="Cambria Math"/>
                                <a:cs typeface="Times New Roman" panose="02020603050405020304" pitchFamily="18" charset="0"/>
                              </a:rPr>
                            </m:ctrlPr>
                          </m:sSubPr>
                          <m:e>
                            <m:r>
                              <m:rPr>
                                <m:sty m:val="p"/>
                              </m:rPr>
                              <a:rPr lang="en-US" altLang="ja-JP" sz="2200">
                                <a:solidFill>
                                  <a:srgbClr val="000000"/>
                                </a:solidFill>
                                <a:latin typeface="Cambria Math"/>
                                <a:cs typeface="Times New Roman" panose="02020603050405020304" pitchFamily="18" charset="0"/>
                              </a:rPr>
                              <m:t>log</m:t>
                            </m:r>
                          </m:e>
                          <m:sub>
                            <m:r>
                              <a:rPr lang="en-US" altLang="ja-JP" sz="2200" i="1">
                                <a:solidFill>
                                  <a:srgbClr val="000000"/>
                                </a:solidFill>
                                <a:latin typeface="Cambria Math"/>
                                <a:cs typeface="Times New Roman" panose="02020603050405020304" pitchFamily="18" charset="0"/>
                              </a:rPr>
                              <m:t>2</m:t>
                            </m:r>
                          </m:sub>
                        </m:sSub>
                      </m:fName>
                      <m:e>
                        <m:r>
                          <a:rPr lang="en-US" altLang="ja-JP" sz="2200" b="0" i="1" smtClean="0">
                            <a:solidFill>
                              <a:srgbClr val="000000"/>
                            </a:solidFill>
                            <a:latin typeface="Cambria Math"/>
                            <a:cs typeface="Times New Roman" panose="02020603050405020304" pitchFamily="18" charset="0"/>
                          </a:rPr>
                          <m:t>5</m:t>
                        </m:r>
                        <m:r>
                          <a:rPr lang="en-US" altLang="ja-JP" sz="2200" i="1">
                            <a:solidFill>
                              <a:srgbClr val="000000"/>
                            </a:solidFill>
                            <a:latin typeface="Cambria Math"/>
                            <a:cs typeface="Times New Roman" panose="02020603050405020304" pitchFamily="18" charset="0"/>
                          </a:rPr>
                          <m:t>0</m:t>
                        </m:r>
                      </m:e>
                    </m:func>
                  </m:oMath>
                </a14:m>
                <a:r>
                  <a:rPr lang="en-US" altLang="ja-JP" sz="2200" dirty="0" smtClean="0">
                    <a:solidFill>
                      <a:srgbClr val="000000"/>
                    </a:solidFill>
                    <a:latin typeface="Cambria Math"/>
                    <a:cs typeface="Times New Roman" panose="02020603050405020304" pitchFamily="18" charset="0"/>
                  </a:rPr>
                  <a:t>+1=6.643856</a:t>
                </a:r>
                <a:endParaRPr lang="en-US" altLang="ja-JP" sz="2200" dirty="0">
                  <a:solidFill>
                    <a:srgbClr val="000000"/>
                  </a:solidFill>
                  <a:latin typeface="Cambria Math"/>
                  <a:cs typeface="Times New Roman" panose="02020603050405020304" pitchFamily="18" charset="0"/>
                </a:endParaRPr>
              </a:p>
              <a:p>
                <a:pPr>
                  <a:lnSpc>
                    <a:spcPct val="120000"/>
                  </a:lnSpc>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データが</a:t>
                </a:r>
                <a:r>
                  <a:rPr lang="en-US" altLang="ja-JP"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25</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個</a:t>
                </a: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14:m>
                  <m:oMath xmlns:m="http://schemas.openxmlformats.org/officeDocument/2006/math">
                    <m:func>
                      <m:funcPr>
                        <m:ctrlPr>
                          <a:rPr lang="en-US" altLang="ja-JP" sz="2200" i="1">
                            <a:solidFill>
                              <a:srgbClr val="000000"/>
                            </a:solidFill>
                            <a:latin typeface="Cambria Math"/>
                            <a:cs typeface="Times New Roman" panose="02020603050405020304" pitchFamily="18" charset="0"/>
                          </a:rPr>
                        </m:ctrlPr>
                      </m:funcPr>
                      <m:fName>
                        <m:sSub>
                          <m:sSubPr>
                            <m:ctrlPr>
                              <a:rPr lang="en-US" altLang="ja-JP" sz="2200" i="1">
                                <a:solidFill>
                                  <a:srgbClr val="000000"/>
                                </a:solidFill>
                                <a:latin typeface="Cambria Math"/>
                                <a:cs typeface="Times New Roman" panose="02020603050405020304" pitchFamily="18" charset="0"/>
                              </a:rPr>
                            </m:ctrlPr>
                          </m:sSubPr>
                          <m:e>
                            <m:r>
                              <a:rPr lang="en-US" altLang="ja-JP" sz="2200" i="1">
                                <a:solidFill>
                                  <a:srgbClr val="000000"/>
                                </a:solidFill>
                                <a:latin typeface="Cambria Math"/>
                                <a:cs typeface="Times New Roman" panose="02020603050405020304" pitchFamily="18" charset="0"/>
                              </a:rPr>
                              <m:t>𝑙𝑜𝑔</m:t>
                            </m:r>
                          </m:e>
                          <m:sub>
                            <m:r>
                              <a:rPr lang="en-US" altLang="ja-JP" sz="2200" i="1">
                                <a:solidFill>
                                  <a:srgbClr val="000000"/>
                                </a:solidFill>
                                <a:latin typeface="Cambria Math"/>
                                <a:cs typeface="Times New Roman" panose="02020603050405020304" pitchFamily="18" charset="0"/>
                              </a:rPr>
                              <m:t>2</m:t>
                            </m:r>
                          </m:sub>
                        </m:sSub>
                      </m:fName>
                      <m:e>
                        <m:r>
                          <a:rPr lang="en-US" altLang="ja-JP" sz="2200" i="1">
                            <a:solidFill>
                              <a:srgbClr val="000000"/>
                            </a:solidFill>
                            <a:latin typeface="Cambria Math"/>
                            <a:cs typeface="Times New Roman" panose="02020603050405020304" pitchFamily="18" charset="0"/>
                          </a:rPr>
                          <m:t>25</m:t>
                        </m:r>
                      </m:e>
                    </m:func>
                    <m:r>
                      <a:rPr lang="en-US" altLang="ja-JP" sz="2200" i="1">
                        <a:solidFill>
                          <a:srgbClr val="000000"/>
                        </a:solidFill>
                        <a:latin typeface="Cambria Math"/>
                        <a:cs typeface="Times New Roman" panose="02020603050405020304" pitchFamily="18" charset="0"/>
                      </a:rPr>
                      <m:t>+1=5.643856</m:t>
                    </m:r>
                  </m:oMath>
                </a14:m>
                <a:endParaRPr lang="en-US" altLang="ja-JP" sz="2200" dirty="0" smtClean="0">
                  <a:effectLst>
                    <a:glow rad="88900">
                      <a:schemeClr val="bg1"/>
                    </a:glow>
                  </a:effectLst>
                  <a:latin typeface="Cambria Math" panose="02040503050406030204" pitchFamily="18" charset="0"/>
                  <a:ea typeface="Cambria Math" panose="02040503050406030204" pitchFamily="18" charset="0"/>
                </a:endParaRPr>
              </a:p>
            </p:txBody>
          </p:sp>
        </mc:Choice>
        <mc:Fallback xmlns="">
          <p:sp>
            <p:nvSpPr>
              <p:cNvPr id="32" name="タイトル 8"/>
              <p:cNvSpPr txBox="1">
                <a:spLocks noRot="1" noChangeAspect="1" noMove="1" noResize="1" noEditPoints="1" noAdjustHandles="1" noChangeArrowheads="1" noChangeShapeType="1" noTextEdit="1"/>
              </p:cNvSpPr>
              <p:nvPr/>
            </p:nvSpPr>
            <p:spPr>
              <a:xfrm>
                <a:off x="1025376" y="3926662"/>
                <a:ext cx="8118625" cy="1311128"/>
              </a:xfrm>
              <a:prstGeom prst="rect">
                <a:avLst/>
              </a:prstGeom>
              <a:blipFill rotWithShape="1">
                <a:blip r:embed="rId6"/>
                <a:stretch>
                  <a:fillRect l="-901" t="-1860" b="-4186"/>
                </a:stretch>
              </a:blipFill>
            </p:spPr>
            <p:txBody>
              <a:bodyPr/>
              <a:lstStyle/>
              <a:p>
                <a:r>
                  <a:rPr lang="ja-JP" altLang="en-US">
                    <a:noFill/>
                  </a:rPr>
                  <a:t> </a:t>
                </a:r>
              </a:p>
            </p:txBody>
          </p:sp>
        </mc:Fallback>
      </mc:AlternateContent>
      <p:sp>
        <p:nvSpPr>
          <p:cNvPr id="33" name="正方形/長方形 32"/>
          <p:cNvSpPr>
            <a:spLocks noChangeAspect="1"/>
          </p:cNvSpPr>
          <p:nvPr/>
        </p:nvSpPr>
        <p:spPr>
          <a:xfrm>
            <a:off x="892274" y="411609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5" name="正方形/長方形 34"/>
          <p:cNvSpPr>
            <a:spLocks noChangeAspect="1"/>
          </p:cNvSpPr>
          <p:nvPr/>
        </p:nvSpPr>
        <p:spPr>
          <a:xfrm>
            <a:off x="892274" y="45154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6" name="正方形/長方形 35"/>
          <p:cNvSpPr>
            <a:spLocks noChangeAspect="1"/>
          </p:cNvSpPr>
          <p:nvPr/>
        </p:nvSpPr>
        <p:spPr>
          <a:xfrm>
            <a:off x="892274" y="491481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grpSp>
        <p:nvGrpSpPr>
          <p:cNvPr id="45" name="グループ化 44"/>
          <p:cNvGrpSpPr/>
          <p:nvPr/>
        </p:nvGrpSpPr>
        <p:grpSpPr>
          <a:xfrm>
            <a:off x="6431431" y="3124451"/>
            <a:ext cx="1802020" cy="798218"/>
            <a:chOff x="6481971" y="2992456"/>
            <a:chExt cx="1802020" cy="798218"/>
          </a:xfrm>
        </p:grpSpPr>
        <p:sp>
          <p:nvSpPr>
            <p:cNvPr id="44" name="正方形/長方形 43"/>
            <p:cNvSpPr/>
            <p:nvPr/>
          </p:nvSpPr>
          <p:spPr>
            <a:xfrm>
              <a:off x="6481971" y="2992456"/>
              <a:ext cx="1802020" cy="798218"/>
            </a:xfrm>
            <a:prstGeom prst="rect">
              <a:avLst/>
            </a:pr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41" name="角丸四角形 66">
              <a:extLst>
                <a:ext uri="{FF2B5EF4-FFF2-40B4-BE49-F238E27FC236}">
                  <a16:creationId xmlns="" xmlns:a16="http://schemas.microsoft.com/office/drawing/2014/main" id="{16966352-EB02-4C17-BBEE-6A8E48708C31}"/>
                </a:ext>
              </a:extLst>
            </p:cNvPr>
            <p:cNvSpPr/>
            <p:nvPr/>
          </p:nvSpPr>
          <p:spPr>
            <a:xfrm>
              <a:off x="6606967" y="3068400"/>
              <a:ext cx="1552028" cy="646331"/>
            </a:xfrm>
            <a:prstGeom prst="roundRect">
              <a:avLst>
                <a:gd name="adj" fmla="val 0"/>
              </a:avLst>
            </a:prstGeom>
            <a:noFill/>
          </p:spPr>
          <p:txBody>
            <a:bodyPr wrap="none" rtlCol="0" anchor="ctr">
              <a:spAutoFit/>
            </a:bodyPr>
            <a:lstStyle/>
            <a:p>
              <a:pPr algn="ctr"/>
              <a:r>
                <a:rPr lang="ja-JP" altLang="en-US"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ビンの個数は</a:t>
              </a:r>
              <a:endParaRPr lang="en-US" altLang="ja-JP"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algn="ctr"/>
              <a:r>
                <a:rPr lang="ja-JP" altLang="en-US"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対数的に増加</a:t>
              </a:r>
            </a:p>
          </p:txBody>
        </p:sp>
      </p:grpSp>
      <p:sp>
        <p:nvSpPr>
          <p:cNvPr id="46" name="タイトル 8"/>
          <p:cNvSpPr txBox="1">
            <a:spLocks/>
          </p:cNvSpPr>
          <p:nvPr/>
        </p:nvSpPr>
        <p:spPr>
          <a:xfrm>
            <a:off x="6049925" y="3926662"/>
            <a:ext cx="2257029" cy="131112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r">
              <a:lnSpc>
                <a:spcPct val="120000"/>
              </a:lnSpc>
            </a:pP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8</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階級</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ぐらい</a:t>
            </a:r>
            <a:endPar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r">
              <a:lnSpc>
                <a:spcPct val="120000"/>
              </a:lnSpc>
            </a:pP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7</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階級ぐらい</a:t>
            </a:r>
            <a:endPar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r">
              <a:lnSpc>
                <a:spcPct val="120000"/>
              </a:lnSpc>
            </a:pPr>
            <a:r>
              <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6</a:t>
            </a: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階級ぐらい</a:t>
            </a:r>
            <a:endParaRPr lang="en-US" altLang="ja-JP" sz="2200" dirty="0" smtClean="0">
              <a:effectLst>
                <a:glow rad="88900">
                  <a:schemeClr val="bg1"/>
                </a:glow>
              </a:effectLst>
              <a:latin typeface="Cambria Math" panose="02040503050406030204" pitchFamily="18" charset="0"/>
              <a:ea typeface="Cambria Math" panose="02040503050406030204" pitchFamily="18" charset="0"/>
            </a:endParaRPr>
          </a:p>
        </p:txBody>
      </p:sp>
      <p:cxnSp>
        <p:nvCxnSpPr>
          <p:cNvPr id="47" name="直線矢印コネクタ 46"/>
          <p:cNvCxnSpPr/>
          <p:nvPr/>
        </p:nvCxnSpPr>
        <p:spPr>
          <a:xfrm>
            <a:off x="6329071" y="4170095"/>
            <a:ext cx="360000"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6329071" y="4978251"/>
            <a:ext cx="360000"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6329071" y="4574173"/>
            <a:ext cx="360000" cy="0"/>
          </a:xfrm>
          <a:prstGeom prst="straightConnector1">
            <a:avLst/>
          </a:prstGeom>
          <a:ln w="25400">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2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階級幅の設定</a:t>
            </a:r>
          </a:p>
        </p:txBody>
      </p:sp>
    </p:spTree>
    <p:extLst>
      <p:ext uri="{BB962C8B-B14F-4D97-AF65-F5344CB8AC3E}">
        <p14:creationId xmlns:p14="http://schemas.microsoft.com/office/powerpoint/2010/main" val="1494720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a:graphicFrameLocks/>
          </p:cNvGraphicFramePr>
          <p:nvPr>
            <p:extLst>
              <p:ext uri="{D42A27DB-BD31-4B8C-83A1-F6EECF244321}">
                <p14:modId xmlns:p14="http://schemas.microsoft.com/office/powerpoint/2010/main" val="2380048112"/>
              </p:ext>
            </p:extLst>
          </p:nvPr>
        </p:nvGraphicFramePr>
        <p:xfrm>
          <a:off x="4809793" y="1897707"/>
          <a:ext cx="3558020" cy="17189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532872033"/>
              </p:ext>
            </p:extLst>
          </p:nvPr>
        </p:nvGraphicFramePr>
        <p:xfrm>
          <a:off x="4801648" y="3831594"/>
          <a:ext cx="3558020" cy="165587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グラフ 11"/>
          <p:cNvGraphicFramePr>
            <a:graphicFrameLocks/>
          </p:cNvGraphicFramePr>
          <p:nvPr>
            <p:extLst>
              <p:ext uri="{D42A27DB-BD31-4B8C-83A1-F6EECF244321}">
                <p14:modId xmlns:p14="http://schemas.microsoft.com/office/powerpoint/2010/main" val="3780379668"/>
              </p:ext>
            </p:extLst>
          </p:nvPr>
        </p:nvGraphicFramePr>
        <p:xfrm>
          <a:off x="821263" y="1897707"/>
          <a:ext cx="3672408" cy="166414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グラフ 13"/>
          <p:cNvGraphicFramePr>
            <a:graphicFrameLocks/>
          </p:cNvGraphicFramePr>
          <p:nvPr>
            <p:extLst>
              <p:ext uri="{D42A27DB-BD31-4B8C-83A1-F6EECF244321}">
                <p14:modId xmlns:p14="http://schemas.microsoft.com/office/powerpoint/2010/main" val="1456343731"/>
              </p:ext>
            </p:extLst>
          </p:nvPr>
        </p:nvGraphicFramePr>
        <p:xfrm>
          <a:off x="828625" y="3818528"/>
          <a:ext cx="3737054" cy="1604899"/>
        </p:xfrm>
        <a:graphic>
          <a:graphicData uri="http://schemas.openxmlformats.org/drawingml/2006/chart">
            <c:chart xmlns:c="http://schemas.openxmlformats.org/drawingml/2006/chart" xmlns:r="http://schemas.openxmlformats.org/officeDocument/2006/relationships" r:id="rId6"/>
          </a:graphicData>
        </a:graphic>
      </p:graphicFrame>
      <p:sp>
        <p:nvSpPr>
          <p:cNvPr id="8" name="正方形/長方形 7"/>
          <p:cNvSpPr/>
          <p:nvPr/>
        </p:nvSpPr>
        <p:spPr>
          <a:xfrm>
            <a:off x="1792045" y="1681903"/>
            <a:ext cx="1818126" cy="369332"/>
          </a:xfrm>
          <a:prstGeom prst="rect">
            <a:avLst/>
          </a:prstGeom>
        </p:spPr>
        <p:txBody>
          <a:bodyPr anchor="t" anchorCtr="0">
            <a:noAutofit/>
          </a:bodyPr>
          <a:lstStyle/>
          <a:p>
            <a:pPr algn="ctr">
              <a:spcBef>
                <a:spcPct val="0"/>
              </a:spcBef>
            </a:pPr>
            <a:r>
              <a:rPr lang="ja-JP" altLang="en-US"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Ａ市</a:t>
            </a: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の体重データ</a:t>
            </a:r>
          </a:p>
        </p:txBody>
      </p:sp>
      <p:sp>
        <p:nvSpPr>
          <p:cNvPr id="11" name="正方形/長方形 10"/>
          <p:cNvSpPr/>
          <p:nvPr/>
        </p:nvSpPr>
        <p:spPr>
          <a:xfrm>
            <a:off x="5712923" y="1681903"/>
            <a:ext cx="1950788" cy="338554"/>
          </a:xfrm>
          <a:prstGeom prst="rect">
            <a:avLst/>
          </a:prstGeom>
        </p:spPr>
        <p:txBody>
          <a:bodyPr anchor="t" anchorCtr="0">
            <a:noAutofit/>
          </a:bodyPr>
          <a:lstStyle/>
          <a:p>
            <a:pPr algn="ctr">
              <a:spcBef>
                <a:spcPct val="0"/>
              </a:spcBef>
            </a:pP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Ｂ</a:t>
            </a:r>
            <a:r>
              <a:rPr lang="ja-JP" altLang="en-US"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市</a:t>
            </a: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の体重データ</a:t>
            </a:r>
          </a:p>
        </p:txBody>
      </p:sp>
      <p:sp>
        <p:nvSpPr>
          <p:cNvPr id="13" name="正方形/長方形 12"/>
          <p:cNvSpPr/>
          <p:nvPr/>
        </p:nvSpPr>
        <p:spPr>
          <a:xfrm>
            <a:off x="1754991" y="3614600"/>
            <a:ext cx="1892235" cy="338554"/>
          </a:xfrm>
          <a:prstGeom prst="rect">
            <a:avLst/>
          </a:prstGeom>
        </p:spPr>
        <p:txBody>
          <a:bodyPr anchor="t" anchorCtr="0">
            <a:noAutofit/>
          </a:bodyPr>
          <a:lstStyle/>
          <a:p>
            <a:pPr algn="ctr">
              <a:spcBef>
                <a:spcPct val="0"/>
              </a:spcBef>
            </a:pP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Ｃ</a:t>
            </a:r>
            <a:r>
              <a:rPr lang="ja-JP" altLang="en-US"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市</a:t>
            </a: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の体重データ</a:t>
            </a:r>
          </a:p>
        </p:txBody>
      </p:sp>
      <p:sp>
        <p:nvSpPr>
          <p:cNvPr id="15" name="正方形/長方形 14"/>
          <p:cNvSpPr/>
          <p:nvPr/>
        </p:nvSpPr>
        <p:spPr>
          <a:xfrm>
            <a:off x="5755480" y="3614600"/>
            <a:ext cx="1865674" cy="338554"/>
          </a:xfrm>
          <a:prstGeom prst="rect">
            <a:avLst/>
          </a:prstGeom>
        </p:spPr>
        <p:txBody>
          <a:bodyPr anchor="t" anchorCtr="0">
            <a:noAutofit/>
          </a:bodyPr>
          <a:lstStyle/>
          <a:p>
            <a:pPr algn="ctr">
              <a:spcBef>
                <a:spcPct val="0"/>
              </a:spcBef>
            </a:pP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Ｄ</a:t>
            </a:r>
            <a:r>
              <a:rPr lang="ja-JP" altLang="en-US"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市</a:t>
            </a:r>
            <a:r>
              <a:rPr lang="ja-JP"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cs typeface="+mj-cs"/>
              </a:rPr>
              <a:t>の体重データ</a:t>
            </a:r>
          </a:p>
        </p:txBody>
      </p:sp>
      <p:sp>
        <p:nvSpPr>
          <p:cNvPr id="16" name="タイトル 8"/>
          <p:cNvSpPr txBox="1">
            <a:spLocks/>
          </p:cNvSpPr>
          <p:nvPr/>
        </p:nvSpPr>
        <p:spPr>
          <a:xfrm>
            <a:off x="810345" y="719595"/>
            <a:ext cx="8333656" cy="52469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700" dirty="0">
                <a:effectLst>
                  <a:glow rad="88900">
                    <a:schemeClr val="bg1"/>
                  </a:glow>
                </a:effectLst>
                <a:latin typeface="HGP創英角ｺﾞｼｯｸUB" panose="020B0900000000000000" pitchFamily="50" charset="-128"/>
                <a:ea typeface="HGP創英角ｺﾞｼｯｸUB" panose="020B0900000000000000" pitchFamily="50" charset="-128"/>
              </a:rPr>
              <a:t>ヒストグラムから分布はよくわかるが、一覧性には欠ける</a:t>
            </a:r>
          </a:p>
        </p:txBody>
      </p:sp>
      <p:sp>
        <p:nvSpPr>
          <p:cNvPr id="18" name="正方形/長方形 17"/>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9" name="タイトル 8"/>
          <p:cNvSpPr txBox="1">
            <a:spLocks/>
          </p:cNvSpPr>
          <p:nvPr/>
        </p:nvSpPr>
        <p:spPr>
          <a:xfrm>
            <a:off x="1025376" y="1234820"/>
            <a:ext cx="8118624"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指標</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ヒストグラム</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特徴</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で</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代用できないか？</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0" name="正方形/長方形 19"/>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ヒストグラムがたくさんあると</a:t>
            </a:r>
            <a:r>
              <a:rPr lang="en-US" altLang="ja-JP" sz="2800" dirty="0"/>
              <a:t>…</a:t>
            </a:r>
          </a:p>
        </p:txBody>
      </p:sp>
    </p:spTree>
    <p:extLst>
      <p:ext uri="{BB962C8B-B14F-4D97-AF65-F5344CB8AC3E}">
        <p14:creationId xmlns:p14="http://schemas.microsoft.com/office/powerpoint/2010/main" val="2376942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p:cNvGraphicFramePr>
            <a:graphicFrameLocks/>
          </p:cNvGraphicFramePr>
          <p:nvPr>
            <p:extLst>
              <p:ext uri="{D42A27DB-BD31-4B8C-83A1-F6EECF244321}">
                <p14:modId xmlns:p14="http://schemas.microsoft.com/office/powerpoint/2010/main" val="4636784"/>
              </p:ext>
            </p:extLst>
          </p:nvPr>
        </p:nvGraphicFramePr>
        <p:xfrm>
          <a:off x="817704" y="3168577"/>
          <a:ext cx="5359644" cy="2448272"/>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sp>
            <p:nvSpPr>
              <p:cNvPr id="6" name="タイトル 8"/>
              <p:cNvSpPr txBox="1">
                <a:spLocks/>
              </p:cNvSpPr>
              <p:nvPr/>
            </p:nvSpPr>
            <p:spPr>
              <a:xfrm>
                <a:off x="810345" y="719595"/>
                <a:ext cx="8333656" cy="55649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データ</a:t>
                </a:r>
                <a14:m>
                  <m:oMath xmlns:m="http://schemas.openxmlformats.org/officeDocument/2006/math">
                    <m:sSub>
                      <m:sSubPr>
                        <m:ctrlPr>
                          <a:rPr lang="en-US" altLang="ja-JP" sz="2800" i="1">
                            <a:solidFill>
                              <a:srgbClr val="0000FF"/>
                            </a:solidFill>
                            <a:latin typeface="Cambria Math"/>
                            <a:cs typeface="+mn-cs"/>
                          </a:rPr>
                        </m:ctrlPr>
                      </m:sSubPr>
                      <m:e>
                        <m:r>
                          <a:rPr lang="en-US" altLang="ja-JP" sz="2800" i="1">
                            <a:solidFill>
                              <a:srgbClr val="0000FF"/>
                            </a:solidFill>
                            <a:latin typeface="Cambria Math"/>
                            <a:cs typeface="+mn-cs"/>
                          </a:rPr>
                          <m:t>𝑥</m:t>
                        </m:r>
                      </m:e>
                      <m:sub>
                        <m:r>
                          <a:rPr lang="en-US" altLang="ja-JP" sz="2800" i="1">
                            <a:solidFill>
                              <a:srgbClr val="0000FF"/>
                            </a:solidFill>
                            <a:latin typeface="Cambria Math"/>
                            <a:cs typeface="+mn-cs"/>
                          </a:rPr>
                          <m:t>1</m:t>
                        </m:r>
                      </m:sub>
                    </m:sSub>
                    <m:r>
                      <a:rPr lang="en-US" altLang="ja-JP" sz="2800" i="1">
                        <a:solidFill>
                          <a:srgbClr val="0000FF"/>
                        </a:solidFill>
                        <a:latin typeface="Cambria Math"/>
                        <a:cs typeface="+mn-cs"/>
                      </a:rPr>
                      <m:t>,</m:t>
                    </m:r>
                    <m:sSub>
                      <m:sSubPr>
                        <m:ctrlPr>
                          <a:rPr lang="en-US" altLang="ja-JP" sz="2800" i="1">
                            <a:solidFill>
                              <a:srgbClr val="0000FF"/>
                            </a:solidFill>
                            <a:latin typeface="Cambria Math"/>
                            <a:cs typeface="+mn-cs"/>
                          </a:rPr>
                        </m:ctrlPr>
                      </m:sSubPr>
                      <m:e>
                        <m:r>
                          <a:rPr lang="en-US" altLang="ja-JP" sz="2800" i="1">
                            <a:solidFill>
                              <a:srgbClr val="0000FF"/>
                            </a:solidFill>
                            <a:latin typeface="Cambria Math"/>
                            <a:cs typeface="+mn-cs"/>
                          </a:rPr>
                          <m:t>𝑥</m:t>
                        </m:r>
                      </m:e>
                      <m:sub>
                        <m:r>
                          <a:rPr lang="en-US" altLang="ja-JP" sz="2800" i="1">
                            <a:solidFill>
                              <a:srgbClr val="0000FF"/>
                            </a:solidFill>
                            <a:latin typeface="Cambria Math"/>
                            <a:cs typeface="+mn-cs"/>
                          </a:rPr>
                          <m:t>2</m:t>
                        </m:r>
                      </m:sub>
                    </m:sSub>
                    <m:r>
                      <a:rPr lang="en-US" altLang="ja-JP" sz="2800" i="1">
                        <a:solidFill>
                          <a:srgbClr val="0000FF"/>
                        </a:solidFill>
                        <a:latin typeface="Cambria Math"/>
                        <a:cs typeface="+mn-cs"/>
                      </a:rPr>
                      <m:t>,⋯,</m:t>
                    </m:r>
                    <m:sSub>
                      <m:sSubPr>
                        <m:ctrlPr>
                          <a:rPr lang="en-US" altLang="ja-JP" sz="2800" i="1">
                            <a:solidFill>
                              <a:srgbClr val="0000FF"/>
                            </a:solidFill>
                            <a:latin typeface="Cambria Math"/>
                            <a:cs typeface="+mn-cs"/>
                          </a:rPr>
                        </m:ctrlPr>
                      </m:sSubPr>
                      <m:e>
                        <m:r>
                          <a:rPr lang="en-US" altLang="ja-JP" sz="2800" i="1">
                            <a:solidFill>
                              <a:srgbClr val="0000FF"/>
                            </a:solidFill>
                            <a:latin typeface="Cambria Math"/>
                            <a:cs typeface="+mn-cs"/>
                          </a:rPr>
                          <m:t>𝑥</m:t>
                        </m:r>
                      </m:e>
                      <m:sub>
                        <m:r>
                          <a:rPr lang="en-US" altLang="ja-JP" sz="2800" i="1">
                            <a:solidFill>
                              <a:srgbClr val="0000FF"/>
                            </a:solidFill>
                            <a:latin typeface="Cambria Math"/>
                            <a:cs typeface="+mn-cs"/>
                          </a:rPr>
                          <m:t>𝑁</m:t>
                        </m:r>
                      </m:sub>
                    </m:sSub>
                  </m:oMath>
                </a14:m>
                <a:r>
                  <a:rPr lang="ja-JP" altLang="en-US" sz="2800" dirty="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の特徴を表す数値</a:t>
                </a:r>
                <a:endPar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6" name="タイトル 8"/>
              <p:cNvSpPr txBox="1">
                <a:spLocks noRot="1" noChangeAspect="1" noMove="1" noResize="1" noEditPoints="1" noAdjustHandles="1" noChangeArrowheads="1" noChangeShapeType="1" noTextEdit="1"/>
              </p:cNvSpPr>
              <p:nvPr/>
            </p:nvSpPr>
            <p:spPr>
              <a:xfrm>
                <a:off x="810345" y="719595"/>
                <a:ext cx="8333656" cy="556499"/>
              </a:xfrm>
              <a:prstGeom prst="rect">
                <a:avLst/>
              </a:prstGeom>
              <a:blipFill rotWithShape="1">
                <a:blip r:embed="rId4"/>
                <a:stretch>
                  <a:fillRect l="-1536" t="-7692" b="-27473"/>
                </a:stretch>
              </a:blipFill>
            </p:spPr>
            <p:txBody>
              <a:bodyPr/>
              <a:lstStyle/>
              <a:p>
                <a:r>
                  <a:rPr lang="ja-JP" altLang="en-US">
                    <a:noFill/>
                  </a:rPr>
                  <a:t> </a:t>
                </a:r>
              </a:p>
            </p:txBody>
          </p:sp>
        </mc:Fallback>
      </mc:AlternateContent>
      <p:sp>
        <p:nvSpPr>
          <p:cNvPr id="8" name="正方形/長方形 7"/>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11" name="タイトル 8"/>
              <p:cNvSpPr txBox="1">
                <a:spLocks/>
              </p:cNvSpPr>
              <p:nvPr/>
            </p:nvSpPr>
            <p:spPr>
              <a:xfrm>
                <a:off x="1025377" y="1111827"/>
                <a:ext cx="7790820" cy="107228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平均値</a:t>
                </a:r>
                <a:r>
                  <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mean</a:t>
                </a:r>
                <a:r>
                  <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14:m>
                  <m:oMath xmlns:m="http://schemas.openxmlformats.org/officeDocument/2006/math">
                    <m:acc>
                      <m:accPr>
                        <m:chr m:val="̅"/>
                        <m:ctrlPr>
                          <a:rPr lang="en-US" altLang="ja-JP" sz="2200" i="1">
                            <a:solidFill>
                              <a:schemeClr val="tx1"/>
                            </a:solidFill>
                            <a:latin typeface="Cambria Math"/>
                            <a:cs typeface="+mn-cs"/>
                          </a:rPr>
                        </m:ctrlPr>
                      </m:accPr>
                      <m:e>
                        <m:r>
                          <a:rPr lang="en-US" altLang="ja-JP" sz="2200" i="1">
                            <a:solidFill>
                              <a:schemeClr val="tx1"/>
                            </a:solidFill>
                            <a:latin typeface="Cambria Math"/>
                            <a:cs typeface="+mn-cs"/>
                          </a:rPr>
                          <m:t>𝑥</m:t>
                        </m:r>
                      </m:e>
                    </m:acc>
                    <m:r>
                      <a:rPr lang="en-US" altLang="ja-JP" sz="2200" i="1" dirty="0">
                        <a:solidFill>
                          <a:schemeClr val="tx1"/>
                        </a:solidFill>
                        <a:latin typeface="Cambria Math"/>
                        <a:cs typeface="+mn-cs"/>
                      </a:rPr>
                      <m:t>=</m:t>
                    </m:r>
                    <m:f>
                      <m:fPr>
                        <m:ctrlPr>
                          <a:rPr lang="en-US" altLang="ja-JP" sz="2200" i="1" dirty="0">
                            <a:solidFill>
                              <a:schemeClr val="tx1"/>
                            </a:solidFill>
                            <a:latin typeface="Cambria Math"/>
                            <a:cs typeface="+mn-cs"/>
                          </a:rPr>
                        </m:ctrlPr>
                      </m:fPr>
                      <m:num>
                        <m:r>
                          <a:rPr lang="en-US" altLang="ja-JP" sz="2200" i="1" dirty="0">
                            <a:solidFill>
                              <a:schemeClr val="tx1"/>
                            </a:solidFill>
                            <a:latin typeface="Cambria Math"/>
                            <a:cs typeface="+mn-cs"/>
                          </a:rPr>
                          <m:t>1</m:t>
                        </m:r>
                      </m:num>
                      <m:den>
                        <m:r>
                          <a:rPr lang="en-US" altLang="ja-JP" sz="2200" i="1" dirty="0">
                            <a:solidFill>
                              <a:schemeClr val="tx1"/>
                            </a:solidFill>
                            <a:latin typeface="Cambria Math"/>
                            <a:cs typeface="+mn-cs"/>
                          </a:rPr>
                          <m:t>𝑁</m:t>
                        </m:r>
                      </m:den>
                    </m:f>
                    <m:r>
                      <a:rPr lang="en-US" altLang="ja-JP" sz="2200" i="1" dirty="0">
                        <a:solidFill>
                          <a:schemeClr val="tx1"/>
                        </a:solidFill>
                        <a:latin typeface="Cambria Math"/>
                        <a:cs typeface="+mn-cs"/>
                      </a:rPr>
                      <m:t>(</m:t>
                    </m:r>
                    <m:sSub>
                      <m:sSubPr>
                        <m:ctrlPr>
                          <a:rPr lang="en-US" altLang="ja-JP" sz="2200" i="1">
                            <a:solidFill>
                              <a:schemeClr val="tx1"/>
                            </a:solidFill>
                            <a:latin typeface="Cambria Math"/>
                            <a:cs typeface="+mn-cs"/>
                          </a:rPr>
                        </m:ctrlPr>
                      </m:sSubPr>
                      <m:e>
                        <m:r>
                          <a:rPr lang="en-US" altLang="ja-JP" sz="2200" i="1">
                            <a:solidFill>
                              <a:schemeClr val="tx1"/>
                            </a:solidFill>
                            <a:latin typeface="Cambria Math"/>
                            <a:cs typeface="+mn-cs"/>
                          </a:rPr>
                          <m:t>𝑥</m:t>
                        </m:r>
                      </m:e>
                      <m:sub>
                        <m:r>
                          <a:rPr lang="en-US" altLang="ja-JP" sz="2200" i="1">
                            <a:solidFill>
                              <a:schemeClr val="tx1"/>
                            </a:solidFill>
                            <a:latin typeface="Cambria Math"/>
                            <a:cs typeface="+mn-cs"/>
                          </a:rPr>
                          <m:t>1</m:t>
                        </m:r>
                      </m:sub>
                    </m:sSub>
                    <m:r>
                      <a:rPr lang="en-US" altLang="ja-JP" sz="2200" i="1">
                        <a:solidFill>
                          <a:schemeClr val="tx1"/>
                        </a:solidFill>
                        <a:latin typeface="Cambria Math"/>
                        <a:cs typeface="+mn-cs"/>
                      </a:rPr>
                      <m:t>+</m:t>
                    </m:r>
                    <m:sSub>
                      <m:sSubPr>
                        <m:ctrlPr>
                          <a:rPr lang="en-US" altLang="ja-JP" sz="2200" i="1">
                            <a:solidFill>
                              <a:schemeClr val="tx1"/>
                            </a:solidFill>
                            <a:latin typeface="Cambria Math"/>
                            <a:cs typeface="+mn-cs"/>
                          </a:rPr>
                        </m:ctrlPr>
                      </m:sSubPr>
                      <m:e>
                        <m:r>
                          <a:rPr lang="en-US" altLang="ja-JP" sz="2200" i="1">
                            <a:solidFill>
                              <a:schemeClr val="tx1"/>
                            </a:solidFill>
                            <a:latin typeface="Cambria Math"/>
                            <a:cs typeface="+mn-cs"/>
                          </a:rPr>
                          <m:t>𝑥</m:t>
                        </m:r>
                      </m:e>
                      <m:sub>
                        <m:r>
                          <a:rPr lang="en-US" altLang="ja-JP" sz="2200" i="1">
                            <a:solidFill>
                              <a:schemeClr val="tx1"/>
                            </a:solidFill>
                            <a:latin typeface="Cambria Math"/>
                            <a:cs typeface="+mn-cs"/>
                          </a:rPr>
                          <m:t>2</m:t>
                        </m:r>
                      </m:sub>
                    </m:sSub>
                    <m:r>
                      <a:rPr lang="en-US" altLang="ja-JP" sz="2200" i="1">
                        <a:solidFill>
                          <a:schemeClr val="tx1"/>
                        </a:solidFill>
                        <a:latin typeface="Cambria Math"/>
                        <a:cs typeface="+mn-cs"/>
                      </a:rPr>
                      <m:t>+⋯+</m:t>
                    </m:r>
                    <m:sSub>
                      <m:sSubPr>
                        <m:ctrlPr>
                          <a:rPr lang="en-US" altLang="ja-JP" sz="2200" i="1">
                            <a:solidFill>
                              <a:schemeClr val="tx1"/>
                            </a:solidFill>
                            <a:latin typeface="Cambria Math"/>
                            <a:cs typeface="+mn-cs"/>
                          </a:rPr>
                        </m:ctrlPr>
                      </m:sSubPr>
                      <m:e>
                        <m:r>
                          <a:rPr lang="en-US" altLang="ja-JP" sz="2200" i="1">
                            <a:solidFill>
                              <a:schemeClr val="tx1"/>
                            </a:solidFill>
                            <a:latin typeface="Cambria Math"/>
                            <a:cs typeface="+mn-cs"/>
                          </a:rPr>
                          <m:t>𝑥</m:t>
                        </m:r>
                      </m:e>
                      <m:sub>
                        <m:r>
                          <a:rPr lang="en-US" altLang="ja-JP" sz="2200" i="1">
                            <a:solidFill>
                              <a:schemeClr val="tx1"/>
                            </a:solidFill>
                            <a:latin typeface="Cambria Math"/>
                            <a:cs typeface="+mn-cs"/>
                          </a:rPr>
                          <m:t>𝑁</m:t>
                        </m:r>
                      </m:sub>
                    </m:sSub>
                    <m:r>
                      <a:rPr lang="en-US" altLang="ja-JP" sz="2200" i="1" dirty="0">
                        <a:solidFill>
                          <a:schemeClr val="tx1"/>
                        </a:solidFill>
                        <a:latin typeface="Cambria Math"/>
                        <a:cs typeface="+mn-cs"/>
                      </a:rPr>
                      <m:t>)</m:t>
                    </m:r>
                  </m:oMath>
                </a14:m>
                <a:endPar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最頻値</a:t>
                </a:r>
                <a:r>
                  <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mode)</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最も</a:t>
                </a:r>
                <a:r>
                  <a:rPr lang="ja-JP" altLang="en-US" sz="2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出現頻度の高い値</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11" name="タイトル 8"/>
              <p:cNvSpPr txBox="1">
                <a:spLocks noRot="1" noChangeAspect="1" noMove="1" noResize="1" noEditPoints="1" noAdjustHandles="1" noChangeArrowheads="1" noChangeShapeType="1" noTextEdit="1"/>
              </p:cNvSpPr>
              <p:nvPr/>
            </p:nvSpPr>
            <p:spPr>
              <a:xfrm>
                <a:off x="1025377" y="1111827"/>
                <a:ext cx="7790820" cy="1072281"/>
              </a:xfrm>
              <a:prstGeom prst="rect">
                <a:avLst/>
              </a:prstGeom>
              <a:blipFill rotWithShape="1">
                <a:blip r:embed="rId5"/>
                <a:stretch>
                  <a:fillRect l="-1565" b="-9659"/>
                </a:stretch>
              </a:blipFill>
            </p:spPr>
            <p:txBody>
              <a:bodyPr/>
              <a:lstStyle/>
              <a:p>
                <a:r>
                  <a:rPr lang="ja-JP" altLang="en-US">
                    <a:noFill/>
                  </a:rPr>
                  <a:t> </a:t>
                </a:r>
              </a:p>
            </p:txBody>
          </p:sp>
        </mc:Fallback>
      </mc:AlternateContent>
      <p:sp>
        <p:nvSpPr>
          <p:cNvPr id="12" name="正方形/長方形 11"/>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3" name="正方形/長方形 12"/>
          <p:cNvSpPr>
            <a:spLocks noChangeAspect="1"/>
          </p:cNvSpPr>
          <p:nvPr/>
        </p:nvSpPr>
        <p:spPr>
          <a:xfrm>
            <a:off x="1180881" y="227339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4" name="正方形/長方形 13"/>
          <p:cNvSpPr>
            <a:spLocks noChangeAspect="1"/>
          </p:cNvSpPr>
          <p:nvPr/>
        </p:nvSpPr>
        <p:spPr>
          <a:xfrm>
            <a:off x="1180881" y="299562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5" name="タイトル 8"/>
          <p:cNvSpPr txBox="1">
            <a:spLocks/>
          </p:cNvSpPr>
          <p:nvPr/>
        </p:nvSpPr>
        <p:spPr>
          <a:xfrm>
            <a:off x="1298714" y="2078635"/>
            <a:ext cx="7758585" cy="76944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区間幅が単位長でない場合に</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は</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最も</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出現頻度の高い区間</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の中央値</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9" name="正方形/長方形 18"/>
          <p:cNvSpPr>
            <a:spLocks noChangeAspect="1"/>
          </p:cNvSpPr>
          <p:nvPr/>
        </p:nvSpPr>
        <p:spPr>
          <a:xfrm>
            <a:off x="892274" y="1862056"/>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2" name="二等辺三角形 33">
            <a:extLst>
              <a:ext uri="{FF2B5EF4-FFF2-40B4-BE49-F238E27FC236}">
                <a16:creationId xmlns="" xmlns:a16="http://schemas.microsoft.com/office/drawing/2014/main" id="{B6A36734-CA96-4540-97EE-67E95FFFEBF8}"/>
              </a:ext>
            </a:extLst>
          </p:cNvPr>
          <p:cNvSpPr/>
          <p:nvPr/>
        </p:nvSpPr>
        <p:spPr>
          <a:xfrm rot="16200000" flipH="1">
            <a:off x="6606545" y="3021604"/>
            <a:ext cx="828000" cy="2484000"/>
          </a:xfrm>
          <a:custGeom>
            <a:avLst/>
            <a:gdLst/>
            <a:ahLst/>
            <a:cxnLst/>
            <a:rect l="l" t="t" r="r" b="b"/>
            <a:pathLst>
              <a:path w="828000" h="2456688">
                <a:moveTo>
                  <a:pt x="0" y="368688"/>
                </a:moveTo>
                <a:lnTo>
                  <a:pt x="0" y="2456688"/>
                </a:lnTo>
                <a:lnTo>
                  <a:pt x="828000" y="2456688"/>
                </a:lnTo>
                <a:lnTo>
                  <a:pt x="828000" y="368688"/>
                </a:lnTo>
                <a:lnTo>
                  <a:pt x="547123" y="368688"/>
                </a:lnTo>
                <a:lnTo>
                  <a:pt x="436833" y="0"/>
                </a:lnTo>
                <a:lnTo>
                  <a:pt x="326542" y="368688"/>
                </a:lnTo>
                <a:close/>
              </a:path>
            </a:pathLst>
          </a:custGeom>
          <a:gradFill>
            <a:gsLst>
              <a:gs pos="86000">
                <a:schemeClr val="accent5">
                  <a:lumMod val="40000"/>
                  <a:lumOff val="60000"/>
                </a:schemeClr>
              </a:gs>
              <a:gs pos="0">
                <a:schemeClr val="accent5">
                  <a:lumMod val="40000"/>
                  <a:lumOff val="60000"/>
                  <a:alpha val="26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23" name="角丸四角形 66">
            <a:extLst>
              <a:ext uri="{FF2B5EF4-FFF2-40B4-BE49-F238E27FC236}">
                <a16:creationId xmlns="" xmlns:a16="http://schemas.microsoft.com/office/drawing/2014/main" id="{16966352-EB02-4C17-BBEE-6A8E48708C31}"/>
              </a:ext>
            </a:extLst>
          </p:cNvPr>
          <p:cNvSpPr/>
          <p:nvPr/>
        </p:nvSpPr>
        <p:spPr>
          <a:xfrm>
            <a:off x="6186764" y="3904414"/>
            <a:ext cx="2095445" cy="707886"/>
          </a:xfrm>
          <a:prstGeom prst="roundRect">
            <a:avLst>
              <a:gd name="adj" fmla="val 0"/>
            </a:avLst>
          </a:prstGeom>
          <a:noFill/>
        </p:spPr>
        <p:txBody>
          <a:bodyPr wrap="none" rtlCol="0" anchor="ctr">
            <a:spAutoFit/>
          </a:bodyPr>
          <a:lstStyle/>
          <a:p>
            <a:r>
              <a:rPr lang="ja-JP" altLang="en-US" sz="1600" dirty="0">
                <a:solidFill>
                  <a:srgbClr val="000000"/>
                </a:solidFill>
                <a:effectLst>
                  <a:glow rad="88900">
                    <a:prstClr val="white"/>
                  </a:glow>
                </a:effectLst>
                <a:latin typeface="HGP創英角ｺﾞｼｯｸUB" panose="020B0900000000000000" pitchFamily="50" charset="-128"/>
                <a:ea typeface="HGP創英角ｺﾞｼｯｸUB" panose="020B0900000000000000" pitchFamily="50" charset="-128"/>
              </a:rPr>
              <a:t>　前</a:t>
            </a:r>
            <a:r>
              <a:rPr lang="ja-JP" altLang="en-US" sz="1600" dirty="0" smtClean="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掲</a:t>
            </a: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の体重の例</a:t>
            </a:r>
            <a: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
            </a:r>
            <a:b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br>
            <a:r>
              <a:rPr lang="ja-JP" altLang="en-US" sz="24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最頻値は</a:t>
            </a:r>
            <a:r>
              <a:rPr lang="en-US" altLang="ja-JP" sz="24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50kg</a:t>
            </a:r>
          </a:p>
        </p:txBody>
      </p:sp>
      <p:sp>
        <p:nvSpPr>
          <p:cNvPr id="18" name="タイトル 8"/>
          <p:cNvSpPr txBox="1">
            <a:spLocks/>
          </p:cNvSpPr>
          <p:nvPr/>
        </p:nvSpPr>
        <p:spPr>
          <a:xfrm>
            <a:off x="1298714" y="2809922"/>
            <a:ext cx="7758585"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二</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峰性・多峰性</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最頻値は一つに定まるとは限らない</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1" name="タイトル 8"/>
          <p:cNvSpPr txBox="1">
            <a:spLocks/>
          </p:cNvSpPr>
          <p:nvPr/>
        </p:nvSpPr>
        <p:spPr>
          <a:xfrm>
            <a:off x="810344" y="110530"/>
            <a:ext cx="270438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代表値</a:t>
            </a:r>
            <a:r>
              <a:rPr lang="en-US" altLang="ja-JP" sz="2800" dirty="0"/>
              <a:t>(1)</a:t>
            </a:r>
          </a:p>
        </p:txBody>
      </p:sp>
      <p:cxnSp>
        <p:nvCxnSpPr>
          <p:cNvPr id="27" name="直線コネクタ 26">
            <a:extLst>
              <a:ext uri="{FF2B5EF4-FFF2-40B4-BE49-F238E27FC236}">
                <a16:creationId xmlns="" xmlns:a16="http://schemas.microsoft.com/office/drawing/2014/main" id="{84AD5C77-AFD3-4A7C-823A-9740630AED06}"/>
              </a:ext>
            </a:extLst>
          </p:cNvPr>
          <p:cNvCxnSpPr>
            <a:cxnSpLocks/>
          </p:cNvCxnSpPr>
          <p:nvPr/>
        </p:nvCxnSpPr>
        <p:spPr>
          <a:xfrm>
            <a:off x="2736347"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28" name="タイトル 8"/>
          <p:cNvSpPr txBox="1">
            <a:spLocks/>
          </p:cNvSpPr>
          <p:nvPr/>
        </p:nvSpPr>
        <p:spPr>
          <a:xfrm>
            <a:off x="2897336" y="110530"/>
            <a:ext cx="3710078"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平均値・最頻値</a:t>
            </a:r>
          </a:p>
        </p:txBody>
      </p:sp>
      <p:sp>
        <p:nvSpPr>
          <p:cNvPr id="17" name="正方形/長方形 16"/>
          <p:cNvSpPr>
            <a:spLocks noChangeAspect="1"/>
          </p:cNvSpPr>
          <p:nvPr/>
        </p:nvSpPr>
        <p:spPr>
          <a:xfrm>
            <a:off x="6267626" y="4036678"/>
            <a:ext cx="108000" cy="108000"/>
          </a:xfrm>
          <a:prstGeom prst="rect">
            <a:avLst/>
          </a:prstGeom>
          <a:solidFill>
            <a:schemeClr val="tx1"/>
          </a:solidFill>
          <a:ln w="28575">
            <a:noFill/>
          </a:ln>
          <a:effectLst>
            <a:glow rad="381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422398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3353647390"/>
              </p:ext>
            </p:extLst>
          </p:nvPr>
        </p:nvGraphicFramePr>
        <p:xfrm>
          <a:off x="829395" y="3230485"/>
          <a:ext cx="5256583" cy="2448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タイトル 8"/>
          <p:cNvSpPr txBox="1">
            <a:spLocks/>
          </p:cNvSpPr>
          <p:nvPr/>
        </p:nvSpPr>
        <p:spPr>
          <a:xfrm>
            <a:off x="810345" y="719595"/>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中央値 </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median</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endParaRPr lang="en-US" altLang="ja-JP"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1" name="正方形/長方形 10"/>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mc:AlternateContent xmlns:mc="http://schemas.openxmlformats.org/markup-compatibility/2006">
        <mc:Choice xmlns:a14="http://schemas.microsoft.com/office/drawing/2010/main" Requires="a14">
          <p:sp>
            <p:nvSpPr>
              <p:cNvPr id="12" name="タイトル 8"/>
              <p:cNvSpPr txBox="1">
                <a:spLocks/>
              </p:cNvSpPr>
              <p:nvPr/>
            </p:nvSpPr>
            <p:spPr>
              <a:xfrm>
                <a:off x="1025376" y="1234820"/>
                <a:ext cx="8118624"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データ全体で小さい方から</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50%</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順位の値</a:t>
                </a:r>
                <a:endPar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latin typeface="HGP創英角ｺﾞｼｯｸUB" panose="020B0900000000000000" pitchFamily="50" charset="-128"/>
                    <a:ea typeface="HGP創英角ｺﾞｼｯｸUB" panose="020B0900000000000000" pitchFamily="50" charset="-128"/>
                    <a:cs typeface="Meiryo UI" panose="020B0604030504040204" pitchFamily="50" charset="-128"/>
                  </a:rPr>
                  <a:t>データの</a:t>
                </a:r>
                <a:r>
                  <a:rPr lang="ja-JP" altLang="en-US" sz="2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総数</a:t>
                </a:r>
                <a14:m>
                  <m:oMath xmlns:m="http://schemas.openxmlformats.org/officeDocument/2006/math">
                    <m:r>
                      <m:rPr>
                        <m:sty m:val="p"/>
                      </m:rPr>
                      <a:rPr lang="en-US" altLang="ja-JP" sz="2200">
                        <a:solidFill>
                          <a:srgbClr val="000000"/>
                        </a:solidFill>
                        <a:latin typeface="Cambria Math"/>
                        <a:cs typeface="+mn-cs"/>
                      </a:rPr>
                      <m:t>N</m:t>
                    </m:r>
                  </m:oMath>
                </a14:m>
                <a:r>
                  <a:rPr lang="ja-JP" altLang="en-US" sz="2200" dirty="0" smtClean="0">
                    <a:latin typeface="HGP創英角ｺﾞｼｯｸUB" panose="020B0900000000000000" pitchFamily="50" charset="-128"/>
                    <a:ea typeface="HGP創英角ｺﾞｼｯｸUB" panose="020B0900000000000000" pitchFamily="50" charset="-128"/>
                    <a:cs typeface="Meiryo UI" panose="020B0604030504040204" pitchFamily="50" charset="-128"/>
                  </a:rPr>
                  <a:t>が</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p:sp>
            <p:nvSpPr>
              <p:cNvPr id="12" name="タイトル 8"/>
              <p:cNvSpPr txBox="1">
                <a:spLocks noRot="1" noChangeAspect="1" noMove="1" noResize="1" noEditPoints="1" noAdjustHandles="1" noChangeArrowheads="1" noChangeShapeType="1" noTextEdit="1"/>
              </p:cNvSpPr>
              <p:nvPr/>
            </p:nvSpPr>
            <p:spPr>
              <a:xfrm>
                <a:off x="1025376" y="1234820"/>
                <a:ext cx="8118624" cy="904863"/>
              </a:xfrm>
              <a:prstGeom prst="rect">
                <a:avLst/>
              </a:prstGeom>
              <a:blipFill rotWithShape="1">
                <a:blip r:embed="rId4"/>
                <a:stretch>
                  <a:fillRect l="-1502" t="-8108" b="-6757"/>
                </a:stretch>
              </a:blipFill>
            </p:spPr>
            <p:txBody>
              <a:bodyPr/>
              <a:lstStyle/>
              <a:p>
                <a:r>
                  <a:rPr lang="ja-JP" altLang="en-US">
                    <a:noFill/>
                  </a:rPr>
                  <a:t> </a:t>
                </a:r>
              </a:p>
            </p:txBody>
          </p:sp>
        </mc:Fallback>
      </mc:AlternateContent>
      <p:sp>
        <p:nvSpPr>
          <p:cNvPr id="15" name="正方形/長方形 14"/>
          <p:cNvSpPr>
            <a:spLocks noChangeAspect="1"/>
          </p:cNvSpPr>
          <p:nvPr/>
        </p:nvSpPr>
        <p:spPr>
          <a:xfrm>
            <a:off x="1180881" y="2840868"/>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16" name="タイトル 8"/>
              <p:cNvSpPr txBox="1">
                <a:spLocks/>
              </p:cNvSpPr>
              <p:nvPr/>
            </p:nvSpPr>
            <p:spPr>
              <a:xfrm>
                <a:off x="1298714" y="1960472"/>
                <a:ext cx="7845287" cy="1234056"/>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奇数個なら小さい方から</a:t>
                </a:r>
                <a14:m>
                  <m:oMath xmlns:m="http://schemas.openxmlformats.org/officeDocument/2006/math">
                    <m:r>
                      <a:rPr lang="en-US" altLang="ja-JP" sz="2200" b="0" i="0" smtClean="0">
                        <a:solidFill>
                          <a:srgbClr val="000000"/>
                        </a:solidFill>
                        <a:latin typeface="Cambria Math"/>
                        <a:cs typeface="+mn-cs"/>
                      </a:rPr>
                      <m:t> </m:t>
                    </m:r>
                    <m:f>
                      <m:fPr>
                        <m:ctrlPr>
                          <a:rPr lang="en-US" altLang="ja-JP" sz="2200" i="1">
                            <a:solidFill>
                              <a:srgbClr val="000000"/>
                            </a:solidFill>
                            <a:latin typeface="Cambria Math"/>
                            <a:cs typeface="+mn-cs"/>
                          </a:rPr>
                        </m:ctrlPr>
                      </m:fPr>
                      <m:num>
                        <m:r>
                          <m:rPr>
                            <m:sty m:val="p"/>
                          </m:rPr>
                          <a:rPr lang="en-US" altLang="ja-JP" sz="2200">
                            <a:solidFill>
                              <a:srgbClr val="000000"/>
                            </a:solidFill>
                            <a:latin typeface="Cambria Math"/>
                            <a:cs typeface="+mn-cs"/>
                          </a:rPr>
                          <m:t>N</m:t>
                        </m:r>
                        <m:r>
                          <a:rPr lang="en-US" altLang="ja-JP" sz="2200">
                            <a:solidFill>
                              <a:srgbClr val="000000"/>
                            </a:solidFill>
                            <a:latin typeface="Cambria Math"/>
                            <a:cs typeface="+mn-cs"/>
                          </a:rPr>
                          <m:t>+1</m:t>
                        </m:r>
                      </m:num>
                      <m:den>
                        <m:r>
                          <a:rPr lang="en-US" altLang="ja-JP" sz="2200">
                            <a:solidFill>
                              <a:srgbClr val="000000"/>
                            </a:solidFill>
                            <a:latin typeface="Cambria Math"/>
                            <a:cs typeface="+mn-cs"/>
                          </a:rPr>
                          <m:t>2</m:t>
                        </m:r>
                      </m:den>
                    </m:f>
                  </m:oMath>
                </a14:m>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番目</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値</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偶数個なら小さい方</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から</a:t>
                </a:r>
                <a14:m>
                  <m:oMath xmlns:m="http://schemas.openxmlformats.org/officeDocument/2006/math">
                    <m:r>
                      <a:rPr lang="en-US" altLang="ja-JP" sz="2200" b="0" i="0" smtClean="0">
                        <a:solidFill>
                          <a:srgbClr val="000000"/>
                        </a:solidFill>
                        <a:latin typeface="Cambria Math"/>
                        <a:cs typeface="+mn-cs"/>
                      </a:rPr>
                      <m:t> </m:t>
                    </m:r>
                    <m:f>
                      <m:fPr>
                        <m:ctrlPr>
                          <a:rPr lang="en-US" altLang="ja-JP" sz="2200" i="1">
                            <a:solidFill>
                              <a:srgbClr val="000000"/>
                            </a:solidFill>
                            <a:latin typeface="Cambria Math"/>
                            <a:cs typeface="+mn-cs"/>
                          </a:rPr>
                        </m:ctrlPr>
                      </m:fPr>
                      <m:num>
                        <m:r>
                          <m:rPr>
                            <m:sty m:val="p"/>
                          </m:rPr>
                          <a:rPr lang="en-US" altLang="ja-JP" sz="2200">
                            <a:solidFill>
                              <a:srgbClr val="000000"/>
                            </a:solidFill>
                            <a:latin typeface="Cambria Math"/>
                            <a:cs typeface="+mn-cs"/>
                          </a:rPr>
                          <m:t>N</m:t>
                        </m:r>
                      </m:num>
                      <m:den>
                        <m:r>
                          <a:rPr lang="en-US" altLang="ja-JP" sz="2200">
                            <a:solidFill>
                              <a:srgbClr val="000000"/>
                            </a:solidFill>
                            <a:latin typeface="Cambria Math"/>
                            <a:cs typeface="+mn-cs"/>
                          </a:rPr>
                          <m:t>2</m:t>
                        </m:r>
                      </m:den>
                    </m:f>
                  </m:oMath>
                </a14:m>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番目</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の値</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と</a:t>
                </a:r>
                <a14:m>
                  <m:oMath xmlns:m="http://schemas.openxmlformats.org/officeDocument/2006/math">
                    <m:r>
                      <a:rPr lang="en-US" altLang="ja-JP" sz="2200" b="0" i="0" smtClean="0">
                        <a:solidFill>
                          <a:srgbClr val="000000"/>
                        </a:solidFill>
                        <a:latin typeface="Cambria Math"/>
                        <a:cs typeface="+mn-cs"/>
                      </a:rPr>
                      <m:t> </m:t>
                    </m:r>
                    <m:f>
                      <m:fPr>
                        <m:ctrlPr>
                          <a:rPr lang="en-US" altLang="ja-JP" sz="2200" i="1">
                            <a:solidFill>
                              <a:srgbClr val="000000"/>
                            </a:solidFill>
                            <a:latin typeface="Cambria Math"/>
                            <a:cs typeface="+mn-cs"/>
                          </a:rPr>
                        </m:ctrlPr>
                      </m:fPr>
                      <m:num>
                        <m:r>
                          <m:rPr>
                            <m:sty m:val="p"/>
                          </m:rPr>
                          <a:rPr lang="en-US" altLang="ja-JP" sz="2200">
                            <a:solidFill>
                              <a:srgbClr val="000000"/>
                            </a:solidFill>
                            <a:latin typeface="Cambria Math"/>
                            <a:cs typeface="+mn-cs"/>
                          </a:rPr>
                          <m:t>N</m:t>
                        </m:r>
                      </m:num>
                      <m:den>
                        <m:r>
                          <a:rPr lang="en-US" altLang="ja-JP" sz="2200">
                            <a:solidFill>
                              <a:srgbClr val="000000"/>
                            </a:solidFill>
                            <a:latin typeface="Cambria Math"/>
                            <a:cs typeface="+mn-cs"/>
                          </a:rPr>
                          <m:t>2</m:t>
                        </m:r>
                      </m:den>
                    </m:f>
                    <m:r>
                      <a:rPr lang="en-US" altLang="ja-JP" sz="2200">
                        <a:solidFill>
                          <a:srgbClr val="000000"/>
                        </a:solidFill>
                        <a:latin typeface="Cambria Math"/>
                        <a:cs typeface="+mn-cs"/>
                      </a:rPr>
                      <m:t>+1</m:t>
                    </m:r>
                  </m:oMath>
                </a14:m>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番目</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の値の平均</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16" name="タイトル 8"/>
              <p:cNvSpPr txBox="1">
                <a:spLocks noRot="1" noChangeAspect="1" noMove="1" noResize="1" noEditPoints="1" noAdjustHandles="1" noChangeArrowheads="1" noChangeShapeType="1" noTextEdit="1"/>
              </p:cNvSpPr>
              <p:nvPr/>
            </p:nvSpPr>
            <p:spPr>
              <a:xfrm>
                <a:off x="1298714" y="1960472"/>
                <a:ext cx="7845287" cy="1234056"/>
              </a:xfrm>
              <a:prstGeom prst="rect">
                <a:avLst/>
              </a:prstGeom>
              <a:blipFill rotWithShape="1">
                <a:blip r:embed="rId5"/>
                <a:stretch>
                  <a:fillRect l="-1554" b="-4950"/>
                </a:stretch>
              </a:blipFill>
            </p:spPr>
            <p:txBody>
              <a:bodyPr/>
              <a:lstStyle/>
              <a:p>
                <a:r>
                  <a:rPr lang="ja-JP" altLang="en-US">
                    <a:noFill/>
                  </a:rPr>
                  <a:t> </a:t>
                </a:r>
              </a:p>
            </p:txBody>
          </p:sp>
        </mc:Fallback>
      </mc:AlternateContent>
      <p:sp>
        <p:nvSpPr>
          <p:cNvPr id="21" name="正方形/長方形 20"/>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2" name="正方形/長方形 21"/>
          <p:cNvSpPr>
            <a:spLocks noChangeAspect="1"/>
          </p:cNvSpPr>
          <p:nvPr/>
        </p:nvSpPr>
        <p:spPr>
          <a:xfrm>
            <a:off x="892274" y="1823611"/>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4" name="正方形/長方形 23"/>
          <p:cNvSpPr>
            <a:spLocks noChangeAspect="1"/>
          </p:cNvSpPr>
          <p:nvPr/>
        </p:nvSpPr>
        <p:spPr>
          <a:xfrm>
            <a:off x="1180881" y="226766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2" name="タイトル 8"/>
          <p:cNvSpPr txBox="1">
            <a:spLocks/>
          </p:cNvSpPr>
          <p:nvPr/>
        </p:nvSpPr>
        <p:spPr>
          <a:xfrm>
            <a:off x="810344" y="110530"/>
            <a:ext cx="2704381"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代表値</a:t>
            </a:r>
            <a:r>
              <a:rPr lang="en-US" altLang="ja-JP" sz="2800" dirty="0"/>
              <a:t>(2)</a:t>
            </a:r>
          </a:p>
        </p:txBody>
      </p:sp>
      <p:cxnSp>
        <p:nvCxnSpPr>
          <p:cNvPr id="35" name="直線コネクタ 34">
            <a:extLst>
              <a:ext uri="{FF2B5EF4-FFF2-40B4-BE49-F238E27FC236}">
                <a16:creationId xmlns="" xmlns:a16="http://schemas.microsoft.com/office/drawing/2014/main" id="{84AD5C77-AFD3-4A7C-823A-9740630AED06}"/>
              </a:ext>
            </a:extLst>
          </p:cNvPr>
          <p:cNvCxnSpPr>
            <a:cxnSpLocks/>
          </p:cNvCxnSpPr>
          <p:nvPr/>
        </p:nvCxnSpPr>
        <p:spPr>
          <a:xfrm>
            <a:off x="2736347" y="206455"/>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36" name="タイトル 8"/>
          <p:cNvSpPr txBox="1">
            <a:spLocks/>
          </p:cNvSpPr>
          <p:nvPr/>
        </p:nvSpPr>
        <p:spPr>
          <a:xfrm>
            <a:off x="2897336" y="110530"/>
            <a:ext cx="3710078"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中央値</a:t>
            </a:r>
          </a:p>
        </p:txBody>
      </p:sp>
      <p:sp>
        <p:nvSpPr>
          <p:cNvPr id="25" name="正方形/長方形 24"/>
          <p:cNvSpPr/>
          <p:nvPr/>
        </p:nvSpPr>
        <p:spPr>
          <a:xfrm>
            <a:off x="5724194" y="3366874"/>
            <a:ext cx="2953981" cy="1872000"/>
          </a:xfrm>
          <a:custGeom>
            <a:avLst/>
            <a:gdLst/>
            <a:ahLst/>
            <a:cxnLst/>
            <a:rect l="l" t="t" r="r" b="b"/>
            <a:pathLst>
              <a:path w="2486398" h="1764000">
                <a:moveTo>
                  <a:pt x="362398" y="0"/>
                </a:moveTo>
                <a:lnTo>
                  <a:pt x="2486398" y="0"/>
                </a:lnTo>
                <a:lnTo>
                  <a:pt x="2486398" y="1764000"/>
                </a:lnTo>
                <a:lnTo>
                  <a:pt x="362398" y="1764000"/>
                </a:lnTo>
                <a:lnTo>
                  <a:pt x="362398" y="976073"/>
                </a:lnTo>
                <a:lnTo>
                  <a:pt x="0" y="868856"/>
                </a:lnTo>
                <a:lnTo>
                  <a:pt x="362398" y="761639"/>
                </a:lnTo>
                <a:close/>
              </a:path>
            </a:pathLst>
          </a:custGeom>
          <a:gradFill>
            <a:gsLst>
              <a:gs pos="86000">
                <a:schemeClr val="accent5">
                  <a:lumMod val="40000"/>
                  <a:lumOff val="60000"/>
                </a:schemeClr>
              </a:gs>
              <a:gs pos="0">
                <a:schemeClr val="accent5">
                  <a:lumMod val="40000"/>
                  <a:lumOff val="60000"/>
                  <a:alpha val="26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20" name="角丸四角形 66">
            <a:extLst>
              <a:ext uri="{FF2B5EF4-FFF2-40B4-BE49-F238E27FC236}">
                <a16:creationId xmlns="" xmlns:a16="http://schemas.microsoft.com/office/drawing/2014/main" id="{16966352-EB02-4C17-BBEE-6A8E48708C31}"/>
              </a:ext>
            </a:extLst>
          </p:cNvPr>
          <p:cNvSpPr/>
          <p:nvPr/>
        </p:nvSpPr>
        <p:spPr>
          <a:xfrm>
            <a:off x="6186764" y="3393908"/>
            <a:ext cx="2505814" cy="1815882"/>
          </a:xfrm>
          <a:prstGeom prst="roundRect">
            <a:avLst>
              <a:gd name="adj" fmla="val 0"/>
            </a:avLst>
          </a:prstGeom>
          <a:noFill/>
        </p:spPr>
        <p:txBody>
          <a:bodyPr wrap="none" rtlCol="0" anchor="ctr">
            <a:spAutoFit/>
          </a:bodyPr>
          <a:lstStyle/>
          <a:p>
            <a:r>
              <a:rPr lang="ja-JP" altLang="en-US" sz="16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1600" dirty="0" smtClean="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前掲</a:t>
            </a: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の体重の例</a:t>
            </a:r>
          </a:p>
          <a:p>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・小さい方から</a:t>
            </a:r>
            <a: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50</a:t>
            </a: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番目の値</a:t>
            </a:r>
            <a: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
            </a:r>
            <a:b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b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52kg</a:t>
            </a:r>
          </a:p>
          <a:p>
            <a:endParaRPr lang="en-US" altLang="ja-JP" sz="4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・小さい方から</a:t>
            </a:r>
            <a: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51</a:t>
            </a: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番目の値</a:t>
            </a:r>
            <a: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
            </a:r>
            <a:b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br>
            <a:r>
              <a:rPr lang="ja-JP" altLang="en-US"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ja-JP" sz="16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52kg</a:t>
            </a:r>
          </a:p>
          <a:p>
            <a:endParaRPr lang="en-US" altLang="ja-JP" sz="4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r>
              <a:rPr lang="ja-JP" altLang="en-US" sz="24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　　中央値は</a:t>
            </a:r>
            <a:r>
              <a:rPr lang="en-US" altLang="ja-JP" sz="2400" dirty="0">
                <a:solidFill>
                  <a:schemeClr val="tx1"/>
                </a:solidFill>
                <a:effectLst>
                  <a:glow rad="88900">
                    <a:schemeClr val="bg1"/>
                  </a:glow>
                </a:effectLst>
                <a:latin typeface="HGP創英角ｺﾞｼｯｸUB" panose="020B0900000000000000" pitchFamily="50" charset="-128"/>
                <a:ea typeface="HGP創英角ｺﾞｼｯｸUB" panose="020B0900000000000000" pitchFamily="50" charset="-128"/>
              </a:rPr>
              <a:t>52kg</a:t>
            </a:r>
          </a:p>
        </p:txBody>
      </p:sp>
      <p:cxnSp>
        <p:nvCxnSpPr>
          <p:cNvPr id="17" name="直線矢印コネクタ 16"/>
          <p:cNvCxnSpPr/>
          <p:nvPr/>
        </p:nvCxnSpPr>
        <p:spPr>
          <a:xfrm>
            <a:off x="6285331" y="4992909"/>
            <a:ext cx="324000" cy="0"/>
          </a:xfrm>
          <a:prstGeom prst="straightConnector1">
            <a:avLst/>
          </a:prstGeom>
          <a:ln w="34925">
            <a:solidFill>
              <a:srgbClr val="0000FF"/>
            </a:solidFill>
            <a:tailEnd type="arrow" w="lg" len="med"/>
          </a:ln>
        </p:spPr>
        <p:style>
          <a:lnRef idx="1">
            <a:schemeClr val="accent1"/>
          </a:lnRef>
          <a:fillRef idx="0">
            <a:schemeClr val="accent1"/>
          </a:fillRef>
          <a:effectRef idx="0">
            <a:schemeClr val="accent1"/>
          </a:effectRef>
          <a:fontRef idx="minor">
            <a:schemeClr val="tx1"/>
          </a:fontRef>
        </p:style>
      </p:cxnSp>
      <p:sp>
        <p:nvSpPr>
          <p:cNvPr id="19" name="正方形/長方形 18"/>
          <p:cNvSpPr>
            <a:spLocks noChangeAspect="1"/>
          </p:cNvSpPr>
          <p:nvPr/>
        </p:nvSpPr>
        <p:spPr>
          <a:xfrm>
            <a:off x="6267626" y="3527720"/>
            <a:ext cx="108000" cy="108000"/>
          </a:xfrm>
          <a:prstGeom prst="rect">
            <a:avLst/>
          </a:prstGeom>
          <a:solidFill>
            <a:schemeClr val="tx1"/>
          </a:solidFill>
          <a:ln w="28575">
            <a:noFill/>
          </a:ln>
          <a:effectLst>
            <a:glow rad="38100">
              <a:schemeClr val="bg1"/>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403949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5059027" y="4801525"/>
            <a:ext cx="2880000" cy="288000"/>
          </a:xfrm>
          <a:prstGeom prst="rect">
            <a:avLst/>
          </a:prstGeom>
          <a:gradFill>
            <a:gsLst>
              <a:gs pos="0">
                <a:schemeClr val="accent5">
                  <a:lumMod val="60000"/>
                  <a:lumOff val="40000"/>
                  <a:alpha val="0"/>
                </a:schemeClr>
              </a:gs>
              <a:gs pos="100000">
                <a:schemeClr val="accent5">
                  <a:lumMod val="60000"/>
                  <a:lumOff val="40000"/>
                  <a:alpha val="0"/>
                </a:schemeClr>
              </a:gs>
              <a:gs pos="75000">
                <a:schemeClr val="accent5">
                  <a:lumMod val="60000"/>
                  <a:lumOff val="40000"/>
                </a:schemeClr>
              </a:gs>
              <a:gs pos="25000">
                <a:schemeClr val="accent5">
                  <a:lumMod val="60000"/>
                  <a:lumOff val="40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5" name="正方形/長方形 4"/>
          <p:cNvSpPr/>
          <p:nvPr/>
        </p:nvSpPr>
        <p:spPr>
          <a:xfrm>
            <a:off x="1209009" y="4801525"/>
            <a:ext cx="2880000" cy="288000"/>
          </a:xfrm>
          <a:prstGeom prst="rect">
            <a:avLst/>
          </a:prstGeom>
          <a:gradFill>
            <a:gsLst>
              <a:gs pos="0">
                <a:schemeClr val="accent5">
                  <a:lumMod val="60000"/>
                  <a:lumOff val="40000"/>
                  <a:alpha val="0"/>
                </a:schemeClr>
              </a:gs>
              <a:gs pos="100000">
                <a:schemeClr val="accent5">
                  <a:lumMod val="60000"/>
                  <a:lumOff val="40000"/>
                  <a:alpha val="0"/>
                </a:schemeClr>
              </a:gs>
              <a:gs pos="75000">
                <a:schemeClr val="accent5">
                  <a:lumMod val="60000"/>
                  <a:lumOff val="40000"/>
                </a:schemeClr>
              </a:gs>
              <a:gs pos="25000">
                <a:schemeClr val="accent5">
                  <a:lumMod val="60000"/>
                  <a:lumOff val="40000"/>
                </a:schemeClr>
              </a:gs>
            </a:gsLst>
            <a:lin ang="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graphicFrame>
        <p:nvGraphicFramePr>
          <p:cNvPr id="7" name="グラフ 6"/>
          <p:cNvGraphicFramePr>
            <a:graphicFrameLocks/>
          </p:cNvGraphicFramePr>
          <p:nvPr>
            <p:extLst>
              <p:ext uri="{D42A27DB-BD31-4B8C-83A1-F6EECF244321}">
                <p14:modId xmlns:p14="http://schemas.microsoft.com/office/powerpoint/2010/main" val="2869368356"/>
              </p:ext>
            </p:extLst>
          </p:nvPr>
        </p:nvGraphicFramePr>
        <p:xfrm>
          <a:off x="829160" y="1667620"/>
          <a:ext cx="4100513" cy="31482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226065431"/>
              </p:ext>
            </p:extLst>
          </p:nvPr>
        </p:nvGraphicFramePr>
        <p:xfrm>
          <a:off x="4672204" y="1667878"/>
          <a:ext cx="3727340" cy="3139317"/>
        </p:xfrm>
        <a:graphic>
          <a:graphicData uri="http://schemas.openxmlformats.org/drawingml/2006/chart">
            <c:chart xmlns:c="http://schemas.openxmlformats.org/drawingml/2006/chart" xmlns:r="http://schemas.openxmlformats.org/officeDocument/2006/relationships" r:id="rId4"/>
          </a:graphicData>
        </a:graphic>
      </p:graphicFrame>
      <p:sp>
        <p:nvSpPr>
          <p:cNvPr id="9" name="テキスト ボックス 8"/>
          <p:cNvSpPr txBox="1"/>
          <p:nvPr/>
        </p:nvSpPr>
        <p:spPr>
          <a:xfrm>
            <a:off x="2012457" y="4786318"/>
            <a:ext cx="127310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平均値 </a:t>
            </a:r>
            <a:r>
              <a:rPr kumimoji="1" lang="en-US" altLang="ja-JP" sz="1400"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54.16</a:t>
            </a:r>
            <a:endParaRPr kumimoji="1" lang="ja-JP" altLang="en-US" sz="1400"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10" name="テキスト ボックス 9"/>
          <p:cNvSpPr txBox="1"/>
          <p:nvPr/>
        </p:nvSpPr>
        <p:spPr>
          <a:xfrm>
            <a:off x="5862475" y="4778432"/>
            <a:ext cx="1273104" cy="30777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平均値 </a:t>
            </a:r>
            <a:r>
              <a:rPr kumimoji="1" lang="en-US" altLang="ja-JP" sz="1400" i="0" u="none" strike="noStrike" kern="1200" cap="none" spc="0" normalizeH="0" baseline="0" noProof="0" dirty="0">
                <a:ln>
                  <a:noFill/>
                </a:ln>
                <a:solidFill>
                  <a:schemeClr val="bg1"/>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54.15</a:t>
            </a:r>
          </a:p>
        </p:txBody>
      </p:sp>
      <p:sp>
        <p:nvSpPr>
          <p:cNvPr id="13" name="正方形/長方形 12"/>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4"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平均値だけではばらつきが把握できない</a:t>
            </a:r>
          </a:p>
        </p:txBody>
      </p:sp>
      <p:sp>
        <p:nvSpPr>
          <p:cNvPr id="19" name="タイトル 8"/>
          <p:cNvSpPr txBox="1">
            <a:spLocks/>
          </p:cNvSpPr>
          <p:nvPr/>
        </p:nvSpPr>
        <p:spPr>
          <a:xfrm>
            <a:off x="1025376" y="1234820"/>
            <a:ext cx="8118624"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平均値だけではデータを理解するのには不十分</a:t>
            </a:r>
          </a:p>
        </p:txBody>
      </p:sp>
      <p:sp>
        <p:nvSpPr>
          <p:cNvPr id="20" name="正方形/長方形 19"/>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5"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平均値は万能ではない</a:t>
            </a:r>
            <a:r>
              <a:rPr lang="en-US" altLang="ja-JP" sz="2800" dirty="0"/>
              <a:t>(1)</a:t>
            </a:r>
          </a:p>
        </p:txBody>
      </p:sp>
    </p:spTree>
    <p:extLst>
      <p:ext uri="{BB962C8B-B14F-4D97-AF65-F5344CB8AC3E}">
        <p14:creationId xmlns:p14="http://schemas.microsoft.com/office/powerpoint/2010/main" val="403600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p:cNvGraphicFramePr>
            <a:graphicFrameLocks/>
          </p:cNvGraphicFramePr>
          <p:nvPr>
            <p:extLst>
              <p:ext uri="{D42A27DB-BD31-4B8C-83A1-F6EECF244321}">
                <p14:modId xmlns:p14="http://schemas.microsoft.com/office/powerpoint/2010/main" val="3014084869"/>
              </p:ext>
            </p:extLst>
          </p:nvPr>
        </p:nvGraphicFramePr>
        <p:xfrm>
          <a:off x="3509159" y="1893976"/>
          <a:ext cx="4860742" cy="2376264"/>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7"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中央値の方が外れ値に対して頑健</a:t>
            </a:r>
          </a:p>
        </p:txBody>
      </p:sp>
      <p:sp>
        <p:nvSpPr>
          <p:cNvPr id="18" name="正方形/長方形 17"/>
          <p:cNvSpPr>
            <a:spLocks noChangeAspect="1"/>
          </p:cNvSpPr>
          <p:nvPr/>
        </p:nvSpPr>
        <p:spPr>
          <a:xfrm>
            <a:off x="892274" y="184539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9" name="正方形/長方形 18"/>
          <p:cNvSpPr>
            <a:spLocks noChangeAspect="1"/>
          </p:cNvSpPr>
          <p:nvPr/>
        </p:nvSpPr>
        <p:spPr>
          <a:xfrm>
            <a:off x="1180881" y="3552562"/>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0" name="タイトル 8"/>
          <p:cNvSpPr txBox="1">
            <a:spLocks/>
          </p:cNvSpPr>
          <p:nvPr/>
        </p:nvSpPr>
        <p:spPr>
          <a:xfrm>
            <a:off x="1298714" y="3357803"/>
            <a:ext cx="3785974"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平均値</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52.58</a:t>
            </a:r>
          </a:p>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中央値</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52</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22" name="正方形/長方形 21"/>
          <p:cNvSpPr>
            <a:spLocks noChangeAspect="1"/>
          </p:cNvSpPr>
          <p:nvPr/>
        </p:nvSpPr>
        <p:spPr>
          <a:xfrm>
            <a:off x="1180881" y="3964496"/>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6" name="タイトル 8"/>
          <p:cNvSpPr txBox="1">
            <a:spLocks/>
          </p:cNvSpPr>
          <p:nvPr/>
        </p:nvSpPr>
        <p:spPr>
          <a:xfrm>
            <a:off x="1018061" y="2951195"/>
            <a:ext cx="5543673"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40kg</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の人を除くと</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38" name="正方形/長方形 37"/>
          <p:cNvSpPr>
            <a:spLocks noChangeAspect="1"/>
          </p:cNvSpPr>
          <p:nvPr/>
        </p:nvSpPr>
        <p:spPr>
          <a:xfrm>
            <a:off x="892274" y="314062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39" name="正方形/長方形 38"/>
          <p:cNvSpPr>
            <a:spLocks noChangeAspect="1"/>
          </p:cNvSpPr>
          <p:nvPr/>
        </p:nvSpPr>
        <p:spPr>
          <a:xfrm>
            <a:off x="1180881" y="2260950"/>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0" name="タイトル 8"/>
          <p:cNvSpPr txBox="1">
            <a:spLocks/>
          </p:cNvSpPr>
          <p:nvPr/>
        </p:nvSpPr>
        <p:spPr>
          <a:xfrm>
            <a:off x="1298715" y="2066191"/>
            <a:ext cx="3879292"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smtClean="0">
                <a:latin typeface="HGP創英角ｺﾞｼｯｸUB" panose="020B0900000000000000" pitchFamily="50" charset="-128"/>
                <a:ea typeface="HGP創英角ｺﾞｼｯｸUB" panose="020B0900000000000000" pitchFamily="50" charset="-128"/>
              </a:rPr>
              <a:t>平均値</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52.45</a:t>
            </a:r>
          </a:p>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中央値</a:t>
            </a: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52</a:t>
            </a:r>
            <a:endPar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1" name="正方形/長方形 40"/>
          <p:cNvSpPr>
            <a:spLocks noChangeAspect="1"/>
          </p:cNvSpPr>
          <p:nvPr/>
        </p:nvSpPr>
        <p:spPr>
          <a:xfrm>
            <a:off x="1180881" y="267288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3" name="タイトル 8"/>
          <p:cNvSpPr txBox="1">
            <a:spLocks/>
          </p:cNvSpPr>
          <p:nvPr/>
        </p:nvSpPr>
        <p:spPr>
          <a:xfrm>
            <a:off x="1018061" y="1234820"/>
            <a:ext cx="8118625" cy="444674"/>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平均値が唯一の「真ん中」では</a:t>
            </a: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ない</a:t>
            </a:r>
            <a:endParaRPr lang="en-US" altLang="ja-JP"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6" name="正方形/長方形 45"/>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7" name="タイトル 8"/>
          <p:cNvSpPr txBox="1">
            <a:spLocks/>
          </p:cNvSpPr>
          <p:nvPr/>
        </p:nvSpPr>
        <p:spPr>
          <a:xfrm>
            <a:off x="1018062" y="1665136"/>
            <a:ext cx="5543674"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前掲の体重の例</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平均値は万能ではない</a:t>
            </a:r>
            <a:r>
              <a:rPr lang="en-US" altLang="ja-JP" sz="2800" dirty="0"/>
              <a:t>(2)</a:t>
            </a:r>
          </a:p>
        </p:txBody>
      </p:sp>
    </p:spTree>
    <p:extLst>
      <p:ext uri="{BB962C8B-B14F-4D97-AF65-F5344CB8AC3E}">
        <p14:creationId xmlns:p14="http://schemas.microsoft.com/office/powerpoint/2010/main" val="177153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ww.westatic.com/img/dict/grbky/7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64" y="1838050"/>
            <a:ext cx="4299220" cy="24075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グラフ 9"/>
          <p:cNvGraphicFramePr>
            <a:graphicFrameLocks/>
          </p:cNvGraphicFramePr>
          <p:nvPr>
            <p:extLst>
              <p:ext uri="{D42A27DB-BD31-4B8C-83A1-F6EECF244321}">
                <p14:modId xmlns:p14="http://schemas.microsoft.com/office/powerpoint/2010/main" val="3219718232"/>
              </p:ext>
            </p:extLst>
          </p:nvPr>
        </p:nvGraphicFramePr>
        <p:xfrm>
          <a:off x="4940134" y="1958158"/>
          <a:ext cx="3592677" cy="2465604"/>
        </p:xfrm>
        <a:graphic>
          <a:graphicData uri="http://schemas.openxmlformats.org/drawingml/2006/chart">
            <c:chart xmlns:c="http://schemas.openxmlformats.org/drawingml/2006/chart" xmlns:r="http://schemas.openxmlformats.org/officeDocument/2006/relationships" r:id="rId4"/>
          </a:graphicData>
        </a:graphic>
      </p:graphicFrame>
      <p:cxnSp>
        <p:nvCxnSpPr>
          <p:cNvPr id="13" name="直線矢印コネクタ 12"/>
          <p:cNvCxnSpPr/>
          <p:nvPr/>
        </p:nvCxnSpPr>
        <p:spPr>
          <a:xfrm>
            <a:off x="6034016" y="2110742"/>
            <a:ext cx="0" cy="201600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6253040" y="2110742"/>
            <a:ext cx="0" cy="201600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597933" y="1211577"/>
            <a:ext cx="3934879" cy="3528104"/>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20" name="正方形/長方形 19"/>
          <p:cNvSpPr/>
          <p:nvPr/>
        </p:nvSpPr>
        <p:spPr>
          <a:xfrm>
            <a:off x="611188" y="1211577"/>
            <a:ext cx="3889560" cy="3528104"/>
          </a:xfrm>
          <a:prstGeom prst="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endParaRPr>
          </a:p>
        </p:txBody>
      </p:sp>
      <p:sp>
        <p:nvSpPr>
          <p:cNvPr id="7" name="テキスト ボックス 6"/>
          <p:cNvSpPr txBox="1"/>
          <p:nvPr/>
        </p:nvSpPr>
        <p:spPr>
          <a:xfrm>
            <a:off x="5770379" y="4343696"/>
            <a:ext cx="216930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solidFill>
                  <a:schemeClr val="accent5">
                    <a:lumMod val="60000"/>
                    <a:lumOff val="40000"/>
                  </a:schemeClr>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在院日数</a:t>
            </a:r>
          </a:p>
        </p:txBody>
      </p:sp>
      <p:sp>
        <p:nvSpPr>
          <p:cNvPr id="8" name="テキスト ボックス 7"/>
          <p:cNvSpPr txBox="1"/>
          <p:nvPr/>
        </p:nvSpPr>
        <p:spPr>
          <a:xfrm>
            <a:off x="4626499" y="2155216"/>
            <a:ext cx="400110" cy="2016000"/>
          </a:xfrm>
          <a:prstGeom prst="rect">
            <a:avLst/>
          </a:prstGeom>
          <a:noFill/>
        </p:spPr>
        <p:txBody>
          <a:bodyPr vert="ea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u="none" strike="noStrike" kern="1200" cap="none" spc="0" normalizeH="0" baseline="0" noProof="0" dirty="0">
                <a:ln>
                  <a:noFill/>
                </a:ln>
                <a:solidFill>
                  <a:schemeClr val="accent5">
                    <a:lumMod val="60000"/>
                    <a:lumOff val="40000"/>
                  </a:schemeClr>
                </a:solidFill>
                <a:effectLst/>
                <a:uLnTx/>
                <a:uFillTx/>
                <a:latin typeface="HGP創英角ｺﾞｼｯｸUB" panose="020B0900000000000000" pitchFamily="50" charset="-128"/>
                <a:ea typeface="HGP創英角ｺﾞｼｯｸUB" panose="020B0900000000000000" pitchFamily="50" charset="-128"/>
                <a:cs typeface="Meiryo UI" panose="020B0604030504040204" pitchFamily="50" charset="-128"/>
              </a:rPr>
              <a:t>患者数</a:t>
            </a:r>
          </a:p>
        </p:txBody>
      </p:sp>
      <p:sp>
        <p:nvSpPr>
          <p:cNvPr id="16"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en-US" altLang="ja-JP" sz="2800" dirty="0"/>
              <a:t>(</a:t>
            </a:r>
            <a:r>
              <a:rPr lang="ja-JP" altLang="en-US" sz="2800" dirty="0"/>
              <a:t>相加</a:t>
            </a:r>
            <a:r>
              <a:rPr lang="en-US" altLang="ja-JP" sz="2800" dirty="0"/>
              <a:t>)</a:t>
            </a:r>
            <a:r>
              <a:rPr lang="ja-JP" altLang="en-US" sz="2800" dirty="0"/>
              <a:t>平均は在院日数の評価には向いていない！</a:t>
            </a:r>
          </a:p>
        </p:txBody>
      </p:sp>
      <p:grpSp>
        <p:nvGrpSpPr>
          <p:cNvPr id="3" name="グループ化 2"/>
          <p:cNvGrpSpPr/>
          <p:nvPr/>
        </p:nvGrpSpPr>
        <p:grpSpPr>
          <a:xfrm>
            <a:off x="4672583" y="837872"/>
            <a:ext cx="1460019" cy="929948"/>
            <a:chOff x="4672583" y="837872"/>
            <a:chExt cx="1460019" cy="929948"/>
          </a:xfrm>
        </p:grpSpPr>
        <p:sp>
          <p:nvSpPr>
            <p:cNvPr id="18" name="円形吹き出し 17"/>
            <p:cNvSpPr/>
            <p:nvPr/>
          </p:nvSpPr>
          <p:spPr>
            <a:xfrm>
              <a:off x="4672583" y="837872"/>
              <a:ext cx="1460019" cy="929948"/>
            </a:xfrm>
            <a:prstGeom prst="wedgeEllipseCallout">
              <a:avLst>
                <a:gd name="adj1" fmla="val 43611"/>
                <a:gd name="adj2" fmla="val 89284"/>
              </a:avLst>
            </a:prstGeom>
            <a:gradFill>
              <a:gsLst>
                <a:gs pos="86000">
                  <a:schemeClr val="accent5">
                    <a:lumMod val="40000"/>
                    <a:lumOff val="60000"/>
                  </a:schemeClr>
                </a:gs>
                <a:gs pos="0">
                  <a:schemeClr val="accent5">
                    <a:lumMod val="15000"/>
                    <a:lumOff val="85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mc:AlternateContent xmlns:mc="http://schemas.openxmlformats.org/markup-compatibility/2006" xmlns:a14="http://schemas.microsoft.com/office/drawing/2010/main">
          <mc:Choice Requires="a14">
            <p:sp>
              <p:nvSpPr>
                <p:cNvPr id="2" name="テキスト ボックス 1"/>
                <p:cNvSpPr txBox="1"/>
                <p:nvPr/>
              </p:nvSpPr>
              <p:spPr>
                <a:xfrm>
                  <a:off x="4964011" y="979680"/>
                  <a:ext cx="877163" cy="646331"/>
                </a:xfrm>
                <a:prstGeom prst="rect">
                  <a:avLst/>
                </a:prstGeom>
                <a:noFill/>
              </p:spPr>
              <p:txBody>
                <a:bodyPr wrap="none" rtlCol="0">
                  <a:spAutoFit/>
                </a:bodyPr>
                <a:lstStyle/>
                <a:p>
                  <a:pPr algn="ctr"/>
                  <a:r>
                    <a:rPr lang="ja-JP" altLang="en-US" dirty="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中央値</a:t>
                  </a:r>
                  <a:endParaRPr lang="en-US" altLang="ja-JP" dirty="0" smtClean="0">
                    <a:solidFill>
                      <a:srgbClr val="000000"/>
                    </a:solidFill>
                    <a:effectLst>
                      <a:glow rad="88900">
                        <a:schemeClr val="bg1"/>
                      </a:glow>
                    </a:effectLst>
                    <a:latin typeface="Cambria Math"/>
                    <a:ea typeface="HGP創英角ｺﾞｼｯｸUB" panose="020B0900000000000000" pitchFamily="50" charset="-128"/>
                  </a:endParaRPr>
                </a:p>
                <a:p>
                  <a:pPr algn="ctr"/>
                  <a14:m>
                    <m:oMath xmlns:m="http://schemas.openxmlformats.org/officeDocument/2006/math">
                      <m:r>
                        <a:rPr lang="ja-JP" altLang="en-US">
                          <a:solidFill>
                            <a:srgbClr val="000000"/>
                          </a:solidFill>
                          <a:effectLst>
                            <a:glow rad="88900">
                              <a:schemeClr val="bg1"/>
                            </a:glow>
                          </a:effectLst>
                          <a:latin typeface="Cambria Math"/>
                          <a:ea typeface="HGP創英角ｺﾞｼｯｸUB" panose="020B0900000000000000" pitchFamily="50" charset="-128"/>
                        </a:rPr>
                        <m:t>≑</m:t>
                      </m:r>
                    </m:oMath>
                  </a14:m>
                  <a:r>
                    <a:rPr lang="en-US" altLang="ja-JP"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9.5</a:t>
                  </a:r>
                  <a:endParaRPr lang="ja-JP" altLang="en-US" dirty="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4964011" y="979680"/>
                  <a:ext cx="877163" cy="646331"/>
                </a:xfrm>
                <a:prstGeom prst="rect">
                  <a:avLst/>
                </a:prstGeom>
                <a:blipFill rotWithShape="1">
                  <a:blip r:embed="rId5"/>
                  <a:stretch>
                    <a:fillRect l="-9722" t="-12264" r="-10417" b="-17925"/>
                  </a:stretch>
                </a:blipFill>
              </p:spPr>
              <p:txBody>
                <a:bodyPr/>
                <a:lstStyle/>
                <a:p>
                  <a:r>
                    <a:rPr lang="ja-JP" altLang="en-US">
                      <a:noFill/>
                    </a:rPr>
                    <a:t> </a:t>
                  </a:r>
                </a:p>
              </p:txBody>
            </p:sp>
          </mc:Fallback>
        </mc:AlternateContent>
      </p:grpSp>
      <p:grpSp>
        <p:nvGrpSpPr>
          <p:cNvPr id="4" name="グループ化 3"/>
          <p:cNvGrpSpPr/>
          <p:nvPr/>
        </p:nvGrpSpPr>
        <p:grpSpPr>
          <a:xfrm>
            <a:off x="6262565" y="837872"/>
            <a:ext cx="1460019" cy="929948"/>
            <a:chOff x="6262565" y="837872"/>
            <a:chExt cx="1460019" cy="929948"/>
          </a:xfrm>
        </p:grpSpPr>
        <p:sp>
          <p:nvSpPr>
            <p:cNvPr id="21" name="円形吹き出し 20"/>
            <p:cNvSpPr/>
            <p:nvPr/>
          </p:nvSpPr>
          <p:spPr>
            <a:xfrm>
              <a:off x="6262565" y="837872"/>
              <a:ext cx="1460019" cy="929948"/>
            </a:xfrm>
            <a:prstGeom prst="wedgeEllipseCallout">
              <a:avLst>
                <a:gd name="adj1" fmla="val -50735"/>
                <a:gd name="adj2" fmla="val 89793"/>
              </a:avLst>
            </a:prstGeom>
            <a:gradFill>
              <a:gsLst>
                <a:gs pos="86000">
                  <a:schemeClr val="accent5">
                    <a:lumMod val="40000"/>
                    <a:lumOff val="60000"/>
                  </a:schemeClr>
                </a:gs>
                <a:gs pos="0">
                  <a:schemeClr val="accent5">
                    <a:lumMod val="15000"/>
                    <a:lumOff val="85000"/>
                  </a:schemeClr>
                </a:gs>
              </a:gsLst>
              <a:lin ang="5400000" scaled="0"/>
            </a:gra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22" name="テキスト ボックス 21"/>
            <p:cNvSpPr txBox="1"/>
            <p:nvPr/>
          </p:nvSpPr>
          <p:spPr>
            <a:xfrm>
              <a:off x="6553993" y="979680"/>
              <a:ext cx="877163" cy="646331"/>
            </a:xfrm>
            <a:prstGeom prst="rect">
              <a:avLst/>
            </a:prstGeom>
            <a:noFill/>
          </p:spPr>
          <p:txBody>
            <a:bodyPr wrap="none" rtlCol="0">
              <a:spAutoFit/>
            </a:bodyPr>
            <a:lstStyle/>
            <a:p>
              <a:pPr algn="ctr"/>
              <a:r>
                <a:rPr lang="ja-JP" altLang="en-US"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平均値</a:t>
              </a:r>
              <a:endParaRPr lang="en-US" altLang="ja-JP"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endParaRPr>
            </a:p>
            <a:p>
              <a:pPr algn="ctr"/>
              <a:r>
                <a:rPr lang="ja-JP" altLang="en-US" dirty="0" smtClean="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en-US" altLang="ja-JP" dirty="0">
                  <a:solidFill>
                    <a:srgbClr val="000000"/>
                  </a:solidFill>
                  <a:effectLst>
                    <a:glow rad="88900">
                      <a:schemeClr val="bg1"/>
                    </a:glow>
                  </a:effectLst>
                  <a:latin typeface="HGP創英角ｺﾞｼｯｸUB" panose="020B0900000000000000" pitchFamily="50" charset="-128"/>
                  <a:ea typeface="HGP創英角ｺﾞｼｯｸUB" panose="020B0900000000000000" pitchFamily="50" charset="-128"/>
                </a:rPr>
                <a:t>12</a:t>
              </a:r>
            </a:p>
          </p:txBody>
        </p:sp>
      </p:grpSp>
    </p:spTree>
    <p:extLst>
      <p:ext uri="{BB962C8B-B14F-4D97-AF65-F5344CB8AC3E}">
        <p14:creationId xmlns:p14="http://schemas.microsoft.com/office/powerpoint/2010/main" val="2032094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22" presetClass="entr" presetSubtype="1" fill="hold" nodeType="afterEffect">
                                  <p:stCondLst>
                                    <p:cond delay="50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childTnLst>
                          </p:cTn>
                        </p:par>
                        <p:par>
                          <p:cTn id="18" fill="hold">
                            <p:stCondLst>
                              <p:cond delay="2000"/>
                            </p:stCondLst>
                            <p:childTnLst>
                              <p:par>
                                <p:cTn id="19" presetID="53" presetClass="entr" presetSubtype="16"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1269116" y="719594"/>
            <a:ext cx="6974771" cy="4514169"/>
          </a:xfrm>
          <a:prstGeom prst="rect">
            <a:avLst/>
          </a:prstGeom>
        </p:spPr>
        <p:txBody>
          <a:bodyPr anchor="t" anchorCtr="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b="1"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1"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defTabSz="914400">
              <a:lnSpc>
                <a:spcPct val="120000"/>
              </a:lnSpc>
              <a:spcBef>
                <a:spcPct val="0"/>
              </a:spcBef>
              <a:buNone/>
            </a:pPr>
            <a:r>
              <a:rPr lang="ja-JP" altLang="en-US" sz="2800" b="0" dirty="0" smtClean="0">
                <a:effectLst/>
                <a:latin typeface="HGP創英角ｺﾞｼｯｸUB" panose="020B0900000000000000" pitchFamily="50" charset="-128"/>
                <a:ea typeface="HGP創英角ｺﾞｼｯｸUB" panose="020B0900000000000000" pitchFamily="50" charset="-128"/>
                <a:cs typeface="+mj-cs"/>
              </a:rPr>
              <a:t>イントロダクション</a:t>
            </a: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データ特性、可視化</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ソフトウエア</a:t>
            </a:r>
          </a:p>
          <a:p>
            <a:pPr marL="0" indent="0" defTabSz="914400">
              <a:lnSpc>
                <a:spcPct val="120000"/>
              </a:lnSpc>
              <a:spcBef>
                <a:spcPct val="0"/>
              </a:spcBef>
              <a:buNone/>
            </a:pPr>
            <a:r>
              <a:rPr lang="en-US" altLang="ja-JP" sz="2800" b="0" dirty="0">
                <a:effectLst/>
                <a:latin typeface="HGP創英角ｺﾞｼｯｸUB" panose="020B0900000000000000" pitchFamily="50" charset="-128"/>
                <a:ea typeface="HGP創英角ｺﾞｼｯｸUB" panose="020B0900000000000000" pitchFamily="50" charset="-128"/>
                <a:cs typeface="+mj-cs"/>
              </a:rPr>
              <a:t>2</a:t>
            </a:r>
            <a:r>
              <a:rPr lang="ja-JP" altLang="en-US" sz="2800" b="0" dirty="0">
                <a:effectLst/>
                <a:latin typeface="HGP創英角ｺﾞｼｯｸUB" panose="020B0900000000000000" pitchFamily="50" charset="-128"/>
                <a:ea typeface="HGP創英角ｺﾞｼｯｸUB" panose="020B0900000000000000" pitchFamily="50" charset="-128"/>
                <a:cs typeface="+mj-cs"/>
              </a:rPr>
              <a:t>元分割表</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検定・推定</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相関と回帰</a:t>
            </a:r>
          </a:p>
          <a:p>
            <a:pPr marL="0" indent="0" defTabSz="914400">
              <a:lnSpc>
                <a:spcPct val="120000"/>
              </a:lnSpc>
              <a:spcBef>
                <a:spcPct val="0"/>
              </a:spcBef>
              <a:buNone/>
            </a:pPr>
            <a:r>
              <a:rPr lang="ja-JP" altLang="en-US" sz="2800" b="0" dirty="0">
                <a:effectLst/>
                <a:latin typeface="HGP創英角ｺﾞｼｯｸUB" panose="020B0900000000000000" pitchFamily="50" charset="-128"/>
                <a:ea typeface="HGP創英角ｺﾞｼｯｸUB" panose="020B0900000000000000" pitchFamily="50" charset="-128"/>
                <a:cs typeface="+mj-cs"/>
              </a:rPr>
              <a:t>因果推論とまとめ</a:t>
            </a:r>
          </a:p>
          <a:p>
            <a:pPr marL="342900" indent="-514350" defTabSz="914400">
              <a:lnSpc>
                <a:spcPct val="120000"/>
              </a:lnSpc>
              <a:spcBef>
                <a:spcPct val="0"/>
              </a:spcBef>
              <a:buFont typeface="+mj-lt"/>
              <a:buAutoNum type="arabicPeriod"/>
            </a:pPr>
            <a:endParaRPr lang="ja-JP" altLang="en-US" sz="2800" b="0" dirty="0">
              <a:effectLst/>
              <a:latin typeface="HGP創英角ｺﾞｼｯｸUB" panose="020B0900000000000000" pitchFamily="50" charset="-128"/>
              <a:ea typeface="HGP創英角ｺﾞｼｯｸUB" panose="020B0900000000000000" pitchFamily="50" charset="-128"/>
              <a:cs typeface="+mj-cs"/>
            </a:endParaRPr>
          </a:p>
        </p:txBody>
      </p:sp>
      <p:grpSp>
        <p:nvGrpSpPr>
          <p:cNvPr id="4" name="グループ化 3"/>
          <p:cNvGrpSpPr/>
          <p:nvPr/>
        </p:nvGrpSpPr>
        <p:grpSpPr>
          <a:xfrm>
            <a:off x="909117" y="841375"/>
            <a:ext cx="360000" cy="369226"/>
            <a:chOff x="1181342" y="1018613"/>
            <a:chExt cx="360000" cy="369226"/>
          </a:xfrm>
        </p:grpSpPr>
        <p:sp>
          <p:nvSpPr>
            <p:cNvPr id="5"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1</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8" name="グループ化 7"/>
          <p:cNvGrpSpPr/>
          <p:nvPr/>
        </p:nvGrpSpPr>
        <p:grpSpPr>
          <a:xfrm>
            <a:off x="909117" y="1863519"/>
            <a:ext cx="360000" cy="369226"/>
            <a:chOff x="1181342" y="1018613"/>
            <a:chExt cx="360000" cy="369226"/>
          </a:xfrm>
        </p:grpSpPr>
        <p:sp>
          <p:nvSpPr>
            <p:cNvPr id="9"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3</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1" name="グループ化 10"/>
          <p:cNvGrpSpPr/>
          <p:nvPr/>
        </p:nvGrpSpPr>
        <p:grpSpPr>
          <a:xfrm>
            <a:off x="909117" y="1352447"/>
            <a:ext cx="360000" cy="369226"/>
            <a:chOff x="1181342" y="1018613"/>
            <a:chExt cx="360000" cy="369226"/>
          </a:xfrm>
        </p:grpSpPr>
        <p:sp>
          <p:nvSpPr>
            <p:cNvPr id="12"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3"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a:solidFill>
                    <a:schemeClr val="tx1"/>
                  </a:solidFill>
                  <a:latin typeface="HGP創英角ｺﾞｼｯｸUB" panose="020B0900000000000000" pitchFamily="50" charset="-128"/>
                  <a:ea typeface="HGP創英角ｺﾞｼｯｸUB" panose="020B0900000000000000" pitchFamily="50" charset="-128"/>
                </a:rPr>
                <a:t>2</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4" name="グループ化 13"/>
          <p:cNvGrpSpPr/>
          <p:nvPr/>
        </p:nvGrpSpPr>
        <p:grpSpPr>
          <a:xfrm>
            <a:off x="909117" y="2885664"/>
            <a:ext cx="360000" cy="369226"/>
            <a:chOff x="1181342" y="1018613"/>
            <a:chExt cx="360000" cy="369226"/>
          </a:xfrm>
        </p:grpSpPr>
        <p:sp>
          <p:nvSpPr>
            <p:cNvPr id="15"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6"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5</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17" name="グループ化 16"/>
          <p:cNvGrpSpPr/>
          <p:nvPr/>
        </p:nvGrpSpPr>
        <p:grpSpPr>
          <a:xfrm>
            <a:off x="909117" y="3907810"/>
            <a:ext cx="360000" cy="369226"/>
            <a:chOff x="1181342" y="1018613"/>
            <a:chExt cx="360000" cy="369226"/>
          </a:xfrm>
        </p:grpSpPr>
        <p:sp>
          <p:nvSpPr>
            <p:cNvPr id="18"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9"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7</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0" name="グループ化 19"/>
          <p:cNvGrpSpPr/>
          <p:nvPr/>
        </p:nvGrpSpPr>
        <p:grpSpPr>
          <a:xfrm>
            <a:off x="909117" y="3396737"/>
            <a:ext cx="360000" cy="369226"/>
            <a:chOff x="1181342" y="1018613"/>
            <a:chExt cx="360000" cy="369226"/>
          </a:xfrm>
        </p:grpSpPr>
        <p:sp>
          <p:nvSpPr>
            <p:cNvPr id="21"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2"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6</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grpSp>
        <p:nvGrpSpPr>
          <p:cNvPr id="23" name="グループ化 22"/>
          <p:cNvGrpSpPr/>
          <p:nvPr/>
        </p:nvGrpSpPr>
        <p:grpSpPr>
          <a:xfrm>
            <a:off x="909117" y="2374591"/>
            <a:ext cx="360000" cy="369226"/>
            <a:chOff x="1181342" y="1018613"/>
            <a:chExt cx="360000" cy="369226"/>
          </a:xfrm>
        </p:grpSpPr>
        <p:sp>
          <p:nvSpPr>
            <p:cNvPr id="24" name="楕円 2">
              <a:extLst>
                <a:ext uri="{FF2B5EF4-FFF2-40B4-BE49-F238E27FC236}">
                  <a16:creationId xmlns="" xmlns:a16="http://schemas.microsoft.com/office/drawing/2014/main" id="{1FCC8D59-3CD5-47E4-A71E-56605644E41F}"/>
                </a:ext>
              </a:extLst>
            </p:cNvPr>
            <p:cNvSpPr/>
            <p:nvPr/>
          </p:nvSpPr>
          <p:spPr>
            <a:xfrm>
              <a:off x="1181342" y="1027839"/>
              <a:ext cx="360000" cy="360000"/>
            </a:xfrm>
            <a:prstGeom prst="ellipse">
              <a:avLst/>
            </a:prstGeom>
            <a:solidFill>
              <a:schemeClr val="bg1">
                <a:lumMod val="85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ja-JP" altLang="en-US"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5" name="楕円 2">
              <a:extLst>
                <a:ext uri="{FF2B5EF4-FFF2-40B4-BE49-F238E27FC236}">
                  <a16:creationId xmlns="" xmlns:a16="http://schemas.microsoft.com/office/drawing/2014/main" id="{1FCC8D59-3CD5-47E4-A71E-56605644E41F}"/>
                </a:ext>
              </a:extLst>
            </p:cNvPr>
            <p:cNvSpPr/>
            <p:nvPr/>
          </p:nvSpPr>
          <p:spPr>
            <a:xfrm>
              <a:off x="1181342" y="1018613"/>
              <a:ext cx="360000" cy="360000"/>
            </a:xfrm>
            <a:prstGeom prst="ellipse">
              <a:avLst/>
            </a:prstGeom>
            <a:noFill/>
            <a:ln w="539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4</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1359094336"/>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データの分類</a:t>
            </a:r>
          </a:p>
        </p:txBody>
      </p:sp>
      <p:sp>
        <p:nvSpPr>
          <p:cNvPr id="19" name="正方形/長方形 18"/>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37" name="正方形/長方形 36"/>
          <p:cNvSpPr>
            <a:spLocks noChangeAspect="1"/>
          </p:cNvSpPr>
          <p:nvPr/>
        </p:nvSpPr>
        <p:spPr>
          <a:xfrm>
            <a:off x="892274" y="222082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dirty="0">
              <a:solidFill>
                <a:schemeClr val="tx1"/>
              </a:solidFill>
              <a:latin typeface="Arial" panose="020B0604020202020204" pitchFamily="34" charset="0"/>
            </a:endParaRPr>
          </a:p>
        </p:txBody>
      </p:sp>
      <p:sp>
        <p:nvSpPr>
          <p:cNvPr id="44" name="タイトル 8"/>
          <p:cNvSpPr txBox="1">
            <a:spLocks/>
          </p:cNvSpPr>
          <p:nvPr/>
        </p:nvSpPr>
        <p:spPr>
          <a:xfrm>
            <a:off x="810345" y="2449202"/>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データの整理と確認</a:t>
            </a:r>
          </a:p>
        </p:txBody>
      </p:sp>
      <p:sp>
        <p:nvSpPr>
          <p:cNvPr id="45" name="正方形/長方形 44"/>
          <p:cNvSpPr>
            <a:spLocks noChangeAspect="1"/>
          </p:cNvSpPr>
          <p:nvPr/>
        </p:nvSpPr>
        <p:spPr>
          <a:xfrm>
            <a:off x="611189" y="2664379"/>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46" name="タイトル 8"/>
          <p:cNvSpPr txBox="1">
            <a:spLocks/>
          </p:cNvSpPr>
          <p:nvPr/>
        </p:nvSpPr>
        <p:spPr>
          <a:xfrm>
            <a:off x="1025376" y="2937131"/>
            <a:ext cx="8118624"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階級、度数、相対度数</a:t>
            </a:r>
          </a:p>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ヒストグラム</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7" name="正方形/長方形 46"/>
          <p:cNvSpPr>
            <a:spLocks noChangeAspect="1"/>
          </p:cNvSpPr>
          <p:nvPr/>
        </p:nvSpPr>
        <p:spPr>
          <a:xfrm>
            <a:off x="892274" y="312656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48" name="正方形/長方形 47"/>
          <p:cNvSpPr>
            <a:spLocks noChangeAspect="1"/>
          </p:cNvSpPr>
          <p:nvPr/>
        </p:nvSpPr>
        <p:spPr>
          <a:xfrm>
            <a:off x="892274" y="3538498"/>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53" name="タイトル 8"/>
          <p:cNvSpPr txBox="1">
            <a:spLocks/>
          </p:cNvSpPr>
          <p:nvPr/>
        </p:nvSpPr>
        <p:spPr>
          <a:xfrm>
            <a:off x="1025376" y="4268452"/>
            <a:ext cx="8118624" cy="850939"/>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最大値、最小値、中央値、最頻値、四分位数</a:t>
            </a:r>
          </a:p>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平均</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、分散、箱</a:t>
            </a:r>
            <a:r>
              <a:rPr lang="ja-JP" altLang="en-US" sz="2200" dirty="0" err="1">
                <a:effectLst>
                  <a:glow rad="88900">
                    <a:schemeClr val="bg1"/>
                  </a:glow>
                </a:effectLst>
                <a:latin typeface="HGP創英角ｺﾞｼｯｸUB" panose="020B0900000000000000" pitchFamily="50" charset="-128"/>
                <a:ea typeface="HGP創英角ｺﾞｼｯｸUB" panose="020B0900000000000000" pitchFamily="50" charset="-128"/>
              </a:rPr>
              <a:t>ひげ</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図</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51" name="タイトル 8"/>
          <p:cNvSpPr txBox="1">
            <a:spLocks/>
          </p:cNvSpPr>
          <p:nvPr/>
        </p:nvSpPr>
        <p:spPr>
          <a:xfrm>
            <a:off x="810345" y="376687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データの要約</a:t>
            </a:r>
          </a:p>
        </p:txBody>
      </p:sp>
      <p:sp>
        <p:nvSpPr>
          <p:cNvPr id="52" name="正方形/長方形 51"/>
          <p:cNvSpPr>
            <a:spLocks noChangeAspect="1"/>
          </p:cNvSpPr>
          <p:nvPr/>
        </p:nvSpPr>
        <p:spPr>
          <a:xfrm>
            <a:off x="611189" y="398205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54" name="正方形/長方形 53"/>
          <p:cNvSpPr>
            <a:spLocks noChangeAspect="1"/>
          </p:cNvSpPr>
          <p:nvPr/>
        </p:nvSpPr>
        <p:spPr>
          <a:xfrm>
            <a:off x="892274" y="445788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55" name="正方形/長方形 54"/>
          <p:cNvSpPr>
            <a:spLocks noChangeAspect="1"/>
          </p:cNvSpPr>
          <p:nvPr/>
        </p:nvSpPr>
        <p:spPr>
          <a:xfrm>
            <a:off x="892274" y="486981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2"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データ</a:t>
            </a:r>
          </a:p>
        </p:txBody>
      </p:sp>
      <p:sp>
        <p:nvSpPr>
          <p:cNvPr id="23" name="正方形/長方形 22"/>
          <p:cNvSpPr>
            <a:spLocks noChangeAspect="1"/>
          </p:cNvSpPr>
          <p:nvPr/>
        </p:nvSpPr>
        <p:spPr>
          <a:xfrm>
            <a:off x="892274" y="183675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4" name="正方形/長方形 23"/>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5" name="タイトル 8"/>
          <p:cNvSpPr txBox="1">
            <a:spLocks/>
          </p:cNvSpPr>
          <p:nvPr/>
        </p:nvSpPr>
        <p:spPr>
          <a:xfrm>
            <a:off x="1025376" y="1234820"/>
            <a:ext cx="8118624" cy="131112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質的データ</a:t>
            </a: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量的データ</a:t>
            </a: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尺度</a:t>
            </a:r>
          </a:p>
        </p:txBody>
      </p:sp>
    </p:spTree>
    <p:extLst>
      <p:ext uri="{BB962C8B-B14F-4D97-AF65-F5344CB8AC3E}">
        <p14:creationId xmlns:p14="http://schemas.microsoft.com/office/powerpoint/2010/main" val="190683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2042141" y="2139683"/>
            <a:ext cx="5059718" cy="2984869"/>
          </a:xfrm>
          <a:prstGeom prst="rect">
            <a:avLst/>
          </a:prstGeom>
        </p:spPr>
      </p:pic>
      <p:sp>
        <p:nvSpPr>
          <p:cNvPr id="8" name="正方形/長方形 7"/>
          <p:cNvSpPr>
            <a:spLocks noChangeAspect="1"/>
          </p:cNvSpPr>
          <p:nvPr/>
        </p:nvSpPr>
        <p:spPr>
          <a:xfrm>
            <a:off x="892274" y="183675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9" name="正方形/長方形 8"/>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3" name="正方形/長方形 12"/>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15"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統計データには質的データと量的データがある</a:t>
            </a:r>
          </a:p>
        </p:txBody>
      </p:sp>
      <p:sp>
        <p:nvSpPr>
          <p:cNvPr id="16" name="タイトル 8"/>
          <p:cNvSpPr txBox="1">
            <a:spLocks/>
          </p:cNvSpPr>
          <p:nvPr/>
        </p:nvSpPr>
        <p:spPr>
          <a:xfrm>
            <a:off x="1025376" y="1234820"/>
            <a:ext cx="8118624"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質的データ</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男</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女、好き</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普通</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嫌い などの記号を値にとるデータ</a:t>
            </a:r>
            <a:endPar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量的</a:t>
            </a: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a:t>
            </a: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温度</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や身長など 数値を値にとる</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データ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連続尺度</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統計データの分類</a:t>
            </a:r>
          </a:p>
        </p:txBody>
      </p:sp>
    </p:spTree>
    <p:extLst>
      <p:ext uri="{BB962C8B-B14F-4D97-AF65-F5344CB8AC3E}">
        <p14:creationId xmlns:p14="http://schemas.microsoft.com/office/powerpoint/2010/main" val="152701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noChangeAspect="1"/>
          </p:cNvSpPr>
          <p:nvPr/>
        </p:nvSpPr>
        <p:spPr>
          <a:xfrm>
            <a:off x="611189" y="3100970"/>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24" name="タイトル 8"/>
          <p:cNvSpPr txBox="1">
            <a:spLocks/>
          </p:cNvSpPr>
          <p:nvPr/>
        </p:nvSpPr>
        <p:spPr>
          <a:xfrm>
            <a:off x="810345" y="2885793"/>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量的</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データ｜数値</a:t>
            </a: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を値としてとる</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 </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連続尺度</a:t>
            </a:r>
            <a:r>
              <a:rPr lang="en-US" altLang="ja-JP"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 </a:t>
            </a:r>
            <a:endParaRPr lang="en-US" altLang="ja-JP"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74" name="正方形/長方形 73"/>
          <p:cNvSpPr>
            <a:spLocks noChangeAspect="1"/>
          </p:cNvSpPr>
          <p:nvPr/>
        </p:nvSpPr>
        <p:spPr>
          <a:xfrm>
            <a:off x="892274" y="361632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78" name="正方形/長方形 77"/>
          <p:cNvSpPr>
            <a:spLocks noChangeAspect="1"/>
          </p:cNvSpPr>
          <p:nvPr/>
        </p:nvSpPr>
        <p:spPr>
          <a:xfrm>
            <a:off x="892274" y="441368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84" name="正方形/長方形 83"/>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85" name="タイトル 8"/>
          <p:cNvSpPr txBox="1">
            <a:spLocks/>
          </p:cNvSpPr>
          <p:nvPr/>
        </p:nvSpPr>
        <p:spPr>
          <a:xfrm>
            <a:off x="810345" y="719595"/>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質的データ｜記号を値としてとるデータ</a:t>
            </a:r>
          </a:p>
        </p:txBody>
      </p:sp>
      <p:sp>
        <p:nvSpPr>
          <p:cNvPr id="91" name="正方形/長方形 90"/>
          <p:cNvSpPr>
            <a:spLocks noChangeAspect="1"/>
          </p:cNvSpPr>
          <p:nvPr/>
        </p:nvSpPr>
        <p:spPr>
          <a:xfrm>
            <a:off x="892274" y="223886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98" name="タイトル 8"/>
          <p:cNvSpPr txBox="1">
            <a:spLocks/>
          </p:cNvSpPr>
          <p:nvPr/>
        </p:nvSpPr>
        <p:spPr>
          <a:xfrm>
            <a:off x="1025375" y="3401018"/>
            <a:ext cx="6439949"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間隔尺度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数の間隔に意味が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99" name="タイトル 8"/>
          <p:cNvSpPr txBox="1">
            <a:spLocks/>
          </p:cNvSpPr>
          <p:nvPr/>
        </p:nvSpPr>
        <p:spPr>
          <a:xfrm>
            <a:off x="1025376" y="4209276"/>
            <a:ext cx="7531770"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比例尺度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数の比にも意味が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00" name="タイトル 8"/>
          <p:cNvSpPr txBox="1">
            <a:spLocks/>
          </p:cNvSpPr>
          <p:nvPr/>
        </p:nvSpPr>
        <p:spPr>
          <a:xfrm>
            <a:off x="1025377" y="1234820"/>
            <a:ext cx="6903972"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名義尺度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値が単なるラベルとして</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扱われる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101" name="タイトル 8"/>
          <p:cNvSpPr txBox="1">
            <a:spLocks/>
          </p:cNvSpPr>
          <p:nvPr/>
        </p:nvSpPr>
        <p:spPr>
          <a:xfrm>
            <a:off x="1025376" y="2043078"/>
            <a:ext cx="6535484"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順序尺度</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順序に意味が</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ある</a:t>
            </a:r>
            <a:endPar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5" name="タイトル 8">
            <a:extLst>
              <a:ext uri="{FF2B5EF4-FFF2-40B4-BE49-F238E27FC236}">
                <a16:creationId xmlns:a16="http://schemas.microsoft.com/office/drawing/2014/main" xmlns="" id="{16527BC6-E636-4986-B55C-00B80515F231}"/>
              </a:ext>
            </a:extLst>
          </p:cNvPr>
          <p:cNvSpPr txBox="1">
            <a:spLocks/>
          </p:cNvSpPr>
          <p:nvPr/>
        </p:nvSpPr>
        <p:spPr>
          <a:xfrm>
            <a:off x="2699792" y="1588128"/>
            <a:ext cx="1123371" cy="386097"/>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「男」「女」</a:t>
            </a:r>
          </a:p>
        </p:txBody>
      </p:sp>
      <p:grpSp>
        <p:nvGrpSpPr>
          <p:cNvPr id="26" name="グループ化 25">
            <a:extLst>
              <a:ext uri="{FF2B5EF4-FFF2-40B4-BE49-F238E27FC236}">
                <a16:creationId xmlns:a16="http://schemas.microsoft.com/office/drawing/2014/main" xmlns="" id="{8CA05C43-5E3F-4FFD-9E91-BA20EB2990A7}"/>
              </a:ext>
            </a:extLst>
          </p:cNvPr>
          <p:cNvGrpSpPr/>
          <p:nvPr/>
        </p:nvGrpSpPr>
        <p:grpSpPr>
          <a:xfrm>
            <a:off x="2425621" y="1614255"/>
            <a:ext cx="464974" cy="348557"/>
            <a:chOff x="1331309" y="2314599"/>
            <a:chExt cx="464974" cy="348557"/>
          </a:xfrm>
        </p:grpSpPr>
        <p:sp>
          <p:nvSpPr>
            <p:cNvPr id="27" name="正方形/長方形 26">
              <a:extLst>
                <a:ext uri="{FF2B5EF4-FFF2-40B4-BE49-F238E27FC236}">
                  <a16:creationId xmlns:a16="http://schemas.microsoft.com/office/drawing/2014/main" xmlns="" id="{9E7C4B7F-E259-44C2-9915-CC9FF414FCB1}"/>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28" name="タイトル 8">
              <a:extLst>
                <a:ext uri="{FF2B5EF4-FFF2-40B4-BE49-F238E27FC236}">
                  <a16:creationId xmlns:a16="http://schemas.microsoft.com/office/drawing/2014/main" xmlns="" id="{3C8F0109-7FE6-4C65-A826-4A93F6572CE2}"/>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29" name="タイトル 8">
            <a:extLst>
              <a:ext uri="{FF2B5EF4-FFF2-40B4-BE49-F238E27FC236}">
                <a16:creationId xmlns:a16="http://schemas.microsoft.com/office/drawing/2014/main" xmlns="" id="{06BB41B9-D28E-4A61-91DE-B5880BBAC059}"/>
              </a:ext>
            </a:extLst>
          </p:cNvPr>
          <p:cNvSpPr txBox="1">
            <a:spLocks/>
          </p:cNvSpPr>
          <p:nvPr/>
        </p:nvSpPr>
        <p:spPr>
          <a:xfrm>
            <a:off x="2699792" y="2430002"/>
            <a:ext cx="3024336" cy="38452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「好き」＞「普通」＞「嫌い」</a:t>
            </a:r>
          </a:p>
        </p:txBody>
      </p:sp>
      <p:grpSp>
        <p:nvGrpSpPr>
          <p:cNvPr id="30" name="グループ化 29">
            <a:extLst>
              <a:ext uri="{FF2B5EF4-FFF2-40B4-BE49-F238E27FC236}">
                <a16:creationId xmlns:a16="http://schemas.microsoft.com/office/drawing/2014/main" xmlns="" id="{42C08A1D-2D22-46F7-AC4C-773871C42788}"/>
              </a:ext>
            </a:extLst>
          </p:cNvPr>
          <p:cNvGrpSpPr/>
          <p:nvPr/>
        </p:nvGrpSpPr>
        <p:grpSpPr>
          <a:xfrm>
            <a:off x="2425621" y="2424639"/>
            <a:ext cx="464974" cy="348557"/>
            <a:chOff x="1331309" y="2314599"/>
            <a:chExt cx="464974" cy="348557"/>
          </a:xfrm>
        </p:grpSpPr>
        <p:sp>
          <p:nvSpPr>
            <p:cNvPr id="31" name="正方形/長方形 30">
              <a:extLst>
                <a:ext uri="{FF2B5EF4-FFF2-40B4-BE49-F238E27FC236}">
                  <a16:creationId xmlns:a16="http://schemas.microsoft.com/office/drawing/2014/main" xmlns="" id="{3D51D248-CF08-4FAF-9F3E-EAE59E03365F}"/>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2" name="タイトル 8">
              <a:extLst>
                <a:ext uri="{FF2B5EF4-FFF2-40B4-BE49-F238E27FC236}">
                  <a16:creationId xmlns:a16="http://schemas.microsoft.com/office/drawing/2014/main" xmlns="" id="{BDEEA3A2-ACEB-4216-9384-4FD20DAC1910}"/>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33" name="タイトル 8">
            <a:extLst>
              <a:ext uri="{FF2B5EF4-FFF2-40B4-BE49-F238E27FC236}">
                <a16:creationId xmlns:a16="http://schemas.microsoft.com/office/drawing/2014/main" xmlns="" id="{89697305-7E4F-44C8-8933-C3A54F93A87E}"/>
              </a:ext>
            </a:extLst>
          </p:cNvPr>
          <p:cNvSpPr txBox="1">
            <a:spLocks/>
          </p:cNvSpPr>
          <p:nvPr/>
        </p:nvSpPr>
        <p:spPr>
          <a:xfrm>
            <a:off x="2699792" y="3771689"/>
            <a:ext cx="846445" cy="402123"/>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温度</a:t>
            </a:r>
          </a:p>
        </p:txBody>
      </p:sp>
      <p:grpSp>
        <p:nvGrpSpPr>
          <p:cNvPr id="34" name="グループ化 33">
            <a:extLst>
              <a:ext uri="{FF2B5EF4-FFF2-40B4-BE49-F238E27FC236}">
                <a16:creationId xmlns:a16="http://schemas.microsoft.com/office/drawing/2014/main" xmlns="" id="{BEA64392-34DA-44B7-B183-299E676A9AEC}"/>
              </a:ext>
            </a:extLst>
          </p:cNvPr>
          <p:cNvGrpSpPr/>
          <p:nvPr/>
        </p:nvGrpSpPr>
        <p:grpSpPr>
          <a:xfrm>
            <a:off x="2425621" y="3789010"/>
            <a:ext cx="464974" cy="348557"/>
            <a:chOff x="1331309" y="2314599"/>
            <a:chExt cx="464974" cy="348557"/>
          </a:xfrm>
        </p:grpSpPr>
        <p:sp>
          <p:nvSpPr>
            <p:cNvPr id="35" name="正方形/長方形 34">
              <a:extLst>
                <a:ext uri="{FF2B5EF4-FFF2-40B4-BE49-F238E27FC236}">
                  <a16:creationId xmlns:a16="http://schemas.microsoft.com/office/drawing/2014/main" xmlns="" id="{55A9EFF7-3FF7-4924-A183-4F5B538EB9E5}"/>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36" name="タイトル 8">
              <a:extLst>
                <a:ext uri="{FF2B5EF4-FFF2-40B4-BE49-F238E27FC236}">
                  <a16:creationId xmlns:a16="http://schemas.microsoft.com/office/drawing/2014/main" xmlns="" id="{C32E9F24-4EF7-4957-A1A8-51E2B5316D20}"/>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37" name="タイトル 8">
            <a:extLst>
              <a:ext uri="{FF2B5EF4-FFF2-40B4-BE49-F238E27FC236}">
                <a16:creationId xmlns:a16="http://schemas.microsoft.com/office/drawing/2014/main" xmlns="" id="{1F03A922-BAC4-4868-A87D-0234AC07C21A}"/>
              </a:ext>
            </a:extLst>
          </p:cNvPr>
          <p:cNvSpPr txBox="1">
            <a:spLocks/>
          </p:cNvSpPr>
          <p:nvPr/>
        </p:nvSpPr>
        <p:spPr>
          <a:xfrm>
            <a:off x="2699792" y="4600818"/>
            <a:ext cx="2952328" cy="65130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身長</a:t>
            </a:r>
          </a:p>
          <a:p>
            <a:pPr>
              <a:lnSpc>
                <a:spcPct val="100000"/>
              </a:lnSpc>
            </a:pPr>
            <a:r>
              <a:rPr lang="ja-JP" altLang="en-US" sz="1800" dirty="0">
                <a:effectLst/>
                <a:latin typeface="HGP創英角ｺﾞｼｯｸUB" panose="020B0900000000000000" pitchFamily="50" charset="-128"/>
                <a:ea typeface="HGP創英角ｺﾞｼｯｸUB" panose="020B0900000000000000" pitchFamily="50" charset="-128"/>
              </a:rPr>
              <a:t>原点に意味があるともいえる</a:t>
            </a:r>
          </a:p>
        </p:txBody>
      </p:sp>
      <p:grpSp>
        <p:nvGrpSpPr>
          <p:cNvPr id="38" name="グループ化 37">
            <a:extLst>
              <a:ext uri="{FF2B5EF4-FFF2-40B4-BE49-F238E27FC236}">
                <a16:creationId xmlns:a16="http://schemas.microsoft.com/office/drawing/2014/main" xmlns="" id="{8A1DE672-B1A5-4920-B70A-37E31ABB1339}"/>
              </a:ext>
            </a:extLst>
          </p:cNvPr>
          <p:cNvGrpSpPr/>
          <p:nvPr/>
        </p:nvGrpSpPr>
        <p:grpSpPr>
          <a:xfrm>
            <a:off x="2425621" y="4603918"/>
            <a:ext cx="464974" cy="348557"/>
            <a:chOff x="1331309" y="2314599"/>
            <a:chExt cx="464974" cy="348557"/>
          </a:xfrm>
        </p:grpSpPr>
        <p:sp>
          <p:nvSpPr>
            <p:cNvPr id="39" name="正方形/長方形 38">
              <a:extLst>
                <a:ext uri="{FF2B5EF4-FFF2-40B4-BE49-F238E27FC236}">
                  <a16:creationId xmlns:a16="http://schemas.microsoft.com/office/drawing/2014/main" xmlns="" id="{045AE665-93A7-4378-A4DE-18A4C5FF2299}"/>
                </a:ext>
              </a:extLst>
            </p:cNvPr>
            <p:cNvSpPr>
              <a:spLocks noChangeAspect="1"/>
            </p:cNvSpPr>
            <p:nvPr/>
          </p:nvSpPr>
          <p:spPr>
            <a:xfrm>
              <a:off x="1398722" y="2381841"/>
              <a:ext cx="252000" cy="252000"/>
            </a:xfrm>
            <a:prstGeom prst="rect">
              <a:avLst/>
            </a:prstGeom>
            <a:solidFill>
              <a:srgbClr val="66ADE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ffectLst/>
                <a:latin typeface="Arial" panose="020B0604020202020204" pitchFamily="34" charset="0"/>
              </a:endParaRPr>
            </a:p>
          </p:txBody>
        </p:sp>
        <p:sp>
          <p:nvSpPr>
            <p:cNvPr id="40" name="タイトル 8">
              <a:extLst>
                <a:ext uri="{FF2B5EF4-FFF2-40B4-BE49-F238E27FC236}">
                  <a16:creationId xmlns:a16="http://schemas.microsoft.com/office/drawing/2014/main" xmlns="" id="{BE9BDAD4-8377-413F-A506-45F841FBABEB}"/>
                </a:ext>
              </a:extLst>
            </p:cNvPr>
            <p:cNvSpPr txBox="1">
              <a:spLocks/>
            </p:cNvSpPr>
            <p:nvPr/>
          </p:nvSpPr>
          <p:spPr>
            <a:xfrm>
              <a:off x="1331309" y="2314599"/>
              <a:ext cx="464974" cy="348557"/>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600" dirty="0">
                  <a:solidFill>
                    <a:schemeClr val="bg1"/>
                  </a:solidFill>
                  <a:effectLst/>
                  <a:latin typeface="HGP創英角ｺﾞｼｯｸUB" panose="020B0900000000000000" pitchFamily="50" charset="-128"/>
                  <a:ea typeface="HGP創英角ｺﾞｼｯｸUB" panose="020B0900000000000000" pitchFamily="50" charset="-128"/>
                </a:rPr>
                <a:t>例</a:t>
              </a:r>
            </a:p>
          </p:txBody>
        </p:sp>
      </p:grpSp>
      <p:sp>
        <p:nvSpPr>
          <p:cNvPr id="41"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統計データの分類</a:t>
            </a:r>
          </a:p>
        </p:txBody>
      </p:sp>
      <p:sp>
        <p:nvSpPr>
          <p:cNvPr id="42" name="正方形/長方形 41"/>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701818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3"/>
          <p:cNvGraphicFramePr>
            <a:graphicFrameLocks/>
          </p:cNvGraphicFramePr>
          <p:nvPr>
            <p:extLst>
              <p:ext uri="{D42A27DB-BD31-4B8C-83A1-F6EECF244321}">
                <p14:modId xmlns:p14="http://schemas.microsoft.com/office/powerpoint/2010/main" val="1895413055"/>
              </p:ext>
            </p:extLst>
          </p:nvPr>
        </p:nvGraphicFramePr>
        <p:xfrm>
          <a:off x="592547" y="988989"/>
          <a:ext cx="8028000" cy="4100536"/>
        </p:xfrm>
        <a:graphic>
          <a:graphicData uri="http://schemas.openxmlformats.org/drawingml/2006/table">
            <a:tbl>
              <a:tblPr firstRow="1" bandRow="1"/>
              <a:tblGrid>
                <a:gridCol w="1116000">
                  <a:extLst>
                    <a:ext uri="{9D8B030D-6E8A-4147-A177-3AD203B41FA5}">
                      <a16:colId xmlns="" xmlns:a16="http://schemas.microsoft.com/office/drawing/2014/main" val="1098879670"/>
                    </a:ext>
                  </a:extLst>
                </a:gridCol>
                <a:gridCol w="3024000">
                  <a:extLst>
                    <a:ext uri="{9D8B030D-6E8A-4147-A177-3AD203B41FA5}">
                      <a16:colId xmlns="" xmlns:a16="http://schemas.microsoft.com/office/drawing/2014/main" val="2762509935"/>
                    </a:ext>
                  </a:extLst>
                </a:gridCol>
                <a:gridCol w="1980000">
                  <a:extLst>
                    <a:ext uri="{9D8B030D-6E8A-4147-A177-3AD203B41FA5}">
                      <a16:colId xmlns="" xmlns:a16="http://schemas.microsoft.com/office/drawing/2014/main" val="2716189766"/>
                    </a:ext>
                  </a:extLst>
                </a:gridCol>
                <a:gridCol w="1908000">
                  <a:extLst>
                    <a:ext uri="{9D8B030D-6E8A-4147-A177-3AD203B41FA5}">
                      <a16:colId xmlns="" xmlns:a16="http://schemas.microsoft.com/office/drawing/2014/main" val="3248069081"/>
                    </a:ext>
                  </a:extLst>
                </a:gridCol>
              </a:tblGrid>
              <a:tr h="544252">
                <a:tc>
                  <a:txBody>
                    <a:bodyPr/>
                    <a:lstStyle>
                      <a:lvl1pPr marL="0" algn="l" defTabSz="914400" rtl="0" eaLnBrk="1" latinLnBrk="0" hangingPunct="1">
                        <a:defRPr kumimoji="1" sz="1800" b="1" kern="1200">
                          <a:solidFill>
                            <a:schemeClr val="lt1"/>
                          </a:solidFill>
                          <a:latin typeface="Myriad Pro"/>
                          <a:ea typeface="小塚ゴシック Pro R"/>
                        </a:defRPr>
                      </a:lvl1pPr>
                      <a:lvl2pPr marL="457200" algn="l" defTabSz="914400" rtl="0" eaLnBrk="1" latinLnBrk="0" hangingPunct="1">
                        <a:defRPr kumimoji="1" sz="1800" b="1" kern="1200">
                          <a:solidFill>
                            <a:schemeClr val="lt1"/>
                          </a:solidFill>
                          <a:latin typeface="Myriad Pro"/>
                          <a:ea typeface="小塚ゴシック Pro R"/>
                        </a:defRPr>
                      </a:lvl2pPr>
                      <a:lvl3pPr marL="914400" algn="l" defTabSz="914400" rtl="0" eaLnBrk="1" latinLnBrk="0" hangingPunct="1">
                        <a:defRPr kumimoji="1" sz="1800" b="1" kern="1200">
                          <a:solidFill>
                            <a:schemeClr val="lt1"/>
                          </a:solidFill>
                          <a:latin typeface="Myriad Pro"/>
                          <a:ea typeface="小塚ゴシック Pro R"/>
                        </a:defRPr>
                      </a:lvl3pPr>
                      <a:lvl4pPr marL="1371600" algn="l" defTabSz="914400" rtl="0" eaLnBrk="1" latinLnBrk="0" hangingPunct="1">
                        <a:defRPr kumimoji="1" sz="1800" b="1" kern="1200">
                          <a:solidFill>
                            <a:schemeClr val="lt1"/>
                          </a:solidFill>
                          <a:latin typeface="Myriad Pro"/>
                          <a:ea typeface="小塚ゴシック Pro R"/>
                        </a:defRPr>
                      </a:lvl4pPr>
                      <a:lvl5pPr marL="1828800" algn="l" defTabSz="914400" rtl="0" eaLnBrk="1" latinLnBrk="0" hangingPunct="1">
                        <a:defRPr kumimoji="1" sz="1800" b="1" kern="1200">
                          <a:solidFill>
                            <a:schemeClr val="lt1"/>
                          </a:solidFill>
                          <a:latin typeface="Myriad Pro"/>
                          <a:ea typeface="小塚ゴシック Pro R"/>
                        </a:defRPr>
                      </a:lvl5pPr>
                      <a:lvl6pPr marL="2286000" algn="l" defTabSz="914400" rtl="0" eaLnBrk="1" latinLnBrk="0" hangingPunct="1">
                        <a:defRPr kumimoji="1" sz="1800" b="1" kern="1200">
                          <a:solidFill>
                            <a:schemeClr val="lt1"/>
                          </a:solidFill>
                          <a:latin typeface="Myriad Pro"/>
                          <a:ea typeface="小塚ゴシック Pro R"/>
                        </a:defRPr>
                      </a:lvl6pPr>
                      <a:lvl7pPr marL="2743200" algn="l" defTabSz="914400" rtl="0" eaLnBrk="1" latinLnBrk="0" hangingPunct="1">
                        <a:defRPr kumimoji="1" sz="1800" b="1" kern="1200">
                          <a:solidFill>
                            <a:schemeClr val="lt1"/>
                          </a:solidFill>
                          <a:latin typeface="Myriad Pro"/>
                          <a:ea typeface="小塚ゴシック Pro R"/>
                        </a:defRPr>
                      </a:lvl7pPr>
                      <a:lvl8pPr marL="3200400" algn="l" defTabSz="914400" rtl="0" eaLnBrk="1" latinLnBrk="0" hangingPunct="1">
                        <a:defRPr kumimoji="1" sz="1800" b="1" kern="1200">
                          <a:solidFill>
                            <a:schemeClr val="lt1"/>
                          </a:solidFill>
                          <a:latin typeface="Myriad Pro"/>
                          <a:ea typeface="小塚ゴシック Pro R"/>
                        </a:defRPr>
                      </a:lvl8pPr>
                      <a:lvl9pPr marL="3657600" algn="l" defTabSz="914400" rtl="0" eaLnBrk="1" latinLnBrk="0" hangingPunct="1">
                        <a:defRPr kumimoji="1" sz="1800" b="1" kern="1200">
                          <a:solidFill>
                            <a:schemeClr val="lt1"/>
                          </a:solidFill>
                          <a:latin typeface="Myriad Pro"/>
                          <a:ea typeface="小塚ゴシック Pro R"/>
                        </a:defRPr>
                      </a:lvl9pPr>
                    </a:lstStyle>
                    <a:p>
                      <a:pPr algn="ctr"/>
                      <a:r>
                        <a:rPr kumimoji="1" lang="ja-JP" altLang="en-US"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尺度水準</a:t>
                      </a:r>
                      <a:endParaRPr kumimoji="1" lang="ja-JP" altLang="en-US"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lvl1pPr marL="0" algn="l" defTabSz="914400" rtl="0" eaLnBrk="1" latinLnBrk="0" hangingPunct="1">
                        <a:defRPr kumimoji="1" sz="1800" b="1" kern="1200">
                          <a:solidFill>
                            <a:schemeClr val="lt1"/>
                          </a:solidFill>
                          <a:latin typeface="Myriad Pro"/>
                          <a:ea typeface="小塚ゴシック Pro R"/>
                        </a:defRPr>
                      </a:lvl1pPr>
                      <a:lvl2pPr marL="457200" algn="l" defTabSz="914400" rtl="0" eaLnBrk="1" latinLnBrk="0" hangingPunct="1">
                        <a:defRPr kumimoji="1" sz="1800" b="1" kern="1200">
                          <a:solidFill>
                            <a:schemeClr val="lt1"/>
                          </a:solidFill>
                          <a:latin typeface="Myriad Pro"/>
                          <a:ea typeface="小塚ゴシック Pro R"/>
                        </a:defRPr>
                      </a:lvl2pPr>
                      <a:lvl3pPr marL="914400" algn="l" defTabSz="914400" rtl="0" eaLnBrk="1" latinLnBrk="0" hangingPunct="1">
                        <a:defRPr kumimoji="1" sz="1800" b="1" kern="1200">
                          <a:solidFill>
                            <a:schemeClr val="lt1"/>
                          </a:solidFill>
                          <a:latin typeface="Myriad Pro"/>
                          <a:ea typeface="小塚ゴシック Pro R"/>
                        </a:defRPr>
                      </a:lvl3pPr>
                      <a:lvl4pPr marL="1371600" algn="l" defTabSz="914400" rtl="0" eaLnBrk="1" latinLnBrk="0" hangingPunct="1">
                        <a:defRPr kumimoji="1" sz="1800" b="1" kern="1200">
                          <a:solidFill>
                            <a:schemeClr val="lt1"/>
                          </a:solidFill>
                          <a:latin typeface="Myriad Pro"/>
                          <a:ea typeface="小塚ゴシック Pro R"/>
                        </a:defRPr>
                      </a:lvl4pPr>
                      <a:lvl5pPr marL="1828800" algn="l" defTabSz="914400" rtl="0" eaLnBrk="1" latinLnBrk="0" hangingPunct="1">
                        <a:defRPr kumimoji="1" sz="1800" b="1" kern="1200">
                          <a:solidFill>
                            <a:schemeClr val="lt1"/>
                          </a:solidFill>
                          <a:latin typeface="Myriad Pro"/>
                          <a:ea typeface="小塚ゴシック Pro R"/>
                        </a:defRPr>
                      </a:lvl5pPr>
                      <a:lvl6pPr marL="2286000" algn="l" defTabSz="914400" rtl="0" eaLnBrk="1" latinLnBrk="0" hangingPunct="1">
                        <a:defRPr kumimoji="1" sz="1800" b="1" kern="1200">
                          <a:solidFill>
                            <a:schemeClr val="lt1"/>
                          </a:solidFill>
                          <a:latin typeface="Myriad Pro"/>
                          <a:ea typeface="小塚ゴシック Pro R"/>
                        </a:defRPr>
                      </a:lvl6pPr>
                      <a:lvl7pPr marL="2743200" algn="l" defTabSz="914400" rtl="0" eaLnBrk="1" latinLnBrk="0" hangingPunct="1">
                        <a:defRPr kumimoji="1" sz="1800" b="1" kern="1200">
                          <a:solidFill>
                            <a:schemeClr val="lt1"/>
                          </a:solidFill>
                          <a:latin typeface="Myriad Pro"/>
                          <a:ea typeface="小塚ゴシック Pro R"/>
                        </a:defRPr>
                      </a:lvl7pPr>
                      <a:lvl8pPr marL="3200400" algn="l" defTabSz="914400" rtl="0" eaLnBrk="1" latinLnBrk="0" hangingPunct="1">
                        <a:defRPr kumimoji="1" sz="1800" b="1" kern="1200">
                          <a:solidFill>
                            <a:schemeClr val="lt1"/>
                          </a:solidFill>
                          <a:latin typeface="Myriad Pro"/>
                          <a:ea typeface="小塚ゴシック Pro R"/>
                        </a:defRPr>
                      </a:lvl8pPr>
                      <a:lvl9pPr marL="3657600" algn="l" defTabSz="914400" rtl="0" eaLnBrk="1" latinLnBrk="0" hangingPunct="1">
                        <a:defRPr kumimoji="1" sz="1800" b="1" kern="1200">
                          <a:solidFill>
                            <a:schemeClr val="lt1"/>
                          </a:solidFill>
                          <a:latin typeface="Myriad Pro"/>
                          <a:ea typeface="小塚ゴシック Pro R"/>
                        </a:defRPr>
                      </a:lvl9pPr>
                    </a:lstStyle>
                    <a:p>
                      <a:pPr algn="ctr"/>
                      <a:endParaRPr kumimoji="1" lang="ja-JP" altLang="en-US"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14400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Myriad Pro"/>
                          <a:ea typeface="小塚ゴシック Pro R"/>
                        </a:defRPr>
                      </a:lvl1pPr>
                      <a:lvl2pPr marL="457200" algn="l" defTabSz="914400" rtl="0" eaLnBrk="1" latinLnBrk="0" hangingPunct="1">
                        <a:defRPr kumimoji="1" sz="1800" b="1" kern="1200">
                          <a:solidFill>
                            <a:schemeClr val="lt1"/>
                          </a:solidFill>
                          <a:latin typeface="Myriad Pro"/>
                          <a:ea typeface="小塚ゴシック Pro R"/>
                        </a:defRPr>
                      </a:lvl2pPr>
                      <a:lvl3pPr marL="914400" algn="l" defTabSz="914400" rtl="0" eaLnBrk="1" latinLnBrk="0" hangingPunct="1">
                        <a:defRPr kumimoji="1" sz="1800" b="1" kern="1200">
                          <a:solidFill>
                            <a:schemeClr val="lt1"/>
                          </a:solidFill>
                          <a:latin typeface="Myriad Pro"/>
                          <a:ea typeface="小塚ゴシック Pro R"/>
                        </a:defRPr>
                      </a:lvl3pPr>
                      <a:lvl4pPr marL="1371600" algn="l" defTabSz="914400" rtl="0" eaLnBrk="1" latinLnBrk="0" hangingPunct="1">
                        <a:defRPr kumimoji="1" sz="1800" b="1" kern="1200">
                          <a:solidFill>
                            <a:schemeClr val="lt1"/>
                          </a:solidFill>
                          <a:latin typeface="Myriad Pro"/>
                          <a:ea typeface="小塚ゴシック Pro R"/>
                        </a:defRPr>
                      </a:lvl4pPr>
                      <a:lvl5pPr marL="1828800" algn="l" defTabSz="914400" rtl="0" eaLnBrk="1" latinLnBrk="0" hangingPunct="1">
                        <a:defRPr kumimoji="1" sz="1800" b="1" kern="1200">
                          <a:solidFill>
                            <a:schemeClr val="lt1"/>
                          </a:solidFill>
                          <a:latin typeface="Myriad Pro"/>
                          <a:ea typeface="小塚ゴシック Pro R"/>
                        </a:defRPr>
                      </a:lvl5pPr>
                      <a:lvl6pPr marL="2286000" algn="l" defTabSz="914400" rtl="0" eaLnBrk="1" latinLnBrk="0" hangingPunct="1">
                        <a:defRPr kumimoji="1" sz="1800" b="1" kern="1200">
                          <a:solidFill>
                            <a:schemeClr val="lt1"/>
                          </a:solidFill>
                          <a:latin typeface="Myriad Pro"/>
                          <a:ea typeface="小塚ゴシック Pro R"/>
                        </a:defRPr>
                      </a:lvl6pPr>
                      <a:lvl7pPr marL="2743200" algn="l" defTabSz="914400" rtl="0" eaLnBrk="1" latinLnBrk="0" hangingPunct="1">
                        <a:defRPr kumimoji="1" sz="1800" b="1" kern="1200">
                          <a:solidFill>
                            <a:schemeClr val="lt1"/>
                          </a:solidFill>
                          <a:latin typeface="Myriad Pro"/>
                          <a:ea typeface="小塚ゴシック Pro R"/>
                        </a:defRPr>
                      </a:lvl7pPr>
                      <a:lvl8pPr marL="3200400" algn="l" defTabSz="914400" rtl="0" eaLnBrk="1" latinLnBrk="0" hangingPunct="1">
                        <a:defRPr kumimoji="1" sz="1800" b="1" kern="1200">
                          <a:solidFill>
                            <a:schemeClr val="lt1"/>
                          </a:solidFill>
                          <a:latin typeface="Myriad Pro"/>
                          <a:ea typeface="小塚ゴシック Pro R"/>
                        </a:defRPr>
                      </a:lvl8pPr>
                      <a:lvl9pPr marL="3657600" algn="l" defTabSz="914400" rtl="0" eaLnBrk="1" latinLnBrk="0" hangingPunct="1">
                        <a:defRPr kumimoji="1" sz="1800" b="1" kern="1200">
                          <a:solidFill>
                            <a:schemeClr val="lt1"/>
                          </a:solidFill>
                          <a:latin typeface="Myriad Pro"/>
                          <a:ea typeface="小塚ゴシック Pro R"/>
                        </a:defRPr>
                      </a:lvl9pPr>
                    </a:lstStyle>
                    <a:p>
                      <a:pPr algn="ctr"/>
                      <a:r>
                        <a:rPr kumimoji="1" lang="ja-JP" altLang="en-US"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演算</a:t>
                      </a:r>
                      <a:endParaRPr kumimoji="1" lang="ja-JP" altLang="en-US"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Myriad Pro"/>
                          <a:ea typeface="小塚ゴシック Pro R"/>
                        </a:defRPr>
                      </a:lvl1pPr>
                      <a:lvl2pPr marL="457200" algn="l" defTabSz="914400" rtl="0" eaLnBrk="1" latinLnBrk="0" hangingPunct="1">
                        <a:defRPr kumimoji="1" sz="1800" b="1" kern="1200">
                          <a:solidFill>
                            <a:schemeClr val="lt1"/>
                          </a:solidFill>
                          <a:latin typeface="Myriad Pro"/>
                          <a:ea typeface="小塚ゴシック Pro R"/>
                        </a:defRPr>
                      </a:lvl2pPr>
                      <a:lvl3pPr marL="914400" algn="l" defTabSz="914400" rtl="0" eaLnBrk="1" latinLnBrk="0" hangingPunct="1">
                        <a:defRPr kumimoji="1" sz="1800" b="1" kern="1200">
                          <a:solidFill>
                            <a:schemeClr val="lt1"/>
                          </a:solidFill>
                          <a:latin typeface="Myriad Pro"/>
                          <a:ea typeface="小塚ゴシック Pro R"/>
                        </a:defRPr>
                      </a:lvl3pPr>
                      <a:lvl4pPr marL="1371600" algn="l" defTabSz="914400" rtl="0" eaLnBrk="1" latinLnBrk="0" hangingPunct="1">
                        <a:defRPr kumimoji="1" sz="1800" b="1" kern="1200">
                          <a:solidFill>
                            <a:schemeClr val="lt1"/>
                          </a:solidFill>
                          <a:latin typeface="Myriad Pro"/>
                          <a:ea typeface="小塚ゴシック Pro R"/>
                        </a:defRPr>
                      </a:lvl4pPr>
                      <a:lvl5pPr marL="1828800" algn="l" defTabSz="914400" rtl="0" eaLnBrk="1" latinLnBrk="0" hangingPunct="1">
                        <a:defRPr kumimoji="1" sz="1800" b="1" kern="1200">
                          <a:solidFill>
                            <a:schemeClr val="lt1"/>
                          </a:solidFill>
                          <a:latin typeface="Myriad Pro"/>
                          <a:ea typeface="小塚ゴシック Pro R"/>
                        </a:defRPr>
                      </a:lvl5pPr>
                      <a:lvl6pPr marL="2286000" algn="l" defTabSz="914400" rtl="0" eaLnBrk="1" latinLnBrk="0" hangingPunct="1">
                        <a:defRPr kumimoji="1" sz="1800" b="1" kern="1200">
                          <a:solidFill>
                            <a:schemeClr val="lt1"/>
                          </a:solidFill>
                          <a:latin typeface="Myriad Pro"/>
                          <a:ea typeface="小塚ゴシック Pro R"/>
                        </a:defRPr>
                      </a:lvl6pPr>
                      <a:lvl7pPr marL="2743200" algn="l" defTabSz="914400" rtl="0" eaLnBrk="1" latinLnBrk="0" hangingPunct="1">
                        <a:defRPr kumimoji="1" sz="1800" b="1" kern="1200">
                          <a:solidFill>
                            <a:schemeClr val="lt1"/>
                          </a:solidFill>
                          <a:latin typeface="Myriad Pro"/>
                          <a:ea typeface="小塚ゴシック Pro R"/>
                        </a:defRPr>
                      </a:lvl7pPr>
                      <a:lvl8pPr marL="3200400" algn="l" defTabSz="914400" rtl="0" eaLnBrk="1" latinLnBrk="0" hangingPunct="1">
                        <a:defRPr kumimoji="1" sz="1800" b="1" kern="1200">
                          <a:solidFill>
                            <a:schemeClr val="lt1"/>
                          </a:solidFill>
                          <a:latin typeface="Myriad Pro"/>
                          <a:ea typeface="小塚ゴシック Pro R"/>
                        </a:defRPr>
                      </a:lvl8pPr>
                      <a:lvl9pPr marL="3657600" algn="l" defTabSz="914400" rtl="0" eaLnBrk="1" latinLnBrk="0" hangingPunct="1">
                        <a:defRPr kumimoji="1" sz="1800" b="1" kern="1200">
                          <a:solidFill>
                            <a:schemeClr val="lt1"/>
                          </a:solidFill>
                          <a:latin typeface="Myriad Pro"/>
                          <a:ea typeface="小塚ゴシック Pro R"/>
                        </a:defRPr>
                      </a:lvl9pPr>
                    </a:lstStyle>
                    <a:p>
                      <a:pPr algn="ctr"/>
                      <a:r>
                        <a:rPr kumimoji="1" lang="ja-JP" altLang="en-US" b="0"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例</a:t>
                      </a:r>
                      <a:endParaRPr kumimoji="1" lang="ja-JP" altLang="en-US" b="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16715688"/>
                  </a:ext>
                </a:extLst>
              </a:tr>
              <a:tr h="738096">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名義尺度</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名前や記号と同じような性質。</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14400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加減乗除いずれの演算もできない。</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血液型・性別</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01450807"/>
                  </a:ext>
                </a:extLst>
              </a:tr>
              <a:tr h="1040046">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順序尺度</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順番を表わす。</a:t>
                      </a:r>
                      <a:r>
                        <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
                      </a:r>
                      <a:br>
                        <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b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間隔は必ずしも等しくない。</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144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sz="1800" b="0" i="0" kern="1200"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大小比較は可能。</a:t>
                      </a:r>
                      <a:endParaRPr kumimoji="1" lang="en-US" altLang="ja-JP" sz="1800" b="0" i="0" kern="1200"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kumimoji="1" lang="ja-JP" altLang="en-US" sz="1800" b="0" i="0" kern="1200"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加減乗除は不可。</a:t>
                      </a:r>
                      <a:endParaRPr kumimoji="1" lang="ja-JP" altLang="en-US" sz="1800"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好みのアンケート・</a:t>
                      </a:r>
                      <a:endPar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治療効果</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190164431"/>
                  </a:ext>
                </a:extLst>
              </a:tr>
              <a:tr h="738096">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間隔尺度</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等間隔だが、原点は不明。</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144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加算・減算は可。</a:t>
                      </a:r>
                      <a:endPar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乗算・除算は不可。</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西暦・時刻・摂氏</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73864407"/>
                  </a:ext>
                </a:extLst>
              </a:tr>
              <a:tr h="1040046">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比率尺度</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rgbClr val="F2F2FF"/>
                    </a:solid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加減乗除も自由。</a:t>
                      </a:r>
                      <a:endPar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kumimoji="1" lang="en-US" altLang="ja-JP"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0</a:t>
                      </a: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は原点としての特別の意味。</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R="14400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r>
                        <a:rPr kumimoji="1" lang="ja-JP" altLang="en-US" sz="1800" b="0" i="0" kern="1200"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加減乗除全て可</a:t>
                      </a:r>
                      <a:r>
                        <a:rPr kumimoji="1" lang="ja-JP" altLang="en-US" sz="1350" b="0" i="0" kern="1200"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Myriad Pro"/>
                          <a:ea typeface="小塚ゴシック Pro R"/>
                        </a:defRPr>
                      </a:lvl1pPr>
                      <a:lvl2pPr marL="457200" algn="l" defTabSz="914400" rtl="0" eaLnBrk="1" latinLnBrk="0" hangingPunct="1">
                        <a:defRPr kumimoji="1" sz="1800" kern="1200">
                          <a:solidFill>
                            <a:schemeClr val="dk1"/>
                          </a:solidFill>
                          <a:latin typeface="Myriad Pro"/>
                          <a:ea typeface="小塚ゴシック Pro R"/>
                        </a:defRPr>
                      </a:lvl2pPr>
                      <a:lvl3pPr marL="914400" algn="l" defTabSz="914400" rtl="0" eaLnBrk="1" latinLnBrk="0" hangingPunct="1">
                        <a:defRPr kumimoji="1" sz="1800" kern="1200">
                          <a:solidFill>
                            <a:schemeClr val="dk1"/>
                          </a:solidFill>
                          <a:latin typeface="Myriad Pro"/>
                          <a:ea typeface="小塚ゴシック Pro R"/>
                        </a:defRPr>
                      </a:lvl3pPr>
                      <a:lvl4pPr marL="1371600" algn="l" defTabSz="914400" rtl="0" eaLnBrk="1" latinLnBrk="0" hangingPunct="1">
                        <a:defRPr kumimoji="1" sz="1800" kern="1200">
                          <a:solidFill>
                            <a:schemeClr val="dk1"/>
                          </a:solidFill>
                          <a:latin typeface="Myriad Pro"/>
                          <a:ea typeface="小塚ゴシック Pro R"/>
                        </a:defRPr>
                      </a:lvl4pPr>
                      <a:lvl5pPr marL="1828800" algn="l" defTabSz="914400" rtl="0" eaLnBrk="1" latinLnBrk="0" hangingPunct="1">
                        <a:defRPr kumimoji="1" sz="1800" kern="1200">
                          <a:solidFill>
                            <a:schemeClr val="dk1"/>
                          </a:solidFill>
                          <a:latin typeface="Myriad Pro"/>
                          <a:ea typeface="小塚ゴシック Pro R"/>
                        </a:defRPr>
                      </a:lvl5pPr>
                      <a:lvl6pPr marL="2286000" algn="l" defTabSz="914400" rtl="0" eaLnBrk="1" latinLnBrk="0" hangingPunct="1">
                        <a:defRPr kumimoji="1" sz="1800" kern="1200">
                          <a:solidFill>
                            <a:schemeClr val="dk1"/>
                          </a:solidFill>
                          <a:latin typeface="Myriad Pro"/>
                          <a:ea typeface="小塚ゴシック Pro R"/>
                        </a:defRPr>
                      </a:lvl6pPr>
                      <a:lvl7pPr marL="2743200" algn="l" defTabSz="914400" rtl="0" eaLnBrk="1" latinLnBrk="0" hangingPunct="1">
                        <a:defRPr kumimoji="1" sz="1800" kern="1200">
                          <a:solidFill>
                            <a:schemeClr val="dk1"/>
                          </a:solidFill>
                          <a:latin typeface="Myriad Pro"/>
                          <a:ea typeface="小塚ゴシック Pro R"/>
                        </a:defRPr>
                      </a:lvl7pPr>
                      <a:lvl8pPr marL="3200400" algn="l" defTabSz="914400" rtl="0" eaLnBrk="1" latinLnBrk="0" hangingPunct="1">
                        <a:defRPr kumimoji="1" sz="1800" kern="1200">
                          <a:solidFill>
                            <a:schemeClr val="dk1"/>
                          </a:solidFill>
                          <a:latin typeface="Myriad Pro"/>
                          <a:ea typeface="小塚ゴシック Pro R"/>
                        </a:defRPr>
                      </a:lvl8pPr>
                      <a:lvl9pPr marL="3657600" algn="l" defTabSz="914400" rtl="0" eaLnBrk="1" latinLnBrk="0" hangingPunct="1">
                        <a:defRPr kumimoji="1" sz="1800" kern="1200">
                          <a:solidFill>
                            <a:schemeClr val="dk1"/>
                          </a:solidFill>
                          <a:latin typeface="Myriad Pro"/>
                          <a:ea typeface="小塚ゴシック Pro R"/>
                        </a:defRPr>
                      </a:lvl9pPr>
                    </a:lstStyle>
                    <a:p>
                      <a:pPr algn="ctr"/>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身長・体重・年齢</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anchor="ctr">
                    <a:lnL w="12700" cmpd="sng">
                      <a:noFill/>
                    </a:lnL>
                    <a:lnR w="12700" cmpd="sng">
                      <a:noFill/>
                    </a:lnR>
                    <a:lnT w="6350"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375525786"/>
                  </a:ext>
                </a:extLst>
              </a:tr>
            </a:tbl>
          </a:graphicData>
        </a:graphic>
      </p:graphicFrame>
      <p:sp>
        <p:nvSpPr>
          <p:cNvPr id="3"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統計データの分類</a:t>
            </a:r>
          </a:p>
        </p:txBody>
      </p:sp>
    </p:spTree>
    <p:extLst>
      <p:ext uri="{BB962C8B-B14F-4D97-AF65-F5344CB8AC3E}">
        <p14:creationId xmlns:p14="http://schemas.microsoft.com/office/powerpoint/2010/main" val="128557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a:spLocks noChangeAspect="1"/>
          </p:cNvSpPr>
          <p:nvPr/>
        </p:nvSpPr>
        <p:spPr>
          <a:xfrm>
            <a:off x="892274" y="341857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3" name="正方形/長方形 12"/>
          <p:cNvSpPr>
            <a:spLocks noChangeAspect="1"/>
          </p:cNvSpPr>
          <p:nvPr/>
        </p:nvSpPr>
        <p:spPr>
          <a:xfrm>
            <a:off x="1180881" y="3830504"/>
            <a:ext cx="108000" cy="108000"/>
          </a:xfrm>
          <a:prstGeom prst="rect">
            <a:avLst/>
          </a:prstGeom>
          <a:solidFill>
            <a:schemeClr val="tx1">
              <a:lumMod val="50000"/>
              <a:lumOff val="5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4" name="タイトル 8"/>
          <p:cNvSpPr txBox="1">
            <a:spLocks/>
          </p:cNvSpPr>
          <p:nvPr/>
        </p:nvSpPr>
        <p:spPr>
          <a:xfrm>
            <a:off x="1025376" y="3265918"/>
            <a:ext cx="8118625"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量子化の</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例</a:t>
            </a: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体重</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の場合</a:t>
            </a:r>
          </a:p>
        </p:txBody>
      </p:sp>
      <p:sp>
        <p:nvSpPr>
          <p:cNvPr id="15" name="タイトル 8"/>
          <p:cNvSpPr txBox="1">
            <a:spLocks/>
          </p:cNvSpPr>
          <p:nvPr/>
        </p:nvSpPr>
        <p:spPr>
          <a:xfrm>
            <a:off x="1298714" y="3683043"/>
            <a:ext cx="7758585" cy="712952"/>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観測する最小単位を</a:t>
            </a:r>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1kg</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とし</a:t>
            </a:r>
            <a:b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b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最小単位より小さい端数を小数点以下切捨て </a:t>
            </a:r>
            <a:r>
              <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rPr>
              <a:t>or </a:t>
            </a:r>
            <a:r>
              <a:rPr lang="ja-JP" altLang="en-US" sz="1800" dirty="0">
                <a:effectLst>
                  <a:glow rad="88900">
                    <a:schemeClr val="bg1"/>
                  </a:glow>
                </a:effectLst>
                <a:latin typeface="HGP創英角ｺﾞｼｯｸUB" panose="020B0900000000000000" pitchFamily="50" charset="-128"/>
                <a:ea typeface="HGP創英角ｺﾞｼｯｸUB" panose="020B0900000000000000" pitchFamily="50" charset="-128"/>
              </a:rPr>
              <a:t>四捨五入</a:t>
            </a:r>
            <a:endParaRPr lang="en-US" altLang="ja-JP" sz="1800" dirty="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3" name="タイトル 8"/>
          <p:cNvSpPr txBox="1">
            <a:spLocks/>
          </p:cNvSpPr>
          <p:nvPr/>
        </p:nvSpPr>
        <p:spPr>
          <a:xfrm>
            <a:off x="810345" y="719595"/>
            <a:ext cx="8333656" cy="540725"/>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量子化によってデータを理解しやすくする</a:t>
            </a:r>
          </a:p>
        </p:txBody>
      </p:sp>
      <p:sp>
        <p:nvSpPr>
          <p:cNvPr id="24" name="正方形/長方形 23"/>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25" name="タイトル 8"/>
          <p:cNvSpPr txBox="1">
            <a:spLocks/>
          </p:cNvSpPr>
          <p:nvPr/>
        </p:nvSpPr>
        <p:spPr>
          <a:xfrm>
            <a:off x="1025376" y="1234820"/>
            <a:ext cx="8118624" cy="171739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生データのままではデータを理解するのは</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困難</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量子化：データがとりうる値の範囲を</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あらかじめ</a:t>
            </a: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定めた区間 </a:t>
            </a:r>
            <a:r>
              <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階級</a:t>
            </a:r>
            <a:r>
              <a:rPr lang="en-US" altLang="ja-JP"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に</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分け</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観測</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される数値の入る</a:t>
            </a: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階級</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(bin</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とも呼ぶ</a:t>
            </a:r>
            <a:r>
              <a:rPr lang="en-US" altLang="ja-JP" sz="2200" dirty="0">
                <a:effectLst>
                  <a:glow rad="88900">
                    <a:schemeClr val="bg1"/>
                  </a:glow>
                </a:effectLst>
                <a:latin typeface="HGP創英角ｺﾞｼｯｸUB" panose="020B0900000000000000" pitchFamily="50" charset="-128"/>
                <a:ea typeface="HGP創英角ｺﾞｼｯｸUB" panose="020B0900000000000000" pitchFamily="50" charset="-128"/>
              </a:rPr>
              <a:t>) </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によって集計を</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行う</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41" name="正方形/長方形 40"/>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6" name="正方形/長方形 15"/>
          <p:cNvSpPr>
            <a:spLocks noChangeAspect="1"/>
          </p:cNvSpPr>
          <p:nvPr/>
        </p:nvSpPr>
        <p:spPr>
          <a:xfrm>
            <a:off x="892274" y="181548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17"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量子化と階級</a:t>
            </a:r>
          </a:p>
        </p:txBody>
      </p:sp>
    </p:spTree>
    <p:extLst>
      <p:ext uri="{BB962C8B-B14F-4D97-AF65-F5344CB8AC3E}">
        <p14:creationId xmlns:p14="http://schemas.microsoft.com/office/powerpoint/2010/main" val="23137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ext uri="{D42A27DB-BD31-4B8C-83A1-F6EECF244321}">
                <p14:modId xmlns:p14="http://schemas.microsoft.com/office/powerpoint/2010/main" val="3882332251"/>
              </p:ext>
            </p:extLst>
          </p:nvPr>
        </p:nvGraphicFramePr>
        <p:xfrm>
          <a:off x="3347864" y="2033648"/>
          <a:ext cx="4898653" cy="34736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37767517"/>
              </p:ext>
            </p:extLst>
          </p:nvPr>
        </p:nvGraphicFramePr>
        <p:xfrm>
          <a:off x="908150" y="2740843"/>
          <a:ext cx="2411999" cy="2121525"/>
        </p:xfrm>
        <a:graphic>
          <a:graphicData uri="http://schemas.openxmlformats.org/drawingml/2006/table">
            <a:tbl>
              <a:tblPr firstRow="1" bandRow="1">
                <a:tableStyleId>{5940675A-B579-460E-94D1-54222C63F5DA}</a:tableStyleId>
              </a:tblPr>
              <a:tblGrid>
                <a:gridCol w="1298770">
                  <a:extLst>
                    <a:ext uri="{9D8B030D-6E8A-4147-A177-3AD203B41FA5}">
                      <a16:colId xmlns="" xmlns:a16="http://schemas.microsoft.com/office/drawing/2014/main" val="20000"/>
                    </a:ext>
                  </a:extLst>
                </a:gridCol>
                <a:gridCol w="1113229">
                  <a:extLst>
                    <a:ext uri="{9D8B030D-6E8A-4147-A177-3AD203B41FA5}">
                      <a16:colId xmlns="" xmlns:a16="http://schemas.microsoft.com/office/drawing/2014/main" val="20001"/>
                    </a:ext>
                  </a:extLst>
                </a:gridCol>
              </a:tblGrid>
              <a:tr h="217225">
                <a:tc>
                  <a:txBody>
                    <a:bodyPr/>
                    <a:lstStyle/>
                    <a:p>
                      <a:pPr algn="ctr" fontAlgn="ct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階級</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度数</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未満</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45-49</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50-54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48</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55-59</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60-64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316440">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65</a:t>
                      </a:r>
                      <a:r>
                        <a:rPr lang="ja-JP" altLang="en-US"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以上</a:t>
                      </a:r>
                      <a:endParaRPr lang="ja-JP" altLang="en-US"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2700" cmpd="sng">
                      <a:noFill/>
                    </a:lnL>
                    <a:lnR w="19050" cap="flat" cmpd="sng" algn="ctr">
                      <a:solidFill>
                        <a:srgbClr val="0000FF"/>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rgbClr val="F2F2FF"/>
                      </a:solidFill>
                      <a:prstDash val="solid"/>
                      <a:round/>
                      <a:headEnd type="none" w="med" len="med"/>
                      <a:tailEnd type="none" w="med" len="med"/>
                    </a:lnB>
                    <a:lnTlToBr w="12700" cmpd="sng">
                      <a:noFill/>
                      <a:prstDash val="solid"/>
                    </a:lnTlToBr>
                    <a:lnBlToTr w="12700" cmpd="sng">
                      <a:noFill/>
                      <a:prstDash val="solid"/>
                    </a:lnBlToTr>
                    <a:solidFill>
                      <a:srgbClr val="F2F2FF"/>
                    </a:solidFill>
                  </a:tcPr>
                </a:tc>
                <a:tc>
                  <a:txBody>
                    <a:bodyPr/>
                    <a:lstStyle/>
                    <a:p>
                      <a:pPr algn="ctr" fontAlgn="ctr"/>
                      <a:r>
                        <a:rPr lang="en-US" altLang="ja-JP" sz="1400" b="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a:t>
                      </a:r>
                      <a:endParaRPr lang="en-US" altLang="ja-JP" sz="14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9525" marR="9525" marT="9525" marB="0" anchor="ctr">
                    <a:lnL w="19050" cap="flat" cmpd="sng" algn="ctr">
                      <a:solidFill>
                        <a:srgbClr val="0000FF"/>
                      </a:solidFill>
                      <a:prstDash val="solid"/>
                      <a:round/>
                      <a:headEnd type="none" w="med" len="med"/>
                      <a:tailEnd type="none" w="med" len="med"/>
                    </a:lnL>
                    <a:lnR w="12700" cmpd="sng">
                      <a:noFill/>
                    </a:lnR>
                    <a:lnT w="6350" cap="flat" cmpd="sng" algn="ctr">
                      <a:solidFill>
                        <a:schemeClr val="tx1"/>
                      </a:solidFill>
                      <a:prstDash val="dot"/>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bl>
          </a:graphicData>
        </a:graphic>
      </p:graphicFrame>
      <p:grpSp>
        <p:nvGrpSpPr>
          <p:cNvPr id="14" name="グループ化 13"/>
          <p:cNvGrpSpPr/>
          <p:nvPr/>
        </p:nvGrpSpPr>
        <p:grpSpPr>
          <a:xfrm>
            <a:off x="4482812" y="4617483"/>
            <a:ext cx="3833604" cy="292388"/>
            <a:chOff x="9468544" y="4849588"/>
            <a:chExt cx="3833604" cy="292388"/>
          </a:xfrm>
        </p:grpSpPr>
        <p:sp>
          <p:nvSpPr>
            <p:cNvPr id="15" name="正方形/長方形 14"/>
            <p:cNvSpPr/>
            <p:nvPr/>
          </p:nvSpPr>
          <p:spPr>
            <a:xfrm>
              <a:off x="9468544" y="4849588"/>
              <a:ext cx="726481"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45</a:t>
              </a:r>
              <a:r>
                <a:rPr lang="ja-JP" altLang="en-US"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未満</a:t>
              </a:r>
              <a:endParaRPr lang="ja-JP" altLang="en-US" sz="1300" dirty="0">
                <a:latin typeface="Arial" panose="020B0604020202020204" pitchFamily="34" charset="0"/>
              </a:endParaRPr>
            </a:p>
          </p:txBody>
        </p:sp>
        <p:sp>
          <p:nvSpPr>
            <p:cNvPr id="16" name="正方形/長方形 15"/>
            <p:cNvSpPr/>
            <p:nvPr/>
          </p:nvSpPr>
          <p:spPr>
            <a:xfrm>
              <a:off x="10106640" y="4849588"/>
              <a:ext cx="705642"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45-49</a:t>
              </a:r>
              <a:endParaRPr lang="ja-JP" altLang="en-US" sz="1300" dirty="0">
                <a:latin typeface="Arial" panose="020B0604020202020204" pitchFamily="34" charset="0"/>
              </a:endParaRPr>
            </a:p>
          </p:txBody>
        </p:sp>
        <p:sp>
          <p:nvSpPr>
            <p:cNvPr id="17" name="正方形/長方形 16"/>
            <p:cNvSpPr/>
            <p:nvPr/>
          </p:nvSpPr>
          <p:spPr>
            <a:xfrm>
              <a:off x="10723898" y="4849588"/>
              <a:ext cx="705642"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50-54</a:t>
              </a:r>
              <a:endParaRPr lang="ja-JP" altLang="en-US" sz="1300" dirty="0">
                <a:latin typeface="Arial" panose="020B0604020202020204" pitchFamily="34" charset="0"/>
              </a:endParaRPr>
            </a:p>
          </p:txBody>
        </p:sp>
        <p:sp>
          <p:nvSpPr>
            <p:cNvPr id="18" name="正方形/長方形 17"/>
            <p:cNvSpPr/>
            <p:nvPr/>
          </p:nvSpPr>
          <p:spPr>
            <a:xfrm>
              <a:off x="11341154" y="4849588"/>
              <a:ext cx="705642" cy="292388"/>
            </a:xfrm>
            <a:prstGeom prst="rect">
              <a:avLst/>
            </a:prstGeom>
          </p:spPr>
          <p:txBody>
            <a:bodyPr wrap="none">
              <a:spAutoFit/>
            </a:bodyPr>
            <a:lstStyle/>
            <a:p>
              <a:r>
                <a:rPr lang="en-US" altLang="ja-JP" sz="1300" dirty="0">
                  <a:effectLst>
                    <a:glow rad="88900">
                      <a:schemeClr val="bg1"/>
                    </a:glow>
                  </a:effectLst>
                  <a:latin typeface="HGP創英角ｺﾞｼｯｸUB" panose="020B0900000000000000" pitchFamily="50" charset="-128"/>
                  <a:ea typeface="HGP創英角ｺﾞｼｯｸUB" panose="020B0900000000000000" pitchFamily="50" charset="-128"/>
                </a:rPr>
                <a:t>55-59</a:t>
              </a:r>
              <a:endParaRPr lang="ja-JP" altLang="en-US" sz="1300" dirty="0">
                <a:latin typeface="Arial" panose="020B0604020202020204" pitchFamily="34" charset="0"/>
              </a:endParaRPr>
            </a:p>
          </p:txBody>
        </p:sp>
        <p:sp>
          <p:nvSpPr>
            <p:cNvPr id="19" name="正方形/長方形 18"/>
            <p:cNvSpPr/>
            <p:nvPr/>
          </p:nvSpPr>
          <p:spPr>
            <a:xfrm>
              <a:off x="11958411" y="4849588"/>
              <a:ext cx="705642" cy="292388"/>
            </a:xfrm>
            <a:prstGeom prst="rect">
              <a:avLst/>
            </a:prstGeom>
          </p:spPr>
          <p:txBody>
            <a:bodyPr wrap="none">
              <a:spAutoFit/>
            </a:bodyPr>
            <a:lstStyle/>
            <a:p>
              <a:r>
                <a:rPr lang="en-US" altLang="ja-JP" sz="1300" dirty="0">
                  <a:effectLst>
                    <a:glow rad="88900">
                      <a:schemeClr val="bg1"/>
                    </a:glow>
                  </a:effectLst>
                  <a:latin typeface="HGP創英角ｺﾞｼｯｸUB" panose="020B0900000000000000" pitchFamily="50" charset="-128"/>
                  <a:ea typeface="HGP創英角ｺﾞｼｯｸUB" panose="020B0900000000000000" pitchFamily="50" charset="-128"/>
                </a:rPr>
                <a:t>60-64</a:t>
              </a:r>
              <a:endParaRPr lang="ja-JP" altLang="en-US" sz="1300" dirty="0">
                <a:latin typeface="Arial" panose="020B0604020202020204" pitchFamily="34" charset="0"/>
              </a:endParaRPr>
            </a:p>
          </p:txBody>
        </p:sp>
        <p:sp>
          <p:nvSpPr>
            <p:cNvPr id="20" name="正方形/長方形 19"/>
            <p:cNvSpPr/>
            <p:nvPr/>
          </p:nvSpPr>
          <p:spPr>
            <a:xfrm>
              <a:off x="12575667" y="4849588"/>
              <a:ext cx="726481" cy="292388"/>
            </a:xfrm>
            <a:prstGeom prst="rect">
              <a:avLst/>
            </a:prstGeom>
          </p:spPr>
          <p:txBody>
            <a:bodyPr wrap="none">
              <a:spAutoFit/>
            </a:bodyPr>
            <a:lstStyle/>
            <a:p>
              <a:r>
                <a:rPr lang="en-US" altLang="ja-JP" sz="1300" dirty="0" smtClean="0">
                  <a:effectLst>
                    <a:glow rad="88900">
                      <a:schemeClr val="bg1"/>
                    </a:glow>
                  </a:effectLst>
                  <a:latin typeface="HGP創英角ｺﾞｼｯｸUB" panose="020B0900000000000000" pitchFamily="50" charset="-128"/>
                  <a:ea typeface="HGP創英角ｺﾞｼｯｸUB" panose="020B0900000000000000" pitchFamily="50" charset="-128"/>
                </a:rPr>
                <a:t>65</a:t>
              </a:r>
              <a:r>
                <a:rPr lang="ja-JP" altLang="en-US" sz="1300" dirty="0">
                  <a:effectLst>
                    <a:glow rad="88900">
                      <a:schemeClr val="bg1"/>
                    </a:glow>
                  </a:effectLst>
                  <a:latin typeface="HGP創英角ｺﾞｼｯｸUB" panose="020B0900000000000000" pitchFamily="50" charset="-128"/>
                  <a:ea typeface="HGP創英角ｺﾞｼｯｸUB" panose="020B0900000000000000" pitchFamily="50" charset="-128"/>
                </a:rPr>
                <a:t>以上</a:t>
              </a:r>
              <a:endParaRPr lang="ja-JP" altLang="en-US" sz="1300" dirty="0">
                <a:latin typeface="Arial" panose="020B0604020202020204" pitchFamily="34" charset="0"/>
              </a:endParaRPr>
            </a:p>
          </p:txBody>
        </p:sp>
      </p:grpSp>
      <p:sp>
        <p:nvSpPr>
          <p:cNvPr id="21" name="タイトル 8"/>
          <p:cNvSpPr txBox="1">
            <a:spLocks/>
          </p:cNvSpPr>
          <p:nvPr/>
        </p:nvSpPr>
        <p:spPr>
          <a:xfrm>
            <a:off x="5295589" y="2347200"/>
            <a:ext cx="2215186"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00000"/>
              </a:lnSpc>
            </a:pPr>
            <a:r>
              <a:rPr lang="ja-JP" altLang="en-US" sz="18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ヒストグラム</a:t>
            </a:r>
          </a:p>
        </p:txBody>
      </p:sp>
      <p:sp>
        <p:nvSpPr>
          <p:cNvPr id="22" name="タイトル 8"/>
          <p:cNvSpPr txBox="1">
            <a:spLocks/>
          </p:cNvSpPr>
          <p:nvPr/>
        </p:nvSpPr>
        <p:spPr>
          <a:xfrm>
            <a:off x="908150" y="2347200"/>
            <a:ext cx="2429112" cy="436354"/>
          </a:xfrm>
          <a:prstGeom prst="rect">
            <a:avLst/>
          </a:prstGeom>
        </p:spPr>
        <p:txBody>
          <a:bodyPr anchor="t" anchorCtr="0">
            <a:no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gn="ctr">
              <a:lnSpc>
                <a:spcPct val="100000"/>
              </a:lnSpc>
            </a:pPr>
            <a:r>
              <a:rPr lang="zh-TW"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度数分布表 </a:t>
            </a:r>
            <a:r>
              <a:rPr lang="en-US" altLang="zh-TW"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zh-TW" altLang="en-US"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階級</a:t>
            </a:r>
            <a:r>
              <a:rPr lang="zh-TW" altLang="en-US"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幅</a:t>
            </a:r>
            <a:r>
              <a:rPr lang="en-US" altLang="zh-TW" sz="1600" dirty="0" smtClean="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rPr>
              <a:t>5kg) </a:t>
            </a:r>
            <a:endParaRPr lang="en-US" altLang="zh-TW" sz="1600" dirty="0">
              <a:solidFill>
                <a:schemeClr val="accent5">
                  <a:lumMod val="60000"/>
                  <a:lumOff val="40000"/>
                </a:schemeClr>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3" name="正方形/長方形 22"/>
          <p:cNvSpPr>
            <a:spLocks noChangeAspect="1"/>
          </p:cNvSpPr>
          <p:nvPr/>
        </p:nvSpPr>
        <p:spPr>
          <a:xfrm>
            <a:off x="892274" y="1815489"/>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4" name="正方形/長方形 23"/>
          <p:cNvSpPr>
            <a:spLocks noChangeAspect="1"/>
          </p:cNvSpPr>
          <p:nvPr/>
        </p:nvSpPr>
        <p:spPr>
          <a:xfrm>
            <a:off x="892274" y="1424253"/>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27" name="正方形/長方形 26"/>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30" name="タイトル 8"/>
          <p:cNvSpPr txBox="1">
            <a:spLocks/>
          </p:cNvSpPr>
          <p:nvPr/>
        </p:nvSpPr>
        <p:spPr>
          <a:xfrm>
            <a:off x="810345" y="719595"/>
            <a:ext cx="8333656"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質的</a:t>
            </a: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　記号</a:t>
            </a: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を値としてとるデータ</a:t>
            </a:r>
          </a:p>
        </p:txBody>
      </p:sp>
      <p:sp>
        <p:nvSpPr>
          <p:cNvPr id="31" name="タイトル 8"/>
          <p:cNvSpPr txBox="1">
            <a:spLocks/>
          </p:cNvSpPr>
          <p:nvPr/>
        </p:nvSpPr>
        <p:spPr>
          <a:xfrm>
            <a:off x="1025376" y="1234820"/>
            <a:ext cx="6300124"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度数分布表</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各階級の度数を</a:t>
            </a:r>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カウント</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2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ヒストグラム</a:t>
            </a:r>
            <a:r>
              <a:rPr lang="ja-JP" altLang="en-US" sz="22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r>
              <a:rPr lang="ja-JP" altLang="en-US" sz="2200" dirty="0">
                <a:effectLst>
                  <a:glow rad="88900">
                    <a:schemeClr val="bg1"/>
                  </a:glow>
                </a:effectLst>
                <a:latin typeface="HGP創英角ｺﾞｼｯｸUB" panose="020B0900000000000000" pitchFamily="50" charset="-128"/>
                <a:ea typeface="HGP創英角ｺﾞｼｯｸUB" panose="020B0900000000000000" pitchFamily="50" charset="-128"/>
              </a:rPr>
              <a:t>度数分布のグラフ表現</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p:sp>
        <p:nvSpPr>
          <p:cNvPr id="25" name="タイトル 8"/>
          <p:cNvSpPr txBox="1">
            <a:spLocks/>
          </p:cNvSpPr>
          <p:nvPr/>
        </p:nvSpPr>
        <p:spPr>
          <a:xfrm>
            <a:off x="810344" y="110530"/>
            <a:ext cx="3106563"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数値データの集計</a:t>
            </a:r>
          </a:p>
        </p:txBody>
      </p:sp>
      <p:cxnSp>
        <p:nvCxnSpPr>
          <p:cNvPr id="35" name="直線コネクタ 34">
            <a:extLst>
              <a:ext uri="{FF2B5EF4-FFF2-40B4-BE49-F238E27FC236}">
                <a16:creationId xmlns="" xmlns:a16="http://schemas.microsoft.com/office/drawing/2014/main" id="{84AD5C77-AFD3-4A7C-823A-9740630AED06}"/>
              </a:ext>
            </a:extLst>
          </p:cNvPr>
          <p:cNvCxnSpPr>
            <a:cxnSpLocks/>
          </p:cNvCxnSpPr>
          <p:nvPr/>
        </p:nvCxnSpPr>
        <p:spPr>
          <a:xfrm>
            <a:off x="3794209" y="211096"/>
            <a:ext cx="0" cy="360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sp>
        <p:nvSpPr>
          <p:cNvPr id="36" name="タイトル 8"/>
          <p:cNvSpPr txBox="1">
            <a:spLocks/>
          </p:cNvSpPr>
          <p:nvPr/>
        </p:nvSpPr>
        <p:spPr>
          <a:xfrm>
            <a:off x="3961795" y="110530"/>
            <a:ext cx="4585768"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度数分布表とヒストグラム</a:t>
            </a:r>
          </a:p>
        </p:txBody>
      </p:sp>
    </p:spTree>
    <p:extLst>
      <p:ext uri="{BB962C8B-B14F-4D97-AF65-F5344CB8AC3E}">
        <p14:creationId xmlns:p14="http://schemas.microsoft.com/office/powerpoint/2010/main" val="38324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028119343"/>
              </p:ext>
            </p:extLst>
          </p:nvPr>
        </p:nvGraphicFramePr>
        <p:xfrm>
          <a:off x="4526543" y="3148482"/>
          <a:ext cx="4037428" cy="2166234"/>
        </p:xfrm>
        <a:graphic>
          <a:graphicData uri="http://schemas.openxmlformats.org/drawingml/2006/table">
            <a:tbl>
              <a:tblPr firstRow="1" bandRow="1">
                <a:tableStyleId>{5940675A-B579-460E-94D1-54222C63F5DA}</a:tableStyleId>
              </a:tblPr>
              <a:tblGrid>
                <a:gridCol w="780671">
                  <a:extLst>
                    <a:ext uri="{9D8B030D-6E8A-4147-A177-3AD203B41FA5}">
                      <a16:colId xmlns="" xmlns:a16="http://schemas.microsoft.com/office/drawing/2014/main" val="20000"/>
                    </a:ext>
                  </a:extLst>
                </a:gridCol>
                <a:gridCol w="542793">
                  <a:extLst>
                    <a:ext uri="{9D8B030D-6E8A-4147-A177-3AD203B41FA5}">
                      <a16:colId xmlns="" xmlns:a16="http://schemas.microsoft.com/office/drawing/2014/main" val="20001"/>
                    </a:ext>
                  </a:extLst>
                </a:gridCol>
                <a:gridCol w="891731">
                  <a:extLst>
                    <a:ext uri="{9D8B030D-6E8A-4147-A177-3AD203B41FA5}">
                      <a16:colId xmlns="" xmlns:a16="http://schemas.microsoft.com/office/drawing/2014/main" val="20002"/>
                    </a:ext>
                  </a:extLst>
                </a:gridCol>
                <a:gridCol w="891731">
                  <a:extLst>
                    <a:ext uri="{9D8B030D-6E8A-4147-A177-3AD203B41FA5}">
                      <a16:colId xmlns="" xmlns:a16="http://schemas.microsoft.com/office/drawing/2014/main" val="20003"/>
                    </a:ext>
                  </a:extLst>
                </a:gridCol>
                <a:gridCol w="930502">
                  <a:extLst>
                    <a:ext uri="{9D8B030D-6E8A-4147-A177-3AD203B41FA5}">
                      <a16:colId xmlns="" xmlns:a16="http://schemas.microsoft.com/office/drawing/2014/main" val="20004"/>
                    </a:ext>
                  </a:extLst>
                </a:gridCol>
              </a:tblGrid>
              <a:tr h="360000">
                <a:tc>
                  <a:txBody>
                    <a:bodyPr/>
                    <a:lstStyle/>
                    <a:p>
                      <a:pPr algn="ctr" fontAlgn="ctr"/>
                      <a:r>
                        <a:rPr lang="ja-JP" altLang="en-US"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階級</a:t>
                      </a:r>
                      <a:endParaRPr lang="ja-JP" altLang="en-US"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36000" marB="0" anchor="ctr">
                    <a:lnL w="12700" cmpd="sng">
                      <a:noFill/>
                    </a:lnL>
                    <a:lnR w="19050" cap="flat" cmpd="sng" algn="ctr">
                      <a:solidFill>
                        <a:srgbClr val="0000FF"/>
                      </a:solidFill>
                      <a:prstDash val="solid"/>
                      <a:round/>
                      <a:headEnd type="none" w="med" len="med"/>
                      <a:tailEnd type="none" w="med" len="med"/>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ja-JP" altLang="en-US"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度数</a:t>
                      </a:r>
                      <a:endParaRPr lang="ja-JP" altLang="en-US"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36000" marB="0" anchor="ctr">
                    <a:lnL w="19050" cap="flat" cmpd="sng" algn="ctr">
                      <a:solidFill>
                        <a:srgbClr val="0000FF"/>
                      </a:solidFill>
                      <a:prstDash val="solid"/>
                      <a:round/>
                      <a:headEnd type="none" w="med" len="med"/>
                      <a:tailEnd type="none" w="med" len="med"/>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累積度数</a:t>
                      </a:r>
                      <a:endParaRPr lang="ja-JP" altLang="en-US"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360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相対度数</a:t>
                      </a:r>
                      <a:endParaRPr lang="ja-JP" altLang="en-US"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36000" marB="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累積</a:t>
                      </a:r>
                      <a:endParaRPr lang="en-US" altLang="ja-JP" sz="12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fontAlgn="ctr"/>
                      <a:r>
                        <a:rPr lang="ja-JP" altLang="en-US" sz="1200" u="none" strike="noStrike" dirty="0" smtClean="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相対</a:t>
                      </a:r>
                      <a:r>
                        <a:rPr lang="ja-JP" altLang="en-US" sz="12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度数</a:t>
                      </a:r>
                      <a:endParaRPr lang="ja-JP" altLang="en-US"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36000" anchor="ctr">
                    <a:lnL w="12700" cmpd="sng">
                      <a:noFill/>
                    </a:lnL>
                    <a:lnR w="12700" cmpd="sng">
                      <a:noFill/>
                    </a:lnR>
                    <a:lnT w="12700" cmpd="sng">
                      <a:noFill/>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94079">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45</a:t>
                      </a:r>
                      <a:r>
                        <a:rPr lang="ja-JP" altLang="en-US"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未満</a:t>
                      </a:r>
                      <a:endParaRPr lang="ja-JP" altLang="en-US"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9050" cap="flat" cmpd="sng" algn="ctr">
                      <a:solidFill>
                        <a:srgbClr val="0000FF"/>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9050" cap="flat" cmpd="sng" algn="ctr">
                      <a:solidFill>
                        <a:srgbClr val="0000FF"/>
                      </a:solidFill>
                      <a:prstDash val="solid"/>
                      <a:round/>
                      <a:headEnd type="none" w="med" len="med"/>
                      <a:tailEnd type="none" w="med" len="med"/>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a:t>
                      </a:r>
                      <a:endParaRPr lang="en-US" altLang="ja-JP" sz="1300" b="0" i="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a:t>
                      </a:r>
                      <a:endParaRPr lang="en-US" altLang="ja-JP" sz="1300" b="0" i="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90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294079">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45-49</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21</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20%</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21%</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294079">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50-54</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130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48</a:t>
                      </a:r>
                      <a:endParaRPr lang="en-US" altLang="ja-JP" sz="1300" b="0" i="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69</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48%</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69%</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294079">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55-59</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130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24</a:t>
                      </a:r>
                      <a:endParaRPr lang="en-US" altLang="ja-JP" sz="1300" b="0" i="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93</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24%</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93%</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294079">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60-64</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130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a:t>
                      </a:r>
                      <a:endParaRPr lang="en-US" altLang="ja-JP" sz="1300" b="0" i="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97</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4%</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97%</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294079">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65</a:t>
                      </a:r>
                      <a:r>
                        <a:rPr lang="ja-JP" altLang="en-US"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以上</a:t>
                      </a:r>
                      <a:endParaRPr lang="ja-JP" altLang="en-US"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9050" cap="flat" cmpd="sng" algn="ctr">
                      <a:solidFill>
                        <a:srgbClr val="0000FF"/>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9050" cap="flat" cmpd="sng" algn="ctr">
                      <a:solidFill>
                        <a:srgbClr val="0000FF"/>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endParaRPr lang="en-US" altLang="ja-JP" sz="1300" b="0" i="0" u="none" strike="noStrike">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30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100%</a:t>
                      </a:r>
                      <a:endParaRPr lang="en-US" altLang="ja-JP" sz="1300" b="0" i="0" u="none" strike="noStrike" dirty="0">
                        <a:solidFill>
                          <a:schemeClr val="tx1"/>
                        </a:solidFill>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29" name="タイトル 8"/>
              <p:cNvSpPr txBox="1">
                <a:spLocks/>
              </p:cNvSpPr>
              <p:nvPr/>
            </p:nvSpPr>
            <p:spPr>
              <a:xfrm>
                <a:off x="810345" y="719595"/>
                <a:ext cx="5633863" cy="54252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データ｜</a:t>
                </a:r>
                <a14:m>
                  <m:oMath xmlns:m="http://schemas.openxmlformats.org/officeDocument/2006/math">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2</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3</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𝑁</m:t>
                        </m:r>
                      </m:sub>
                    </m:sSub>
                  </m:oMath>
                </a14:m>
                <a:endParaRPr lang="en-US" altLang="ja-JP"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29" name="タイトル 8"/>
              <p:cNvSpPr txBox="1">
                <a:spLocks noRot="1" noChangeAspect="1" noMove="1" noResize="1" noEditPoints="1" noAdjustHandles="1" noChangeArrowheads="1" noChangeShapeType="1" noTextEdit="1"/>
              </p:cNvSpPr>
              <p:nvPr/>
            </p:nvSpPr>
            <p:spPr>
              <a:xfrm>
                <a:off x="810345" y="719595"/>
                <a:ext cx="5633863" cy="542521"/>
              </a:xfrm>
              <a:prstGeom prst="rect">
                <a:avLst/>
              </a:prstGeom>
              <a:blipFill rotWithShape="1">
                <a:blip r:embed="rId3"/>
                <a:stretch>
                  <a:fillRect l="-3139" t="-16854" b="-39326"/>
                </a:stretch>
              </a:blipFill>
            </p:spPr>
            <p:txBody>
              <a:bodyPr/>
              <a:lstStyle/>
              <a:p>
                <a:r>
                  <a:rPr lang="ja-JP" altLang="en-US">
                    <a:noFill/>
                  </a:rPr>
                  <a:t> </a:t>
                </a:r>
              </a:p>
            </p:txBody>
          </p:sp>
        </mc:Fallback>
      </mc:AlternateContent>
      <p:sp>
        <p:nvSpPr>
          <p:cNvPr id="30" name="正方形/長方形 29"/>
          <p:cNvSpPr>
            <a:spLocks noChangeAspect="1"/>
          </p:cNvSpPr>
          <p:nvPr/>
        </p:nvSpPr>
        <p:spPr>
          <a:xfrm>
            <a:off x="611189" y="93477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43" name="タイトル 8"/>
              <p:cNvSpPr txBox="1">
                <a:spLocks/>
              </p:cNvSpPr>
              <p:nvPr/>
            </p:nvSpPr>
            <p:spPr>
              <a:xfrm>
                <a:off x="810345" y="1240630"/>
                <a:ext cx="4166828" cy="542521"/>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階級｜</a:t>
                </a:r>
                <a14:m>
                  <m:oMath xmlns:m="http://schemas.openxmlformats.org/officeDocument/2006/math">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2</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3</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𝐾</m:t>
                        </m:r>
                      </m:sub>
                    </m:sSub>
                  </m:oMath>
                </a14:m>
                <a:endParaRPr lang="en-US" altLang="ja-JP"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43" name="タイトル 8"/>
              <p:cNvSpPr txBox="1">
                <a:spLocks noRot="1" noChangeAspect="1" noMove="1" noResize="1" noEditPoints="1" noAdjustHandles="1" noChangeArrowheads="1" noChangeShapeType="1" noTextEdit="1"/>
              </p:cNvSpPr>
              <p:nvPr/>
            </p:nvSpPr>
            <p:spPr>
              <a:xfrm>
                <a:off x="810345" y="1240630"/>
                <a:ext cx="4166828" cy="542521"/>
              </a:xfrm>
              <a:prstGeom prst="rect">
                <a:avLst/>
              </a:prstGeom>
              <a:blipFill rotWithShape="1">
                <a:blip r:embed="rId4"/>
                <a:stretch>
                  <a:fillRect l="-4246" t="-17978" b="-39326"/>
                </a:stretch>
              </a:blipFill>
            </p:spPr>
            <p:txBody>
              <a:bodyPr/>
              <a:lstStyle/>
              <a:p>
                <a:r>
                  <a:rPr lang="ja-JP" altLang="en-US">
                    <a:noFill/>
                  </a:rPr>
                  <a:t> </a:t>
                </a:r>
              </a:p>
            </p:txBody>
          </p:sp>
        </mc:Fallback>
      </mc:AlternateContent>
      <p:sp>
        <p:nvSpPr>
          <p:cNvPr id="44" name="正方形/長方形 43"/>
          <p:cNvSpPr>
            <a:spLocks noChangeAspect="1"/>
          </p:cNvSpPr>
          <p:nvPr/>
        </p:nvSpPr>
        <p:spPr>
          <a:xfrm>
            <a:off x="611189" y="1455807"/>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p:sp>
        <p:nvSpPr>
          <p:cNvPr id="49" name="タイトル 8"/>
          <p:cNvSpPr txBox="1">
            <a:spLocks/>
          </p:cNvSpPr>
          <p:nvPr/>
        </p:nvSpPr>
        <p:spPr>
          <a:xfrm>
            <a:off x="1025377" y="1761351"/>
            <a:ext cx="6598168" cy="4985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200" dirty="0">
                <a:solidFill>
                  <a:srgbClr val="000000"/>
                </a:solidFill>
                <a:latin typeface="HGP創英角ｺﾞｼｯｸUB" panose="020B0900000000000000" pitchFamily="50" charset="-128"/>
                <a:ea typeface="HGP創英角ｺﾞｼｯｸUB" panose="020B0900000000000000" pitchFamily="50" charset="-128"/>
                <a:cs typeface="+mn-cs"/>
              </a:rPr>
              <a:t>境界をどちらに含めるかで二種類の</a:t>
            </a:r>
            <a:r>
              <a:rPr lang="ja-JP" altLang="en-US" sz="2200" dirty="0" smtClean="0">
                <a:solidFill>
                  <a:srgbClr val="000000"/>
                </a:solidFill>
                <a:latin typeface="HGP創英角ｺﾞｼｯｸUB" panose="020B0900000000000000" pitchFamily="50" charset="-128"/>
                <a:ea typeface="HGP創英角ｺﾞｼｯｸUB" panose="020B0900000000000000" pitchFamily="50" charset="-128"/>
                <a:cs typeface="+mn-cs"/>
              </a:rPr>
              <a:t>定義</a:t>
            </a:r>
            <a:endParaRPr lang="en-US" altLang="ja-JP" sz="2200" dirty="0" smtClean="0">
              <a:solidFill>
                <a:srgbClr val="000000"/>
              </a:solidFill>
              <a:latin typeface="HGP創英角ｺﾞｼｯｸUB" panose="020B0900000000000000" pitchFamily="50" charset="-128"/>
              <a:ea typeface="HGP創英角ｺﾞｼｯｸUB" panose="020B0900000000000000" pitchFamily="50" charset="-128"/>
              <a:cs typeface="+mn-cs"/>
            </a:endParaRPr>
          </a:p>
        </p:txBody>
      </p:sp>
      <p:sp>
        <p:nvSpPr>
          <p:cNvPr id="50" name="正方形/長方形 49"/>
          <p:cNvSpPr>
            <a:spLocks noChangeAspect="1"/>
          </p:cNvSpPr>
          <p:nvPr/>
        </p:nvSpPr>
        <p:spPr>
          <a:xfrm>
            <a:off x="892274" y="195078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53" name="正方形/長方形 52"/>
          <p:cNvSpPr>
            <a:spLocks noChangeAspect="1"/>
          </p:cNvSpPr>
          <p:nvPr/>
        </p:nvSpPr>
        <p:spPr>
          <a:xfrm>
            <a:off x="892274" y="274950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54" name="正方形/長方形 53"/>
          <p:cNvSpPr>
            <a:spLocks noChangeAspect="1"/>
          </p:cNvSpPr>
          <p:nvPr/>
        </p:nvSpPr>
        <p:spPr>
          <a:xfrm>
            <a:off x="892274" y="2350142"/>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56" name="タイトル 8"/>
              <p:cNvSpPr txBox="1">
                <a:spLocks/>
              </p:cNvSpPr>
              <p:nvPr/>
            </p:nvSpPr>
            <p:spPr>
              <a:xfrm>
                <a:off x="810346" y="3110435"/>
                <a:ext cx="4399608" cy="609398"/>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r>
                  <a:rPr lang="ja-JP" altLang="en-US" sz="2800" dirty="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度数｜</a:t>
                </a:r>
                <a14:m>
                  <m:oMath xmlns:m="http://schemas.openxmlformats.org/officeDocument/2006/math">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𝑓</m:t>
                        </m:r>
                      </m:e>
                      <m:sub>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 ,</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𝑓</m:t>
                        </m:r>
                      </m:e>
                      <m:sub>
                        <m:r>
                          <a:rPr lang="en-US" altLang="ja-JP" sz="2200" i="1">
                            <a:solidFill>
                              <a:srgbClr val="000000"/>
                            </a:solidFill>
                            <a:latin typeface="Cambria Math"/>
                            <a:cs typeface="+mn-cs"/>
                          </a:rPr>
                          <m:t>2</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𝑓</m:t>
                        </m:r>
                      </m:e>
                      <m:sub>
                        <m:r>
                          <a:rPr lang="en-US" altLang="ja-JP" sz="2200" i="1">
                            <a:solidFill>
                              <a:srgbClr val="000000"/>
                            </a:solidFill>
                            <a:latin typeface="Cambria Math"/>
                            <a:cs typeface="+mn-cs"/>
                          </a:rPr>
                          <m:t>3</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𝑓</m:t>
                        </m:r>
                      </m:e>
                      <m:sub>
                        <m:r>
                          <a:rPr lang="en-US" altLang="ja-JP" sz="2200" i="1">
                            <a:solidFill>
                              <a:srgbClr val="000000"/>
                            </a:solidFill>
                            <a:latin typeface="Cambria Math"/>
                            <a:cs typeface="+mn-cs"/>
                          </a:rPr>
                          <m:t>𝐾</m:t>
                        </m:r>
                      </m:sub>
                    </m:sSub>
                  </m:oMath>
                </a14:m>
                <a:endParaRPr lang="en-US" altLang="ja-JP"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56" name="タイトル 8"/>
              <p:cNvSpPr txBox="1">
                <a:spLocks noRot="1" noChangeAspect="1" noMove="1" noResize="1" noEditPoints="1" noAdjustHandles="1" noChangeArrowheads="1" noChangeShapeType="1" noTextEdit="1"/>
              </p:cNvSpPr>
              <p:nvPr/>
            </p:nvSpPr>
            <p:spPr>
              <a:xfrm>
                <a:off x="810346" y="3110435"/>
                <a:ext cx="4399608" cy="609398"/>
              </a:xfrm>
              <a:prstGeom prst="rect">
                <a:avLst/>
              </a:prstGeom>
              <a:blipFill rotWithShape="1">
                <a:blip r:embed="rId5"/>
                <a:stretch>
                  <a:fillRect l="-4017" t="-15000" b="-24000"/>
                </a:stretch>
              </a:blipFill>
            </p:spPr>
            <p:txBody>
              <a:bodyPr/>
              <a:lstStyle/>
              <a:p>
                <a:r>
                  <a:rPr lang="ja-JP" altLang="en-US">
                    <a:noFill/>
                  </a:rPr>
                  <a:t> </a:t>
                </a:r>
              </a:p>
            </p:txBody>
          </p:sp>
        </mc:Fallback>
      </mc:AlternateContent>
      <p:sp>
        <p:nvSpPr>
          <p:cNvPr id="57" name="正方形/長方形 56"/>
          <p:cNvSpPr>
            <a:spLocks noChangeAspect="1"/>
          </p:cNvSpPr>
          <p:nvPr/>
        </p:nvSpPr>
        <p:spPr>
          <a:xfrm>
            <a:off x="611189" y="3325612"/>
            <a:ext cx="180000" cy="180000"/>
          </a:xfrm>
          <a:prstGeom prst="rect">
            <a:avLst/>
          </a:prstGeom>
          <a:solidFill>
            <a:srgbClr val="0000FF"/>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bg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60" name="タイトル 8"/>
              <p:cNvSpPr txBox="1">
                <a:spLocks/>
              </p:cNvSpPr>
              <p:nvPr/>
            </p:nvSpPr>
            <p:spPr>
              <a:xfrm>
                <a:off x="1025376" y="3631156"/>
                <a:ext cx="4880124" cy="1772280"/>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00000"/>
                  </a:lnSpc>
                </a:pPr>
                <a14:m>
                  <m:oMath xmlns:m="http://schemas.openxmlformats.org/officeDocument/2006/math">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𝑥</m:t>
                        </m:r>
                      </m:e>
                      <m:sub>
                        <m:r>
                          <a:rPr lang="en-US" altLang="ja-JP" sz="2200" i="1">
                            <a:solidFill>
                              <a:srgbClr val="000000"/>
                            </a:solidFill>
                            <a:latin typeface="Cambria Math"/>
                            <a:cs typeface="+mn-cs"/>
                          </a:rPr>
                          <m:t>𝑖</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𝑘</m:t>
                        </m:r>
                      </m:sub>
                    </m:sSub>
                  </m:oMath>
                </a14:m>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を満たす</a:t>
                </a:r>
                <a14:m>
                  <m:oMath xmlns:m="http://schemas.openxmlformats.org/officeDocument/2006/math">
                    <m:r>
                      <a:rPr lang="en-US" altLang="ja-JP" sz="2200" i="1">
                        <a:solidFill>
                          <a:srgbClr val="000000"/>
                        </a:solidFill>
                        <a:latin typeface="Cambria Math"/>
                        <a:cs typeface="+mn-cs"/>
                      </a:rPr>
                      <m:t>𝑖</m:t>
                    </m:r>
                  </m:oMath>
                </a14:m>
                <a:r>
                  <a:rPr lang="ja-JP" altLang="en-US" sz="2200" dirty="0" smtClean="0">
                    <a:effectLst>
                      <a:glow rad="88900">
                        <a:schemeClr val="bg1"/>
                      </a:glow>
                    </a:effectLst>
                    <a:latin typeface="HGP創英角ｺﾞｼｯｸUB" panose="020B0900000000000000" pitchFamily="50" charset="-128"/>
                    <a:ea typeface="HGP創英角ｺﾞｼｯｸUB" panose="020B0900000000000000" pitchFamily="50" charset="-128"/>
                  </a:rPr>
                  <a:t>の個数</a:t>
                </a:r>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累積</a:t>
                </a: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度数</a:t>
                </a:r>
                <a:r>
                  <a:rPr lang="ja-JP" altLang="en-US" sz="2200" dirty="0" smtClean="0">
                    <a:solidFill>
                      <a:srgbClr val="0000FF"/>
                    </a:solidFill>
                    <a:effectLst>
                      <a:glow rad="88900">
                        <a:schemeClr val="bg1"/>
                      </a:glow>
                    </a:effectLst>
                    <a:latin typeface="HGP創英角ｺﾞｼｯｸUB" panose="020B0900000000000000" pitchFamily="50" charset="-128"/>
                    <a:ea typeface="HGP創英角ｺﾞｼｯｸUB" panose="020B0900000000000000" pitchFamily="50" charset="-128"/>
                  </a:rPr>
                  <a:t>｜</a:t>
                </a:r>
                <a14:m>
                  <m:oMath xmlns:m="http://schemas.openxmlformats.org/officeDocument/2006/math">
                    <m:sSub>
                      <m:sSubPr>
                        <m:ctrlPr>
                          <a:rPr lang="en-US" altLang="ja-JP" sz="2400" i="1">
                            <a:solidFill>
                              <a:srgbClr val="000000"/>
                            </a:solidFill>
                            <a:latin typeface="Cambria Math"/>
                            <a:cs typeface="+mn-cs"/>
                          </a:rPr>
                        </m:ctrlPr>
                      </m:sSubPr>
                      <m:e>
                        <m:r>
                          <a:rPr lang="en-US" altLang="ja-JP" sz="2400" i="1">
                            <a:solidFill>
                              <a:srgbClr val="000000"/>
                            </a:solidFill>
                            <a:latin typeface="Cambria Math"/>
                            <a:cs typeface="+mn-cs"/>
                          </a:rPr>
                          <m:t>𝐹</m:t>
                        </m:r>
                      </m:e>
                      <m:sub>
                        <m:r>
                          <a:rPr lang="en-US" altLang="ja-JP" sz="2400" i="1">
                            <a:solidFill>
                              <a:srgbClr val="000000"/>
                            </a:solidFill>
                            <a:latin typeface="Cambria Math"/>
                            <a:cs typeface="+mn-cs"/>
                          </a:rPr>
                          <m:t>𝑘</m:t>
                        </m:r>
                      </m:sub>
                    </m:sSub>
                    <m:r>
                      <a:rPr lang="en-US" altLang="ja-JP" sz="2400" i="1">
                        <a:solidFill>
                          <a:srgbClr val="000000"/>
                        </a:solidFill>
                        <a:latin typeface="Cambria Math"/>
                        <a:cs typeface="+mn-cs"/>
                      </a:rPr>
                      <m:t>=</m:t>
                    </m:r>
                    <m:nary>
                      <m:naryPr>
                        <m:chr m:val="∑"/>
                        <m:ctrlPr>
                          <a:rPr lang="en-US" altLang="ja-JP" sz="2200" i="1">
                            <a:solidFill>
                              <a:srgbClr val="000000"/>
                            </a:solidFill>
                            <a:latin typeface="Cambria Math"/>
                            <a:cs typeface="+mn-cs"/>
                          </a:rPr>
                        </m:ctrlPr>
                      </m:naryPr>
                      <m:sub>
                        <m:r>
                          <a:rPr lang="en-US" altLang="ja-JP" sz="2200" i="1">
                            <a:solidFill>
                              <a:srgbClr val="000000"/>
                            </a:solidFill>
                            <a:latin typeface="Cambria Math"/>
                            <a:cs typeface="+mn-cs"/>
                          </a:rPr>
                          <m:t>𝑖</m:t>
                        </m:r>
                        <m:r>
                          <a:rPr lang="en-US" altLang="ja-JP" sz="2200" i="1">
                            <a:solidFill>
                              <a:srgbClr val="000000"/>
                            </a:solidFill>
                            <a:latin typeface="Cambria Math"/>
                            <a:cs typeface="+mn-cs"/>
                          </a:rPr>
                          <m:t>=1</m:t>
                        </m:r>
                      </m:sub>
                      <m:sup>
                        <m:r>
                          <a:rPr lang="en-US" altLang="ja-JP" sz="2200" i="1">
                            <a:solidFill>
                              <a:srgbClr val="000000"/>
                            </a:solidFill>
                            <a:latin typeface="Cambria Math"/>
                            <a:cs typeface="+mn-cs"/>
                          </a:rPr>
                          <m:t>𝑘</m:t>
                        </m:r>
                      </m:sup>
                      <m:e>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𝑓</m:t>
                            </m:r>
                          </m:e>
                          <m:sub>
                            <m:r>
                              <a:rPr lang="en-US" altLang="ja-JP" sz="2200" i="1">
                                <a:solidFill>
                                  <a:srgbClr val="000000"/>
                                </a:solidFill>
                                <a:latin typeface="Cambria Math"/>
                                <a:cs typeface="+mn-cs"/>
                              </a:rPr>
                              <m:t>𝑘</m:t>
                            </m:r>
                          </m:sub>
                        </m:sSub>
                      </m:e>
                    </m:nary>
                  </m:oMath>
                </a14:m>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相対</a:t>
                </a: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度数</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14:m>
                  <m:oMath xmlns:m="http://schemas.openxmlformats.org/officeDocument/2006/math">
                    <m:f>
                      <m:fPr>
                        <m:ctrlPr>
                          <a:rPr lang="en-US" altLang="ja-JP" sz="2200" i="1">
                            <a:solidFill>
                              <a:srgbClr val="000000"/>
                            </a:solidFill>
                            <a:latin typeface="Cambria Math"/>
                            <a:cs typeface="+mn-cs"/>
                          </a:rPr>
                        </m:ctrlPr>
                      </m:fPr>
                      <m:num>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𝑓</m:t>
                            </m:r>
                          </m:e>
                          <m:sub>
                            <m:r>
                              <a:rPr lang="en-US" altLang="ja-JP" sz="2200" i="1">
                                <a:solidFill>
                                  <a:srgbClr val="000000"/>
                                </a:solidFill>
                                <a:latin typeface="Cambria Math"/>
                                <a:cs typeface="+mn-cs"/>
                              </a:rPr>
                              <m:t>𝑘</m:t>
                            </m:r>
                          </m:sub>
                        </m:sSub>
                      </m:num>
                      <m:den>
                        <m:r>
                          <a:rPr lang="en-US" altLang="ja-JP" sz="2200" i="1">
                            <a:solidFill>
                              <a:srgbClr val="000000"/>
                            </a:solidFill>
                            <a:latin typeface="Cambria Math"/>
                            <a:cs typeface="+mn-cs"/>
                          </a:rPr>
                          <m:t>𝑁</m:t>
                        </m:r>
                      </m:den>
                    </m:f>
                  </m:oMath>
                </a14:m>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a:p>
                <a:pPr>
                  <a:lnSpc>
                    <a:spcPct val="100000"/>
                  </a:lnSpc>
                </a:pPr>
                <a:r>
                  <a:rPr lang="ja-JP" altLang="en-US" sz="2200" dirty="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累積相対</a:t>
                </a:r>
                <a:r>
                  <a:rPr lang="ja-JP" altLang="en-US" sz="2200" dirty="0" smtClean="0">
                    <a:solidFill>
                      <a:srgbClr val="FF0000"/>
                    </a:solidFill>
                    <a:effectLst>
                      <a:glow rad="88900">
                        <a:schemeClr val="bg1"/>
                      </a:glow>
                    </a:effectLst>
                    <a:latin typeface="HGP創英角ｺﾞｼｯｸUB" panose="020B0900000000000000" pitchFamily="50" charset="-128"/>
                    <a:ea typeface="HGP創英角ｺﾞｼｯｸUB" panose="020B0900000000000000" pitchFamily="50" charset="-128"/>
                  </a:rPr>
                  <a:t>度数</a:t>
                </a:r>
                <a:r>
                  <a:rPr lang="ja-JP" altLang="en-US" sz="2200" dirty="0" smtClean="0">
                    <a:solidFill>
                      <a:srgbClr val="0000FF"/>
                    </a:solidFill>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14:m>
                  <m:oMath xmlns:m="http://schemas.openxmlformats.org/officeDocument/2006/math">
                    <m:f>
                      <m:fPr>
                        <m:ctrlPr>
                          <a:rPr lang="en-US" altLang="ja-JP" sz="2200" i="1">
                            <a:solidFill>
                              <a:srgbClr val="000000"/>
                            </a:solidFill>
                            <a:latin typeface="Cambria Math"/>
                            <a:cs typeface="+mn-cs"/>
                          </a:rPr>
                        </m:ctrlPr>
                      </m:fPr>
                      <m:num>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𝐹</m:t>
                            </m:r>
                          </m:e>
                          <m:sub>
                            <m:r>
                              <a:rPr lang="en-US" altLang="ja-JP" sz="2200" i="1">
                                <a:solidFill>
                                  <a:srgbClr val="000000"/>
                                </a:solidFill>
                                <a:latin typeface="Cambria Math"/>
                                <a:cs typeface="+mn-cs"/>
                              </a:rPr>
                              <m:t>𝑘</m:t>
                            </m:r>
                          </m:sub>
                        </m:sSub>
                      </m:num>
                      <m:den>
                        <m:r>
                          <a:rPr lang="en-US" altLang="ja-JP" sz="2200" i="1">
                            <a:solidFill>
                              <a:srgbClr val="000000"/>
                            </a:solidFill>
                            <a:latin typeface="Cambria Math"/>
                            <a:cs typeface="+mn-cs"/>
                          </a:rPr>
                          <m:t>𝑁</m:t>
                        </m:r>
                      </m:den>
                    </m:f>
                  </m:oMath>
                </a14:m>
                <a:endParaRPr lang="en-US" altLang="ja-JP" sz="2200" dirty="0" smtClean="0">
                  <a:effectLst>
                    <a:glow rad="88900">
                      <a:schemeClr val="bg1"/>
                    </a:glow>
                  </a:effectLst>
                  <a:latin typeface="HGP創英角ｺﾞｼｯｸUB" panose="020B0900000000000000" pitchFamily="50" charset="-128"/>
                  <a:ea typeface="HGP創英角ｺﾞｼｯｸUB" panose="020B0900000000000000" pitchFamily="50" charset="-128"/>
                </a:endParaRPr>
              </a:p>
            </p:txBody>
          </p:sp>
        </mc:Choice>
        <mc:Fallback xmlns="">
          <p:sp>
            <p:nvSpPr>
              <p:cNvPr id="60" name="タイトル 8"/>
              <p:cNvSpPr txBox="1">
                <a:spLocks noRot="1" noChangeAspect="1" noMove="1" noResize="1" noEditPoints="1" noAdjustHandles="1" noChangeArrowheads="1" noChangeShapeType="1" noTextEdit="1"/>
              </p:cNvSpPr>
              <p:nvPr/>
            </p:nvSpPr>
            <p:spPr>
              <a:xfrm>
                <a:off x="1025376" y="3631156"/>
                <a:ext cx="4880124" cy="1772280"/>
              </a:xfrm>
              <a:prstGeom prst="rect">
                <a:avLst/>
              </a:prstGeom>
              <a:blipFill rotWithShape="1">
                <a:blip r:embed="rId6"/>
                <a:stretch>
                  <a:fillRect l="-2497" t="-10345" b="-3448"/>
                </a:stretch>
              </a:blipFill>
            </p:spPr>
            <p:txBody>
              <a:bodyPr/>
              <a:lstStyle/>
              <a:p>
                <a:r>
                  <a:rPr lang="ja-JP" altLang="en-US">
                    <a:noFill/>
                  </a:rPr>
                  <a:t> </a:t>
                </a:r>
              </a:p>
            </p:txBody>
          </p:sp>
        </mc:Fallback>
      </mc:AlternateContent>
      <p:sp>
        <p:nvSpPr>
          <p:cNvPr id="61" name="正方形/長方形 60"/>
          <p:cNvSpPr>
            <a:spLocks noChangeAspect="1"/>
          </p:cNvSpPr>
          <p:nvPr/>
        </p:nvSpPr>
        <p:spPr>
          <a:xfrm>
            <a:off x="892274" y="384253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63" name="正方形/長方形 62"/>
          <p:cNvSpPr>
            <a:spLocks noChangeAspect="1"/>
          </p:cNvSpPr>
          <p:nvPr/>
        </p:nvSpPr>
        <p:spPr>
          <a:xfrm>
            <a:off x="892274" y="4571965"/>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
        <p:nvSpPr>
          <p:cNvPr id="65" name="正方形/長方形 64"/>
          <p:cNvSpPr>
            <a:spLocks noChangeAspect="1"/>
          </p:cNvSpPr>
          <p:nvPr/>
        </p:nvSpPr>
        <p:spPr>
          <a:xfrm>
            <a:off x="892274" y="5044634"/>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mc:AlternateContent xmlns:mc="http://schemas.openxmlformats.org/markup-compatibility/2006" xmlns:a14="http://schemas.microsoft.com/office/drawing/2010/main">
        <mc:Choice Requires="a14">
          <p:sp>
            <p:nvSpPr>
              <p:cNvPr id="19" name="タイトル 8"/>
              <p:cNvSpPr txBox="1">
                <a:spLocks/>
              </p:cNvSpPr>
              <p:nvPr/>
            </p:nvSpPr>
            <p:spPr>
              <a:xfrm>
                <a:off x="1025376" y="2167616"/>
                <a:ext cx="8118625" cy="904863"/>
              </a:xfrm>
              <a:prstGeom prst="rect">
                <a:avLst/>
              </a:prstGeom>
            </p:spPr>
            <p:txBody>
              <a:bodyPr wrap="square" anchor="t" anchorCtr="0">
                <a:spAutoFit/>
              </a:bodyPr>
              <a:lstStyle>
                <a:lvl1pPr algn="l" defTabSz="914400" rtl="0" eaLnBrk="1" latinLnBrk="0" hangingPunct="1">
                  <a:lnSpc>
                    <a:spcPct val="90000"/>
                  </a:lnSpc>
                  <a:spcBef>
                    <a:spcPct val="0"/>
                  </a:spcBef>
                  <a:buNone/>
                  <a:defRPr kumimoji="1" sz="3200" kern="1200">
                    <a:solidFill>
                      <a:schemeClr val="tx1"/>
                    </a:solidFill>
                    <a:latin typeface="+mn-ea"/>
                    <a:ea typeface="+mn-ea"/>
                    <a:cs typeface="+mj-cs"/>
                  </a:defRPr>
                </a:lvl1pPr>
              </a:lstStyle>
              <a:p>
                <a:pPr>
                  <a:lnSpc>
                    <a:spcPct val="120000"/>
                  </a:lnSpc>
                </a:pPr>
                <a14:m>
                  <m:oMathPara xmlns:m="http://schemas.openxmlformats.org/officeDocument/2006/math">
                    <m:oMathParaPr>
                      <m:jc m:val="left"/>
                    </m:oMathParaPr>
                    <m:oMath xmlns:m="http://schemas.openxmlformats.org/officeDocument/2006/math">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r>
                        <a:rPr lang="en-US" altLang="ja-JP" sz="2200">
                          <a:solidFill>
                            <a:srgbClr val="000000"/>
                          </a:solidFill>
                          <a:latin typeface="Cambria Math"/>
                          <a:cs typeface="+mn-cs"/>
                        </a:rPr>
                        <m:t>(</m:t>
                      </m:r>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1</m:t>
                          </m:r>
                        </m:sub>
                      </m:sSub>
                      <m:r>
                        <a:rPr lang="en-US" altLang="ja-JP" sz="2200">
                          <a:solidFill>
                            <a:srgbClr val="000000"/>
                          </a:solidFill>
                          <a:latin typeface="Cambria Math"/>
                          <a:cs typeface="+mn-cs"/>
                        </a:rPr>
                        <m:t>], </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a:solidFill>
                                <a:srgbClr val="000000"/>
                              </a:solidFill>
                              <a:latin typeface="Cambria Math"/>
                              <a:cs typeface="+mn-cs"/>
                            </a:rPr>
                            <m:t>2</m:t>
                          </m:r>
                        </m:sub>
                      </m:sSub>
                      <m:r>
                        <a:rPr lang="en-US" altLang="ja-JP" sz="2200">
                          <a:solidFill>
                            <a:srgbClr val="000000"/>
                          </a:solidFill>
                          <a:latin typeface="Cambria Math"/>
                          <a:cs typeface="+mn-cs"/>
                        </a:rPr>
                        <m:t>=</m:t>
                      </m:r>
                      <m:d>
                        <m:dPr>
                          <m:endChr m:val="]"/>
                          <m:ctrlPr>
                            <a:rPr lang="en-US" altLang="ja-JP" sz="2200" i="1">
                              <a:solidFill>
                                <a:srgbClr val="000000"/>
                              </a:solidFill>
                              <a:latin typeface="Cambria Math"/>
                              <a:cs typeface="+mn-cs"/>
                            </a:rPr>
                          </m:ctrlPr>
                        </m:dPr>
                        <m:e>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1</m:t>
                              </m:r>
                            </m:sub>
                          </m:sSub>
                          <m:r>
                            <a:rPr lang="en-US" altLang="ja-JP" sz="2200">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2</m:t>
                              </m:r>
                            </m:sub>
                          </m:sSub>
                        </m:e>
                      </m:d>
                      <m:r>
                        <a:rPr lang="en-US" altLang="ja-JP" sz="2200">
                          <a:solidFill>
                            <a:srgbClr val="000000"/>
                          </a:solidFill>
                          <a:latin typeface="Cambria Math"/>
                          <a:cs typeface="+mn-cs"/>
                        </a:rPr>
                        <m:t>,</m:t>
                      </m:r>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𝑘</m:t>
                          </m:r>
                        </m:sub>
                      </m:sSub>
                      <m:r>
                        <a:rPr lang="en-US" altLang="ja-JP" sz="2200" i="1">
                          <a:solidFill>
                            <a:srgbClr val="000000"/>
                          </a:solidFill>
                          <a:latin typeface="Cambria Math"/>
                          <a:cs typeface="+mn-cs"/>
                        </a:rPr>
                        <m:t>=</m:t>
                      </m:r>
                      <m:d>
                        <m:dPr>
                          <m:endChr m:val="]"/>
                          <m:ctrlPr>
                            <a:rPr lang="en-US" altLang="ja-JP" sz="2200" i="1">
                              <a:solidFill>
                                <a:srgbClr val="000000"/>
                              </a:solidFill>
                              <a:latin typeface="Cambria Math"/>
                              <a:cs typeface="+mn-cs"/>
                            </a:rPr>
                          </m:ctrlPr>
                        </m:dPr>
                        <m:e>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𝑘</m:t>
                              </m:r>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𝑘</m:t>
                              </m:r>
                            </m:sub>
                          </m:sSub>
                        </m:e>
                      </m:d>
                      <m:r>
                        <a:rPr lang="en-US" altLang="ja-JP" sz="2200" i="1">
                          <a:solidFill>
                            <a:srgbClr val="000000"/>
                          </a:solidFill>
                          <a:latin typeface="Cambria Math"/>
                          <a:cs typeface="+mn-cs"/>
                        </a:rPr>
                        <m:t>,⋯, </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𝐾</m:t>
                          </m:r>
                        </m:sub>
                      </m:sSub>
                      <m:r>
                        <a:rPr lang="en-US" altLang="ja-JP" sz="2200" i="1">
                          <a:solidFill>
                            <a:srgbClr val="000000"/>
                          </a:solidFill>
                          <a:latin typeface="Cambria Math"/>
                          <a:cs typeface="+mn-cs"/>
                        </a:rPr>
                        <m:t>=</m:t>
                      </m:r>
                      <m:d>
                        <m:dPr>
                          <m:ctrlPr>
                            <a:rPr lang="en-US" altLang="ja-JP" sz="2200" i="1">
                              <a:solidFill>
                                <a:srgbClr val="000000"/>
                              </a:solidFill>
                              <a:latin typeface="Cambria Math"/>
                              <a:cs typeface="+mn-cs"/>
                            </a:rPr>
                          </m:ctrlPr>
                        </m:dPr>
                        <m:e>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𝐾</m:t>
                              </m:r>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e>
                      </m:d>
                    </m:oMath>
                  </m:oMathPara>
                </a14:m>
                <a:endParaRPr lang="en-US" altLang="ja-JP" sz="2200" dirty="0" smtClean="0">
                  <a:effectLst>
                    <a:glow rad="88900">
                      <a:schemeClr val="bg1"/>
                    </a:glow>
                  </a:effectLst>
                  <a:latin typeface="Cambria Math" panose="02040503050406030204" pitchFamily="18" charset="0"/>
                  <a:ea typeface="Cambria Math" panose="02040503050406030204" pitchFamily="18" charset="0"/>
                </a:endParaRPr>
              </a:p>
              <a:p>
                <a:pPr>
                  <a:lnSpc>
                    <a:spcPct val="120000"/>
                  </a:lnSpc>
                </a:pPr>
                <a14:m>
                  <m:oMathPara xmlns:m="http://schemas.openxmlformats.org/officeDocument/2006/math">
                    <m:oMathParaPr>
                      <m:jc m:val="left"/>
                    </m:oMathParaPr>
                    <m:oMath xmlns:m="http://schemas.openxmlformats.org/officeDocument/2006/math">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d>
                        <m:dPr>
                          <m:ctrlPr>
                            <a:rPr lang="en-US" altLang="ja-JP" sz="2200" i="1">
                              <a:solidFill>
                                <a:srgbClr val="000000"/>
                              </a:solidFill>
                              <a:latin typeface="Cambria Math"/>
                              <a:cs typeface="+mn-cs"/>
                            </a:rPr>
                          </m:ctrlPr>
                        </m:dPr>
                        <m:e>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1</m:t>
                              </m:r>
                            </m:sub>
                          </m:sSub>
                        </m:e>
                      </m:d>
                      <m:r>
                        <a:rPr lang="en-US" altLang="ja-JP" sz="2200">
                          <a:solidFill>
                            <a:srgbClr val="000000"/>
                          </a:solidFill>
                          <a:latin typeface="Cambria Math"/>
                          <a:cs typeface="+mn-cs"/>
                        </a:rPr>
                        <m:t>, </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2</m:t>
                          </m:r>
                        </m:sub>
                      </m:sSub>
                      <m:r>
                        <a:rPr lang="en-US" altLang="ja-JP" sz="2200">
                          <a:solidFill>
                            <a:srgbClr val="000000"/>
                          </a:solidFill>
                          <a:latin typeface="Cambria Math"/>
                          <a:cs typeface="+mn-cs"/>
                        </a:rPr>
                        <m:t>=</m:t>
                      </m:r>
                      <m:d>
                        <m:dPr>
                          <m:begChr m:val="["/>
                          <m:ctrlPr>
                            <a:rPr lang="en-US" altLang="ja-JP" sz="2200" i="1">
                              <a:solidFill>
                                <a:srgbClr val="000000"/>
                              </a:solidFill>
                              <a:latin typeface="Cambria Math"/>
                              <a:cs typeface="+mn-cs"/>
                            </a:rPr>
                          </m:ctrlPr>
                        </m:dPr>
                        <m:e>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2</m:t>
                              </m:r>
                            </m:sub>
                          </m:sSub>
                        </m:e>
                      </m:d>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𝑘</m:t>
                          </m:r>
                        </m:sub>
                      </m:sSub>
                      <m:r>
                        <a:rPr lang="en-US" altLang="ja-JP" sz="2200" i="1">
                          <a:solidFill>
                            <a:srgbClr val="000000"/>
                          </a:solidFill>
                          <a:latin typeface="Cambria Math"/>
                          <a:cs typeface="+mn-cs"/>
                        </a:rPr>
                        <m:t>=</m:t>
                      </m:r>
                      <m:d>
                        <m:dPr>
                          <m:begChr m:val="["/>
                          <m:ctrlPr>
                            <a:rPr lang="en-US" altLang="ja-JP" sz="2200" i="1">
                              <a:solidFill>
                                <a:srgbClr val="000000"/>
                              </a:solidFill>
                              <a:latin typeface="Cambria Math"/>
                              <a:cs typeface="+mn-cs"/>
                            </a:rPr>
                          </m:ctrlPr>
                        </m:dPr>
                        <m:e>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𝑘</m:t>
                              </m:r>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𝑘</m:t>
                              </m:r>
                            </m:sub>
                          </m:sSub>
                        </m:e>
                      </m:d>
                      <m:r>
                        <a:rPr lang="en-US" altLang="ja-JP" sz="2200" i="1">
                          <a:solidFill>
                            <a:srgbClr val="000000"/>
                          </a:solidFill>
                          <a:latin typeface="Cambria Math"/>
                          <a:cs typeface="+mn-cs"/>
                        </a:rPr>
                        <m:t>,⋯, </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𝐼</m:t>
                          </m:r>
                        </m:e>
                        <m:sub>
                          <m:r>
                            <a:rPr lang="en-US" altLang="ja-JP" sz="2200" i="1">
                              <a:solidFill>
                                <a:srgbClr val="000000"/>
                              </a:solidFill>
                              <a:latin typeface="Cambria Math"/>
                              <a:cs typeface="+mn-cs"/>
                            </a:rPr>
                            <m:t>𝐾</m:t>
                          </m:r>
                        </m:sub>
                      </m:sSub>
                      <m:r>
                        <a:rPr lang="en-US" altLang="ja-JP" sz="2200" i="1">
                          <a:solidFill>
                            <a:srgbClr val="000000"/>
                          </a:solidFill>
                          <a:latin typeface="Cambria Math"/>
                          <a:cs typeface="+mn-cs"/>
                        </a:rPr>
                        <m:t>=[</m:t>
                      </m:r>
                      <m:sSub>
                        <m:sSubPr>
                          <m:ctrlPr>
                            <a:rPr lang="en-US" altLang="ja-JP" sz="2200" i="1">
                              <a:solidFill>
                                <a:srgbClr val="000000"/>
                              </a:solidFill>
                              <a:latin typeface="Cambria Math"/>
                              <a:cs typeface="+mn-cs"/>
                            </a:rPr>
                          </m:ctrlPr>
                        </m:sSubPr>
                        <m:e>
                          <m:r>
                            <a:rPr lang="en-US" altLang="ja-JP" sz="2200" i="1">
                              <a:solidFill>
                                <a:srgbClr val="000000"/>
                              </a:solidFill>
                              <a:latin typeface="Cambria Math"/>
                              <a:cs typeface="+mn-cs"/>
                            </a:rPr>
                            <m:t>𝑏</m:t>
                          </m:r>
                        </m:e>
                        <m:sub>
                          <m:r>
                            <a:rPr lang="en-US" altLang="ja-JP" sz="2200" i="1">
                              <a:solidFill>
                                <a:srgbClr val="000000"/>
                              </a:solidFill>
                              <a:latin typeface="Cambria Math"/>
                              <a:cs typeface="+mn-cs"/>
                            </a:rPr>
                            <m:t>𝐾</m:t>
                          </m:r>
                          <m:r>
                            <a:rPr lang="en-US" altLang="ja-JP" sz="2200" i="1">
                              <a:solidFill>
                                <a:srgbClr val="000000"/>
                              </a:solidFill>
                              <a:latin typeface="Cambria Math"/>
                              <a:cs typeface="+mn-cs"/>
                            </a:rPr>
                            <m:t>−1</m:t>
                          </m:r>
                        </m:sub>
                      </m:sSub>
                      <m:r>
                        <a:rPr lang="en-US" altLang="ja-JP" sz="2200" i="1">
                          <a:solidFill>
                            <a:srgbClr val="000000"/>
                          </a:solidFill>
                          <a:latin typeface="Cambria Math"/>
                          <a:cs typeface="+mn-cs"/>
                        </a:rPr>
                        <m:t>,∞)</m:t>
                      </m:r>
                    </m:oMath>
                  </m:oMathPara>
                </a14:m>
                <a:endParaRPr lang="en-US" altLang="ja-JP" sz="2200" dirty="0" smtClean="0">
                  <a:effectLst>
                    <a:glow rad="88900">
                      <a:schemeClr val="bg1"/>
                    </a:glow>
                  </a:effectLst>
                  <a:latin typeface="Cambria Math" panose="02040503050406030204" pitchFamily="18" charset="0"/>
                  <a:ea typeface="Cambria Math" panose="02040503050406030204" pitchFamily="18" charset="0"/>
                </a:endParaRPr>
              </a:p>
            </p:txBody>
          </p:sp>
        </mc:Choice>
        <mc:Fallback xmlns="">
          <p:sp>
            <p:nvSpPr>
              <p:cNvPr id="19" name="タイトル 8"/>
              <p:cNvSpPr txBox="1">
                <a:spLocks noRot="1" noChangeAspect="1" noMove="1" noResize="1" noEditPoints="1" noAdjustHandles="1" noChangeArrowheads="1" noChangeShapeType="1" noTextEdit="1"/>
              </p:cNvSpPr>
              <p:nvPr/>
            </p:nvSpPr>
            <p:spPr>
              <a:xfrm>
                <a:off x="1025376" y="2167616"/>
                <a:ext cx="8118625" cy="904863"/>
              </a:xfrm>
              <a:prstGeom prst="rect">
                <a:avLst/>
              </a:prstGeom>
              <a:blipFill rotWithShape="1">
                <a:blip r:embed="rId7"/>
                <a:stretch>
                  <a:fillRect/>
                </a:stretch>
              </a:blipFill>
            </p:spPr>
            <p:txBody>
              <a:bodyPr/>
              <a:lstStyle/>
              <a:p>
                <a:r>
                  <a:rPr lang="ja-JP" altLang="en-US">
                    <a:noFill/>
                  </a:rPr>
                  <a:t> </a:t>
                </a:r>
              </a:p>
            </p:txBody>
          </p:sp>
        </mc:Fallback>
      </mc:AlternateContent>
      <p:sp>
        <p:nvSpPr>
          <p:cNvPr id="20" name="タイトル 8"/>
          <p:cNvSpPr txBox="1">
            <a:spLocks/>
          </p:cNvSpPr>
          <p:nvPr/>
        </p:nvSpPr>
        <p:spPr>
          <a:xfrm>
            <a:off x="810344" y="110530"/>
            <a:ext cx="8310335" cy="523220"/>
          </a:xfrm>
          <a:prstGeom prst="rect">
            <a:avLst/>
          </a:prstGeom>
        </p:spPr>
        <p:txBody>
          <a:bodyPr wrap="square" anchor="ctr" anchorCtr="0">
            <a:spAutoFit/>
          </a:bodyPr>
          <a:lstStyle>
            <a:defPPr>
              <a:defRPr lang="ja-JP"/>
            </a:defPPr>
            <a:lvl1pPr>
              <a:lnSpc>
                <a:spcPct val="100000"/>
              </a:lnSpc>
              <a:spcBef>
                <a:spcPct val="0"/>
              </a:spcBef>
              <a:buNone/>
              <a:defRPr sz="3400">
                <a:effectLst>
                  <a:glow rad="88900">
                    <a:schemeClr val="bg1"/>
                  </a:glow>
                </a:effectLst>
                <a:latin typeface="HGP創英角ｺﾞｼｯｸUB" panose="020B0900000000000000" pitchFamily="50" charset="-128"/>
                <a:ea typeface="HGP創英角ｺﾞｼｯｸUB" panose="020B0900000000000000" pitchFamily="50" charset="-128"/>
                <a:cs typeface="+mj-cs"/>
              </a:defRPr>
            </a:lvl1pPr>
          </a:lstStyle>
          <a:p>
            <a:r>
              <a:rPr lang="ja-JP" altLang="en-US" sz="2800" dirty="0"/>
              <a:t>度数・累積度数・相対度数・累積相対度数</a:t>
            </a:r>
          </a:p>
        </p:txBody>
      </p:sp>
      <p:sp>
        <p:nvSpPr>
          <p:cNvPr id="21" name="正方形/長方形 20"/>
          <p:cNvSpPr>
            <a:spLocks noChangeAspect="1"/>
          </p:cNvSpPr>
          <p:nvPr/>
        </p:nvSpPr>
        <p:spPr>
          <a:xfrm>
            <a:off x="892274" y="4207250"/>
            <a:ext cx="108000" cy="108000"/>
          </a:xfrm>
          <a:prstGeom prst="rect">
            <a:avLst/>
          </a:prstGeom>
          <a:solidFill>
            <a:schemeClr val="tx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14975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テーマ">
  <a:themeElements>
    <a:clrScheme name="統計入門">
      <a:dk1>
        <a:srgbClr val="000000"/>
      </a:dk1>
      <a:lt1>
        <a:sysClr val="window" lastClr="FFFFFF"/>
      </a:lt1>
      <a:dk2>
        <a:srgbClr val="34495E"/>
      </a:dk2>
      <a:lt2>
        <a:srgbClr val="ECF0F1"/>
      </a:lt2>
      <a:accent1>
        <a:srgbClr val="E74C3C"/>
      </a:accent1>
      <a:accent2>
        <a:srgbClr val="E67E22"/>
      </a:accent2>
      <a:accent3>
        <a:srgbClr val="F1C45F"/>
      </a:accent3>
      <a:accent4>
        <a:srgbClr val="7030A0"/>
      </a:accent4>
      <a:accent5>
        <a:srgbClr val="1C74BD"/>
      </a:accent5>
      <a:accent6>
        <a:srgbClr val="2ECC71"/>
      </a:accent6>
      <a:hlink>
        <a:srgbClr val="1CBC9C"/>
      </a:hlink>
      <a:folHlink>
        <a:srgbClr val="95A5A6"/>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accent5"/>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2589</Words>
  <Application>Microsoft Office PowerPoint</Application>
  <PresentationFormat>画面に合わせる (16:10)</PresentationFormat>
  <Paragraphs>312</Paragraphs>
  <Slides>18</Slides>
  <Notes>18</Notes>
  <HiddenSlides>0</HiddenSlides>
  <MMClips>0</MMClips>
  <ScaleCrop>false</ScaleCrop>
  <HeadingPairs>
    <vt:vector size="4" baseType="variant">
      <vt:variant>
        <vt:lpstr>テーマ</vt:lpstr>
      </vt:variant>
      <vt:variant>
        <vt:i4>4</vt:i4>
      </vt:variant>
      <vt:variant>
        <vt:lpstr>スライド タイトル</vt:lpstr>
      </vt:variant>
      <vt:variant>
        <vt:i4>18</vt:i4>
      </vt:variant>
    </vt:vector>
  </HeadingPairs>
  <TitlesOfParts>
    <vt:vector size="22" baseType="lpstr">
      <vt:lpstr>2_Office テーマ</vt:lpstr>
      <vt:lpstr>1_Office テーマ</vt:lpstr>
      <vt:lpstr>4_Office テーマ</vt:lpstr>
      <vt:lpstr>3_Office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2020-02-19T05:09:45Z</dcterms:created>
  <dcterms:modified xsi:type="dcterms:W3CDTF">2020-02-25T04:20:57Z</dcterms:modified>
</cp:coreProperties>
</file>