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theme/themeOverride4.xml" ContentType="application/vnd.openxmlformats-officedocument.themeOverride+xml"/>
  <Override PartName="/ppt/notesSlides/notesSlide11.xml" ContentType="application/vnd.openxmlformats-officedocument.presentationml.notesSlide+xml"/>
  <Override PartName="/ppt/charts/chart9.xml" ContentType="application/vnd.openxmlformats-officedocument.drawingml.chart+xml"/>
  <Override PartName="/ppt/theme/themeOverride5.xml" ContentType="application/vnd.openxmlformats-officedocument.themeOverride+xml"/>
  <Override PartName="/ppt/notesSlides/notesSlide12.xml" ContentType="application/vnd.openxmlformats-officedocument.presentationml.notesSlide+xml"/>
  <Override PartName="/ppt/charts/chart10.xml" ContentType="application/vnd.openxmlformats-officedocument.drawingml.chart+xml"/>
  <Override PartName="/ppt/theme/themeOverride6.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3.xml" ContentType="application/vnd.ms-office.chartstyle+xml"/>
  <Override PartName="/ppt/charts/colors3.xml" ContentType="application/vnd.ms-office.chartcolor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4" r:id="rId1"/>
    <p:sldMasterId id="2147483717" r:id="rId2"/>
    <p:sldMasterId id="2147483720" r:id="rId3"/>
    <p:sldMasterId id="2147483718" r:id="rId4"/>
    <p:sldMasterId id="2147483722" r:id="rId5"/>
  </p:sldMasterIdLst>
  <p:notesMasterIdLst>
    <p:notesMasterId r:id="rId19"/>
  </p:notesMasterIdLst>
  <p:handoutMasterIdLst>
    <p:handoutMasterId r:id="rId20"/>
  </p:handoutMasterIdLst>
  <p:sldIdLst>
    <p:sldId id="617" r:id="rId6"/>
    <p:sldId id="549" r:id="rId7"/>
    <p:sldId id="419" r:id="rId8"/>
    <p:sldId id="418" r:id="rId9"/>
    <p:sldId id="557" r:id="rId10"/>
    <p:sldId id="558" r:id="rId11"/>
    <p:sldId id="420" r:id="rId12"/>
    <p:sldId id="421" r:id="rId13"/>
    <p:sldId id="422" r:id="rId14"/>
    <p:sldId id="618" r:id="rId15"/>
    <p:sldId id="425" r:id="rId16"/>
    <p:sldId id="426" r:id="rId17"/>
    <p:sldId id="614" r:id="rId18"/>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guide id="4" orient="horz" pos="394">
          <p15:clr>
            <a:srgbClr val="A4A3A4"/>
          </p15:clr>
        </p15:guide>
        <p15:guide id="5" orient="horz" pos="530">
          <p15:clr>
            <a:srgbClr val="A4A3A4"/>
          </p15:clr>
        </p15:guide>
        <p15:guide id="6" orient="horz" pos="3206">
          <p15:clr>
            <a:srgbClr val="A4A3A4"/>
          </p15:clr>
        </p15:guide>
        <p15:guide id="7" pos="567">
          <p15:clr>
            <a:srgbClr val="A4A3A4"/>
          </p15:clr>
        </p15:guide>
        <p15:guide id="8" pos="5193">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66FF"/>
    <a:srgbClr val="5D73F9"/>
    <a:srgbClr val="3A4DFF"/>
    <a:srgbClr val="3E47FC"/>
    <a:srgbClr val="3A43FF"/>
    <a:srgbClr val="5E7CFC"/>
    <a:srgbClr val="0033CC"/>
    <a:srgbClr val="3333FF"/>
    <a:srgbClr val="99C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9" autoAdjust="0"/>
    <p:restoredTop sz="77712" autoAdjust="0"/>
  </p:normalViewPr>
  <p:slideViewPr>
    <p:cSldViewPr>
      <p:cViewPr varScale="1">
        <p:scale>
          <a:sx n="145" d="100"/>
          <a:sy n="145" d="100"/>
        </p:scale>
        <p:origin x="-1032" y="-90"/>
      </p:cViewPr>
      <p:guideLst>
        <p:guide orient="horz" pos="1800"/>
        <p:guide orient="horz" pos="394"/>
        <p:guide orient="horz" pos="530"/>
        <p:guide orient="horz" pos="3206"/>
        <p:guide pos="2400"/>
        <p:guide pos="2880"/>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Dropbox\&#21307;&#30274;&#24773;&#22577;&#20225;&#30011;&#37096;\&#25991;&#31185;&#30465;&#30149;&#38498;&#32076;&#21942;&#20154;&#26448;\logdata.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Excel_Worksheet8.xlsx"/><Relationship Id="rId1" Type="http://schemas.openxmlformats.org/officeDocument/2006/relationships/themeOverride" Target="../theme/themeOverride6.xml"/><Relationship Id="rId4" Type="http://schemas.microsoft.com/office/2011/relationships/chartStyle" Target="style4.xm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Dropbox\&#21307;&#30274;&#24773;&#22577;&#20225;&#30011;&#37096;\&#25991;&#31185;&#30465;&#30149;&#38498;&#32076;&#21942;&#20154;&#26448;\logdata.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 Id="rId5" Type="http://schemas.microsoft.com/office/2011/relationships/chartStyle" Target="style3.xml"/><Relationship Id="rId4"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none"/>
          </c:marker>
          <c:xVal>
            <c:numRef>
              <c:f>Sheet2!$A$2:$A$40</c:f>
              <c:numCache>
                <c:formatCode>General</c:formatCode>
                <c:ptCount val="3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numCache>
            </c:numRef>
          </c:xVal>
          <c:yVal>
            <c:numRef>
              <c:f>Sheet2!$B$2:$B$40</c:f>
              <c:numCache>
                <c:formatCode>General</c:formatCode>
                <c:ptCount val="39"/>
                <c:pt idx="0">
                  <c:v>380</c:v>
                </c:pt>
                <c:pt idx="1">
                  <c:v>1200</c:v>
                </c:pt>
                <c:pt idx="2">
                  <c:v>1900</c:v>
                </c:pt>
                <c:pt idx="3">
                  <c:v>1450</c:v>
                </c:pt>
                <c:pt idx="4">
                  <c:v>1050</c:v>
                </c:pt>
                <c:pt idx="5">
                  <c:v>1000</c:v>
                </c:pt>
                <c:pt idx="6">
                  <c:v>820</c:v>
                </c:pt>
                <c:pt idx="7">
                  <c:v>1000</c:v>
                </c:pt>
                <c:pt idx="8">
                  <c:v>810</c:v>
                </c:pt>
                <c:pt idx="9">
                  <c:v>790</c:v>
                </c:pt>
                <c:pt idx="10">
                  <c:v>700</c:v>
                </c:pt>
                <c:pt idx="11">
                  <c:v>570</c:v>
                </c:pt>
                <c:pt idx="12">
                  <c:v>580</c:v>
                </c:pt>
                <c:pt idx="13">
                  <c:v>560</c:v>
                </c:pt>
                <c:pt idx="14">
                  <c:v>590</c:v>
                </c:pt>
                <c:pt idx="15">
                  <c:v>440</c:v>
                </c:pt>
                <c:pt idx="16">
                  <c:v>410</c:v>
                </c:pt>
                <c:pt idx="17">
                  <c:v>390</c:v>
                </c:pt>
                <c:pt idx="18">
                  <c:v>290</c:v>
                </c:pt>
                <c:pt idx="19">
                  <c:v>310</c:v>
                </c:pt>
                <c:pt idx="20">
                  <c:v>290</c:v>
                </c:pt>
                <c:pt idx="21">
                  <c:v>300</c:v>
                </c:pt>
                <c:pt idx="22">
                  <c:v>230</c:v>
                </c:pt>
                <c:pt idx="23">
                  <c:v>200</c:v>
                </c:pt>
                <c:pt idx="24">
                  <c:v>190</c:v>
                </c:pt>
                <c:pt idx="25">
                  <c:v>205</c:v>
                </c:pt>
                <c:pt idx="26">
                  <c:v>190</c:v>
                </c:pt>
                <c:pt idx="27">
                  <c:v>180</c:v>
                </c:pt>
                <c:pt idx="28">
                  <c:v>200</c:v>
                </c:pt>
                <c:pt idx="29">
                  <c:v>190</c:v>
                </c:pt>
                <c:pt idx="30">
                  <c:v>150</c:v>
                </c:pt>
                <c:pt idx="31">
                  <c:v>150</c:v>
                </c:pt>
                <c:pt idx="32">
                  <c:v>160</c:v>
                </c:pt>
                <c:pt idx="33">
                  <c:v>140</c:v>
                </c:pt>
                <c:pt idx="34">
                  <c:v>140</c:v>
                </c:pt>
                <c:pt idx="35">
                  <c:v>140</c:v>
                </c:pt>
                <c:pt idx="36">
                  <c:v>90</c:v>
                </c:pt>
                <c:pt idx="37">
                  <c:v>70</c:v>
                </c:pt>
                <c:pt idx="38">
                  <c:v>90</c:v>
                </c:pt>
              </c:numCache>
            </c:numRef>
          </c:yVal>
          <c:smooth val="0"/>
          <c:extLst xmlns:c16r2="http://schemas.microsoft.com/office/drawing/2015/06/chart">
            <c:ext xmlns:c16="http://schemas.microsoft.com/office/drawing/2014/chart" uri="{C3380CC4-5D6E-409C-BE32-E72D297353CC}">
              <c16:uniqueId val="{00000000-214B-408E-92CE-54FB5E4EA8C6}"/>
            </c:ext>
          </c:extLst>
        </c:ser>
        <c:dLbls>
          <c:showLegendKey val="0"/>
          <c:showVal val="0"/>
          <c:showCatName val="0"/>
          <c:showSerName val="0"/>
          <c:showPercent val="0"/>
          <c:showBubbleSize val="0"/>
        </c:dLbls>
        <c:axId val="50233728"/>
        <c:axId val="50235264"/>
      </c:scatterChart>
      <c:valAx>
        <c:axId val="50233728"/>
        <c:scaling>
          <c:orientation val="minMax"/>
          <c:max val="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35264"/>
        <c:crosses val="autoZero"/>
        <c:crossBetween val="midCat"/>
      </c:valAx>
      <c:valAx>
        <c:axId val="50235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2337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490959642590172"/>
          <c:y val="6.4877977985873928E-2"/>
          <c:w val="0.76629144360593637"/>
          <c:h val="0.682238683808984"/>
        </c:manualLayout>
      </c:layout>
      <c:barChart>
        <c:barDir val="bar"/>
        <c:grouping val="stacked"/>
        <c:varyColors val="0"/>
        <c:ser>
          <c:idx val="0"/>
          <c:order val="0"/>
          <c:tx>
            <c:strRef>
              <c:f>Sheet2!$J$8</c:f>
              <c:strCache>
                <c:ptCount val="1"/>
                <c:pt idx="0">
                  <c:v>よくあてはまる</c:v>
                </c:pt>
              </c:strCache>
            </c:strRef>
          </c:tx>
          <c:spPr>
            <a:solidFill>
              <a:srgbClr val="0000FF"/>
            </a:solidFill>
            <a:ln>
              <a:noFill/>
            </a:ln>
            <a:effectLst/>
          </c:spPr>
          <c:invertIfNegative val="0"/>
          <c:dLbls>
            <c:dLbl>
              <c:idx val="0"/>
              <c:layout/>
              <c:tx>
                <c:rich>
                  <a:bodyPr/>
                  <a:lstStyle/>
                  <a:p>
                    <a:r>
                      <a:rPr lang="en-US" altLang="en-US" dirty="0"/>
                      <a:t>15.1</a:t>
                    </a:r>
                    <a:r>
                      <a:rPr lang="en-US" altLang="en-US" sz="1200" dirty="0"/>
                      <a:t>%</a:t>
                    </a:r>
                    <a:endParaRPr lang="en-US" altLang="en-US" dirty="0"/>
                  </a:p>
                </c:rich>
              </c:tx>
              <c:showLegendKey val="0"/>
              <c:showVal val="1"/>
              <c:showCatName val="0"/>
              <c:showSerName val="0"/>
              <c:showPercent val="0"/>
              <c:showBubbleSize val="0"/>
            </c:dLbl>
            <c:dLbl>
              <c:idx val="1"/>
              <c:layout>
                <c:manualLayout>
                  <c:x val="1.1097900711613873E-2"/>
                  <c:y val="3.8671572878336887E-3"/>
                </c:manualLayout>
              </c:layout>
              <c:tx>
                <c:rich>
                  <a:bodyPr/>
                  <a:lstStyle/>
                  <a:p>
                    <a:r>
                      <a:rPr lang="en-US" altLang="en-US" dirty="0"/>
                      <a:t>5.4</a:t>
                    </a:r>
                    <a:r>
                      <a:rPr lang="en-US" altLang="en-US" sz="1200" dirty="0"/>
                      <a:t>%</a:t>
                    </a:r>
                    <a:endParaRPr lang="en-US" altLang="en-US" dirty="0"/>
                  </a:p>
                </c:rich>
              </c:tx>
              <c:showLegendKey val="0"/>
              <c:showVal val="1"/>
              <c:showCatName val="0"/>
              <c:showSerName val="0"/>
              <c:showPercent val="0"/>
              <c:showBubbleSize val="0"/>
            </c:dLbl>
            <c:dLbl>
              <c:idx val="2"/>
              <c:layout/>
              <c:tx>
                <c:rich>
                  <a:bodyPr/>
                  <a:lstStyle/>
                  <a:p>
                    <a:r>
                      <a:rPr lang="en-US" altLang="en-US" dirty="0"/>
                      <a:t>11.4</a:t>
                    </a:r>
                    <a:r>
                      <a:rPr lang="en-US" altLang="en-US" sz="1200" dirty="0"/>
                      <a:t>%</a:t>
                    </a:r>
                    <a:endParaRPr lang="en-US" alt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Sheet2!$I$9:$I$11</c:f>
              <c:strCache>
                <c:ptCount val="3"/>
                <c:pt idx="0">
                  <c:v>女(N=671)</c:v>
                </c:pt>
                <c:pt idx="1">
                  <c:v>男(N=484)</c:v>
                </c:pt>
                <c:pt idx="2">
                  <c:v>計(N=1155)</c:v>
                </c:pt>
              </c:strCache>
            </c:strRef>
          </c:cat>
          <c:val>
            <c:numRef>
              <c:f>Sheet2!$J$9:$J$11</c:f>
              <c:numCache>
                <c:formatCode>0.0%</c:formatCode>
                <c:ptCount val="3"/>
                <c:pt idx="0">
                  <c:v>0.151</c:v>
                </c:pt>
                <c:pt idx="1">
                  <c:v>5.3999999999999999E-2</c:v>
                </c:pt>
                <c:pt idx="2">
                  <c:v>0.114</c:v>
                </c:pt>
              </c:numCache>
            </c:numRef>
          </c:val>
          <c:extLst xmlns:c16r2="http://schemas.microsoft.com/office/drawing/2015/06/chart">
            <c:ext xmlns:c16="http://schemas.microsoft.com/office/drawing/2014/chart" uri="{C3380CC4-5D6E-409C-BE32-E72D297353CC}">
              <c16:uniqueId val="{00000000-FD72-4150-837E-387E12BB48A8}"/>
            </c:ext>
          </c:extLst>
        </c:ser>
        <c:ser>
          <c:idx val="1"/>
          <c:order val="1"/>
          <c:tx>
            <c:strRef>
              <c:f>Sheet2!$K$8</c:f>
              <c:strCache>
                <c:ptCount val="1"/>
                <c:pt idx="0">
                  <c:v>ややあてはまる</c:v>
                </c:pt>
              </c:strCache>
            </c:strRef>
          </c:tx>
          <c:spPr>
            <a:solidFill>
              <a:srgbClr val="3E47FC"/>
            </a:solidFill>
            <a:ln>
              <a:noFill/>
            </a:ln>
            <a:effectLst/>
          </c:spPr>
          <c:invertIfNegative val="0"/>
          <c:dLbls>
            <c:dLbl>
              <c:idx val="0"/>
              <c:layout/>
              <c:tx>
                <c:rich>
                  <a:bodyPr/>
                  <a:lstStyle/>
                  <a:p>
                    <a:r>
                      <a:rPr lang="en-US" altLang="en-US" dirty="0"/>
                      <a:t>36.1</a:t>
                    </a:r>
                    <a:r>
                      <a:rPr lang="en-US" altLang="en-US" sz="1200" dirty="0"/>
                      <a:t>%</a:t>
                    </a:r>
                    <a:endParaRPr lang="en-US" altLang="en-US" dirty="0"/>
                  </a:p>
                </c:rich>
              </c:tx>
              <c:showLegendKey val="0"/>
              <c:showVal val="1"/>
              <c:showCatName val="0"/>
              <c:showSerName val="0"/>
              <c:showPercent val="0"/>
              <c:showBubbleSize val="0"/>
            </c:dLbl>
            <c:dLbl>
              <c:idx val="1"/>
              <c:layout>
                <c:manualLayout>
                  <c:x val="9.5124863242404614E-3"/>
                  <c:y val="0"/>
                </c:manualLayout>
              </c:layout>
              <c:tx>
                <c:rich>
                  <a:bodyPr/>
                  <a:lstStyle/>
                  <a:p>
                    <a:r>
                      <a:rPr lang="en-US" altLang="en-US" dirty="0"/>
                      <a:t>32.0</a:t>
                    </a:r>
                    <a:r>
                      <a:rPr lang="en-US" altLang="en-US" sz="1200" dirty="0"/>
                      <a:t>%</a:t>
                    </a:r>
                    <a:endParaRPr lang="en-US" altLang="en-US" dirty="0"/>
                  </a:p>
                </c:rich>
              </c:tx>
              <c:showLegendKey val="0"/>
              <c:showVal val="1"/>
              <c:showCatName val="0"/>
              <c:showSerName val="0"/>
              <c:showPercent val="0"/>
              <c:showBubbleSize val="0"/>
            </c:dLbl>
            <c:dLbl>
              <c:idx val="2"/>
              <c:layout/>
              <c:tx>
                <c:rich>
                  <a:bodyPr/>
                  <a:lstStyle/>
                  <a:p>
                    <a:r>
                      <a:rPr lang="en-US" altLang="en-US" dirty="0"/>
                      <a:t>34.4</a:t>
                    </a:r>
                    <a:r>
                      <a:rPr lang="en-US" altLang="en-US" sz="1200" dirty="0"/>
                      <a:t>%</a:t>
                    </a:r>
                    <a:endParaRPr lang="en-US" alt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Sheet2!$I$9:$I$11</c:f>
              <c:strCache>
                <c:ptCount val="3"/>
                <c:pt idx="0">
                  <c:v>女(N=671)</c:v>
                </c:pt>
                <c:pt idx="1">
                  <c:v>男(N=484)</c:v>
                </c:pt>
                <c:pt idx="2">
                  <c:v>計(N=1155)</c:v>
                </c:pt>
              </c:strCache>
            </c:strRef>
          </c:cat>
          <c:val>
            <c:numRef>
              <c:f>Sheet2!$K$9:$K$11</c:f>
              <c:numCache>
                <c:formatCode>0.0%</c:formatCode>
                <c:ptCount val="3"/>
                <c:pt idx="0">
                  <c:v>0.36099999999999999</c:v>
                </c:pt>
                <c:pt idx="1">
                  <c:v>0.32</c:v>
                </c:pt>
                <c:pt idx="2">
                  <c:v>0.34399999999999997</c:v>
                </c:pt>
              </c:numCache>
            </c:numRef>
          </c:val>
          <c:extLst xmlns:c16r2="http://schemas.microsoft.com/office/drawing/2015/06/chart">
            <c:ext xmlns:c16="http://schemas.microsoft.com/office/drawing/2014/chart" uri="{C3380CC4-5D6E-409C-BE32-E72D297353CC}">
              <c16:uniqueId val="{00000001-FD72-4150-837E-387E12BB48A8}"/>
            </c:ext>
          </c:extLst>
        </c:ser>
        <c:ser>
          <c:idx val="2"/>
          <c:order val="2"/>
          <c:tx>
            <c:strRef>
              <c:f>Sheet2!$L$8</c:f>
              <c:strCache>
                <c:ptCount val="1"/>
                <c:pt idx="0">
                  <c:v>どちらでもない</c:v>
                </c:pt>
              </c:strCache>
            </c:strRef>
          </c:tx>
          <c:spPr>
            <a:solidFill>
              <a:srgbClr val="5E7CFC"/>
            </a:solidFill>
            <a:ln>
              <a:noFill/>
            </a:ln>
            <a:effectLst/>
          </c:spPr>
          <c:invertIfNegative val="0"/>
          <c:dLbls>
            <c:dLbl>
              <c:idx val="0"/>
              <c:layout/>
              <c:tx>
                <c:rich>
                  <a:bodyPr/>
                  <a:lstStyle/>
                  <a:p>
                    <a:r>
                      <a:rPr lang="en-US" altLang="en-US" dirty="0"/>
                      <a:t>26.4</a:t>
                    </a:r>
                    <a:r>
                      <a:rPr lang="en-US" altLang="en-US" sz="1200" dirty="0"/>
                      <a:t>%</a:t>
                    </a:r>
                    <a:endParaRPr lang="en-US" altLang="en-US" dirty="0"/>
                  </a:p>
                </c:rich>
              </c:tx>
              <c:showLegendKey val="0"/>
              <c:showVal val="1"/>
              <c:showCatName val="0"/>
              <c:showSerName val="0"/>
              <c:showPercent val="0"/>
              <c:showBubbleSize val="0"/>
            </c:dLbl>
            <c:dLbl>
              <c:idx val="1"/>
              <c:layout>
                <c:manualLayout>
                  <c:x val="6.3416575494936412E-3"/>
                  <c:y val="0"/>
                </c:manualLayout>
              </c:layout>
              <c:tx>
                <c:rich>
                  <a:bodyPr/>
                  <a:lstStyle/>
                  <a:p>
                    <a:r>
                      <a:rPr lang="en-US" altLang="en-US" dirty="0"/>
                      <a:t>33.5</a:t>
                    </a:r>
                    <a:r>
                      <a:rPr lang="en-US" altLang="en-US" sz="1200" dirty="0"/>
                      <a:t>%</a:t>
                    </a:r>
                    <a:endParaRPr lang="en-US" altLang="en-US" dirty="0"/>
                  </a:p>
                </c:rich>
              </c:tx>
              <c:showLegendKey val="0"/>
              <c:showVal val="1"/>
              <c:showCatName val="0"/>
              <c:showSerName val="0"/>
              <c:showPercent val="0"/>
              <c:showBubbleSize val="0"/>
            </c:dLbl>
            <c:dLbl>
              <c:idx val="2"/>
              <c:layout/>
              <c:tx>
                <c:rich>
                  <a:bodyPr/>
                  <a:lstStyle/>
                  <a:p>
                    <a:r>
                      <a:rPr lang="en-US" altLang="en-US" dirty="0"/>
                      <a:t>29.4</a:t>
                    </a:r>
                    <a:r>
                      <a:rPr lang="en-US" altLang="en-US" sz="1200" dirty="0"/>
                      <a:t>%</a:t>
                    </a:r>
                    <a:endParaRPr lang="en-US" alt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Sheet2!$I$9:$I$11</c:f>
              <c:strCache>
                <c:ptCount val="3"/>
                <c:pt idx="0">
                  <c:v>女(N=671)</c:v>
                </c:pt>
                <c:pt idx="1">
                  <c:v>男(N=484)</c:v>
                </c:pt>
                <c:pt idx="2">
                  <c:v>計(N=1155)</c:v>
                </c:pt>
              </c:strCache>
            </c:strRef>
          </c:cat>
          <c:val>
            <c:numRef>
              <c:f>Sheet2!$L$9:$L$11</c:f>
              <c:numCache>
                <c:formatCode>0.0%</c:formatCode>
                <c:ptCount val="3"/>
                <c:pt idx="0">
                  <c:v>0.26400000000000001</c:v>
                </c:pt>
                <c:pt idx="1">
                  <c:v>0.33500000000000002</c:v>
                </c:pt>
                <c:pt idx="2">
                  <c:v>0.29399999999999998</c:v>
                </c:pt>
              </c:numCache>
            </c:numRef>
          </c:val>
          <c:extLst xmlns:c16r2="http://schemas.microsoft.com/office/drawing/2015/06/chart">
            <c:ext xmlns:c16="http://schemas.microsoft.com/office/drawing/2014/chart" uri="{C3380CC4-5D6E-409C-BE32-E72D297353CC}">
              <c16:uniqueId val="{00000002-FD72-4150-837E-387E12BB48A8}"/>
            </c:ext>
          </c:extLst>
        </c:ser>
        <c:ser>
          <c:idx val="3"/>
          <c:order val="3"/>
          <c:tx>
            <c:strRef>
              <c:f>Sheet2!$M$8</c:f>
              <c:strCache>
                <c:ptCount val="1"/>
                <c:pt idx="0">
                  <c:v>あまりあてはまらない</c:v>
                </c:pt>
              </c:strCache>
            </c:strRef>
          </c:tx>
          <c:spPr>
            <a:solidFill>
              <a:srgbClr val="54A4E6"/>
            </a:solidFill>
            <a:ln>
              <a:noFill/>
            </a:ln>
            <a:effectLst/>
          </c:spPr>
          <c:invertIfNegative val="0"/>
          <c:dLbls>
            <c:dLbl>
              <c:idx val="0"/>
              <c:layout/>
              <c:tx>
                <c:rich>
                  <a:bodyPr/>
                  <a:lstStyle/>
                  <a:p>
                    <a:r>
                      <a:rPr lang="en-US" altLang="en-US" dirty="0"/>
                      <a:t>16.7</a:t>
                    </a:r>
                    <a:r>
                      <a:rPr lang="en-US" altLang="en-US" sz="1200" dirty="0"/>
                      <a:t>%</a:t>
                    </a:r>
                    <a:endParaRPr lang="en-US" altLang="en-US" dirty="0"/>
                  </a:p>
                </c:rich>
              </c:tx>
              <c:showLegendKey val="0"/>
              <c:showVal val="1"/>
              <c:showCatName val="0"/>
              <c:showSerName val="0"/>
              <c:showPercent val="0"/>
              <c:showBubbleSize val="0"/>
            </c:dLbl>
            <c:dLbl>
              <c:idx val="1"/>
              <c:layout>
                <c:manualLayout>
                  <c:x val="7.9270719368670518E-3"/>
                  <c:y val="0"/>
                </c:manualLayout>
              </c:layout>
              <c:tx>
                <c:rich>
                  <a:bodyPr/>
                  <a:lstStyle/>
                  <a:p>
                    <a:r>
                      <a:rPr lang="en-US" altLang="en-US" dirty="0"/>
                      <a:t>19.4</a:t>
                    </a:r>
                    <a:r>
                      <a:rPr lang="en-US" altLang="en-US" sz="1200" dirty="0"/>
                      <a:t>%</a:t>
                    </a:r>
                    <a:endParaRPr lang="en-US" altLang="en-US" dirty="0"/>
                  </a:p>
                </c:rich>
              </c:tx>
              <c:showLegendKey val="0"/>
              <c:showVal val="1"/>
              <c:showCatName val="0"/>
              <c:showSerName val="0"/>
              <c:showPercent val="0"/>
              <c:showBubbleSize val="0"/>
            </c:dLbl>
            <c:dLbl>
              <c:idx val="2"/>
              <c:layout/>
              <c:tx>
                <c:rich>
                  <a:bodyPr/>
                  <a:lstStyle/>
                  <a:p>
                    <a:r>
                      <a:rPr lang="en-US" altLang="en-US" dirty="0"/>
                      <a:t>17.8</a:t>
                    </a:r>
                    <a:r>
                      <a:rPr lang="en-US" altLang="en-US" sz="1200" dirty="0"/>
                      <a:t>%</a:t>
                    </a:r>
                    <a:endParaRPr lang="en-US" alt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Sheet2!$I$9:$I$11</c:f>
              <c:strCache>
                <c:ptCount val="3"/>
                <c:pt idx="0">
                  <c:v>女(N=671)</c:v>
                </c:pt>
                <c:pt idx="1">
                  <c:v>男(N=484)</c:v>
                </c:pt>
                <c:pt idx="2">
                  <c:v>計(N=1155)</c:v>
                </c:pt>
              </c:strCache>
            </c:strRef>
          </c:cat>
          <c:val>
            <c:numRef>
              <c:f>Sheet2!$M$9:$M$11</c:f>
              <c:numCache>
                <c:formatCode>0.0%</c:formatCode>
                <c:ptCount val="3"/>
                <c:pt idx="0">
                  <c:v>0.16700000000000001</c:v>
                </c:pt>
                <c:pt idx="1">
                  <c:v>0.19400000000000001</c:v>
                </c:pt>
                <c:pt idx="2">
                  <c:v>0.17799999999999999</c:v>
                </c:pt>
              </c:numCache>
            </c:numRef>
          </c:val>
          <c:extLst xmlns:c16r2="http://schemas.microsoft.com/office/drawing/2015/06/chart">
            <c:ext xmlns:c16="http://schemas.microsoft.com/office/drawing/2014/chart" uri="{C3380CC4-5D6E-409C-BE32-E72D297353CC}">
              <c16:uniqueId val="{00000003-FD72-4150-837E-387E12BB48A8}"/>
            </c:ext>
          </c:extLst>
        </c:ser>
        <c:ser>
          <c:idx val="4"/>
          <c:order val="4"/>
          <c:tx>
            <c:strRef>
              <c:f>Sheet2!$N$8</c:f>
              <c:strCache>
                <c:ptCount val="1"/>
                <c:pt idx="0">
                  <c:v>まったくあてはまらない</c:v>
                </c:pt>
              </c:strCache>
            </c:strRef>
          </c:tx>
          <c:spPr>
            <a:solidFill>
              <a:srgbClr val="99C8F0"/>
            </a:solidFill>
            <a:ln>
              <a:noFill/>
            </a:ln>
            <a:effectLst/>
          </c:spPr>
          <c:invertIfNegative val="0"/>
          <c:dLbls>
            <c:dLbl>
              <c:idx val="0"/>
              <c:layout>
                <c:manualLayout>
                  <c:x val="-7.9270719368670518E-3"/>
                  <c:y val="3.0438073890859414E-7"/>
                </c:manualLayout>
              </c:layout>
              <c:tx>
                <c:rich>
                  <a:bodyPr/>
                  <a:lstStyle/>
                  <a:p>
                    <a:r>
                      <a:rPr lang="en-US" altLang="en-US" dirty="0">
                        <a:solidFill>
                          <a:schemeClr val="tx1">
                            <a:lumMod val="75000"/>
                            <a:lumOff val="25000"/>
                          </a:schemeClr>
                        </a:solidFill>
                      </a:rPr>
                      <a:t>5.8</a:t>
                    </a:r>
                    <a:r>
                      <a:rPr lang="en-US" altLang="en-US" sz="1200" dirty="0">
                        <a:solidFill>
                          <a:schemeClr val="tx1">
                            <a:lumMod val="75000"/>
                            <a:lumOff val="25000"/>
                          </a:schemeClr>
                        </a:solidFill>
                      </a:rPr>
                      <a:t>%</a:t>
                    </a:r>
                    <a:endParaRPr lang="en-US" altLang="en-US" dirty="0"/>
                  </a:p>
                </c:rich>
              </c:tx>
              <c:showLegendKey val="0"/>
              <c:showVal val="1"/>
              <c:showCatName val="0"/>
              <c:showSerName val="0"/>
              <c:showPercent val="0"/>
              <c:showBubbleSize val="0"/>
            </c:dLbl>
            <c:dLbl>
              <c:idx val="1"/>
              <c:layout/>
              <c:tx>
                <c:rich>
                  <a:bodyPr/>
                  <a:lstStyle/>
                  <a:p>
                    <a:r>
                      <a:rPr lang="en-US" altLang="en-US" dirty="0">
                        <a:solidFill>
                          <a:schemeClr val="tx1">
                            <a:lumMod val="75000"/>
                            <a:lumOff val="25000"/>
                          </a:schemeClr>
                        </a:solidFill>
                      </a:rPr>
                      <a:t>8.7</a:t>
                    </a:r>
                    <a:r>
                      <a:rPr lang="en-US" altLang="en-US" sz="1200" dirty="0">
                        <a:solidFill>
                          <a:schemeClr val="tx1">
                            <a:lumMod val="75000"/>
                            <a:lumOff val="25000"/>
                          </a:schemeClr>
                        </a:solidFill>
                      </a:rPr>
                      <a:t>%</a:t>
                    </a:r>
                    <a:endParaRPr lang="en-US" altLang="en-US" dirty="0"/>
                  </a:p>
                </c:rich>
              </c:tx>
              <c:showLegendKey val="0"/>
              <c:showVal val="1"/>
              <c:showCatName val="0"/>
              <c:showSerName val="0"/>
              <c:showPercent val="0"/>
              <c:showBubbleSize val="0"/>
            </c:dLbl>
            <c:dLbl>
              <c:idx val="2"/>
              <c:layout/>
              <c:tx>
                <c:rich>
                  <a:bodyPr/>
                  <a:lstStyle/>
                  <a:p>
                    <a:r>
                      <a:rPr lang="en-US" altLang="en-US" dirty="0">
                        <a:solidFill>
                          <a:schemeClr val="tx1">
                            <a:lumMod val="75000"/>
                            <a:lumOff val="25000"/>
                          </a:schemeClr>
                        </a:solidFill>
                      </a:rPr>
                      <a:t>7.0</a:t>
                    </a:r>
                    <a:r>
                      <a:rPr lang="en-US" altLang="en-US" sz="1200" dirty="0">
                        <a:solidFill>
                          <a:schemeClr val="tx1">
                            <a:lumMod val="75000"/>
                            <a:lumOff val="25000"/>
                          </a:schemeClr>
                        </a:solidFill>
                      </a:rPr>
                      <a:t>%</a:t>
                    </a:r>
                    <a:endParaRPr lang="en-US" alt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Sheet2!$I$9:$I$11</c:f>
              <c:strCache>
                <c:ptCount val="3"/>
                <c:pt idx="0">
                  <c:v>女(N=671)</c:v>
                </c:pt>
                <c:pt idx="1">
                  <c:v>男(N=484)</c:v>
                </c:pt>
                <c:pt idx="2">
                  <c:v>計(N=1155)</c:v>
                </c:pt>
              </c:strCache>
            </c:strRef>
          </c:cat>
          <c:val>
            <c:numRef>
              <c:f>Sheet2!$N$9:$N$11</c:f>
              <c:numCache>
                <c:formatCode>0.0%</c:formatCode>
                <c:ptCount val="3"/>
                <c:pt idx="0">
                  <c:v>5.8000000000000003E-2</c:v>
                </c:pt>
                <c:pt idx="1">
                  <c:v>8.6999999999999994E-2</c:v>
                </c:pt>
                <c:pt idx="2">
                  <c:v>7.0000000000000007E-2</c:v>
                </c:pt>
              </c:numCache>
            </c:numRef>
          </c:val>
          <c:extLst xmlns:c16r2="http://schemas.microsoft.com/office/drawing/2015/06/chart">
            <c:ext xmlns:c16="http://schemas.microsoft.com/office/drawing/2014/chart" uri="{C3380CC4-5D6E-409C-BE32-E72D297353CC}">
              <c16:uniqueId val="{00000004-FD72-4150-837E-387E12BB48A8}"/>
            </c:ext>
          </c:extLst>
        </c:ser>
        <c:dLbls>
          <c:showLegendKey val="0"/>
          <c:showVal val="0"/>
          <c:showCatName val="0"/>
          <c:showSerName val="0"/>
          <c:showPercent val="0"/>
          <c:showBubbleSize val="0"/>
        </c:dLbls>
        <c:gapWidth val="25"/>
        <c:overlap val="100"/>
        <c:axId val="59610624"/>
        <c:axId val="59612160"/>
      </c:barChart>
      <c:catAx>
        <c:axId val="59610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59612160"/>
        <c:crosses val="autoZero"/>
        <c:auto val="1"/>
        <c:lblAlgn val="ctr"/>
        <c:lblOffset val="100"/>
        <c:noMultiLvlLbl val="0"/>
      </c:catAx>
      <c:valAx>
        <c:axId val="59612160"/>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59610624"/>
        <c:crosses val="autoZero"/>
        <c:crossBetween val="between"/>
        <c:majorUnit val="0.5"/>
      </c:valAx>
      <c:spPr>
        <a:noFill/>
        <a:ln>
          <a:noFill/>
        </a:ln>
        <a:effectLst/>
      </c:spPr>
    </c:plotArea>
    <c:legend>
      <c:legendPos val="b"/>
      <c:layout>
        <c:manualLayout>
          <c:xMode val="edge"/>
          <c:yMode val="edge"/>
          <c:x val="4.3900124386369734E-2"/>
          <c:y val="0.80404424600173074"/>
          <c:w val="0.9069520296050545"/>
          <c:h val="7.2255421705816628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55346038977288"/>
          <c:y val="0.17710508726090002"/>
          <c:w val="0.83793720133439165"/>
          <c:h val="0.73050181813530002"/>
        </c:manualLayout>
      </c:layout>
      <c:scatterChart>
        <c:scatterStyle val="lineMarker"/>
        <c:varyColors val="0"/>
        <c:ser>
          <c:idx val="0"/>
          <c:order val="0"/>
          <c:spPr>
            <a:ln w="19050" cap="rnd">
              <a:solidFill>
                <a:schemeClr val="accent1"/>
              </a:solidFill>
              <a:round/>
            </a:ln>
            <a:effectLst/>
          </c:spPr>
          <c:marker>
            <c:symbol val="none"/>
          </c:marker>
          <c:xVal>
            <c:numRef>
              <c:f>Sheet2!$A$2:$A$40</c:f>
              <c:numCache>
                <c:formatCode>General</c:formatCode>
                <c:ptCount val="3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numCache>
            </c:numRef>
          </c:xVal>
          <c:yVal>
            <c:numRef>
              <c:f>Sheet2!$B$2:$B$40</c:f>
              <c:numCache>
                <c:formatCode>General</c:formatCode>
                <c:ptCount val="39"/>
                <c:pt idx="0">
                  <c:v>380</c:v>
                </c:pt>
                <c:pt idx="1">
                  <c:v>1200</c:v>
                </c:pt>
                <c:pt idx="2">
                  <c:v>1900</c:v>
                </c:pt>
                <c:pt idx="3">
                  <c:v>1450</c:v>
                </c:pt>
                <c:pt idx="4">
                  <c:v>1050</c:v>
                </c:pt>
                <c:pt idx="5">
                  <c:v>1000</c:v>
                </c:pt>
                <c:pt idx="6">
                  <c:v>820</c:v>
                </c:pt>
                <c:pt idx="7">
                  <c:v>1000</c:v>
                </c:pt>
                <c:pt idx="8">
                  <c:v>810</c:v>
                </c:pt>
                <c:pt idx="9">
                  <c:v>790</c:v>
                </c:pt>
                <c:pt idx="10">
                  <c:v>700</c:v>
                </c:pt>
                <c:pt idx="11">
                  <c:v>570</c:v>
                </c:pt>
                <c:pt idx="12">
                  <c:v>580</c:v>
                </c:pt>
                <c:pt idx="13">
                  <c:v>560</c:v>
                </c:pt>
                <c:pt idx="14">
                  <c:v>590</c:v>
                </c:pt>
                <c:pt idx="15">
                  <c:v>440</c:v>
                </c:pt>
                <c:pt idx="16">
                  <c:v>410</c:v>
                </c:pt>
                <c:pt idx="17">
                  <c:v>390</c:v>
                </c:pt>
                <c:pt idx="18">
                  <c:v>290</c:v>
                </c:pt>
                <c:pt idx="19">
                  <c:v>310</c:v>
                </c:pt>
                <c:pt idx="20">
                  <c:v>290</c:v>
                </c:pt>
                <c:pt idx="21">
                  <c:v>300</c:v>
                </c:pt>
                <c:pt idx="22">
                  <c:v>230</c:v>
                </c:pt>
                <c:pt idx="23">
                  <c:v>200</c:v>
                </c:pt>
                <c:pt idx="24">
                  <c:v>190</c:v>
                </c:pt>
                <c:pt idx="25">
                  <c:v>205</c:v>
                </c:pt>
                <c:pt idx="26">
                  <c:v>190</c:v>
                </c:pt>
                <c:pt idx="27">
                  <c:v>180</c:v>
                </c:pt>
                <c:pt idx="28">
                  <c:v>200</c:v>
                </c:pt>
                <c:pt idx="29">
                  <c:v>190</c:v>
                </c:pt>
                <c:pt idx="30">
                  <c:v>150</c:v>
                </c:pt>
                <c:pt idx="31">
                  <c:v>150</c:v>
                </c:pt>
                <c:pt idx="32">
                  <c:v>160</c:v>
                </c:pt>
                <c:pt idx="33">
                  <c:v>140</c:v>
                </c:pt>
                <c:pt idx="34">
                  <c:v>140</c:v>
                </c:pt>
                <c:pt idx="35">
                  <c:v>140</c:v>
                </c:pt>
                <c:pt idx="36">
                  <c:v>90</c:v>
                </c:pt>
                <c:pt idx="37">
                  <c:v>70</c:v>
                </c:pt>
                <c:pt idx="38">
                  <c:v>90</c:v>
                </c:pt>
              </c:numCache>
            </c:numRef>
          </c:yVal>
          <c:smooth val="0"/>
          <c:extLst xmlns:c16r2="http://schemas.microsoft.com/office/drawing/2015/06/chart">
            <c:ext xmlns:c16="http://schemas.microsoft.com/office/drawing/2014/chart" uri="{C3380CC4-5D6E-409C-BE32-E72D297353CC}">
              <c16:uniqueId val="{00000000-C157-44C7-898B-AC4ED2F08509}"/>
            </c:ext>
          </c:extLst>
        </c:ser>
        <c:dLbls>
          <c:showLegendKey val="0"/>
          <c:showVal val="0"/>
          <c:showCatName val="0"/>
          <c:showSerName val="0"/>
          <c:showPercent val="0"/>
          <c:showBubbleSize val="0"/>
        </c:dLbls>
        <c:axId val="50345472"/>
        <c:axId val="50347008"/>
      </c:scatterChart>
      <c:valAx>
        <c:axId val="50345472"/>
        <c:scaling>
          <c:logBase val="10"/>
          <c:orientation val="minMax"/>
          <c:max val="8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47008"/>
        <c:crosses val="autoZero"/>
        <c:crossBetween val="midCat"/>
      </c:valAx>
      <c:valAx>
        <c:axId val="50347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454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87648386899311"/>
          <c:y val="4.1750032448370354E-2"/>
          <c:w val="0.87412351613100692"/>
          <c:h val="0.9087239586522049"/>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Sheet1!$L$6:$L$7</c:f>
              <c:strCache>
                <c:ptCount val="2"/>
                <c:pt idx="0">
                  <c:v>大阪府</c:v>
                </c:pt>
                <c:pt idx="1">
                  <c:v>タコ焼き</c:v>
                </c:pt>
              </c:strCache>
            </c:strRef>
          </c:cat>
          <c:val>
            <c:numRef>
              <c:f>Sheet1!$M$6:$M$7</c:f>
              <c:numCache>
                <c:formatCode>General</c:formatCode>
                <c:ptCount val="2"/>
                <c:pt idx="0">
                  <c:v>10</c:v>
                </c:pt>
                <c:pt idx="1">
                  <c:v>19</c:v>
                </c:pt>
              </c:numCache>
            </c:numRef>
          </c:val>
          <c:extLst xmlns:c16r2="http://schemas.microsoft.com/office/drawing/2015/06/chart">
            <c:ext xmlns:c16="http://schemas.microsoft.com/office/drawing/2014/chart" uri="{C3380CC4-5D6E-409C-BE32-E72D297353CC}">
              <c16:uniqueId val="{00000000-DA7C-44CD-80EF-1772AD7308DD}"/>
            </c:ext>
          </c:extLst>
        </c:ser>
        <c:ser>
          <c:idx val="1"/>
          <c:order val="1"/>
          <c:tx>
            <c:strRef>
              <c:f>Sheet1!$F$2</c:f>
              <c:strCache>
                <c:ptCount val="1"/>
                <c:pt idx="0">
                  <c:v>無し</c:v>
                </c:pt>
              </c:strCache>
            </c:strRef>
          </c:tx>
          <c:spPr>
            <a:solidFill>
              <a:srgbClr val="F2F2FF"/>
            </a:solidFill>
            <a:ln>
              <a:noFill/>
            </a:ln>
            <a:effectLst/>
          </c:spPr>
          <c:invertIfNegative val="0"/>
          <c:dPt>
            <c:idx val="0"/>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1-9CBD-4D41-9EAA-91BF9F0E39D0}"/>
              </c:ext>
            </c:extLst>
          </c:dPt>
          <c:dPt>
            <c:idx val="1"/>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3-9CBD-4D41-9EAA-91BF9F0E39D0}"/>
              </c:ext>
            </c:extLst>
          </c:dPt>
          <c:cat>
            <c:strRef>
              <c:f>Sheet1!$L$6:$L$7</c:f>
              <c:strCache>
                <c:ptCount val="2"/>
                <c:pt idx="0">
                  <c:v>大阪府</c:v>
                </c:pt>
                <c:pt idx="1">
                  <c:v>タコ焼き</c:v>
                </c:pt>
              </c:strCache>
            </c:strRef>
          </c:cat>
          <c:val>
            <c:numRef>
              <c:f>Sheet1!$N$6:$N$7</c:f>
              <c:numCache>
                <c:formatCode>General</c:formatCode>
                <c:ptCount val="2"/>
                <c:pt idx="0">
                  <c:v>25</c:v>
                </c:pt>
                <c:pt idx="1">
                  <c:v>16</c:v>
                </c:pt>
              </c:numCache>
            </c:numRef>
          </c:val>
          <c:extLst xmlns:c16r2="http://schemas.microsoft.com/office/drawing/2015/06/chart">
            <c:ext xmlns:c16="http://schemas.microsoft.com/office/drawing/2014/chart" uri="{C3380CC4-5D6E-409C-BE32-E72D297353CC}">
              <c16:uniqueId val="{00000001-DA7C-44CD-80EF-1772AD7308DD}"/>
            </c:ext>
          </c:extLst>
        </c:ser>
        <c:dLbls>
          <c:showLegendKey val="0"/>
          <c:showVal val="0"/>
          <c:showCatName val="0"/>
          <c:showSerName val="0"/>
          <c:showPercent val="0"/>
          <c:showBubbleSize val="0"/>
        </c:dLbls>
        <c:gapWidth val="30"/>
        <c:overlap val="100"/>
        <c:axId val="55865728"/>
        <c:axId val="55867264"/>
      </c:barChart>
      <c:catAx>
        <c:axId val="55865728"/>
        <c:scaling>
          <c:orientation val="maxMin"/>
        </c:scaling>
        <c:delete val="1"/>
        <c:axPos val="l"/>
        <c:numFmt formatCode="General" sourceLinked="1"/>
        <c:majorTickMark val="out"/>
        <c:minorTickMark val="none"/>
        <c:tickLblPos val="nextTo"/>
        <c:crossAx val="55867264"/>
        <c:crosses val="autoZero"/>
        <c:auto val="1"/>
        <c:lblAlgn val="ctr"/>
        <c:lblOffset val="100"/>
        <c:noMultiLvlLbl val="0"/>
      </c:catAx>
      <c:valAx>
        <c:axId val="55867264"/>
        <c:scaling>
          <c:orientation val="minMax"/>
        </c:scaling>
        <c:delete val="1"/>
        <c:axPos val="t"/>
        <c:numFmt formatCode="0%" sourceLinked="1"/>
        <c:majorTickMark val="out"/>
        <c:minorTickMark val="none"/>
        <c:tickLblPos val="nextTo"/>
        <c:crossAx val="55865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売上高</c:v>
                </c:pt>
              </c:strCache>
            </c:strRef>
          </c:tx>
          <c:spPr>
            <a:ln>
              <a:noFill/>
            </a:ln>
          </c:spPr>
          <c:explosion val="3"/>
          <c:dPt>
            <c:idx val="0"/>
            <c:bubble3D val="0"/>
            <c:spPr>
              <a:solidFill>
                <a:srgbClr val="3A43FF"/>
              </a:solidFill>
              <a:ln>
                <a:noFill/>
              </a:ln>
            </c:spPr>
            <c:extLst xmlns:c16r2="http://schemas.microsoft.com/office/drawing/2015/06/chart">
              <c:ext xmlns:c16="http://schemas.microsoft.com/office/drawing/2014/chart" uri="{C3380CC4-5D6E-409C-BE32-E72D297353CC}">
                <c16:uniqueId val="{00000000-ADE8-4737-869B-95B014B42327}"/>
              </c:ext>
            </c:extLst>
          </c:dPt>
          <c:dPt>
            <c:idx val="1"/>
            <c:bubble3D val="0"/>
            <c:spPr>
              <a:solidFill>
                <a:srgbClr val="F2F2FF"/>
              </a:solidFill>
              <a:ln w="6350">
                <a:solidFill>
                  <a:schemeClr val="tx1"/>
                </a:solidFill>
              </a:ln>
            </c:spPr>
            <c:extLst xmlns:c16r2="http://schemas.microsoft.com/office/drawing/2015/06/chart">
              <c:ext xmlns:c16="http://schemas.microsoft.com/office/drawing/2014/chart" uri="{C3380CC4-5D6E-409C-BE32-E72D297353CC}">
                <c16:uniqueId val="{00000001-ADE8-4737-869B-95B014B42327}"/>
              </c:ext>
            </c:extLst>
          </c:dPt>
          <c:dLbls>
            <c:dLbl>
              <c:idx val="0"/>
              <c:layout>
                <c:manualLayout>
                  <c:x val="-0.171944089545606"/>
                  <c:y val="0.22626323683333399"/>
                </c:manualLayout>
              </c:layout>
              <c:tx>
                <c:rich>
                  <a:bodyPr/>
                  <a:lstStyle/>
                  <a:p>
                    <a:pPr>
                      <a:defRPr sz="1600">
                        <a:solidFill>
                          <a:schemeClr val="bg1"/>
                        </a:solidFill>
                        <a:latin typeface="HGP創英角ｺﾞｼｯｸUB" panose="020B0900000000000000" pitchFamily="50" charset="-128"/>
                        <a:ea typeface="HGP創英角ｺﾞｼｯｸUB" panose="020B0900000000000000" pitchFamily="50" charset="-128"/>
                      </a:defRPr>
                    </a:pP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大阪府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28.6</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bg1"/>
                      </a:solidFill>
                    </a:endParaRPr>
                  </a:p>
                </c:rich>
              </c:tx>
              <c:spPr>
                <a:noFill/>
                <a:ln>
                  <a:noFill/>
                </a:ln>
                <a:effectLst/>
              </c:spPr>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DE8-4737-869B-95B014B42327}"/>
                </c:ext>
              </c:extLst>
            </c:dLbl>
            <c:dLbl>
              <c:idx val="1"/>
              <c:layout>
                <c:manualLayout>
                  <c:x val="0.17651707680628079"/>
                  <c:y val="-0.27623611996327896"/>
                </c:manualLayout>
              </c:layout>
              <c:tx>
                <c:rich>
                  <a:bodyPr/>
                  <a:lstStyle/>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その他
</a:t>
                    </a:r>
                    <a:r>
                      <a:rPr lang="en-US" altLang="ja-JP" sz="2000" dirty="0">
                        <a:solidFill>
                          <a:schemeClr val="tx1"/>
                        </a:solidFill>
                        <a:latin typeface="HGP創英角ｺﾞｼｯｸUB" panose="020B0900000000000000" pitchFamily="50" charset="-128"/>
                        <a:ea typeface="HGP創英角ｺﾞｼｯｸUB" panose="020B0900000000000000" pitchFamily="50" charset="-128"/>
                      </a:rPr>
                      <a:t>71.4</a:t>
                    </a:r>
                    <a:r>
                      <a:rPr lang="en-US" altLang="ja-JP" sz="1600" dirty="0">
                        <a:solidFill>
                          <a:schemeClr val="tx1"/>
                        </a:solidFill>
                        <a:latin typeface="HGP創英角ｺﾞｼｯｸUB" panose="020B0900000000000000" pitchFamily="50" charset="-128"/>
                        <a:ea typeface="HGP創英角ｺﾞｼｯｸUB" panose="020B0900000000000000" pitchFamily="50" charset="-128"/>
                      </a:rPr>
                      <a:t>%</a:t>
                    </a:r>
                    <a:endParaRPr lang="ja-JP" altLang="en-US" dirty="0"/>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DE8-4737-869B-95B014B42327}"/>
                </c:ext>
              </c:extLst>
            </c:dLbl>
            <c:spPr>
              <a:noFill/>
              <a:ln>
                <a:noFill/>
              </a:ln>
              <a:effectLst/>
            </c:spPr>
            <c:txPr>
              <a:bodyPr/>
              <a:lstStyle/>
              <a:p>
                <a:pPr>
                  <a:defRPr sz="1600">
                    <a:solidFill>
                      <a:schemeClr val="tx1"/>
                    </a:solidFill>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大阪府</c:v>
                </c:pt>
                <c:pt idx="1">
                  <c:v>その他</c:v>
                </c:pt>
              </c:strCache>
            </c:strRef>
          </c:cat>
          <c:val>
            <c:numRef>
              <c:f>Sheet1!$B$2:$B$3</c:f>
              <c:numCache>
                <c:formatCode>General</c:formatCode>
                <c:ptCount val="2"/>
                <c:pt idx="0">
                  <c:v>28.6</c:v>
                </c:pt>
                <c:pt idx="1">
                  <c:v>71.400000000000006</c:v>
                </c:pt>
              </c:numCache>
            </c:numRef>
          </c:val>
          <c:extLst xmlns:c16r2="http://schemas.microsoft.com/office/drawing/2015/06/chart">
            <c:ext xmlns:c16="http://schemas.microsoft.com/office/drawing/2014/chart" uri="{C3380CC4-5D6E-409C-BE32-E72D297353CC}">
              <c16:uniqueId val="{00000002-ADE8-4737-869B-95B014B42327}"/>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売上高</c:v>
                </c:pt>
              </c:strCache>
            </c:strRef>
          </c:tx>
          <c:spPr>
            <a:ln w="6350">
              <a:solidFill>
                <a:schemeClr val="tx1"/>
              </a:solidFill>
            </a:ln>
          </c:spPr>
          <c:dPt>
            <c:idx val="0"/>
            <c:bubble3D val="0"/>
            <c:explosion val="4"/>
            <c:spPr>
              <a:solidFill>
                <a:srgbClr val="3A43FF"/>
              </a:solidFill>
              <a:ln w="6350">
                <a:noFill/>
              </a:ln>
            </c:spPr>
            <c:extLst xmlns:c16r2="http://schemas.microsoft.com/office/drawing/2015/06/chart">
              <c:ext xmlns:c16="http://schemas.microsoft.com/office/drawing/2014/chart" uri="{C3380CC4-5D6E-409C-BE32-E72D297353CC}">
                <c16:uniqueId val="{00000000-0F0C-4016-B0A9-C5FC7DF43093}"/>
              </c:ext>
            </c:extLst>
          </c:dPt>
          <c:dPt>
            <c:idx val="1"/>
            <c:bubble3D val="0"/>
            <c:spPr>
              <a:solidFill>
                <a:srgbClr val="F2F2FF"/>
              </a:solidFill>
              <a:ln w="6350">
                <a:solidFill>
                  <a:schemeClr val="tx1"/>
                </a:solidFill>
              </a:ln>
            </c:spPr>
            <c:extLst xmlns:c16r2="http://schemas.microsoft.com/office/drawing/2015/06/chart">
              <c:ext xmlns:c16="http://schemas.microsoft.com/office/drawing/2014/chart" uri="{C3380CC4-5D6E-409C-BE32-E72D297353CC}">
                <c16:uniqueId val="{00000001-0F0C-4016-B0A9-C5FC7DF43093}"/>
              </c:ext>
            </c:extLst>
          </c:dPt>
          <c:dLbls>
            <c:dLbl>
              <c:idx val="0"/>
              <c:layout>
                <c:manualLayout>
                  <c:x val="-0.23189148434748846"/>
                  <c:y val="-6.1081297984434478E-2"/>
                </c:manualLayout>
              </c:layout>
              <c:tx>
                <c:rich>
                  <a:bodyPr/>
                  <a:lstStyle/>
                  <a:p>
                    <a:pPr>
                      <a:defRPr sz="1600">
                        <a:solidFill>
                          <a:schemeClr val="bg1"/>
                        </a:solidFill>
                        <a:latin typeface="HGP創英角ｺﾞｼｯｸUB" panose="020B0900000000000000" pitchFamily="50" charset="-128"/>
                        <a:ea typeface="HGP創英角ｺﾞｼｯｸUB" panose="020B0900000000000000" pitchFamily="50" charset="-128"/>
                      </a:defRPr>
                    </a:pPr>
                    <a:r>
                      <a:rPr lang="ja-JP" altLang="en-US" dirty="0">
                        <a:solidFill>
                          <a:schemeClr val="bg1"/>
                        </a:solidFill>
                        <a:latin typeface="HGP創英角ｺﾞｼｯｸUB" panose="020B0900000000000000" pitchFamily="50" charset="-128"/>
                        <a:ea typeface="HGP創英角ｺﾞｼｯｸUB" panose="020B0900000000000000" pitchFamily="50" charset="-128"/>
                      </a:rPr>
                      <a:t>有り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dirty="0">
                      <a:solidFill>
                        <a:schemeClr val="bg1"/>
                      </a:solidFill>
                    </a:endParaRPr>
                  </a:p>
                </c:rich>
              </c:tx>
              <c:spPr>
                <a:noFill/>
                <a:ln>
                  <a:noFill/>
                </a:ln>
                <a:effectLst/>
              </c:spPr>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F0C-4016-B0A9-C5FC7DF43093}"/>
                </c:ext>
              </c:extLst>
            </c:dLbl>
            <c:dLbl>
              <c:idx val="1"/>
              <c:layout>
                <c:manualLayout>
                  <c:x val="0.21937331262584764"/>
                  <c:y val="3.0192551704781339E-2"/>
                </c:manualLayout>
              </c:layout>
              <c:tx>
                <c:rich>
                  <a:bodyPr/>
                  <a:lstStyle/>
                  <a:p>
                    <a:r>
                      <a:rPr lang="ja-JP" altLang="en-US" dirty="0">
                        <a:solidFill>
                          <a:schemeClr val="tx1"/>
                        </a:solidFill>
                        <a:latin typeface="HGP創英角ｺﾞｼｯｸUB" panose="020B0900000000000000" pitchFamily="50" charset="-128"/>
                        <a:ea typeface="HGP創英角ｺﾞｼｯｸUB" panose="020B0900000000000000" pitchFamily="50" charset="-128"/>
                      </a:rPr>
                      <a:t>無し
</a:t>
                    </a:r>
                    <a:r>
                      <a:rPr lang="en-US" altLang="ja-JP" sz="2000" dirty="0">
                        <a:solidFill>
                          <a:schemeClr val="tx1"/>
                        </a:solidFill>
                        <a:latin typeface="HGP創英角ｺﾞｼｯｸUB" panose="020B0900000000000000" pitchFamily="50" charset="-128"/>
                        <a:ea typeface="HGP創英角ｺﾞｼｯｸUB" panose="020B0900000000000000" pitchFamily="50" charset="-128"/>
                      </a:rPr>
                      <a:t>45.7</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a:t>
                    </a:r>
                    <a:endParaRPr lang="ja-JP" altLang="en-US" dirty="0"/>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F0C-4016-B0A9-C5FC7DF43093}"/>
                </c:ext>
              </c:extLst>
            </c:dLbl>
            <c:spPr>
              <a:noFill/>
              <a:ln>
                <a:noFill/>
              </a:ln>
              <a:effectLst/>
            </c:spPr>
            <c:txPr>
              <a:bodyPr/>
              <a:lstStyle/>
              <a:p>
                <a:pPr>
                  <a:defRPr sz="1600">
                    <a:solidFill>
                      <a:schemeClr val="tx1"/>
                    </a:solidFill>
                    <a:latin typeface="HGP創英角ｺﾞｼｯｸUB" panose="020B0900000000000000" pitchFamily="50" charset="-128"/>
                    <a:ea typeface="HGP創英角ｺﾞｼｯｸUB" panose="020B0900000000000000" pitchFamily="50" charset="-128"/>
                  </a:defRPr>
                </a:pPr>
                <a:endParaRPr lang="ja-JP"/>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有り</c:v>
                </c:pt>
                <c:pt idx="1">
                  <c:v>無し</c:v>
                </c:pt>
              </c:strCache>
            </c:strRef>
          </c:cat>
          <c:val>
            <c:numRef>
              <c:f>Sheet1!$B$2:$B$3</c:f>
              <c:numCache>
                <c:formatCode>General</c:formatCode>
                <c:ptCount val="2"/>
                <c:pt idx="0">
                  <c:v>54.3</c:v>
                </c:pt>
                <c:pt idx="1">
                  <c:v>45.7</c:v>
                </c:pt>
              </c:numCache>
            </c:numRef>
          </c:val>
          <c:extLst xmlns:c16r2="http://schemas.microsoft.com/office/drawing/2015/06/chart">
            <c:ext xmlns:c16="http://schemas.microsoft.com/office/drawing/2014/chart" uri="{C3380CC4-5D6E-409C-BE32-E72D297353CC}">
              <c16:uniqueId val="{00000002-0F0C-4016-B0A9-C5FC7DF43093}"/>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87648386899311"/>
          <c:y val="4.1750032448370354E-2"/>
          <c:w val="0.87412351613100692"/>
          <c:h val="0.9087239586522049"/>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Sheet1!$L$6:$L$7</c:f>
              <c:strCache>
                <c:ptCount val="2"/>
                <c:pt idx="0">
                  <c:v>大阪府</c:v>
                </c:pt>
                <c:pt idx="1">
                  <c:v>タコ焼き</c:v>
                </c:pt>
              </c:strCache>
            </c:strRef>
          </c:cat>
          <c:val>
            <c:numRef>
              <c:f>Sheet1!$M$6:$M$7</c:f>
              <c:numCache>
                <c:formatCode>General</c:formatCode>
                <c:ptCount val="2"/>
                <c:pt idx="0">
                  <c:v>10</c:v>
                </c:pt>
                <c:pt idx="1">
                  <c:v>19</c:v>
                </c:pt>
              </c:numCache>
            </c:numRef>
          </c:val>
          <c:extLst xmlns:c16r2="http://schemas.microsoft.com/office/drawing/2015/06/chart">
            <c:ext xmlns:c16="http://schemas.microsoft.com/office/drawing/2014/chart" uri="{C3380CC4-5D6E-409C-BE32-E72D297353CC}">
              <c16:uniqueId val="{00000000-DA7C-44CD-80EF-1772AD7308DD}"/>
            </c:ext>
          </c:extLst>
        </c:ser>
        <c:ser>
          <c:idx val="1"/>
          <c:order val="1"/>
          <c:tx>
            <c:strRef>
              <c:f>Sheet1!$F$2</c:f>
              <c:strCache>
                <c:ptCount val="1"/>
                <c:pt idx="0">
                  <c:v>無し</c:v>
                </c:pt>
              </c:strCache>
            </c:strRef>
          </c:tx>
          <c:spPr>
            <a:solidFill>
              <a:srgbClr val="F2F2FF"/>
            </a:solidFill>
            <a:ln>
              <a:noFill/>
            </a:ln>
            <a:effectLst/>
          </c:spPr>
          <c:invertIfNegative val="0"/>
          <c:dPt>
            <c:idx val="0"/>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1-F1E7-4E27-AE45-AEDBB356EF22}"/>
              </c:ext>
            </c:extLst>
          </c:dPt>
          <c:dPt>
            <c:idx val="1"/>
            <c:invertIfNegative val="0"/>
            <c:bubble3D val="0"/>
            <c:spPr>
              <a:solidFill>
                <a:srgbClr val="F2F2FF"/>
              </a:solidFill>
              <a:ln w="6350">
                <a:solidFill>
                  <a:srgbClr val="000000"/>
                </a:solidFill>
              </a:ln>
              <a:effectLst/>
            </c:spPr>
            <c:extLst xmlns:c16r2="http://schemas.microsoft.com/office/drawing/2015/06/chart">
              <c:ext xmlns:c16="http://schemas.microsoft.com/office/drawing/2014/chart" uri="{C3380CC4-5D6E-409C-BE32-E72D297353CC}">
                <c16:uniqueId val="{00000003-F1E7-4E27-AE45-AEDBB356EF22}"/>
              </c:ext>
            </c:extLst>
          </c:dPt>
          <c:cat>
            <c:strRef>
              <c:f>Sheet1!$L$6:$L$7</c:f>
              <c:strCache>
                <c:ptCount val="2"/>
                <c:pt idx="0">
                  <c:v>大阪府</c:v>
                </c:pt>
                <c:pt idx="1">
                  <c:v>タコ焼き</c:v>
                </c:pt>
              </c:strCache>
            </c:strRef>
          </c:cat>
          <c:val>
            <c:numRef>
              <c:f>Sheet1!$N$6:$N$7</c:f>
              <c:numCache>
                <c:formatCode>General</c:formatCode>
                <c:ptCount val="2"/>
                <c:pt idx="0">
                  <c:v>25</c:v>
                </c:pt>
                <c:pt idx="1">
                  <c:v>16</c:v>
                </c:pt>
              </c:numCache>
            </c:numRef>
          </c:val>
          <c:extLst xmlns:c16r2="http://schemas.microsoft.com/office/drawing/2015/06/chart">
            <c:ext xmlns:c16="http://schemas.microsoft.com/office/drawing/2014/chart" uri="{C3380CC4-5D6E-409C-BE32-E72D297353CC}">
              <c16:uniqueId val="{00000001-DA7C-44CD-80EF-1772AD7308DD}"/>
            </c:ext>
          </c:extLst>
        </c:ser>
        <c:dLbls>
          <c:showLegendKey val="0"/>
          <c:showVal val="0"/>
          <c:showCatName val="0"/>
          <c:showSerName val="0"/>
          <c:showPercent val="0"/>
          <c:showBubbleSize val="0"/>
        </c:dLbls>
        <c:gapWidth val="30"/>
        <c:overlap val="100"/>
        <c:axId val="56787328"/>
        <c:axId val="56788864"/>
      </c:barChart>
      <c:catAx>
        <c:axId val="56787328"/>
        <c:scaling>
          <c:orientation val="maxMin"/>
        </c:scaling>
        <c:delete val="1"/>
        <c:axPos val="l"/>
        <c:numFmt formatCode="General" sourceLinked="1"/>
        <c:majorTickMark val="out"/>
        <c:minorTickMark val="none"/>
        <c:tickLblPos val="nextTo"/>
        <c:crossAx val="56788864"/>
        <c:crosses val="autoZero"/>
        <c:auto val="1"/>
        <c:lblAlgn val="ctr"/>
        <c:lblOffset val="100"/>
        <c:noMultiLvlLbl val="0"/>
      </c:catAx>
      <c:valAx>
        <c:axId val="56788864"/>
        <c:scaling>
          <c:orientation val="minMax"/>
        </c:scaling>
        <c:delete val="1"/>
        <c:axPos val="t"/>
        <c:numFmt formatCode="0%" sourceLinked="1"/>
        <c:majorTickMark val="out"/>
        <c:minorTickMark val="none"/>
        <c:tickLblPos val="nextTo"/>
        <c:crossAx val="56787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499737617806062"/>
          <c:y val="0.10047073231405115"/>
          <c:w val="0.74500262382193938"/>
          <c:h val="0.82001664785013106"/>
        </c:manualLayout>
      </c:layout>
      <c:barChart>
        <c:barDir val="bar"/>
        <c:grouping val="percentStacked"/>
        <c:varyColors val="0"/>
        <c:ser>
          <c:idx val="0"/>
          <c:order val="0"/>
          <c:tx>
            <c:strRef>
              <c:f>Sheet1!$E$2</c:f>
              <c:strCache>
                <c:ptCount val="1"/>
                <c:pt idx="0">
                  <c:v>有り</c:v>
                </c:pt>
              </c:strCache>
            </c:strRef>
          </c:tx>
          <c:spPr>
            <a:solidFill>
              <a:srgbClr val="3A43FF"/>
            </a:solidFill>
            <a:ln w="6350">
              <a:solidFill>
                <a:srgbClr val="0000FF"/>
              </a:solidFill>
            </a:ln>
            <a:effectLst/>
          </c:spPr>
          <c:invertIfNegative val="0"/>
          <c:cat>
            <c:strRef>
              <c:f>Sheet1!$D$3:$D$5</c:f>
              <c:strCache>
                <c:ptCount val="3"/>
                <c:pt idx="0">
                  <c:v>大阪人（Ｎ＝10)</c:v>
                </c:pt>
                <c:pt idx="1">
                  <c:v>その他（Ｎ＝25)</c:v>
                </c:pt>
                <c:pt idx="2">
                  <c:v>計（Ｎ＝35)</c:v>
                </c:pt>
              </c:strCache>
            </c:strRef>
          </c:cat>
          <c:val>
            <c:numRef>
              <c:f>Sheet1!$E$3:$E$5</c:f>
              <c:numCache>
                <c:formatCode>General</c:formatCode>
                <c:ptCount val="3"/>
                <c:pt idx="0">
                  <c:v>8</c:v>
                </c:pt>
                <c:pt idx="1">
                  <c:v>11</c:v>
                </c:pt>
                <c:pt idx="2">
                  <c:v>19</c:v>
                </c:pt>
              </c:numCache>
            </c:numRef>
          </c:val>
          <c:extLst xmlns:c16r2="http://schemas.microsoft.com/office/drawing/2015/06/chart">
            <c:ext xmlns:c16="http://schemas.microsoft.com/office/drawing/2014/chart" uri="{C3380CC4-5D6E-409C-BE32-E72D297353CC}">
              <c16:uniqueId val="{00000000-102F-44FE-AFB2-BF3AF58532CC}"/>
            </c:ext>
          </c:extLst>
        </c:ser>
        <c:ser>
          <c:idx val="1"/>
          <c:order val="1"/>
          <c:tx>
            <c:strRef>
              <c:f>Sheet1!$F$2</c:f>
              <c:strCache>
                <c:ptCount val="1"/>
                <c:pt idx="0">
                  <c:v>無し</c:v>
                </c:pt>
              </c:strCache>
            </c:strRef>
          </c:tx>
          <c:spPr>
            <a:solidFill>
              <a:srgbClr val="F2F2FF"/>
            </a:solidFill>
            <a:ln w="6350">
              <a:solidFill>
                <a:srgbClr val="000000"/>
              </a:solidFill>
            </a:ln>
            <a:effectLst/>
          </c:spPr>
          <c:invertIfNegative val="0"/>
          <c:cat>
            <c:strRef>
              <c:f>Sheet1!$D$3:$D$5</c:f>
              <c:strCache>
                <c:ptCount val="3"/>
                <c:pt idx="0">
                  <c:v>大阪人（Ｎ＝10)</c:v>
                </c:pt>
                <c:pt idx="1">
                  <c:v>その他（Ｎ＝25)</c:v>
                </c:pt>
                <c:pt idx="2">
                  <c:v>計（Ｎ＝35)</c:v>
                </c:pt>
              </c:strCache>
            </c:strRef>
          </c:cat>
          <c:val>
            <c:numRef>
              <c:f>Sheet1!$F$3:$F$5</c:f>
              <c:numCache>
                <c:formatCode>General</c:formatCode>
                <c:ptCount val="3"/>
                <c:pt idx="0">
                  <c:v>2</c:v>
                </c:pt>
                <c:pt idx="1">
                  <c:v>14</c:v>
                </c:pt>
                <c:pt idx="2">
                  <c:v>16</c:v>
                </c:pt>
              </c:numCache>
            </c:numRef>
          </c:val>
          <c:extLst xmlns:c16r2="http://schemas.microsoft.com/office/drawing/2015/06/chart">
            <c:ext xmlns:c16="http://schemas.microsoft.com/office/drawing/2014/chart" uri="{C3380CC4-5D6E-409C-BE32-E72D297353CC}">
              <c16:uniqueId val="{00000001-102F-44FE-AFB2-BF3AF58532CC}"/>
            </c:ext>
          </c:extLst>
        </c:ser>
        <c:dLbls>
          <c:showLegendKey val="0"/>
          <c:showVal val="0"/>
          <c:showCatName val="0"/>
          <c:showSerName val="0"/>
          <c:showPercent val="0"/>
          <c:showBubbleSize val="0"/>
        </c:dLbls>
        <c:gapWidth val="30"/>
        <c:overlap val="100"/>
        <c:axId val="56946048"/>
        <c:axId val="56951936"/>
      </c:barChart>
      <c:catAx>
        <c:axId val="56946048"/>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vert="horz"/>
          <a:lstStyle/>
          <a:p>
            <a:pPr>
              <a:defRPr sz="1400"/>
            </a:pPr>
            <a:endParaRPr lang="ja-JP"/>
          </a:p>
        </c:txPr>
        <c:crossAx val="56951936"/>
        <c:crosses val="autoZero"/>
        <c:auto val="1"/>
        <c:lblAlgn val="ctr"/>
        <c:lblOffset val="100"/>
        <c:noMultiLvlLbl val="0"/>
      </c:catAx>
      <c:valAx>
        <c:axId val="56951936"/>
        <c:scaling>
          <c:orientation val="minMax"/>
        </c:scaling>
        <c:delete val="1"/>
        <c:axPos val="t"/>
        <c:numFmt formatCode="0%" sourceLinked="1"/>
        <c:majorTickMark val="out"/>
        <c:minorTickMark val="none"/>
        <c:tickLblPos val="nextTo"/>
        <c:crossAx val="5694604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ja-JP" altLang="en-US" dirty="0" smtClean="0"/>
              <a:t>　　</a:t>
            </a:r>
            <a:endParaRPr lang="ja-JP" altLang="en-US" dirty="0"/>
          </a:p>
        </c:rich>
      </c:tx>
      <c:layout/>
      <c:overlay val="0"/>
    </c:title>
    <c:autoTitleDeleted val="0"/>
    <c:plotArea>
      <c:layout/>
      <c:pieChart>
        <c:varyColors val="1"/>
        <c:ser>
          <c:idx val="0"/>
          <c:order val="0"/>
          <c:spPr>
            <a:ln>
              <a:noFill/>
            </a:ln>
          </c:spPr>
          <c:dPt>
            <c:idx val="0"/>
            <c:bubble3D val="0"/>
            <c:spPr>
              <a:solidFill>
                <a:srgbClr val="0000FF"/>
              </a:solidFill>
              <a:ln w="19050">
                <a:noFill/>
              </a:ln>
              <a:effectLst/>
            </c:spPr>
            <c:extLst xmlns:c16r2="http://schemas.microsoft.com/office/drawing/2015/06/chart">
              <c:ext xmlns:c16="http://schemas.microsoft.com/office/drawing/2014/chart" uri="{C3380CC4-5D6E-409C-BE32-E72D297353CC}">
                <c16:uniqueId val="{00000001-ECD7-440B-B380-509DAF3A250B}"/>
              </c:ext>
            </c:extLst>
          </c:dPt>
          <c:dPt>
            <c:idx val="1"/>
            <c:bubble3D val="0"/>
            <c:spPr>
              <a:solidFill>
                <a:srgbClr val="000000">
                  <a:lumMod val="50000"/>
                  <a:lumOff val="50000"/>
                </a:srgbClr>
              </a:solidFill>
              <a:ln w="19050">
                <a:noFill/>
              </a:ln>
              <a:effectLst/>
            </c:spPr>
            <c:extLst xmlns:c16r2="http://schemas.microsoft.com/office/drawing/2015/06/chart">
              <c:ext xmlns:c16="http://schemas.microsoft.com/office/drawing/2014/chart" uri="{C3380CC4-5D6E-409C-BE32-E72D297353CC}">
                <c16:uniqueId val="{00000003-ECD7-440B-B380-509DAF3A250B}"/>
              </c:ext>
            </c:extLst>
          </c:dPt>
          <c:dPt>
            <c:idx val="2"/>
            <c:bubble3D val="0"/>
            <c:spPr>
              <a:solidFill>
                <a:srgbClr val="3366FF"/>
              </a:solidFill>
              <a:ln w="19050">
                <a:noFill/>
              </a:ln>
              <a:effectLst/>
            </c:spPr>
            <c:extLst xmlns:c16r2="http://schemas.microsoft.com/office/drawing/2015/06/chart">
              <c:ext xmlns:c16="http://schemas.microsoft.com/office/drawing/2014/chart" uri="{C3380CC4-5D6E-409C-BE32-E72D297353CC}">
                <c16:uniqueId val="{00000005-ECD7-440B-B380-509DAF3A250B}"/>
              </c:ext>
            </c:extLst>
          </c:dPt>
          <c:dPt>
            <c:idx val="3"/>
            <c:bubble3D val="0"/>
            <c:spPr>
              <a:solidFill>
                <a:srgbClr val="3E47FC"/>
              </a:solidFill>
              <a:ln w="19050">
                <a:noFill/>
              </a:ln>
              <a:effectLst/>
            </c:spPr>
            <c:extLst xmlns:c16r2="http://schemas.microsoft.com/office/drawing/2015/06/chart">
              <c:ext xmlns:c16="http://schemas.microsoft.com/office/drawing/2014/chart" uri="{C3380CC4-5D6E-409C-BE32-E72D297353CC}">
                <c16:uniqueId val="{00000007-ECD7-440B-B380-509DAF3A250B}"/>
              </c:ext>
            </c:extLst>
          </c:dPt>
          <c:dPt>
            <c:idx val="4"/>
            <c:bubble3D val="0"/>
            <c:spPr>
              <a:solidFill>
                <a:srgbClr val="000000">
                  <a:lumMod val="50000"/>
                  <a:lumOff val="50000"/>
                </a:srgbClr>
              </a:solidFill>
              <a:ln w="19050">
                <a:noFill/>
              </a:ln>
              <a:effectLst/>
            </c:spPr>
            <c:extLst xmlns:c16r2="http://schemas.microsoft.com/office/drawing/2015/06/chart">
              <c:ext xmlns:c16="http://schemas.microsoft.com/office/drawing/2014/chart" uri="{C3380CC4-5D6E-409C-BE32-E72D297353CC}">
                <c16:uniqueId val="{00000009-ECD7-440B-B380-509DAF3A250B}"/>
              </c:ext>
            </c:extLst>
          </c:dPt>
          <c:dPt>
            <c:idx val="5"/>
            <c:bubble3D val="0"/>
            <c:spPr>
              <a:solidFill>
                <a:schemeClr val="accent5">
                  <a:lumMod val="60000"/>
                </a:schemeClr>
              </a:solidFill>
              <a:ln w="19050">
                <a:noFill/>
              </a:ln>
              <a:effectLst/>
            </c:spPr>
            <c:extLst xmlns:c16r2="http://schemas.microsoft.com/office/drawing/2015/06/chart">
              <c:ext xmlns:c16="http://schemas.microsoft.com/office/drawing/2014/chart" uri="{C3380CC4-5D6E-409C-BE32-E72D297353CC}">
                <c16:uniqueId val="{0000000B-ECD7-440B-B380-509DAF3A250B}"/>
              </c:ext>
            </c:extLst>
          </c:dPt>
          <c:dPt>
            <c:idx val="6"/>
            <c:bubble3D val="0"/>
            <c:spPr>
              <a:solidFill>
                <a:srgbClr val="5D73F9"/>
              </a:solidFill>
              <a:ln w="19050">
                <a:noFill/>
              </a:ln>
              <a:effectLst/>
            </c:spPr>
            <c:extLst xmlns:c16r2="http://schemas.microsoft.com/office/drawing/2015/06/chart">
              <c:ext xmlns:c16="http://schemas.microsoft.com/office/drawing/2014/chart" uri="{C3380CC4-5D6E-409C-BE32-E72D297353CC}">
                <c16:uniqueId val="{0000000D-ECD7-440B-B380-509DAF3A250B}"/>
              </c:ext>
            </c:extLst>
          </c:dPt>
          <c:dPt>
            <c:idx val="7"/>
            <c:bubble3D val="0"/>
            <c:spPr>
              <a:solidFill>
                <a:srgbClr val="000000">
                  <a:lumMod val="50000"/>
                  <a:lumOff val="50000"/>
                </a:srgbClr>
              </a:solidFill>
              <a:ln w="19050">
                <a:noFill/>
              </a:ln>
              <a:effectLst/>
            </c:spPr>
            <c:extLst xmlns:c16r2="http://schemas.microsoft.com/office/drawing/2015/06/chart">
              <c:ext xmlns:c16="http://schemas.microsoft.com/office/drawing/2014/chart" uri="{C3380CC4-5D6E-409C-BE32-E72D297353CC}">
                <c16:uniqueId val="{0000000F-ECD7-440B-B380-509DAF3A250B}"/>
              </c:ext>
            </c:extLst>
          </c:dPt>
          <c:dPt>
            <c:idx val="8"/>
            <c:bubble3D val="0"/>
            <c:spPr>
              <a:solidFill>
                <a:srgbClr val="3366FF"/>
              </a:solidFill>
              <a:ln w="19050">
                <a:noFill/>
              </a:ln>
              <a:effectLst/>
            </c:spPr>
            <c:extLst xmlns:c16r2="http://schemas.microsoft.com/office/drawing/2015/06/chart">
              <c:ext xmlns:c16="http://schemas.microsoft.com/office/drawing/2014/chart" uri="{C3380CC4-5D6E-409C-BE32-E72D297353CC}">
                <c16:uniqueId val="{00000011-ECD7-440B-B380-509DAF3A250B}"/>
              </c:ext>
            </c:extLst>
          </c:dPt>
          <c:dPt>
            <c:idx val="9"/>
            <c:bubble3D val="0"/>
            <c:spPr>
              <a:solidFill>
                <a:srgbClr val="6699FF"/>
              </a:solidFill>
              <a:ln w="19050">
                <a:noFill/>
              </a:ln>
              <a:effectLst/>
            </c:spPr>
            <c:extLst xmlns:c16r2="http://schemas.microsoft.com/office/drawing/2015/06/chart">
              <c:ext xmlns:c16="http://schemas.microsoft.com/office/drawing/2014/chart" uri="{C3380CC4-5D6E-409C-BE32-E72D297353CC}">
                <c16:uniqueId val="{00000013-ECD7-440B-B380-509DAF3A250B}"/>
              </c:ext>
            </c:extLst>
          </c:dPt>
          <c:dPt>
            <c:idx val="10"/>
            <c:bubble3D val="0"/>
            <c:spPr>
              <a:solidFill>
                <a:srgbClr val="000000">
                  <a:lumMod val="50000"/>
                  <a:lumOff val="50000"/>
                </a:srgbClr>
              </a:solidFill>
              <a:ln w="19050">
                <a:noFill/>
              </a:ln>
              <a:effectLst/>
            </c:spPr>
            <c:extLst xmlns:c16r2="http://schemas.microsoft.com/office/drawing/2015/06/chart">
              <c:ext xmlns:c16="http://schemas.microsoft.com/office/drawing/2014/chart" uri="{C3380CC4-5D6E-409C-BE32-E72D297353CC}">
                <c16:uniqueId val="{00000015-ECD7-440B-B380-509DAF3A250B}"/>
              </c:ext>
            </c:extLst>
          </c:dPt>
          <c:dPt>
            <c:idx val="11"/>
            <c:bubble3D val="0"/>
            <c:spPr>
              <a:solidFill>
                <a:srgbClr val="17609D"/>
              </a:solidFill>
              <a:ln w="19050">
                <a:noFill/>
              </a:ln>
              <a:effectLst/>
            </c:spPr>
            <c:extLst xmlns:c16r2="http://schemas.microsoft.com/office/drawing/2015/06/chart">
              <c:ext xmlns:c16="http://schemas.microsoft.com/office/drawing/2014/chart" uri="{C3380CC4-5D6E-409C-BE32-E72D297353CC}">
                <c16:uniqueId val="{00000017-ECD7-440B-B380-509DAF3A250B}"/>
              </c:ext>
            </c:extLst>
          </c:dPt>
          <c:cat>
            <c:strRef>
              <c:f>Sheet2!$C$3:$C$14</c:f>
              <c:strCache>
                <c:ptCount val="12"/>
                <c:pt idx="0">
                  <c:v>スーパー・量販店</c:v>
                </c:pt>
                <c:pt idx="1">
                  <c:v>米穀店</c:v>
                </c:pt>
                <c:pt idx="2">
                  <c:v>生協（共同購入）</c:v>
                </c:pt>
                <c:pt idx="3">
                  <c:v>生協（店舗、宅配）</c:v>
                </c:pt>
                <c:pt idx="4">
                  <c:v>百貨店</c:v>
                </c:pt>
                <c:pt idx="5">
                  <c:v>通販</c:v>
                </c:pt>
                <c:pt idx="6">
                  <c:v>生産者から</c:v>
                </c:pt>
                <c:pt idx="7">
                  <c:v>親戚知人から</c:v>
                </c:pt>
                <c:pt idx="8">
                  <c:v>もらっている</c:v>
                </c:pt>
                <c:pt idx="9">
                  <c:v>自分で生産</c:v>
                </c:pt>
                <c:pt idx="10">
                  <c:v>米を炊かない</c:v>
                </c:pt>
                <c:pt idx="11">
                  <c:v>その他</c:v>
                </c:pt>
              </c:strCache>
            </c:strRef>
          </c:cat>
          <c:val>
            <c:numRef>
              <c:f>Sheet2!$D$3:$D$14</c:f>
              <c:numCache>
                <c:formatCode>0.00%</c:formatCode>
                <c:ptCount val="12"/>
                <c:pt idx="0">
                  <c:v>0.372</c:v>
                </c:pt>
                <c:pt idx="1">
                  <c:v>7.0999999999999994E-2</c:v>
                </c:pt>
                <c:pt idx="2">
                  <c:v>5.6000000000000001E-2</c:v>
                </c:pt>
                <c:pt idx="3">
                  <c:v>2.8000000000000001E-2</c:v>
                </c:pt>
                <c:pt idx="4">
                  <c:v>6.0000000000000001E-3</c:v>
                </c:pt>
                <c:pt idx="5">
                  <c:v>4.0000000000000001E-3</c:v>
                </c:pt>
                <c:pt idx="6">
                  <c:v>0.158</c:v>
                </c:pt>
                <c:pt idx="7">
                  <c:v>9.4E-2</c:v>
                </c:pt>
                <c:pt idx="8">
                  <c:v>0.123</c:v>
                </c:pt>
                <c:pt idx="9">
                  <c:v>3.1E-2</c:v>
                </c:pt>
                <c:pt idx="10">
                  <c:v>5.0000000000000001E-3</c:v>
                </c:pt>
                <c:pt idx="11">
                  <c:v>5.0999999999999997E-2</c:v>
                </c:pt>
              </c:numCache>
            </c:numRef>
          </c:val>
          <c:extLst xmlns:c16r2="http://schemas.microsoft.com/office/drawing/2015/06/chart">
            <c:ext xmlns:c16="http://schemas.microsoft.com/office/drawing/2014/chart" uri="{C3380CC4-5D6E-409C-BE32-E72D297353CC}">
              <c16:uniqueId val="{00000018-ECD7-440B-B380-509DAF3A25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07240785682325"/>
          <c:y val="6.7055208086153284E-2"/>
          <c:w val="0.55790543193957431"/>
          <c:h val="0.89000462290724314"/>
        </c:manualLayout>
      </c:layout>
      <c:barChart>
        <c:barDir val="bar"/>
        <c:grouping val="stacked"/>
        <c:varyColors val="0"/>
        <c:ser>
          <c:idx val="0"/>
          <c:order val="0"/>
          <c:tx>
            <c:strRef>
              <c:f>Sheet2!$J$3</c:f>
              <c:strCache>
                <c:ptCount val="1"/>
                <c:pt idx="0">
                  <c:v>よくあてはまる</c:v>
                </c:pt>
              </c:strCache>
            </c:strRef>
          </c:tx>
          <c:spPr>
            <a:solidFill>
              <a:srgbClr val="0000FF"/>
            </a:solidFill>
            <a:ln>
              <a:noFill/>
            </a:ln>
            <a:effectLst/>
          </c:spPr>
          <c:invertIfNegative val="0"/>
          <c:dLbls>
            <c:dLbl>
              <c:idx val="0"/>
              <c:layout/>
              <c:tx>
                <c:rich>
                  <a:bodyPr rot="0" spcFirstLastPara="1" vertOverflow="ellipsis" vert="horz" wrap="square" lIns="38100" tIns="19050" rIns="38100" bIns="19050" anchor="ctr" anchorCtr="1">
                    <a:spAutoFit/>
                  </a:bodyPr>
                  <a:lstStyle/>
                  <a:p>
                    <a:pPr>
                      <a:defRPr sz="1600" b="0" i="0" u="none" strike="noStrike" kern="1200" spc="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2000" spc="0" dirty="0">
                        <a:latin typeface="HGP創英角ｺﾞｼｯｸUB" panose="020B0900000000000000" pitchFamily="50" charset="-128"/>
                        <a:ea typeface="HGP創英角ｺﾞｼｯｸUB" panose="020B0900000000000000" pitchFamily="50" charset="-128"/>
                      </a:rPr>
                      <a:t>81.9</a:t>
                    </a:r>
                    <a:r>
                      <a:rPr lang="en-US" altLang="en-US" sz="1600" spc="0" dirty="0">
                        <a:latin typeface="HGP創英角ｺﾞｼｯｸUB" panose="020B0900000000000000" pitchFamily="50" charset="-128"/>
                        <a:ea typeface="HGP創英角ｺﾞｼｯｸUB" panose="020B0900000000000000" pitchFamily="50" charset="-128"/>
                      </a:rPr>
                      <a:t>%</a:t>
                    </a:r>
                    <a:endParaRPr lang="en-US" altLang="en-US" dirty="0"/>
                  </a:p>
                </c:rich>
              </c:tx>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D25-4B1F-8415-542898B2C96B}"/>
                </c:ext>
              </c:extLst>
            </c:dLbl>
            <c:dLbl>
              <c:idx val="1"/>
              <c:layout>
                <c:manualLayout>
                  <c:x val="8.0903345092135526E-3"/>
                  <c:y val="0"/>
                </c:manualLayout>
              </c:layout>
              <c:tx>
                <c:rich>
                  <a:bodyPr rot="0" spcFirstLastPara="1" vertOverflow="ellipsis" vert="horz" wrap="square" lIns="38100" tIns="19050" rIns="38100" bIns="19050" anchor="ctr" anchorCtr="1">
                    <a:spAutoFit/>
                  </a:bodyPr>
                  <a:lstStyle/>
                  <a:p>
                    <a:pPr>
                      <a:defRPr sz="1600" b="0" i="0" u="none" strike="noStrike" kern="1200" spc="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1600" spc="0" dirty="0">
                        <a:latin typeface="HGP創英角ｺﾞｼｯｸUB" panose="020B0900000000000000" pitchFamily="50" charset="-128"/>
                        <a:ea typeface="HGP創英角ｺﾞｼｯｸUB" panose="020B0900000000000000" pitchFamily="50" charset="-128"/>
                      </a:rPr>
                      <a:t>11.5</a:t>
                    </a:r>
                    <a:r>
                      <a:rPr lang="en-US" altLang="en-US" sz="1200" spc="0" dirty="0">
                        <a:latin typeface="HGP創英角ｺﾞｼｯｸUB" panose="020B0900000000000000" pitchFamily="50" charset="-128"/>
                        <a:ea typeface="HGP創英角ｺﾞｼｯｸUB" panose="020B0900000000000000" pitchFamily="50" charset="-128"/>
                      </a:rPr>
                      <a:t>%</a:t>
                    </a:r>
                    <a:endParaRPr lang="en-US" altLang="en-US" dirty="0"/>
                  </a:p>
                </c:rich>
              </c:tx>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D25-4B1F-8415-542898B2C96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spc="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Sheet2!$I$4:$I$5</c:f>
              <c:strCache>
                <c:ptCount val="2"/>
                <c:pt idx="0">
                  <c:v>1日1食はお米を食べたい（N=1170）</c:v>
                </c:pt>
                <c:pt idx="1">
                  <c:v>多少高くても環境に配慮した農作物を買うことがある（N=1173）</c:v>
                </c:pt>
              </c:strCache>
            </c:strRef>
          </c:cat>
          <c:val>
            <c:numRef>
              <c:f>Sheet2!$J$4:$J$5</c:f>
              <c:numCache>
                <c:formatCode>0.0%</c:formatCode>
                <c:ptCount val="2"/>
                <c:pt idx="0">
                  <c:v>0.81899999999999995</c:v>
                </c:pt>
                <c:pt idx="1">
                  <c:v>0.115</c:v>
                </c:pt>
              </c:numCache>
            </c:numRef>
          </c:val>
          <c:extLst xmlns:c16r2="http://schemas.microsoft.com/office/drawing/2015/06/chart">
            <c:ext xmlns:c16="http://schemas.microsoft.com/office/drawing/2014/chart" uri="{C3380CC4-5D6E-409C-BE32-E72D297353CC}">
              <c16:uniqueId val="{00000002-CEDF-40A2-8663-9D9016886A73}"/>
            </c:ext>
          </c:extLst>
        </c:ser>
        <c:ser>
          <c:idx val="1"/>
          <c:order val="1"/>
          <c:tx>
            <c:strRef>
              <c:f>Sheet2!$K$3</c:f>
              <c:strCache>
                <c:ptCount val="1"/>
                <c:pt idx="0">
                  <c:v>ややあてはまる</c:v>
                </c:pt>
              </c:strCache>
            </c:strRef>
          </c:tx>
          <c:spPr>
            <a:solidFill>
              <a:srgbClr val="3E47FC"/>
            </a:solidFill>
            <a:ln>
              <a:noFill/>
            </a:ln>
            <a:effectLst/>
          </c:spPr>
          <c:invertIfNegative val="0"/>
          <c:dLbls>
            <c:dLbl>
              <c:idx val="0"/>
              <c:layout>
                <c:manualLayout>
                  <c:x val="-1.6180669018427106E-3"/>
                  <c:y val="-7.8011559727100936E-3"/>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1600" dirty="0">
                        <a:solidFill>
                          <a:schemeClr val="bg1"/>
                        </a:solidFill>
                      </a:rPr>
                      <a:t>11.6</a:t>
                    </a:r>
                    <a:r>
                      <a:rPr lang="en-US" altLang="en-US" sz="1200" dirty="0">
                        <a:solidFill>
                          <a:schemeClr val="bg1"/>
                        </a:solidFill>
                      </a:rPr>
                      <a:t>%</a:t>
                    </a:r>
                  </a:p>
                </c:rich>
              </c:tx>
              <c:spPr>
                <a:noFill/>
                <a:ln>
                  <a:noFill/>
                </a:ln>
                <a:effectLst/>
              </c:spPr>
              <c:showLegendKey val="0"/>
              <c:showVal val="1"/>
              <c:showCatName val="0"/>
              <c:showSerName val="0"/>
              <c:showPercent val="0"/>
              <c:showBubbleSize val="0"/>
            </c:dLbl>
            <c:dLbl>
              <c:idx val="1"/>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1600" dirty="0">
                        <a:solidFill>
                          <a:schemeClr val="bg1"/>
                        </a:solidFill>
                      </a:rPr>
                      <a:t>34.3</a:t>
                    </a:r>
                    <a:r>
                      <a:rPr lang="en-US" altLang="en-US" sz="1200" dirty="0">
                        <a:solidFill>
                          <a:schemeClr val="bg1"/>
                        </a:solidFill>
                      </a:rPr>
                      <a:t>%</a:t>
                    </a:r>
                    <a:endParaRPr lang="en-US" altLang="en-US" dirty="0">
                      <a:solidFill>
                        <a:schemeClr val="bg1"/>
                      </a:solidFill>
                    </a:endParaRPr>
                  </a:p>
                </c:rich>
              </c:tx>
              <c:spPr>
                <a:noFill/>
                <a:ln>
                  <a:noFill/>
                </a:ln>
                <a:effectLst/>
              </c:sp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Sheet2!$I$4:$I$5</c:f>
              <c:strCache>
                <c:ptCount val="2"/>
                <c:pt idx="0">
                  <c:v>1日1食はお米を食べたい（N=1170）</c:v>
                </c:pt>
                <c:pt idx="1">
                  <c:v>多少高くても環境に配慮した農作物を買うことがある（N=1173）</c:v>
                </c:pt>
              </c:strCache>
            </c:strRef>
          </c:cat>
          <c:val>
            <c:numRef>
              <c:f>Sheet2!$K$4:$K$5</c:f>
              <c:numCache>
                <c:formatCode>0.0%</c:formatCode>
                <c:ptCount val="2"/>
                <c:pt idx="0">
                  <c:v>0.11600000000000001</c:v>
                </c:pt>
                <c:pt idx="1">
                  <c:v>0.34300000000000003</c:v>
                </c:pt>
              </c:numCache>
            </c:numRef>
          </c:val>
          <c:extLst xmlns:c16r2="http://schemas.microsoft.com/office/drawing/2015/06/chart">
            <c:ext xmlns:c16="http://schemas.microsoft.com/office/drawing/2014/chart" uri="{C3380CC4-5D6E-409C-BE32-E72D297353CC}">
              <c16:uniqueId val="{00000003-CEDF-40A2-8663-9D9016886A73}"/>
            </c:ext>
          </c:extLst>
        </c:ser>
        <c:ser>
          <c:idx val="2"/>
          <c:order val="2"/>
          <c:tx>
            <c:strRef>
              <c:f>Sheet2!$L$3</c:f>
              <c:strCache>
                <c:ptCount val="1"/>
                <c:pt idx="0">
                  <c:v>どちらでもない</c:v>
                </c:pt>
              </c:strCache>
            </c:strRef>
          </c:tx>
          <c:spPr>
            <a:solidFill>
              <a:srgbClr val="5E7CFC"/>
            </a:solidFill>
            <a:ln>
              <a:noFill/>
            </a:ln>
            <a:effectLst/>
          </c:spPr>
          <c:invertIfNegative val="0"/>
          <c:dLbls>
            <c:dLbl>
              <c:idx val="0"/>
              <c:layout>
                <c:manualLayout>
                  <c:x val="-0.15695248947874293"/>
                  <c:y val="0.17566494250259115"/>
                </c:manualLayout>
              </c:layout>
              <c:tx>
                <c:rich>
                  <a:bodyPr/>
                  <a:lstStyle/>
                  <a:p>
                    <a:r>
                      <a:rPr lang="en-US" altLang="en-US" sz="1600" dirty="0">
                        <a:solidFill>
                          <a:schemeClr val="tx1">
                            <a:lumMod val="75000"/>
                            <a:lumOff val="25000"/>
                          </a:schemeClr>
                        </a:solidFill>
                      </a:rPr>
                      <a:t>3.6</a:t>
                    </a:r>
                    <a:r>
                      <a:rPr lang="en-US" altLang="en-US" sz="1200" dirty="0">
                        <a:solidFill>
                          <a:schemeClr val="tx1">
                            <a:lumMod val="75000"/>
                            <a:lumOff val="25000"/>
                          </a:schemeClr>
                        </a:solidFill>
                      </a:rPr>
                      <a:t>%</a:t>
                    </a:r>
                    <a:endParaRPr lang="en-US" altLang="en-US" sz="1600" dirty="0"/>
                  </a:p>
                </c:rich>
              </c:tx>
              <c:showLegendKey val="0"/>
              <c:showVal val="1"/>
              <c:showCatName val="0"/>
              <c:showSerName val="0"/>
              <c:showPercent val="0"/>
              <c:showBubbleSize val="0"/>
            </c:dLbl>
            <c:dLbl>
              <c:idx val="1"/>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1600" dirty="0">
                        <a:solidFill>
                          <a:schemeClr val="bg1"/>
                        </a:solidFill>
                      </a:rPr>
                      <a:t>29.3</a:t>
                    </a:r>
                    <a:r>
                      <a:rPr lang="en-US" altLang="en-US" sz="1200" dirty="0">
                        <a:solidFill>
                          <a:schemeClr val="bg1"/>
                        </a:solidFill>
                      </a:rPr>
                      <a:t>%</a:t>
                    </a:r>
                    <a:endParaRPr lang="en-US" altLang="en-US" dirty="0">
                      <a:solidFill>
                        <a:schemeClr val="bg1"/>
                      </a:solidFill>
                    </a:endParaRPr>
                  </a:p>
                </c:rich>
              </c:tx>
              <c:spPr>
                <a:noFill/>
                <a:ln>
                  <a:noFill/>
                </a:ln>
                <a:effectLst/>
              </c:sp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Sheet2!$I$4:$I$5</c:f>
              <c:strCache>
                <c:ptCount val="2"/>
                <c:pt idx="0">
                  <c:v>1日1食はお米を食べたい（N=1170）</c:v>
                </c:pt>
                <c:pt idx="1">
                  <c:v>多少高くても環境に配慮した農作物を買うことがある（N=1173）</c:v>
                </c:pt>
              </c:strCache>
            </c:strRef>
          </c:cat>
          <c:val>
            <c:numRef>
              <c:f>Sheet2!$L$4:$L$5</c:f>
              <c:numCache>
                <c:formatCode>0.0%</c:formatCode>
                <c:ptCount val="2"/>
                <c:pt idx="0">
                  <c:v>3.5999999999999997E-2</c:v>
                </c:pt>
                <c:pt idx="1">
                  <c:v>0.29299999999999998</c:v>
                </c:pt>
              </c:numCache>
            </c:numRef>
          </c:val>
          <c:extLst xmlns:c16r2="http://schemas.microsoft.com/office/drawing/2015/06/chart">
            <c:ext xmlns:c16="http://schemas.microsoft.com/office/drawing/2014/chart" uri="{C3380CC4-5D6E-409C-BE32-E72D297353CC}">
              <c16:uniqueId val="{00000004-CEDF-40A2-8663-9D9016886A73}"/>
            </c:ext>
          </c:extLst>
        </c:ser>
        <c:ser>
          <c:idx val="3"/>
          <c:order val="3"/>
          <c:tx>
            <c:strRef>
              <c:f>Sheet2!$M$3</c:f>
              <c:strCache>
                <c:ptCount val="1"/>
                <c:pt idx="0">
                  <c:v>あまりあてはまらない</c:v>
                </c:pt>
              </c:strCache>
            </c:strRef>
          </c:tx>
          <c:spPr>
            <a:solidFill>
              <a:srgbClr val="54A4E6"/>
            </a:solidFill>
            <a:ln>
              <a:noFill/>
            </a:ln>
            <a:effectLst/>
          </c:spPr>
          <c:invertIfNegative val="0"/>
          <c:dLbls>
            <c:dLbl>
              <c:idx val="0"/>
              <c:layout>
                <c:manualLayout>
                  <c:x val="-9.6981324195374821E-2"/>
                  <c:y val="0.17670110076831244"/>
                </c:manualLayout>
              </c:layout>
              <c:tx>
                <c:rich>
                  <a:bodyPr/>
                  <a:lstStyle/>
                  <a:p>
                    <a:r>
                      <a:rPr lang="en-US" altLang="en-US" sz="1600" dirty="0">
                        <a:solidFill>
                          <a:schemeClr val="tx1">
                            <a:lumMod val="75000"/>
                            <a:lumOff val="25000"/>
                          </a:schemeClr>
                        </a:solidFill>
                      </a:rPr>
                      <a:t>1.5</a:t>
                    </a:r>
                    <a:r>
                      <a:rPr lang="en-US" altLang="en-US" sz="1200" dirty="0">
                        <a:solidFill>
                          <a:schemeClr val="tx1">
                            <a:lumMod val="75000"/>
                            <a:lumOff val="25000"/>
                          </a:schemeClr>
                        </a:solidFill>
                      </a:rPr>
                      <a:t>%</a:t>
                    </a:r>
                    <a:endParaRPr lang="en-US" altLang="en-US" sz="2800" dirty="0">
                      <a:solidFill>
                        <a:schemeClr val="tx1"/>
                      </a:solidFill>
                    </a:endParaRPr>
                  </a:p>
                </c:rich>
              </c:tx>
              <c:showLegendKey val="0"/>
              <c:showVal val="1"/>
              <c:showCatName val="0"/>
              <c:showSerName val="0"/>
              <c:showPercent val="0"/>
              <c:showBubbleSize val="0"/>
            </c:dLbl>
            <c:dLbl>
              <c:idx val="1"/>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GP創英角ｺﾞｼｯｸUB" panose="020B0900000000000000" pitchFamily="50" charset="-128"/>
                        <a:ea typeface="HGP創英角ｺﾞｼｯｸUB" panose="020B0900000000000000" pitchFamily="50" charset="-128"/>
                        <a:cs typeface="+mn-cs"/>
                      </a:defRPr>
                    </a:pPr>
                    <a:r>
                      <a:rPr lang="en-US" altLang="en-US" sz="1600" dirty="0">
                        <a:solidFill>
                          <a:schemeClr val="bg1"/>
                        </a:solidFill>
                        <a:latin typeface="HGP創英角ｺﾞｼｯｸUB" panose="020B0900000000000000" pitchFamily="50" charset="-128"/>
                        <a:ea typeface="HGP創英角ｺﾞｼｯｸUB" panose="020B0900000000000000" pitchFamily="50" charset="-128"/>
                      </a:rPr>
                      <a:t>17.8</a:t>
                    </a:r>
                    <a:r>
                      <a:rPr lang="en-US" altLang="en-US" sz="1200" dirty="0">
                        <a:solidFill>
                          <a:schemeClr val="bg1"/>
                        </a:solidFill>
                        <a:latin typeface="HGP創英角ｺﾞｼｯｸUB" panose="020B0900000000000000" pitchFamily="50" charset="-128"/>
                        <a:ea typeface="HGP創英角ｺﾞｼｯｸUB" panose="020B0900000000000000" pitchFamily="50" charset="-128"/>
                      </a:rPr>
                      <a:t>%</a:t>
                    </a:r>
                    <a:endParaRPr lang="en-US" altLang="en-US" dirty="0">
                      <a:solidFill>
                        <a:schemeClr val="bg1"/>
                      </a:solidFill>
                    </a:endParaRPr>
                  </a:p>
                </c:rich>
              </c:tx>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D25-4B1F-8415-542898B2C96B}"/>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Sheet2!$I$4:$I$5</c:f>
              <c:strCache>
                <c:ptCount val="2"/>
                <c:pt idx="0">
                  <c:v>1日1食はお米を食べたい（N=1170）</c:v>
                </c:pt>
                <c:pt idx="1">
                  <c:v>多少高くても環境に配慮した農作物を買うことがある（N=1173）</c:v>
                </c:pt>
              </c:strCache>
            </c:strRef>
          </c:cat>
          <c:val>
            <c:numRef>
              <c:f>Sheet2!$M$4:$M$5</c:f>
              <c:numCache>
                <c:formatCode>0.0%</c:formatCode>
                <c:ptCount val="2"/>
                <c:pt idx="0">
                  <c:v>1.4999999999999999E-2</c:v>
                </c:pt>
                <c:pt idx="1">
                  <c:v>0.17799999999999999</c:v>
                </c:pt>
              </c:numCache>
            </c:numRef>
          </c:val>
          <c:extLst xmlns:c16r2="http://schemas.microsoft.com/office/drawing/2015/06/chart">
            <c:ext xmlns:c16="http://schemas.microsoft.com/office/drawing/2014/chart" uri="{C3380CC4-5D6E-409C-BE32-E72D297353CC}">
              <c16:uniqueId val="{00000007-CEDF-40A2-8663-9D9016886A73}"/>
            </c:ext>
          </c:extLst>
        </c:ser>
        <c:ser>
          <c:idx val="4"/>
          <c:order val="4"/>
          <c:tx>
            <c:strRef>
              <c:f>Sheet2!$N$3</c:f>
              <c:strCache>
                <c:ptCount val="1"/>
                <c:pt idx="0">
                  <c:v>まったくあてはまらない</c:v>
                </c:pt>
              </c:strCache>
            </c:strRef>
          </c:tx>
          <c:spPr>
            <a:solidFill>
              <a:srgbClr val="99C8F0"/>
            </a:solidFill>
            <a:ln>
              <a:noFill/>
            </a:ln>
            <a:effectLst/>
          </c:spPr>
          <c:invertIfNegative val="0"/>
          <c:dLbls>
            <c:dLbl>
              <c:idx val="0"/>
              <c:layout>
                <c:manualLayout>
                  <c:x val="-3.553440545342057E-2"/>
                  <c:y val="0.17809873103655172"/>
                </c:manualLayout>
              </c:layout>
              <c:tx>
                <c:rich>
                  <a:bodyPr/>
                  <a:lstStyle/>
                  <a:p>
                    <a:r>
                      <a:rPr lang="en-US" altLang="en-US" sz="1600" dirty="0">
                        <a:solidFill>
                          <a:schemeClr val="tx1">
                            <a:lumMod val="75000"/>
                            <a:lumOff val="25000"/>
                          </a:schemeClr>
                        </a:solidFill>
                      </a:rPr>
                      <a:t>1.4</a:t>
                    </a:r>
                    <a:r>
                      <a:rPr lang="en-US" altLang="en-US" sz="1200" dirty="0">
                        <a:solidFill>
                          <a:schemeClr val="tx1">
                            <a:lumMod val="75000"/>
                            <a:lumOff val="25000"/>
                          </a:schemeClr>
                        </a:solidFill>
                      </a:rPr>
                      <a:t>%</a:t>
                    </a:r>
                    <a:endParaRPr lang="en-US" altLang="en-US" sz="2000"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EDF-40A2-8663-9D9016886A73}"/>
                </c:ext>
              </c:extLst>
            </c:dLbl>
            <c:dLbl>
              <c:idx val="1"/>
              <c:layout>
                <c:manualLayout>
                  <c:x val="3.2357515831573083E-3"/>
                  <c:y val="3.9104139592126795E-3"/>
                </c:manualLayout>
              </c:layout>
              <c:tx>
                <c:rich>
                  <a:bodyPr/>
                  <a:lstStyle/>
                  <a:p>
                    <a:r>
                      <a:rPr lang="en-US" altLang="en-US" sz="16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7.1</a:t>
                    </a:r>
                    <a:r>
                      <a:rPr lang="en-US"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endParaRPr lang="en-US" altLang="en-US" sz="1600" dirty="0">
                      <a:solidFill>
                        <a:schemeClr val="tx1">
                          <a:lumMod val="75000"/>
                          <a:lumOff val="25000"/>
                        </a:schemeClr>
                      </a:solidFill>
                    </a:endParaRPr>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Sheet2!$I$4:$I$5</c:f>
              <c:strCache>
                <c:ptCount val="2"/>
                <c:pt idx="0">
                  <c:v>1日1食はお米を食べたい（N=1170）</c:v>
                </c:pt>
                <c:pt idx="1">
                  <c:v>多少高くても環境に配慮した農作物を買うことがある（N=1173）</c:v>
                </c:pt>
              </c:strCache>
            </c:strRef>
          </c:cat>
          <c:val>
            <c:numRef>
              <c:f>Sheet2!$N$4:$N$5</c:f>
              <c:numCache>
                <c:formatCode>0.0%</c:formatCode>
                <c:ptCount val="2"/>
                <c:pt idx="0">
                  <c:v>1.4E-2</c:v>
                </c:pt>
                <c:pt idx="1">
                  <c:v>7.0999999999999994E-2</c:v>
                </c:pt>
              </c:numCache>
            </c:numRef>
          </c:val>
          <c:extLst xmlns:c16r2="http://schemas.microsoft.com/office/drawing/2015/06/chart">
            <c:ext xmlns:c16="http://schemas.microsoft.com/office/drawing/2014/chart" uri="{C3380CC4-5D6E-409C-BE32-E72D297353CC}">
              <c16:uniqueId val="{0000000A-CEDF-40A2-8663-9D9016886A73}"/>
            </c:ext>
          </c:extLst>
        </c:ser>
        <c:dLbls>
          <c:showLegendKey val="0"/>
          <c:showVal val="0"/>
          <c:showCatName val="0"/>
          <c:showSerName val="0"/>
          <c:showPercent val="0"/>
          <c:showBubbleSize val="0"/>
        </c:dLbls>
        <c:gapWidth val="150"/>
        <c:overlap val="100"/>
        <c:axId val="59385728"/>
        <c:axId val="59387264"/>
      </c:barChart>
      <c:catAx>
        <c:axId val="593857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59387264"/>
        <c:crosses val="autoZero"/>
        <c:auto val="1"/>
        <c:lblAlgn val="ctr"/>
        <c:lblOffset val="100"/>
        <c:noMultiLvlLbl val="0"/>
      </c:catAx>
      <c:valAx>
        <c:axId val="59387264"/>
        <c:scaling>
          <c:orientation val="minMax"/>
          <c:max val="1"/>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59385728"/>
        <c:crosses val="autoZero"/>
        <c:crossBetween val="between"/>
        <c:majorUnit val="0.5"/>
      </c:valAx>
      <c:spPr>
        <a:noFill/>
        <a:ln>
          <a:noFill/>
        </a:ln>
        <a:effectLst/>
      </c:spPr>
    </c:plotArea>
    <c:legend>
      <c:legendPos val="b"/>
      <c:layout>
        <c:manualLayout>
          <c:xMode val="edge"/>
          <c:yMode val="edge"/>
          <c:x val="2.6303270074986569E-2"/>
          <c:y val="0.92247347668444113"/>
          <c:w val="0.9236966729729289"/>
          <c:h val="7.7526523315558912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0.12964</cdr:x>
      <cdr:y>0.09398</cdr:y>
    </cdr:from>
    <cdr:to>
      <cdr:x>0.40746</cdr:x>
      <cdr:y>0.5</cdr:y>
    </cdr:to>
    <cdr:sp macro="" textlink="">
      <cdr:nvSpPr>
        <cdr:cNvPr id="2" name="テキスト ボックス 1"/>
        <cdr:cNvSpPr txBox="1"/>
      </cdr:nvSpPr>
      <cdr:spPr>
        <a:xfrm xmlns:a="http://schemas.openxmlformats.org/drawingml/2006/main">
          <a:off x="504037" y="153506"/>
          <a:ext cx="1080159" cy="663176"/>
        </a:xfrm>
        <a:prstGeom xmlns:a="http://schemas.openxmlformats.org/drawingml/2006/main" prst="rect">
          <a:avLst/>
        </a:prstGeom>
      </cdr:spPr>
      <cdr:txBody>
        <a:bodyPr xmlns:a="http://schemas.openxmlformats.org/drawingml/2006/main" vertOverflow="clip" wrap="square" tIns="18000" rtlCol="0"/>
        <a:lstStyle xmlns:a="http://schemas.openxmlformats.org/drawingml/2006/main"/>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大阪府</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0.17178</cdr:x>
      <cdr:y>0.55465</cdr:y>
    </cdr:from>
    <cdr:to>
      <cdr:x>0.56502</cdr:x>
      <cdr:y>0.86325</cdr:y>
    </cdr:to>
    <cdr:sp macro="" textlink="">
      <cdr:nvSpPr>
        <cdr:cNvPr id="4" name="テキスト ボックス 1"/>
        <cdr:cNvSpPr txBox="1"/>
      </cdr:nvSpPr>
      <cdr:spPr>
        <a:xfrm xmlns:a="http://schemas.openxmlformats.org/drawingml/2006/main">
          <a:off x="667877" y="905953"/>
          <a:ext cx="1528900"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0.40746</cdr:x>
      <cdr:y>0.09398</cdr:y>
    </cdr:from>
    <cdr:to>
      <cdr:x>0.9816</cdr:x>
      <cdr:y>0.43574</cdr:y>
    </cdr:to>
    <cdr:sp macro="" textlink="">
      <cdr:nvSpPr>
        <cdr:cNvPr id="5" name="テキスト ボックス 1"/>
        <cdr:cNvSpPr txBox="1"/>
      </cdr:nvSpPr>
      <cdr:spPr>
        <a:xfrm xmlns:a="http://schemas.openxmlformats.org/drawingml/2006/main">
          <a:off x="1584196" y="153506"/>
          <a:ext cx="2232243" cy="558216"/>
        </a:xfrm>
        <a:prstGeom xmlns:a="http://schemas.openxmlformats.org/drawingml/2006/main" prst="rect">
          <a:avLst/>
        </a:prstGeom>
      </cdr:spPr>
      <cdr:txBody>
        <a:bodyPr xmlns:a="http://schemas.openxmlformats.org/drawingml/2006/main" wrap="square" tIns="18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その他</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0.6297</cdr:x>
      <cdr:y>0.55466</cdr:y>
    </cdr:from>
    <cdr:to>
      <cdr:x>0.96864</cdr:x>
      <cdr:y>0.86326</cdr:y>
    </cdr:to>
    <cdr:sp macro="" textlink="">
      <cdr:nvSpPr>
        <cdr:cNvPr id="7" name="テキスト ボックス 1"/>
        <cdr:cNvSpPr txBox="1"/>
      </cdr:nvSpPr>
      <cdr:spPr>
        <a:xfrm xmlns:a="http://schemas.openxmlformats.org/drawingml/2006/main">
          <a:off x="2448261" y="905954"/>
          <a:ext cx="1317776"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46.7</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0.12964</cdr:x>
      <cdr:y>0.09398</cdr:y>
    </cdr:from>
    <cdr:to>
      <cdr:x>0.37041</cdr:x>
      <cdr:y>0.5</cdr:y>
    </cdr:to>
    <cdr:sp macro="" textlink="">
      <cdr:nvSpPr>
        <cdr:cNvPr id="2" name="テキスト ボックス 1"/>
        <cdr:cNvSpPr txBox="1"/>
      </cdr:nvSpPr>
      <cdr:spPr>
        <a:xfrm xmlns:a="http://schemas.openxmlformats.org/drawingml/2006/main">
          <a:off x="504037" y="153504"/>
          <a:ext cx="936123" cy="663178"/>
        </a:xfrm>
        <a:prstGeom xmlns:a="http://schemas.openxmlformats.org/drawingml/2006/main" prst="rect">
          <a:avLst/>
        </a:prstGeom>
      </cdr:spPr>
      <cdr:txBody>
        <a:bodyPr xmlns:a="http://schemas.openxmlformats.org/drawingml/2006/main" vertOverflow="clip" wrap="square" tIns="18000" rtlCol="0"/>
        <a:lstStyle xmlns:a="http://schemas.openxmlformats.org/drawingml/2006/main"/>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大阪府</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0.17178</cdr:x>
      <cdr:y>0.55465</cdr:y>
    </cdr:from>
    <cdr:to>
      <cdr:x>0.59266</cdr:x>
      <cdr:y>0.86325</cdr:y>
    </cdr:to>
    <cdr:sp macro="" textlink="">
      <cdr:nvSpPr>
        <cdr:cNvPr id="4" name="テキスト ボックス 1"/>
        <cdr:cNvSpPr txBox="1"/>
      </cdr:nvSpPr>
      <cdr:spPr>
        <a:xfrm xmlns:a="http://schemas.openxmlformats.org/drawingml/2006/main">
          <a:off x="667877" y="905953"/>
          <a:ext cx="1636372"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0.40746</cdr:x>
      <cdr:y>0.09398</cdr:y>
    </cdr:from>
    <cdr:to>
      <cdr:x>0.96308</cdr:x>
      <cdr:y>0.43574</cdr:y>
    </cdr:to>
    <cdr:sp macro="" textlink="">
      <cdr:nvSpPr>
        <cdr:cNvPr id="5" name="テキスト ボックス 1"/>
        <cdr:cNvSpPr txBox="1"/>
      </cdr:nvSpPr>
      <cdr:spPr>
        <a:xfrm xmlns:a="http://schemas.openxmlformats.org/drawingml/2006/main">
          <a:off x="1584197" y="153504"/>
          <a:ext cx="2160220" cy="558218"/>
        </a:xfrm>
        <a:prstGeom xmlns:a="http://schemas.openxmlformats.org/drawingml/2006/main" prst="rect">
          <a:avLst/>
        </a:prstGeom>
      </cdr:spPr>
      <cdr:txBody>
        <a:bodyPr xmlns:a="http://schemas.openxmlformats.org/drawingml/2006/main" wrap="square" tIns="18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その他</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0.6297</cdr:x>
      <cdr:y>0.55466</cdr:y>
    </cdr:from>
    <cdr:to>
      <cdr:x>0.9816</cdr:x>
      <cdr:y>0.86326</cdr:y>
    </cdr:to>
    <cdr:sp macro="" textlink="">
      <cdr:nvSpPr>
        <cdr:cNvPr id="7" name="テキスト ボックス 1"/>
        <cdr:cNvSpPr txBox="1"/>
      </cdr:nvSpPr>
      <cdr:spPr>
        <a:xfrm xmlns:a="http://schemas.openxmlformats.org/drawingml/2006/main">
          <a:off x="2448260" y="905954"/>
          <a:ext cx="1368179" cy="504056"/>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46.7</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0.41064</cdr:x>
      <cdr:y>0.12569</cdr:y>
    </cdr:from>
    <cdr:to>
      <cdr:x>0.71915</cdr:x>
      <cdr:y>0.36417</cdr:y>
    </cdr:to>
    <cdr:sp macro="" textlink="">
      <cdr:nvSpPr>
        <cdr:cNvPr id="2" name="テキスト ボックス 1"/>
        <cdr:cNvSpPr txBox="1"/>
      </cdr:nvSpPr>
      <cdr:spPr>
        <a:xfrm xmlns:a="http://schemas.openxmlformats.org/drawingml/2006/main">
          <a:off x="2779494" y="341551"/>
          <a:ext cx="2088231" cy="648072"/>
        </a:xfrm>
        <a:prstGeom xmlns:a="http://schemas.openxmlformats.org/drawingml/2006/main" prst="rect">
          <a:avLst/>
        </a:prstGeom>
      </cdr:spPr>
      <cdr:txBody>
        <a:bodyPr xmlns:a="http://schemas.openxmlformats.org/drawingml/2006/main" vertOverflow="clip" wrap="square" tIns="36000" rtlCol="0"/>
        <a:lstStyle xmlns:a="http://schemas.openxmlformats.org/drawingml/2006/main"/>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20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80.0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0.25774</cdr:x>
      <cdr:y>0.39067</cdr:y>
    </cdr:from>
    <cdr:to>
      <cdr:x>0.58752</cdr:x>
      <cdr:y>0.62915</cdr:y>
    </cdr:to>
    <cdr:sp macro="" textlink="">
      <cdr:nvSpPr>
        <cdr:cNvPr id="3" name="テキスト ボックス 1"/>
        <cdr:cNvSpPr txBox="1"/>
      </cdr:nvSpPr>
      <cdr:spPr>
        <a:xfrm xmlns:a="http://schemas.openxmlformats.org/drawingml/2006/main">
          <a:off x="1744556" y="1061631"/>
          <a:ext cx="2232199" cy="648071"/>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44.0</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0.2617</cdr:x>
      <cdr:y>0.68215</cdr:y>
    </cdr:from>
    <cdr:to>
      <cdr:x>0.65532</cdr:x>
      <cdr:y>0.89413</cdr:y>
    </cdr:to>
    <cdr:sp macro="" textlink="">
      <cdr:nvSpPr>
        <cdr:cNvPr id="4" name="テキスト ボックス 1"/>
        <cdr:cNvSpPr txBox="1"/>
      </cdr:nvSpPr>
      <cdr:spPr>
        <a:xfrm xmlns:a="http://schemas.openxmlformats.org/drawingml/2006/main">
          <a:off x="1771382" y="1853719"/>
          <a:ext cx="2664296" cy="576064"/>
        </a:xfrm>
        <a:prstGeom xmlns:a="http://schemas.openxmlformats.org/drawingml/2006/main" prst="rect">
          <a:avLst/>
        </a:prstGeom>
      </cdr:spPr>
      <cdr:txBody>
        <a:bodyPr xmlns:a="http://schemas.openxmlformats.org/drawingml/2006/main" wrap="square" t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有り</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chemeClr val="bg1"/>
              </a:solidFill>
              <a:latin typeface="HGP創英角ｺﾞｼｯｸUB" panose="020B0900000000000000" pitchFamily="50" charset="-128"/>
              <a:ea typeface="HGP創英角ｺﾞｼｯｸUB" panose="020B0900000000000000" pitchFamily="50" charset="-128"/>
            </a:rPr>
            <a:t>54.3</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0.84681</cdr:x>
      <cdr:y>0.09919</cdr:y>
    </cdr:from>
    <cdr:to>
      <cdr:x>0.99816</cdr:x>
      <cdr:y>0.31117</cdr:y>
    </cdr:to>
    <cdr:sp macro="" textlink="">
      <cdr:nvSpPr>
        <cdr:cNvPr id="5" name="テキスト ボックス 1"/>
        <cdr:cNvSpPr txBox="1"/>
      </cdr:nvSpPr>
      <cdr:spPr>
        <a:xfrm xmlns:a="http://schemas.openxmlformats.org/drawingml/2006/main">
          <a:off x="5731822" y="269543"/>
          <a:ext cx="1024475" cy="576064"/>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r>
            <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rPr>
            <a:t> </a:t>
          </a: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20.0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0.59021</cdr:x>
      <cdr:y>0.39067</cdr:y>
    </cdr:from>
    <cdr:to>
      <cdr:x>1</cdr:x>
      <cdr:y>0.62915</cdr:y>
    </cdr:to>
    <cdr:sp macro="" textlink="">
      <cdr:nvSpPr>
        <cdr:cNvPr id="6" name="テキスト ボックス 1"/>
        <cdr:cNvSpPr txBox="1"/>
      </cdr:nvSpPr>
      <cdr:spPr>
        <a:xfrm xmlns:a="http://schemas.openxmlformats.org/drawingml/2006/main">
          <a:off x="3995010" y="1061631"/>
          <a:ext cx="2773741" cy="648072"/>
        </a:xfrm>
        <a:prstGeom xmlns:a="http://schemas.openxmlformats.org/drawingml/2006/main" prst="rect">
          <a:avLst/>
        </a:prstGeom>
      </cdr:spPr>
      <cdr:txBody>
        <a:bodyPr xmlns:a="http://schemas.openxmlformats.org/drawingml/2006/main" wrap="square" t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56.0</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dr:relSizeAnchor xmlns:cdr="http://schemas.openxmlformats.org/drawingml/2006/chartDrawing">
    <cdr:from>
      <cdr:x>0.65532</cdr:x>
      <cdr:y>0.68215</cdr:y>
    </cdr:from>
    <cdr:to>
      <cdr:x>0.99574</cdr:x>
      <cdr:y>0.89413</cdr:y>
    </cdr:to>
    <cdr:sp macro="" textlink="">
      <cdr:nvSpPr>
        <cdr:cNvPr id="7" name="テキスト ボックス 1"/>
        <cdr:cNvSpPr txBox="1"/>
      </cdr:nvSpPr>
      <cdr:spPr>
        <a:xfrm xmlns:a="http://schemas.openxmlformats.org/drawingml/2006/main">
          <a:off x="4435678" y="1853719"/>
          <a:ext cx="2304256" cy="576064"/>
        </a:xfrm>
        <a:prstGeom xmlns:a="http://schemas.openxmlformats.org/drawingml/2006/main" prst="rect">
          <a:avLst/>
        </a:prstGeom>
      </cdr:spPr>
      <cdr:txBody>
        <a:bodyPr xmlns:a="http://schemas.openxmlformats.org/drawingml/2006/main" wrap="square" t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600" dirty="0">
              <a:solidFill>
                <a:sysClr val="windowText" lastClr="000000"/>
              </a:solidFill>
              <a:latin typeface="HGP創英角ｺﾞｼｯｸUB" panose="020B0900000000000000" pitchFamily="50" charset="-128"/>
              <a:ea typeface="HGP創英角ｺﾞｼｯｸUB" panose="020B0900000000000000" pitchFamily="50" charset="-128"/>
            </a:rPr>
            <a:t>無し</a:t>
          </a:r>
          <a:endPar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endParaRPr>
        </a:p>
        <a:p xmlns:a="http://schemas.openxmlformats.org/drawingml/2006/main">
          <a:pPr algn="ctr"/>
          <a:r>
            <a:rPr lang="en-US" altLang="ja-JP" sz="2000" dirty="0">
              <a:solidFill>
                <a:sysClr val="windowText" lastClr="000000"/>
              </a:solidFill>
              <a:latin typeface="HGP創英角ｺﾞｼｯｸUB" panose="020B0900000000000000" pitchFamily="50" charset="-128"/>
              <a:ea typeface="HGP創英角ｺﾞｼｯｸUB" panose="020B0900000000000000" pitchFamily="50" charset="-128"/>
            </a:rPr>
            <a:t>46.7</a:t>
          </a:r>
          <a:r>
            <a:rPr lang="en-US" altLang="ja-JP" sz="1600" dirty="0">
              <a:solidFill>
                <a:sysClr val="windowText" lastClr="000000"/>
              </a:solidFill>
              <a:latin typeface="HGP創英角ｺﾞｼｯｸUB" panose="020B0900000000000000" pitchFamily="50" charset="-128"/>
              <a:ea typeface="HGP創英角ｺﾞｼｯｸUB" panose="020B0900000000000000" pitchFamily="50" charset="-128"/>
            </a:rPr>
            <a:t>%</a:t>
          </a:r>
          <a:endParaRPr lang="ja-JP" altLang="en-US" sz="2000" dirty="0">
            <a:solidFill>
              <a:sysClr val="windowText" lastClr="000000"/>
            </a:solidFill>
            <a:latin typeface="HGP創英角ｺﾞｼｯｸUB" panose="020B0900000000000000" pitchFamily="50" charset="-128"/>
            <a:ea typeface="HGP創英角ｺﾞｼｯｸUB" panose="020B09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2</a:t>
            </a:r>
            <a:r>
              <a:rPr kumimoji="1" lang="ja-JP" altLang="en-US" dirty="0"/>
              <a:t>章　データ特性と可視化の後半です。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32721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３項目以上の時も内訳が知りたい場合には円グラフを使うことが多いのではないでしょうか。</a:t>
            </a:r>
            <a:endParaRPr kumimoji="1" lang="en-US" altLang="ja-JP" dirty="0"/>
          </a:p>
          <a:p>
            <a:r>
              <a:rPr kumimoji="1" lang="ja-JP" altLang="en-US" dirty="0"/>
              <a:t>この例では「普段どこでお米を買いますか？」という質問を１１１３人に対して行った結果を表しています。</a:t>
            </a:r>
            <a:endParaRPr kumimoji="1" lang="en-US" altLang="ja-JP" dirty="0"/>
          </a:p>
          <a:p>
            <a:r>
              <a:rPr kumimoji="1" lang="ja-JP" altLang="en-US" dirty="0"/>
              <a:t>スーパー量販店が</a:t>
            </a:r>
            <a:r>
              <a:rPr kumimoji="1" lang="en-US" altLang="ja-JP" dirty="0"/>
              <a:t>40</a:t>
            </a:r>
            <a:r>
              <a:rPr kumimoji="1" lang="ja-JP" altLang="en-US" dirty="0"/>
              <a:t>％近くを占めて一番多いということが一目で分かります。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328293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回答が順序尺度である場合には、表示する順序にも配慮が必要にもなります。</a:t>
            </a:r>
            <a:endParaRPr kumimoji="1" lang="en-US" altLang="ja-JP" dirty="0"/>
          </a:p>
          <a:p>
            <a:r>
              <a:rPr kumimoji="1" lang="ja-JP" altLang="en-US" dirty="0"/>
              <a:t>先の質問に続いて「１日１食はお米を食べたいですか？」「多少高くても環境に配慮した農作物を買うことがありますか？」という質問をそれぞれ５段階で答えてもらった結果を示しています。</a:t>
            </a:r>
            <a:endParaRPr kumimoji="1" lang="en-US" altLang="ja-JP" dirty="0"/>
          </a:p>
          <a:p>
            <a:r>
              <a:rPr kumimoji="1" lang="ja-JP" altLang="en-US" dirty="0"/>
              <a:t>このようなケースでは順序に配慮した帯グラフを用いることが多いです。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11</a:t>
            </a:fld>
            <a:endParaRPr kumimoji="1" lang="ja-JP" altLang="en-US"/>
          </a:p>
        </p:txBody>
      </p:sp>
    </p:spTree>
    <p:extLst>
      <p:ext uri="{BB962C8B-B14F-4D97-AF65-F5344CB8AC3E}">
        <p14:creationId xmlns:p14="http://schemas.microsoft.com/office/powerpoint/2010/main" val="353857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順序尺度と二値データのクロス集計を表現する場合もあるかも知れません。</a:t>
            </a:r>
            <a:endParaRPr kumimoji="1" lang="en-US" altLang="ja-JP" dirty="0"/>
          </a:p>
          <a:p>
            <a:r>
              <a:rPr kumimoji="1" lang="ja-JP" altLang="en-US" dirty="0"/>
              <a:t>二値データ、この場合であれば、男女それぞれに帯グラフを用いた上で、両群の合計を表しています。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12</a:t>
            </a:fld>
            <a:endParaRPr kumimoji="1" lang="ja-JP" altLang="en-US"/>
          </a:p>
        </p:txBody>
      </p:sp>
    </p:spTree>
    <p:extLst>
      <p:ext uri="{BB962C8B-B14F-4D97-AF65-F5344CB8AC3E}">
        <p14:creationId xmlns:p14="http://schemas.microsoft.com/office/powerpoint/2010/main" val="1530527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2</a:t>
            </a:r>
            <a:r>
              <a:rPr kumimoji="1" lang="ja-JP" altLang="en-US" dirty="0"/>
              <a:t>章では、データ特性と可視化　について確認しました。</a:t>
            </a:r>
            <a:endParaRPr kumimoji="1" lang="en-US" altLang="ja-JP" dirty="0"/>
          </a:p>
          <a:p>
            <a:r>
              <a:rPr kumimoji="1" lang="ja-JP" altLang="en-US" dirty="0"/>
              <a:t>次章では</a:t>
            </a:r>
            <a:r>
              <a:rPr kumimoji="1" lang="ja-JP" altLang="en-US"/>
              <a:t>統計で用いられるソフトウェア</a:t>
            </a:r>
            <a:r>
              <a:rPr kumimoji="1" lang="ja-JP" altLang="en-US" dirty="0"/>
              <a:t>について触れてみましょう。</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3636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さて、前回は在院日数を平均で考えるのは問題点もあることをお話ししました。</a:t>
            </a:r>
            <a:endParaRPr kumimoji="1" lang="en-US" altLang="ja-JP" dirty="0"/>
          </a:p>
          <a:p>
            <a:r>
              <a:rPr kumimoji="1" lang="ja-JP" altLang="en-US" dirty="0"/>
              <a:t>こういった右に裾野が長い分布のことを「右にゆがんだ分布」と呼ぶのですが、所得の分布など、同じような分布をとるものもいろいろあります。</a:t>
            </a:r>
            <a:endParaRPr kumimoji="1" lang="en-US" altLang="ja-JP" dirty="0"/>
          </a:p>
          <a:p>
            <a:r>
              <a:rPr kumimoji="1" lang="ja-JP" altLang="en-US" dirty="0"/>
              <a:t>こういう分布の時には、横軸を対数に変換することがあります。</a:t>
            </a:r>
            <a:endParaRPr kumimoji="1" lang="en-US" altLang="ja-JP" dirty="0"/>
          </a:p>
          <a:p>
            <a:endParaRPr kumimoji="1" lang="en-US" altLang="ja-JP" dirty="0"/>
          </a:p>
          <a:p>
            <a:r>
              <a:rPr kumimoji="1" lang="ja-JP" altLang="en-US" dirty="0"/>
              <a:t>＜アニメーション＞</a:t>
            </a:r>
            <a:endParaRPr kumimoji="1" lang="en-US" altLang="ja-JP" dirty="0"/>
          </a:p>
          <a:p>
            <a:r>
              <a:rPr kumimoji="1" lang="ja-JP" altLang="en-US" dirty="0"/>
              <a:t>右下の在院日数の分布の横軸を対数化下ものが左図になるのですが、このような変換をすると左上の様な先程触れた正規分布に近づくことが知られています。</a:t>
            </a:r>
            <a:endParaRPr kumimoji="1" lang="en-US" altLang="ja-JP" dirty="0"/>
          </a:p>
          <a:p>
            <a:r>
              <a:rPr kumimoji="1" lang="ja-JP" altLang="en-US" dirty="0"/>
              <a:t>対数変換した分布ではその平均値が代表としての価値を持つようにもなります。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2</a:t>
            </a:fld>
            <a:endParaRPr kumimoji="1" lang="ja-JP" altLang="en-US"/>
          </a:p>
        </p:txBody>
      </p:sp>
    </p:spTree>
    <p:extLst>
      <p:ext uri="{BB962C8B-B14F-4D97-AF65-F5344CB8AC3E}">
        <p14:creationId xmlns:p14="http://schemas.microsoft.com/office/powerpoint/2010/main" val="390626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ところで、このように対数化したものを平均するというのは、どういう意味があるのでしょうか。</a:t>
            </a:r>
            <a:endParaRPr kumimoji="1" lang="en-US" altLang="ja-JP" dirty="0"/>
          </a:p>
          <a:p>
            <a:endParaRPr kumimoji="1" lang="en-US" altLang="ja-JP" dirty="0"/>
          </a:p>
          <a:p>
            <a:r>
              <a:rPr kumimoji="1" lang="ja-JP" altLang="en-US" dirty="0"/>
              <a:t>相乗平均もしくは幾何学平均という言葉を聞いたことがあるでしょうか。</a:t>
            </a:r>
            <a:endParaRPr kumimoji="1" lang="en-US" altLang="ja-JP" dirty="0"/>
          </a:p>
          <a:p>
            <a:r>
              <a:rPr kumimoji="1" lang="ja-JP" altLang="en-US" dirty="0"/>
              <a:t>この</a:t>
            </a:r>
            <a:r>
              <a:rPr kumimoji="1" lang="en-US" altLang="ja-JP" dirty="0"/>
              <a:t>2</a:t>
            </a:r>
            <a:r>
              <a:rPr kumimoji="1" lang="ja-JP" altLang="en-US" dirty="0" err="1"/>
              <a:t>つは</a:t>
            </a:r>
            <a:r>
              <a:rPr kumimoji="1" lang="ja-JP" altLang="en-US" dirty="0"/>
              <a:t>同じものを意味するのですが、含まれるデータがｎ個あった場合に、すべてを掛け合わせて、ｎ乗根を計算することで得られ、上の式のように表現できます。</a:t>
            </a:r>
            <a:endParaRPr kumimoji="1" lang="en-US" altLang="ja-JP" dirty="0"/>
          </a:p>
          <a:p>
            <a:endParaRPr kumimoji="1" lang="en-US" altLang="ja-JP" dirty="0"/>
          </a:p>
          <a:p>
            <a:r>
              <a:rPr kumimoji="1" lang="ja-JP" altLang="en-US" dirty="0"/>
              <a:t>この式で、左右の対数をとったものが</a:t>
            </a:r>
            <a:r>
              <a:rPr kumimoji="1" lang="en-US" altLang="ja-JP" dirty="0"/>
              <a:t>2</a:t>
            </a:r>
            <a:r>
              <a:rPr kumimoji="1" lang="ja-JP" altLang="en-US" dirty="0"/>
              <a:t>つめの式になるのですが、この式の右の項が意味するのはまさに先に対数化して平均する、ということになります。</a:t>
            </a:r>
            <a:endParaRPr kumimoji="1" lang="en-US" altLang="ja-JP" dirty="0"/>
          </a:p>
          <a:p>
            <a:endParaRPr kumimoji="1" lang="en-US" altLang="ja-JP" dirty="0"/>
          </a:p>
          <a:p>
            <a:r>
              <a:rPr kumimoji="1" lang="ja-JP" altLang="en-US" dirty="0"/>
              <a:t>つまり、対数化して平均するというのは相乗平均を求める、ということを意味し、数学的にも意味があるのです。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2358288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36486" indent="-283264">
              <a:defRPr sz="2400" b="1">
                <a:solidFill>
                  <a:schemeClr val="tx1"/>
                </a:solidFill>
                <a:latin typeface="Times New Roman" pitchFamily="18" charset="0"/>
              </a:defRPr>
            </a:lvl2pPr>
            <a:lvl3pPr marL="1133056" indent="-226611">
              <a:defRPr sz="2400" b="1">
                <a:solidFill>
                  <a:schemeClr val="tx1"/>
                </a:solidFill>
                <a:latin typeface="Times New Roman" pitchFamily="18" charset="0"/>
              </a:defRPr>
            </a:lvl3pPr>
            <a:lvl4pPr marL="1586278" indent="-226611">
              <a:defRPr sz="2400" b="1">
                <a:solidFill>
                  <a:schemeClr val="tx1"/>
                </a:solidFill>
                <a:latin typeface="Times New Roman" pitchFamily="18" charset="0"/>
              </a:defRPr>
            </a:lvl4pPr>
            <a:lvl5pPr marL="2039501" indent="-226611">
              <a:defRPr sz="2400" b="1">
                <a:solidFill>
                  <a:schemeClr val="tx1"/>
                </a:solidFill>
                <a:latin typeface="Times New Roman" pitchFamily="18" charset="0"/>
              </a:defRPr>
            </a:lvl5pPr>
            <a:lvl6pPr marL="2492723" indent="-226611" eaLnBrk="0" fontAlgn="base" hangingPunct="0">
              <a:spcBef>
                <a:spcPct val="0"/>
              </a:spcBef>
              <a:spcAft>
                <a:spcPct val="0"/>
              </a:spcAft>
              <a:defRPr sz="2400" b="1">
                <a:solidFill>
                  <a:schemeClr val="tx1"/>
                </a:solidFill>
                <a:latin typeface="Times New Roman" pitchFamily="18" charset="0"/>
              </a:defRPr>
            </a:lvl6pPr>
            <a:lvl7pPr marL="2945945" indent="-226611" eaLnBrk="0" fontAlgn="base" hangingPunct="0">
              <a:spcBef>
                <a:spcPct val="0"/>
              </a:spcBef>
              <a:spcAft>
                <a:spcPct val="0"/>
              </a:spcAft>
              <a:defRPr sz="2400" b="1">
                <a:solidFill>
                  <a:schemeClr val="tx1"/>
                </a:solidFill>
                <a:latin typeface="Times New Roman" pitchFamily="18" charset="0"/>
              </a:defRPr>
            </a:lvl7pPr>
            <a:lvl8pPr marL="3399168" indent="-226611" eaLnBrk="0" fontAlgn="base" hangingPunct="0">
              <a:spcBef>
                <a:spcPct val="0"/>
              </a:spcBef>
              <a:spcAft>
                <a:spcPct val="0"/>
              </a:spcAft>
              <a:defRPr sz="2400" b="1">
                <a:solidFill>
                  <a:schemeClr val="tx1"/>
                </a:solidFill>
                <a:latin typeface="Times New Roman" pitchFamily="18" charset="0"/>
              </a:defRPr>
            </a:lvl8pPr>
            <a:lvl9pPr marL="3852390" indent="-226611" eaLnBrk="0" fontAlgn="base" hangingPunct="0">
              <a:spcBef>
                <a:spcPct val="0"/>
              </a:spcBef>
              <a:spcAft>
                <a:spcPct val="0"/>
              </a:spcAft>
              <a:defRPr sz="2400" b="1">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CACCB0D-3196-4EA7-B6FB-CC81E8F78B50}" type="slidenum">
              <a:rPr kumimoji="1"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en-US" altLang="ja-JP" sz="1200" b="0" i="0" u="none" strike="noStrike" kern="1200" cap="none" spc="0" normalizeH="0" baseline="0" noProof="0" dirty="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いわゆる平均値は相加平均のことを指しますが、この平均値と中央値、相乗平均値がデータの分布によってどのように変わるかみてみましょう。</a:t>
            </a:r>
            <a:endParaRPr lang="en-US" altLang="ja-JP" dirty="0"/>
          </a:p>
          <a:p>
            <a:r>
              <a:rPr lang="en-US" altLang="ja-JP" dirty="0"/>
              <a:t>5</a:t>
            </a:r>
            <a:r>
              <a:rPr lang="ja-JP" altLang="en-US" dirty="0"/>
              <a:t>人分の在院日数が</a:t>
            </a:r>
            <a:r>
              <a:rPr lang="en-US" altLang="ja-JP" dirty="0"/>
              <a:t>4</a:t>
            </a:r>
            <a:r>
              <a:rPr lang="ja-JP" altLang="en-US" dirty="0"/>
              <a:t>人目まではそれぞれ</a:t>
            </a:r>
            <a:r>
              <a:rPr lang="en-US" altLang="ja-JP" dirty="0"/>
              <a:t>1</a:t>
            </a:r>
            <a:r>
              <a:rPr lang="ja-JP" altLang="en-US" dirty="0"/>
              <a:t>日、</a:t>
            </a:r>
            <a:r>
              <a:rPr lang="en-US" altLang="ja-JP" dirty="0"/>
              <a:t>2</a:t>
            </a:r>
            <a:r>
              <a:rPr lang="ja-JP" altLang="en-US" dirty="0"/>
              <a:t>日、</a:t>
            </a:r>
            <a:r>
              <a:rPr lang="en-US" altLang="ja-JP" dirty="0"/>
              <a:t>3</a:t>
            </a:r>
            <a:r>
              <a:rPr lang="ja-JP" altLang="en-US" dirty="0"/>
              <a:t>日、</a:t>
            </a:r>
            <a:r>
              <a:rPr lang="en-US" altLang="ja-JP" dirty="0"/>
              <a:t>4</a:t>
            </a:r>
            <a:r>
              <a:rPr lang="ja-JP" altLang="en-US" dirty="0"/>
              <a:t>日でかわらないのに、</a:t>
            </a:r>
            <a:r>
              <a:rPr lang="en-US" altLang="ja-JP" dirty="0"/>
              <a:t>5</a:t>
            </a:r>
            <a:r>
              <a:rPr lang="ja-JP" altLang="en-US" dirty="0"/>
              <a:t>人目だけ、</a:t>
            </a:r>
            <a:r>
              <a:rPr lang="en-US" altLang="ja-JP" dirty="0"/>
              <a:t>5</a:t>
            </a:r>
            <a:r>
              <a:rPr lang="ja-JP" altLang="en-US" dirty="0"/>
              <a:t>日、</a:t>
            </a:r>
            <a:r>
              <a:rPr lang="en-US" altLang="ja-JP" dirty="0"/>
              <a:t>10</a:t>
            </a:r>
            <a:r>
              <a:rPr lang="ja-JP" altLang="en-US" dirty="0"/>
              <a:t>日、</a:t>
            </a:r>
            <a:r>
              <a:rPr lang="en-US" altLang="ja-JP" dirty="0"/>
              <a:t>20</a:t>
            </a:r>
            <a:r>
              <a:rPr lang="ja-JP" altLang="en-US" dirty="0"/>
              <a:t>日、</a:t>
            </a:r>
            <a:r>
              <a:rPr lang="en-US" altLang="ja-JP" dirty="0"/>
              <a:t>30</a:t>
            </a:r>
            <a:r>
              <a:rPr lang="ja-JP" altLang="en-US" dirty="0"/>
              <a:t>日と長くなるケースをあげています。</a:t>
            </a:r>
            <a:endParaRPr lang="en-US" altLang="ja-JP" dirty="0"/>
          </a:p>
          <a:p>
            <a:endParaRPr lang="en-US" altLang="ja-JP" dirty="0"/>
          </a:p>
          <a:p>
            <a:r>
              <a:rPr lang="en-US" altLang="ja-JP" dirty="0"/>
              <a:t>3</a:t>
            </a:r>
            <a:r>
              <a:rPr lang="ja-JP" altLang="en-US" dirty="0" err="1"/>
              <a:t>つの</a:t>
            </a:r>
            <a:r>
              <a:rPr lang="ja-JP" altLang="en-US" dirty="0"/>
              <a:t>代表値も計算してみるとこの表のようになります。</a:t>
            </a:r>
            <a:endParaRPr lang="en-US" altLang="ja-JP" dirty="0"/>
          </a:p>
          <a:p>
            <a:r>
              <a:rPr lang="ja-JP" altLang="en-US" dirty="0"/>
              <a:t>平均値は外れ値によって大きく影響を受けていることが分かる一方、中央値はすべて</a:t>
            </a:r>
            <a:r>
              <a:rPr lang="en-US" altLang="ja-JP" dirty="0"/>
              <a:t>3</a:t>
            </a:r>
            <a:r>
              <a:rPr lang="ja-JP" altLang="en-US" dirty="0"/>
              <a:t>日で変わっていません。</a:t>
            </a:r>
            <a:endParaRPr lang="en-US" altLang="ja-JP" dirty="0"/>
          </a:p>
          <a:p>
            <a:r>
              <a:rPr lang="ja-JP" altLang="en-US" dirty="0"/>
              <a:t>平均値は外れ値の影響を受けすぎる一方で、中央値はあまりにも不動で、分布の違いを全く表現できない懸念も否定できません。</a:t>
            </a:r>
            <a:endParaRPr lang="en-US" altLang="ja-JP" dirty="0"/>
          </a:p>
          <a:p>
            <a:r>
              <a:rPr lang="ja-JP" altLang="en-US" dirty="0"/>
              <a:t>相乗平均値はその中間ともいえますので、場合によるでしょうが、こうした値も代表値としてふさわしいこともあり得ます。</a:t>
            </a:r>
            <a:endParaRPr lang="en-US" altLang="ja-JP" dirty="0"/>
          </a:p>
          <a:p>
            <a:r>
              <a:rPr lang="ja-JP" altLang="en-US" dirty="0"/>
              <a:t>使える場面があったら検討してみて下さい。</a:t>
            </a:r>
            <a:endParaRPr lang="en-US" altLang="ja-JP" dirty="0"/>
          </a:p>
          <a:p>
            <a:endParaRPr lang="en-US" altLang="ja-JP" dirty="0"/>
          </a:p>
        </p:txBody>
      </p:sp>
    </p:spTree>
    <p:extLst>
      <p:ext uri="{BB962C8B-B14F-4D97-AF65-F5344CB8AC3E}">
        <p14:creationId xmlns:p14="http://schemas.microsoft.com/office/powerpoint/2010/main" val="1345619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2313" y="1243013"/>
            <a:ext cx="5362575" cy="3352800"/>
          </a:xfrm>
        </p:spPr>
      </p:sp>
      <p:sp>
        <p:nvSpPr>
          <p:cNvPr id="3" name="ノート プレースホルダー 2"/>
          <p:cNvSpPr>
            <a:spLocks noGrp="1"/>
          </p:cNvSpPr>
          <p:nvPr>
            <p:ph type="body" idx="1"/>
          </p:nvPr>
        </p:nvSpPr>
        <p:spPr/>
        <p:txBody>
          <a:bodyPr/>
          <a:lstStyle/>
          <a:p>
            <a:r>
              <a:rPr kumimoji="1" lang="ja-JP" altLang="en-US" dirty="0"/>
              <a:t>さて、とはいっても代表値として使用頻度が高いのは平均値です。</a:t>
            </a:r>
            <a:endParaRPr kumimoji="1" lang="en-US" altLang="ja-JP" dirty="0"/>
          </a:p>
          <a:p>
            <a:r>
              <a:rPr kumimoji="1" lang="ja-JP" altLang="en-US" dirty="0"/>
              <a:t>分布の情報を追加するために標準偏差というものも役に立つ場面があります。</a:t>
            </a:r>
            <a:endParaRPr kumimoji="1" lang="en-US" altLang="ja-JP" dirty="0"/>
          </a:p>
          <a:p>
            <a:r>
              <a:rPr kumimoji="1" lang="ja-JP" altLang="en-US" dirty="0"/>
              <a:t>この例では、夜食の習慣の有無で体重がどう変わるのかを比較しています。</a:t>
            </a:r>
            <a:endParaRPr kumimoji="1" lang="en-US" altLang="ja-JP" dirty="0"/>
          </a:p>
          <a:p>
            <a:r>
              <a:rPr kumimoji="1" lang="ja-JP" altLang="en-US" dirty="0"/>
              <a:t>標準偏差が加わると分布についても比較が可能になります。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3368227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これまでは一つの変量の分析について考えてきましたが、実際には</a:t>
            </a:r>
            <a:r>
              <a:rPr kumimoji="1" lang="en-US" altLang="ja-JP" dirty="0"/>
              <a:t>2</a:t>
            </a:r>
            <a:r>
              <a:rPr kumimoji="1" lang="ja-JP" altLang="en-US" dirty="0"/>
              <a:t>つ以上の変量について考える場面も多いのではないでしょうか。</a:t>
            </a:r>
            <a:endParaRPr kumimoji="1" lang="en-US" altLang="ja-JP" dirty="0"/>
          </a:p>
          <a:p>
            <a:r>
              <a:rPr kumimoji="1" lang="ja-JP" altLang="en-US" dirty="0"/>
              <a:t>ここで統計ソフトジャンプのサンプルデータに入っている微積分のスコアと物理学のスコア、</a:t>
            </a:r>
            <a:r>
              <a:rPr kumimoji="1" lang="en-US" altLang="ja-JP" dirty="0"/>
              <a:t>2</a:t>
            </a:r>
            <a:r>
              <a:rPr kumimoji="1" lang="ja-JP" altLang="en-US" dirty="0" err="1"/>
              <a:t>つの</a:t>
            </a:r>
            <a:r>
              <a:rPr kumimoji="1" lang="ja-JP" altLang="en-US" dirty="0"/>
              <a:t>変量の分布についての例を挙げています。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218998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こうした場合には散布図というのも視覚化の手法としてよく使われます。</a:t>
            </a:r>
            <a:endParaRPr kumimoji="1" lang="en-US" altLang="ja-JP" dirty="0"/>
          </a:p>
          <a:p>
            <a:r>
              <a:rPr kumimoji="1" lang="ja-JP" altLang="en-US" dirty="0"/>
              <a:t>縦軸の物理学スコアと、横軸の微積分学のスコア、それぞれにヒストグラムを追加すると情報量はもう少し増えることにもなります。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7</a:t>
            </a:fld>
            <a:endParaRPr kumimoji="1" lang="ja-JP" altLang="en-US"/>
          </a:p>
        </p:txBody>
      </p:sp>
    </p:spTree>
    <p:extLst>
      <p:ext uri="{BB962C8B-B14F-4D97-AF65-F5344CB8AC3E}">
        <p14:creationId xmlns:p14="http://schemas.microsoft.com/office/powerpoint/2010/main" val="194623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質的なデータの場合はどのように扱うことになるでしょうか。</a:t>
            </a:r>
            <a:endParaRPr kumimoji="1" lang="en-US" altLang="ja-JP" dirty="0"/>
          </a:p>
          <a:p>
            <a:r>
              <a:rPr kumimoji="1" lang="ja-JP" altLang="en-US" dirty="0"/>
              <a:t>ここにあげる例では。実家は大阪府かそれ以外か？　たこ焼き器を持っているかいないか？という</a:t>
            </a:r>
            <a:r>
              <a:rPr kumimoji="1" lang="en-US" altLang="ja-JP" dirty="0"/>
              <a:t>2</a:t>
            </a:r>
            <a:r>
              <a:rPr kumimoji="1" lang="ja-JP" altLang="en-US" dirty="0" err="1"/>
              <a:t>つの</a:t>
            </a:r>
            <a:r>
              <a:rPr kumimoji="1" lang="ja-JP" altLang="en-US" dirty="0"/>
              <a:t>問いの結果をまとめています。</a:t>
            </a:r>
            <a:endParaRPr kumimoji="1" lang="en-US" altLang="ja-JP" dirty="0"/>
          </a:p>
          <a:p>
            <a:endParaRPr kumimoji="1" lang="en-US" altLang="ja-JP" dirty="0"/>
          </a:p>
          <a:p>
            <a:r>
              <a:rPr kumimoji="1" lang="ja-JP" altLang="en-US" dirty="0"/>
              <a:t>それぞれの割合に興味があることが多いので、内訳を表現しやすい円グラフや帯グラフを用いられることが多いのではないでしょうか。</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39634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また、このような</a:t>
            </a:r>
            <a:r>
              <a:rPr kumimoji="1" lang="en-US" altLang="ja-JP" dirty="0"/>
              <a:t>2</a:t>
            </a:r>
            <a:r>
              <a:rPr kumimoji="1" lang="ja-JP" altLang="en-US" dirty="0" err="1"/>
              <a:t>つの</a:t>
            </a:r>
            <a:r>
              <a:rPr kumimoji="1" lang="ja-JP" altLang="en-US" dirty="0"/>
              <a:t>問いの結果は２変数データでもあるので、このような場合はクロス集計表を作ると理解が進みます。</a:t>
            </a:r>
            <a:endParaRPr kumimoji="1" lang="en-US" altLang="ja-JP" dirty="0"/>
          </a:p>
          <a:p>
            <a:r>
              <a:rPr kumimoji="1" lang="ja-JP" altLang="en-US" dirty="0"/>
              <a:t>クラス集計表は２元分割表として習った方も多いかも知れません。</a:t>
            </a:r>
            <a:endParaRPr kumimoji="1" lang="en-US" altLang="ja-JP" dirty="0"/>
          </a:p>
          <a:p>
            <a:r>
              <a:rPr kumimoji="1" lang="ja-JP" altLang="en-US" dirty="0"/>
              <a:t>行と列に分けてそれぞれを表現すると、必ずしも図にしなくても理解しやすくなります。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85194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535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1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394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角丸四角形 2"/>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4"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3871095781"/>
      </p:ext>
    </p:extLst>
  </p:cSld>
  <p:clrMap bg1="lt1" tx1="dk1" bg2="lt2" tx2="dk2" accent1="accent1" accent2="accent2" accent3="accent3" accent4="accent4" accent5="accent5" accent6="accent6" hlink="hlink" folHlink="folHlink"/>
  <p:sldLayoutIdLst>
    <p:sldLayoutId id="2147483716"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角丸四角形 2"/>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4"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4063980213"/>
      </p:ext>
    </p:extLst>
  </p:cSld>
  <p:clrMap bg1="lt1" tx1="dk1" bg2="lt2" tx2="dk2" accent1="accent1" accent2="accent2" accent3="accent3" accent4="accent4" accent5="accent5" accent6="accent6" hlink="hlink" folHlink="folHlink"/>
  <p:sldLayoutIdLst>
    <p:sldLayoutId id="2147483721"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図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7" name="正方形/長方形 6"/>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8" name="角丸四角形 7"/>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a:solidFill>
                <a:schemeClr val="bg1"/>
              </a:solidFill>
              <a:latin typeface="Arial" panose="020B0604020202020204" pitchFamily="34" charset="0"/>
            </a:endParaRPr>
          </a:p>
        </p:txBody>
      </p:sp>
      <p:sp>
        <p:nvSpPr>
          <p:cNvPr id="9"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433008214"/>
      </p:ext>
    </p:extLst>
  </p:cSld>
  <p:clrMap bg1="lt1" tx1="dk1" bg2="lt2" tx2="dk2" accent1="accent1" accent2="accent2" accent3="accent3" accent4="accent4" accent5="accent5" accent6="accent6" hlink="hlink" folHlink="folHlink"/>
  <p:sldLayoutIdLst>
    <p:sldLayoutId id="2147483719" r:id="rId1"/>
  </p:sldLayoutIdLst>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角丸四角形 2"/>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4"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Tree>
    <p:extLst>
      <p:ext uri="{BB962C8B-B14F-4D97-AF65-F5344CB8AC3E}">
        <p14:creationId xmlns:p14="http://schemas.microsoft.com/office/powerpoint/2010/main" val="2715605944"/>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201316"/>
            <a:ext cx="6858000" cy="1156434"/>
          </a:xfrm>
          <a:prstGeom prst="rect">
            <a:avLst/>
          </a:prstGeom>
        </p:spPr>
        <p:txBody>
          <a:bodyPr anchor="ctr"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2</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データ特性・可視化</a:t>
            </a:r>
            <a:r>
              <a:rPr lang="en-US" altLang="ja-JP" sz="2400" dirty="0">
                <a:latin typeface="HGP創英角ｺﾞｼｯｸUB" panose="020B0900000000000000" pitchFamily="50" charset="-128"/>
                <a:ea typeface="HGP創英角ｺﾞｼｯｸUB" panose="020B0900000000000000" pitchFamily="50" charset="-128"/>
              </a:rPr>
              <a:t>(2/2)</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76302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ext uri="{D42A27DB-BD31-4B8C-83A1-F6EECF244321}">
                <p14:modId xmlns:p14="http://schemas.microsoft.com/office/powerpoint/2010/main" val="11861632"/>
              </p:ext>
            </p:extLst>
          </p:nvPr>
        </p:nvGraphicFramePr>
        <p:xfrm>
          <a:off x="1207934" y="613376"/>
          <a:ext cx="6743700" cy="4370453"/>
        </p:xfrm>
        <a:graphic>
          <a:graphicData uri="http://schemas.openxmlformats.org/drawingml/2006/chart">
            <c:chart xmlns:c="http://schemas.openxmlformats.org/drawingml/2006/chart" xmlns:r="http://schemas.openxmlformats.org/officeDocument/2006/relationships" r:id="rId3"/>
          </a:graphicData>
        </a:graphic>
      </p:graphicFrame>
      <p:sp>
        <p:nvSpPr>
          <p:cNvPr id="1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項目データ</a:t>
            </a:r>
            <a:r>
              <a:rPr lang="ja-JP" altLang="en-US" sz="1800" dirty="0"/>
              <a:t> </a:t>
            </a:r>
            <a:r>
              <a:rPr lang="en-US" altLang="ja-JP" sz="1800" dirty="0"/>
              <a:t>(</a:t>
            </a:r>
            <a:r>
              <a:rPr lang="ja-JP" altLang="en-US" sz="1800" dirty="0"/>
              <a:t>三項目以上の名義尺度</a:t>
            </a:r>
            <a:r>
              <a:rPr lang="en-US" altLang="ja-JP" sz="1800" dirty="0" smtClean="0"/>
              <a:t>)</a:t>
            </a:r>
            <a:endParaRPr lang="ja-JP" altLang="en-US" sz="2800" dirty="0"/>
          </a:p>
        </p:txBody>
      </p:sp>
      <p:cxnSp>
        <p:nvCxnSpPr>
          <p:cNvPr id="14" name="直線コネクタ 13">
            <a:extLst>
              <a:ext uri="{FF2B5EF4-FFF2-40B4-BE49-F238E27FC236}">
                <a16:creationId xmlns="" xmlns:a16="http://schemas.microsoft.com/office/drawing/2014/main" id="{84AD5C77-AFD3-4A7C-823A-9740630AED06}"/>
              </a:ext>
            </a:extLst>
          </p:cNvPr>
          <p:cNvCxnSpPr>
            <a:cxnSpLocks/>
          </p:cNvCxnSpPr>
          <p:nvPr/>
        </p:nvCxnSpPr>
        <p:spPr>
          <a:xfrm>
            <a:off x="5320562"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9" name="タイトル 8"/>
          <p:cNvSpPr txBox="1">
            <a:spLocks/>
          </p:cNvSpPr>
          <p:nvPr/>
        </p:nvSpPr>
        <p:spPr>
          <a:xfrm>
            <a:off x="5468794" y="110530"/>
            <a:ext cx="2740693"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smtClean="0"/>
              <a:t>単純</a:t>
            </a:r>
            <a:r>
              <a:rPr lang="ja-JP" altLang="en-US" sz="2800" dirty="0"/>
              <a:t>集計</a:t>
            </a:r>
          </a:p>
        </p:txBody>
      </p:sp>
      <p:sp>
        <p:nvSpPr>
          <p:cNvPr id="2" name="テキスト ボックス 1"/>
          <p:cNvSpPr txBox="1"/>
          <p:nvPr/>
        </p:nvSpPr>
        <p:spPr>
          <a:xfrm>
            <a:off x="1298828" y="1025467"/>
            <a:ext cx="1184940"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latin typeface="HGP創英角ｺﾞｼｯｸUB" panose="020B0900000000000000" pitchFamily="50" charset="-128"/>
                <a:ea typeface="HGP創英角ｺﾞｼｯｸUB" panose="020B0900000000000000" pitchFamily="50" charset="-128"/>
              </a:rPr>
              <a:t>米を炊かない</a:t>
            </a:r>
          </a:p>
          <a:p>
            <a:pPr>
              <a:defRPr sz="900" b="0" i="0" u="none" strike="noStrike" kern="1200" baseline="0">
                <a:solidFill>
                  <a:prstClr val="black">
                    <a:lumMod val="75000"/>
                    <a:lumOff val="25000"/>
                  </a:prstClr>
                </a:solidFill>
                <a:latin typeface="+mn-lt"/>
                <a:ea typeface="+mn-ea"/>
                <a:cs typeface="+mn-cs"/>
              </a:defRPr>
            </a:pPr>
            <a:r>
              <a:rPr lang="en-US" altLang="ja-JP" sz="1600" dirty="0">
                <a:latin typeface="HGP創英角ｺﾞｼｯｸUB" panose="020B0900000000000000" pitchFamily="50" charset="-128"/>
                <a:ea typeface="HGP創英角ｺﾞｼｯｸUB" panose="020B0900000000000000" pitchFamily="50" charset="-128"/>
              </a:rPr>
              <a:t>0.50</a:t>
            </a:r>
            <a:r>
              <a:rPr lang="en-US" altLang="ja-JP" sz="1200" dirty="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298828" y="1601895"/>
            <a:ext cx="1061508"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zh-TW" altLang="en-US" sz="1400" dirty="0">
                <a:latin typeface="HGP創英角ｺﾞｼｯｸUB" panose="020B0900000000000000" pitchFamily="50" charset="-128"/>
                <a:ea typeface="HGP創英角ｺﾞｼｯｸUB" panose="020B0900000000000000" pitchFamily="50" charset="-128"/>
              </a:rPr>
              <a:t>自分</a:t>
            </a:r>
            <a:r>
              <a:rPr lang="ja-JP" altLang="en-US" sz="1400" dirty="0">
                <a:latin typeface="HGP創英角ｺﾞｼｯｸUB" panose="020B0900000000000000" pitchFamily="50" charset="-128"/>
                <a:ea typeface="HGP創英角ｺﾞｼｯｸUB" panose="020B0900000000000000" pitchFamily="50" charset="-128"/>
              </a:rPr>
              <a:t>で</a:t>
            </a:r>
            <a:r>
              <a:rPr lang="zh-TW" altLang="en-US" sz="1400" dirty="0">
                <a:latin typeface="HGP創英角ｺﾞｼｯｸUB" panose="020B0900000000000000" pitchFamily="50" charset="-128"/>
                <a:ea typeface="HGP創英角ｺﾞｼｯｸUB" panose="020B0900000000000000" pitchFamily="50" charset="-128"/>
              </a:rPr>
              <a:t>生産</a:t>
            </a:r>
          </a:p>
          <a:p>
            <a:pPr>
              <a:defRPr sz="900" b="0" i="0" u="none" strike="noStrike" kern="1200" baseline="0">
                <a:solidFill>
                  <a:prstClr val="black">
                    <a:lumMod val="75000"/>
                    <a:lumOff val="25000"/>
                  </a:prstClr>
                </a:solidFill>
                <a:latin typeface="+mn-lt"/>
                <a:ea typeface="+mn-ea"/>
                <a:cs typeface="+mn-cs"/>
              </a:defRPr>
            </a:pPr>
            <a:r>
              <a:rPr lang="en-US" altLang="zh-TW" sz="1600" dirty="0">
                <a:latin typeface="HGP創英角ｺﾞｼｯｸUB" panose="020B0900000000000000" pitchFamily="50" charset="-128"/>
                <a:ea typeface="HGP創英角ｺﾞｼｯｸUB" panose="020B0900000000000000" pitchFamily="50" charset="-128"/>
              </a:rPr>
              <a:t>3.10</a:t>
            </a:r>
            <a:r>
              <a:rPr lang="en-US" altLang="zh-TW" sz="1200" dirty="0">
                <a:latin typeface="HGP創英角ｺﾞｼｯｸUB" panose="020B0900000000000000" pitchFamily="50" charset="-128"/>
                <a:ea typeface="HGP創英角ｺﾞｼｯｸUB" panose="020B0900000000000000" pitchFamily="50" charset="-128"/>
              </a:rPr>
              <a:t>%</a:t>
            </a:r>
            <a:endParaRPr lang="en-US" altLang="zh-TW" sz="14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6641212" y="4258481"/>
            <a:ext cx="1441420"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zh-TW" altLang="en-US" sz="1400" dirty="0">
                <a:latin typeface="HGP創英角ｺﾞｼｯｸUB" panose="020B0900000000000000" pitchFamily="50" charset="-128"/>
                <a:ea typeface="HGP創英角ｺﾞｼｯｸUB" panose="020B0900000000000000" pitchFamily="50" charset="-128"/>
              </a:rPr>
              <a:t>生協（共同購入）</a:t>
            </a:r>
          </a:p>
          <a:p>
            <a:pPr>
              <a:defRPr sz="900" b="0" i="0" u="none" strike="noStrike" kern="1200" baseline="0">
                <a:solidFill>
                  <a:prstClr val="black">
                    <a:lumMod val="75000"/>
                    <a:lumOff val="25000"/>
                  </a:prstClr>
                </a:solidFill>
                <a:latin typeface="+mn-lt"/>
                <a:ea typeface="+mn-ea"/>
                <a:cs typeface="+mn-cs"/>
              </a:defRPr>
            </a:pPr>
            <a:r>
              <a:rPr lang="en-US" altLang="zh-TW" sz="1600" dirty="0">
                <a:latin typeface="HGP創英角ｺﾞｼｯｸUB" panose="020B0900000000000000" pitchFamily="50" charset="-128"/>
                <a:ea typeface="HGP創英角ｺﾞｼｯｸUB" panose="020B0900000000000000" pitchFamily="50" charset="-128"/>
              </a:rPr>
              <a:t>5.60</a:t>
            </a:r>
            <a:r>
              <a:rPr lang="en-US" altLang="zh-TW" sz="1200" dirty="0">
                <a:latin typeface="HGP創英角ｺﾞｼｯｸUB" panose="020B0900000000000000" pitchFamily="50" charset="-128"/>
                <a:ea typeface="HGP創英角ｺﾞｼｯｸUB" panose="020B0900000000000000" pitchFamily="50" charset="-128"/>
              </a:rPr>
              <a:t>%</a:t>
            </a:r>
            <a:endParaRPr lang="en-US" altLang="zh-TW"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6641212" y="4823782"/>
            <a:ext cx="1531188"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latin typeface="HGP創英角ｺﾞｼｯｸUB" panose="020B0900000000000000" pitchFamily="50" charset="-128"/>
                <a:ea typeface="HGP創英角ｺﾞｼｯｸUB" panose="020B0900000000000000" pitchFamily="50" charset="-128"/>
              </a:rPr>
              <a:t>生協（店舗・宅配）</a:t>
            </a:r>
          </a:p>
          <a:p>
            <a:pPr>
              <a:defRPr sz="900" b="0" i="0" u="none" strike="noStrike" kern="1200" baseline="0">
                <a:solidFill>
                  <a:prstClr val="black">
                    <a:lumMod val="75000"/>
                    <a:lumOff val="25000"/>
                  </a:prstClr>
                </a:solidFill>
                <a:latin typeface="+mn-lt"/>
                <a:ea typeface="+mn-ea"/>
                <a:cs typeface="+mn-cs"/>
              </a:defRPr>
            </a:pPr>
            <a:r>
              <a:rPr lang="en-US" altLang="ja-JP" sz="1600" dirty="0">
                <a:latin typeface="HGP創英角ｺﾞｼｯｸUB" panose="020B0900000000000000" pitchFamily="50" charset="-128"/>
                <a:ea typeface="HGP創英角ｺﾞｼｯｸUB" panose="020B0900000000000000" pitchFamily="50" charset="-128"/>
              </a:rPr>
              <a:t>2.80</a:t>
            </a:r>
            <a:r>
              <a:rPr lang="en-US" altLang="ja-JP" sz="1200" dirty="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1298828" y="4258481"/>
            <a:ext cx="734496"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zh-TW" altLang="en-US" sz="1400" dirty="0">
                <a:latin typeface="HGP創英角ｺﾞｼｯｸUB" panose="020B0900000000000000" pitchFamily="50" charset="-128"/>
                <a:ea typeface="HGP創英角ｺﾞｼｯｸUB" panose="020B0900000000000000" pitchFamily="50" charset="-128"/>
              </a:rPr>
              <a:t>通販</a:t>
            </a:r>
          </a:p>
          <a:p>
            <a:pPr>
              <a:defRPr sz="900" b="0" i="0" u="none" strike="noStrike" kern="1200" baseline="0">
                <a:solidFill>
                  <a:prstClr val="black">
                    <a:lumMod val="75000"/>
                    <a:lumOff val="25000"/>
                  </a:prstClr>
                </a:solidFill>
                <a:latin typeface="+mn-lt"/>
                <a:ea typeface="+mn-ea"/>
                <a:cs typeface="+mn-cs"/>
              </a:defRPr>
            </a:pPr>
            <a:r>
              <a:rPr lang="en-US" altLang="zh-TW" sz="1600" dirty="0">
                <a:latin typeface="HGP創英角ｺﾞｼｯｸUB" panose="020B0900000000000000" pitchFamily="50" charset="-128"/>
                <a:ea typeface="HGP創英角ｺﾞｼｯｸUB" panose="020B0900000000000000" pitchFamily="50" charset="-128"/>
              </a:rPr>
              <a:t>0.40</a:t>
            </a:r>
            <a:r>
              <a:rPr lang="en-US" altLang="zh-TW" sz="1200" dirty="0">
                <a:latin typeface="HGP創英角ｺﾞｼｯｸUB" panose="020B0900000000000000" pitchFamily="50" charset="-128"/>
                <a:ea typeface="HGP創英角ｺﾞｼｯｸUB" panose="020B0900000000000000" pitchFamily="50" charset="-128"/>
              </a:rPr>
              <a:t>%</a:t>
            </a:r>
            <a:endParaRPr lang="en-US" altLang="zh-TW"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1298828" y="4823782"/>
            <a:ext cx="734496"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zh-TW" altLang="en-US" sz="1400" dirty="0">
                <a:latin typeface="HGP創英角ｺﾞｼｯｸUB" panose="020B0900000000000000" pitchFamily="50" charset="-128"/>
                <a:ea typeface="HGP創英角ｺﾞｼｯｸUB" panose="020B0900000000000000" pitchFamily="50" charset="-128"/>
              </a:rPr>
              <a:t>百貨店</a:t>
            </a:r>
          </a:p>
          <a:p>
            <a:pPr>
              <a:defRPr sz="900" b="0" i="0" u="none" strike="noStrike" kern="1200" baseline="0">
                <a:solidFill>
                  <a:prstClr val="black">
                    <a:lumMod val="75000"/>
                    <a:lumOff val="25000"/>
                  </a:prstClr>
                </a:solidFill>
                <a:latin typeface="+mn-lt"/>
                <a:ea typeface="+mn-ea"/>
                <a:cs typeface="+mn-cs"/>
              </a:defRPr>
            </a:pPr>
            <a:r>
              <a:rPr lang="en-US" altLang="zh-TW" sz="1600" dirty="0">
                <a:latin typeface="HGP創英角ｺﾞｼｯｸUB" panose="020B0900000000000000" pitchFamily="50" charset="-128"/>
                <a:ea typeface="HGP創英角ｺﾞｼｯｸUB" panose="020B0900000000000000" pitchFamily="50" charset="-128"/>
              </a:rPr>
              <a:t>0.60</a:t>
            </a:r>
            <a:r>
              <a:rPr lang="en-US" altLang="zh-TW" sz="1200" dirty="0">
                <a:latin typeface="HGP創英角ｺﾞｼｯｸUB" panose="020B0900000000000000" pitchFamily="50" charset="-128"/>
                <a:ea typeface="HGP創英角ｺﾞｼｯｸUB" panose="020B0900000000000000" pitchFamily="50" charset="-128"/>
              </a:rPr>
              <a:t>%</a:t>
            </a:r>
            <a:endParaRPr lang="en-US" altLang="zh-TW" sz="1400" dirty="0">
              <a:latin typeface="HGP創英角ｺﾞｼｯｸUB" panose="020B0900000000000000" pitchFamily="50" charset="-128"/>
              <a:ea typeface="HGP創英角ｺﾞｼｯｸUB" panose="020B0900000000000000" pitchFamily="50" charset="-128"/>
            </a:endParaRPr>
          </a:p>
        </p:txBody>
      </p:sp>
      <p:cxnSp>
        <p:nvCxnSpPr>
          <p:cNvPr id="18" name="カギ線コネクタ 17"/>
          <p:cNvCxnSpPr/>
          <p:nvPr/>
        </p:nvCxnSpPr>
        <p:spPr>
          <a:xfrm rot="10800000">
            <a:off x="1763688" y="4429801"/>
            <a:ext cx="2412236" cy="382678"/>
          </a:xfrm>
          <a:prstGeom prst="bentConnector3">
            <a:avLst>
              <a:gd name="adj1" fmla="val 54879"/>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p:nvPr/>
        </p:nvCxnSpPr>
        <p:spPr>
          <a:xfrm rot="10800000" flipV="1">
            <a:off x="1979712" y="4820684"/>
            <a:ext cx="2262906" cy="165417"/>
          </a:xfrm>
          <a:prstGeom prst="bentConnector3">
            <a:avLst>
              <a:gd name="adj1" fmla="val -210"/>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p:nvPr/>
        </p:nvCxnSpPr>
        <p:spPr>
          <a:xfrm rot="10800000" flipV="1">
            <a:off x="2267744" y="1360476"/>
            <a:ext cx="1512171" cy="393152"/>
          </a:xfrm>
          <a:prstGeom prst="bentConnector3">
            <a:avLst>
              <a:gd name="adj1" fmla="val 60777"/>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p:nvPr/>
        </p:nvCxnSpPr>
        <p:spPr>
          <a:xfrm rot="10800000">
            <a:off x="2411760" y="1200020"/>
            <a:ext cx="1557266" cy="71259"/>
          </a:xfrm>
          <a:prstGeom prst="bentConnector3">
            <a:avLst>
              <a:gd name="adj1" fmla="val 2"/>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flipV="1">
            <a:off x="4905088" y="4429800"/>
            <a:ext cx="1758851" cy="390886"/>
          </a:xfrm>
          <a:prstGeom prst="bentConnector3">
            <a:avLst>
              <a:gd name="adj1" fmla="val 80045"/>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p:nvPr/>
        </p:nvCxnSpPr>
        <p:spPr>
          <a:xfrm>
            <a:off x="4427984" y="4857833"/>
            <a:ext cx="2235955" cy="128269"/>
          </a:xfrm>
          <a:prstGeom prst="bentConnector3">
            <a:avLst>
              <a:gd name="adj1" fmla="val 278"/>
            </a:avLst>
          </a:prstGeom>
          <a:ln w="3175">
            <a:solidFill>
              <a:schemeClr val="tx1">
                <a:lumMod val="75000"/>
                <a:lumOff val="25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5007982" y="3947810"/>
            <a:ext cx="723275"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米穀店</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7.10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7" name="テキスト ボックス 76"/>
          <p:cNvSpPr txBox="1"/>
          <p:nvPr/>
        </p:nvSpPr>
        <p:spPr>
          <a:xfrm>
            <a:off x="4803187" y="2142515"/>
            <a:ext cx="1443024"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スーパー</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・量販店</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    37.20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77"/>
          <p:cNvSpPr txBox="1"/>
          <p:nvPr/>
        </p:nvSpPr>
        <p:spPr>
          <a:xfrm>
            <a:off x="3163749" y="3713972"/>
            <a:ext cx="1042273"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生産者から</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15.80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9" name="テキスト ボックス 78"/>
          <p:cNvSpPr txBox="1"/>
          <p:nvPr/>
        </p:nvSpPr>
        <p:spPr>
          <a:xfrm>
            <a:off x="2746709" y="2838091"/>
            <a:ext cx="1221809"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親戚知人から</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9.40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0" name="テキスト ボックス 79"/>
          <p:cNvSpPr txBox="1"/>
          <p:nvPr/>
        </p:nvSpPr>
        <p:spPr>
          <a:xfrm>
            <a:off x="2964615" y="2011218"/>
            <a:ext cx="1098378"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もらって</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いる</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12.30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1" name="テキスト ボックス 80"/>
          <p:cNvSpPr txBox="1"/>
          <p:nvPr/>
        </p:nvSpPr>
        <p:spPr>
          <a:xfrm>
            <a:off x="4006888" y="1225068"/>
            <a:ext cx="718466" cy="553998"/>
          </a:xfrm>
          <a:prstGeom prst="rect">
            <a:avLst/>
          </a:prstGeom>
          <a:noFill/>
        </p:spPr>
        <p:txBody>
          <a:bodyPr wrap="none" rtlCol="0">
            <a:spAutoFit/>
          </a:bodyPr>
          <a:lstStyle/>
          <a:p>
            <a:pPr>
              <a:defRPr sz="900" b="0" i="0" u="none" strike="noStrike" kern="1200" baseline="0">
                <a:solidFill>
                  <a:prstClr val="black">
                    <a:lumMod val="75000"/>
                    <a:lumOff val="25000"/>
                  </a:prstClr>
                </a:solidFill>
                <a:latin typeface="+mn-lt"/>
                <a:ea typeface="+mn-ea"/>
                <a:cs typeface="+mn-cs"/>
              </a:defRPr>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その他</a:t>
            </a:r>
            <a:endParaRPr lang="zh-TW" altLang="en-US"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defRPr sz="900" b="0" i="0" u="none" strike="noStrike" kern="1200" baseline="0">
                <a:solidFill>
                  <a:prstClr val="black">
                    <a:lumMod val="75000"/>
                    <a:lumOff val="25000"/>
                  </a:prstClr>
                </a:solidFill>
                <a:latin typeface="+mn-lt"/>
                <a:ea typeface="+mn-ea"/>
                <a:cs typeface="+mn-cs"/>
              </a:defRPr>
            </a:pPr>
            <a:r>
              <a:rPr lang="en-US" altLang="zh-TW" sz="1600" dirty="0" smtClean="0">
                <a:solidFill>
                  <a:schemeClr val="bg1"/>
                </a:solidFill>
                <a:latin typeface="HGP創英角ｺﾞｼｯｸUB" panose="020B0900000000000000" pitchFamily="50" charset="-128"/>
                <a:ea typeface="HGP創英角ｺﾞｼｯｸUB" panose="020B0900000000000000" pitchFamily="50" charset="-128"/>
              </a:rPr>
              <a:t>5.10</a:t>
            </a:r>
            <a:r>
              <a:rPr lang="en-US" altLang="zh-TW" sz="12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zh-TW"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2" name="円/楕円 81"/>
          <p:cNvSpPr/>
          <p:nvPr/>
        </p:nvSpPr>
        <p:spPr>
          <a:xfrm>
            <a:off x="3923928" y="2413576"/>
            <a:ext cx="1296144" cy="1296144"/>
          </a:xfrm>
          <a:prstGeom prst="ellipse">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97" name="テキスト ボックス 96"/>
          <p:cNvSpPr txBox="1"/>
          <p:nvPr/>
        </p:nvSpPr>
        <p:spPr>
          <a:xfrm>
            <a:off x="3882068" y="2408452"/>
            <a:ext cx="1379865" cy="1123384"/>
          </a:xfrm>
          <a:prstGeom prst="rect">
            <a:avLst/>
          </a:prstGeom>
          <a:noFill/>
        </p:spPr>
        <p:txBody>
          <a:bodyPr wrap="none" rtlCol="0">
            <a:spAutoFit/>
          </a:bodyPr>
          <a:lstStyle/>
          <a:p>
            <a:pPr algn="ctr"/>
            <a:r>
              <a:rPr lang="ja-JP" altLang="en-US" sz="24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問</a:t>
            </a:r>
            <a:endParaRPr lang="en-US" altLang="ja-JP"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endParaRPr>
          </a:p>
          <a:p>
            <a:pPr algn="ctr"/>
            <a:endParaRPr lang="en-US" altLang="ja-JP" sz="3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ふだん</a:t>
            </a:r>
            <a:r>
              <a:rPr lang="ja-JP" altLang="en-US" sz="1400" dirty="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どこ</a:t>
            </a:r>
            <a:r>
              <a:rPr lang="ja-JP" altLang="en-US" sz="14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で</a:t>
            </a:r>
            <a:endParaRPr lang="en-US" altLang="ja-JP" sz="14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400" spc="-11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お米</a:t>
            </a:r>
            <a:r>
              <a:rPr lang="ja-JP" altLang="en-US" sz="1400" spc="-110" dirty="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を買います</a:t>
            </a:r>
            <a:r>
              <a:rPr lang="ja-JP" altLang="en-US" sz="1400" spc="-11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か</a:t>
            </a:r>
            <a:endParaRPr lang="en-US" altLang="ja-JP" sz="300" spc="-11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endParaRPr>
          </a:p>
          <a:p>
            <a:pPr algn="ctr"/>
            <a:r>
              <a:rPr lang="ja-JP" altLang="en-US" sz="12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Ｎ＝</a:t>
            </a:r>
            <a:r>
              <a:rPr lang="en-US" altLang="ja-JP" sz="1200" dirty="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1113</a:t>
            </a:r>
            <a:r>
              <a:rPr lang="ja-JP" altLang="en-US" sz="1200" dirty="0" smtClean="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rPr>
              <a:t>）</a:t>
            </a:r>
            <a:endParaRPr lang="ja-JP" altLang="en-US" sz="1200" dirty="0">
              <a:solidFill>
                <a:schemeClr val="accent5">
                  <a:lumMod val="60000"/>
                  <a:lumOff val="4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719027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414888962"/>
              </p:ext>
            </p:extLst>
          </p:nvPr>
        </p:nvGraphicFramePr>
        <p:xfrm>
          <a:off x="683569" y="1569266"/>
          <a:ext cx="7848872" cy="3253364"/>
        </p:xfrm>
        <a:graphic>
          <a:graphicData uri="http://schemas.openxmlformats.org/drawingml/2006/chart">
            <c:chart xmlns:c="http://schemas.openxmlformats.org/drawingml/2006/chart" xmlns:r="http://schemas.openxmlformats.org/officeDocument/2006/relationships" r:id="rId3"/>
          </a:graphicData>
        </a:graphic>
      </p:graphicFrame>
      <p:sp>
        <p:nvSpPr>
          <p:cNvPr id="9" name="タイトル 8"/>
          <p:cNvSpPr txBox="1">
            <a:spLocks/>
          </p:cNvSpPr>
          <p:nvPr/>
        </p:nvSpPr>
        <p:spPr>
          <a:xfrm>
            <a:off x="810345" y="719595"/>
            <a:ext cx="8370168"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表示する順序に意味があることに注意</a:t>
            </a:r>
          </a:p>
        </p:txBody>
      </p:sp>
      <p:sp>
        <p:nvSpPr>
          <p:cNvPr id="12" name="正方形/長方形 11"/>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cxnSp>
        <p:nvCxnSpPr>
          <p:cNvPr id="3" name="直線コネクタ 2"/>
          <p:cNvCxnSpPr/>
          <p:nvPr/>
        </p:nvCxnSpPr>
        <p:spPr>
          <a:xfrm flipV="1">
            <a:off x="7883451" y="2793147"/>
            <a:ext cx="252000" cy="874800"/>
          </a:xfrm>
          <a:prstGeom prst="line">
            <a:avLst/>
          </a:prstGeom>
          <a:ln>
            <a:solidFill>
              <a:srgbClr val="54A4E6"/>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7103279" y="2793147"/>
            <a:ext cx="972000" cy="874800"/>
          </a:xfrm>
          <a:prstGeom prst="line">
            <a:avLst/>
          </a:prstGeom>
          <a:ln>
            <a:solidFill>
              <a:srgbClr val="5E7CFC"/>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5827583" y="2793147"/>
            <a:ext cx="2088000" cy="874800"/>
          </a:xfrm>
          <a:prstGeom prst="line">
            <a:avLst/>
          </a:prstGeom>
          <a:ln>
            <a:solidFill>
              <a:srgbClr val="3E47FC"/>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344393" y="2793147"/>
            <a:ext cx="3057105" cy="874800"/>
          </a:xfrm>
          <a:prstGeom prst="line">
            <a:avLst/>
          </a:prstGeom>
          <a:ln>
            <a:solidFill>
              <a:srgbClr val="3A43FF"/>
            </a:solidFill>
          </a:ln>
        </p:spPr>
        <p:style>
          <a:lnRef idx="1">
            <a:schemeClr val="accent1"/>
          </a:lnRef>
          <a:fillRef idx="0">
            <a:schemeClr val="accent1"/>
          </a:fillRef>
          <a:effectRef idx="0">
            <a:schemeClr val="accent1"/>
          </a:effectRef>
          <a:fontRef idx="minor">
            <a:schemeClr val="tx1"/>
          </a:fontRef>
        </p:style>
      </p:cxnSp>
      <p:sp>
        <p:nvSpPr>
          <p:cNvPr id="1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項目データ</a:t>
            </a:r>
            <a:r>
              <a:rPr lang="ja-JP" altLang="en-US" sz="1800" dirty="0"/>
              <a:t> </a:t>
            </a:r>
            <a:r>
              <a:rPr lang="en-US" altLang="ja-JP" sz="1800" dirty="0" smtClean="0"/>
              <a:t>(</a:t>
            </a:r>
            <a:r>
              <a:rPr lang="ja-JP" altLang="en-US" sz="1800" dirty="0"/>
              <a:t>三項目以上の順序尺度</a:t>
            </a:r>
            <a:r>
              <a:rPr lang="en-US" altLang="ja-JP" sz="1800" dirty="0" smtClean="0"/>
              <a:t>)</a:t>
            </a:r>
            <a:endParaRPr lang="ja-JP" altLang="en-US" sz="2800" dirty="0"/>
          </a:p>
        </p:txBody>
      </p:sp>
      <p:cxnSp>
        <p:nvCxnSpPr>
          <p:cNvPr id="17" name="直線コネクタ 16">
            <a:extLst>
              <a:ext uri="{FF2B5EF4-FFF2-40B4-BE49-F238E27FC236}">
                <a16:creationId xmlns="" xmlns:a16="http://schemas.microsoft.com/office/drawing/2014/main" id="{84AD5C77-AFD3-4A7C-823A-9740630AED06}"/>
              </a:ext>
            </a:extLst>
          </p:cNvPr>
          <p:cNvCxnSpPr>
            <a:cxnSpLocks/>
          </p:cNvCxnSpPr>
          <p:nvPr/>
        </p:nvCxnSpPr>
        <p:spPr>
          <a:xfrm>
            <a:off x="5320562"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タイトル 8"/>
          <p:cNvSpPr txBox="1">
            <a:spLocks/>
          </p:cNvSpPr>
          <p:nvPr/>
        </p:nvSpPr>
        <p:spPr>
          <a:xfrm>
            <a:off x="5468794" y="110530"/>
            <a:ext cx="2740693"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smtClean="0"/>
              <a:t>単純</a:t>
            </a:r>
            <a:r>
              <a:rPr lang="ja-JP" altLang="en-US" sz="2800" dirty="0"/>
              <a:t>集計</a:t>
            </a:r>
          </a:p>
        </p:txBody>
      </p:sp>
      <p:cxnSp>
        <p:nvCxnSpPr>
          <p:cNvPr id="5" name="カギ線コネクタ 4"/>
          <p:cNvCxnSpPr/>
          <p:nvPr/>
        </p:nvCxnSpPr>
        <p:spPr>
          <a:xfrm rot="16200000" flipH="1">
            <a:off x="7885111" y="1993428"/>
            <a:ext cx="252000" cy="324000"/>
          </a:xfrm>
          <a:prstGeom prst="bentConnector3">
            <a:avLst>
              <a:gd name="adj1" fmla="val 16471"/>
            </a:avLst>
          </a:prstGeom>
          <a:ln w="3175">
            <a:solidFill>
              <a:schemeClr val="tx1">
                <a:lumMod val="75000"/>
                <a:lumOff val="25000"/>
              </a:schemeClr>
            </a:solidFill>
            <a:tailEnd type="oval" w="sm" len="sm"/>
          </a:ln>
        </p:spPr>
        <p:style>
          <a:lnRef idx="1">
            <a:schemeClr val="accent1"/>
          </a:lnRef>
          <a:fillRef idx="0">
            <a:schemeClr val="accent1"/>
          </a:fillRef>
          <a:effectRef idx="0">
            <a:schemeClr val="accent1"/>
          </a:effectRef>
          <a:fontRef idx="minor">
            <a:schemeClr val="tx1"/>
          </a:fontRef>
        </p:style>
      </p:cxnSp>
      <p:cxnSp>
        <p:nvCxnSpPr>
          <p:cNvPr id="26" name="カギ線コネクタ 25"/>
          <p:cNvCxnSpPr/>
          <p:nvPr/>
        </p:nvCxnSpPr>
        <p:spPr>
          <a:xfrm rot="16200000" flipH="1">
            <a:off x="7582354" y="1751720"/>
            <a:ext cx="252000" cy="807416"/>
          </a:xfrm>
          <a:prstGeom prst="bentConnector3">
            <a:avLst>
              <a:gd name="adj1" fmla="val 34237"/>
            </a:avLst>
          </a:prstGeom>
          <a:ln w="3175">
            <a:solidFill>
              <a:schemeClr val="tx1">
                <a:lumMod val="75000"/>
                <a:lumOff val="25000"/>
              </a:schemeClr>
            </a:solidFill>
            <a:tailEnd type="oval" w="sm" len="sm"/>
          </a:ln>
        </p:spPr>
        <p:style>
          <a:lnRef idx="1">
            <a:schemeClr val="accent1"/>
          </a:lnRef>
          <a:fillRef idx="0">
            <a:schemeClr val="accent1"/>
          </a:fillRef>
          <a:effectRef idx="0">
            <a:schemeClr val="accent1"/>
          </a:effectRef>
          <a:fontRef idx="minor">
            <a:schemeClr val="tx1"/>
          </a:fontRef>
        </p:style>
      </p:cxnSp>
      <p:cxnSp>
        <p:nvCxnSpPr>
          <p:cNvPr id="29" name="カギ線コネクタ 28"/>
          <p:cNvCxnSpPr/>
          <p:nvPr/>
        </p:nvCxnSpPr>
        <p:spPr>
          <a:xfrm rot="16200000" flipH="1">
            <a:off x="7226427" y="1525428"/>
            <a:ext cx="252000" cy="1260000"/>
          </a:xfrm>
          <a:prstGeom prst="bentConnector3">
            <a:avLst>
              <a:gd name="adj1" fmla="val 53253"/>
            </a:avLst>
          </a:prstGeom>
          <a:ln w="3175">
            <a:solidFill>
              <a:schemeClr val="tx1">
                <a:lumMod val="75000"/>
                <a:lumOff val="25000"/>
              </a:schemeClr>
            </a:solidFill>
            <a:tailEnd type="oval"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97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23728" y="1869266"/>
            <a:ext cx="6120160" cy="338554"/>
          </a:xfrm>
          <a:prstGeom prst="rect">
            <a:avLst/>
          </a:prstGeom>
        </p:spPr>
        <p:txBody>
          <a:bodyPr anchor="t"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多少高くても環境に配慮した農産物を買うことがある？</a:t>
            </a:r>
          </a:p>
        </p:txBody>
      </p:sp>
      <p:graphicFrame>
        <p:nvGraphicFramePr>
          <p:cNvPr id="9" name="グラフ 8" title="多少高くても"/>
          <p:cNvGraphicFramePr>
            <a:graphicFrameLocks/>
          </p:cNvGraphicFramePr>
          <p:nvPr>
            <p:extLst>
              <p:ext uri="{D42A27DB-BD31-4B8C-83A1-F6EECF244321}">
                <p14:modId xmlns:p14="http://schemas.microsoft.com/office/powerpoint/2010/main" val="986321859"/>
              </p:ext>
            </p:extLst>
          </p:nvPr>
        </p:nvGraphicFramePr>
        <p:xfrm>
          <a:off x="543257" y="2231857"/>
          <a:ext cx="8010524" cy="3285359"/>
        </p:xfrm>
        <a:graphic>
          <a:graphicData uri="http://schemas.openxmlformats.org/drawingml/2006/chart">
            <c:chart xmlns:c="http://schemas.openxmlformats.org/drawingml/2006/chart" xmlns:r="http://schemas.openxmlformats.org/officeDocument/2006/relationships" r:id="rId3"/>
          </a:graphicData>
        </a:graphic>
      </p:graphicFrame>
      <p:sp>
        <p:nvSpPr>
          <p:cNvPr id="1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項目</a:t>
            </a:r>
            <a:r>
              <a:rPr lang="ja-JP" altLang="en-US" sz="2800" dirty="0" smtClean="0"/>
              <a:t>データ</a:t>
            </a:r>
            <a:r>
              <a:rPr lang="en-US" altLang="ja-JP" sz="1800" dirty="0" smtClean="0"/>
              <a:t>(</a:t>
            </a:r>
            <a:r>
              <a:rPr lang="ja-JP" altLang="en-US" sz="1800" dirty="0" smtClean="0"/>
              <a:t>順序尺度</a:t>
            </a:r>
            <a:r>
              <a:rPr lang="en-US" altLang="ja-JP" sz="1800" dirty="0" smtClean="0"/>
              <a:t>)</a:t>
            </a:r>
            <a:r>
              <a:rPr lang="en-US" altLang="ja-JP" sz="2800" dirty="0" smtClean="0"/>
              <a:t>×</a:t>
            </a:r>
            <a:r>
              <a:rPr lang="ja-JP" altLang="en-US" sz="2800" dirty="0"/>
              <a:t>二値</a:t>
            </a:r>
            <a:r>
              <a:rPr lang="ja-JP" altLang="en-US" sz="2800" dirty="0" smtClean="0"/>
              <a:t>データ</a:t>
            </a:r>
            <a:r>
              <a:rPr lang="en-US" altLang="ja-JP" sz="1800" dirty="0" smtClean="0"/>
              <a:t>(</a:t>
            </a:r>
            <a:r>
              <a:rPr lang="ja-JP" altLang="en-US" sz="1800" dirty="0" smtClean="0"/>
              <a:t>名義尺度</a:t>
            </a:r>
            <a:r>
              <a:rPr lang="en-US" altLang="ja-JP" sz="1800" dirty="0" smtClean="0"/>
              <a:t>)</a:t>
            </a:r>
            <a:endParaRPr lang="ja-JP" altLang="en-US" sz="2800" dirty="0"/>
          </a:p>
        </p:txBody>
      </p:sp>
      <p:sp>
        <p:nvSpPr>
          <p:cNvPr id="14" name="タイトル 8"/>
          <p:cNvSpPr txBox="1">
            <a:spLocks/>
          </p:cNvSpPr>
          <p:nvPr/>
        </p:nvSpPr>
        <p:spPr>
          <a:xfrm>
            <a:off x="810345" y="719595"/>
            <a:ext cx="8370168" cy="954107"/>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項目データごとの標本数</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が</a:t>
            </a:r>
            <a:endPar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異なる場合があることに注意</a:t>
            </a:r>
            <a:endPar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8" name="正方形/長方形 1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cxnSp>
        <p:nvCxnSpPr>
          <p:cNvPr id="8" name="直線コネクタ 7"/>
          <p:cNvCxnSpPr/>
          <p:nvPr/>
        </p:nvCxnSpPr>
        <p:spPr>
          <a:xfrm flipV="1">
            <a:off x="4379944" y="3112629"/>
            <a:ext cx="864000" cy="155446"/>
          </a:xfrm>
          <a:prstGeom prst="line">
            <a:avLst/>
          </a:prstGeom>
          <a:ln>
            <a:solidFill>
              <a:srgbClr val="3E47FC"/>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6437333" y="3112629"/>
            <a:ext cx="432048" cy="152400"/>
          </a:xfrm>
          <a:prstGeom prst="line">
            <a:avLst/>
          </a:prstGeom>
          <a:ln>
            <a:solidFill>
              <a:srgbClr val="5E7CFC"/>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7653104" y="3112629"/>
            <a:ext cx="231264" cy="152400"/>
          </a:xfrm>
          <a:prstGeom prst="line">
            <a:avLst/>
          </a:prstGeom>
          <a:ln>
            <a:solidFill>
              <a:srgbClr val="54A4E6"/>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4379944" y="3855569"/>
            <a:ext cx="538346" cy="155446"/>
          </a:xfrm>
          <a:prstGeom prst="line">
            <a:avLst/>
          </a:prstGeom>
          <a:ln>
            <a:solidFill>
              <a:srgbClr val="3E47FC"/>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6457958" y="3855569"/>
            <a:ext cx="252000" cy="152400"/>
          </a:xfrm>
          <a:prstGeom prst="line">
            <a:avLst/>
          </a:prstGeom>
          <a:ln>
            <a:solidFill>
              <a:srgbClr val="5E7CFC"/>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flipV="1">
            <a:off x="7632479" y="3855569"/>
            <a:ext cx="165700" cy="152400"/>
          </a:xfrm>
          <a:prstGeom prst="line">
            <a:avLst/>
          </a:prstGeom>
          <a:ln>
            <a:solidFill>
              <a:srgbClr val="54A4E6"/>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2430810" y="3112629"/>
            <a:ext cx="617592" cy="152400"/>
          </a:xfrm>
          <a:prstGeom prst="line">
            <a:avLst/>
          </a:prstGeom>
          <a:ln>
            <a:solidFill>
              <a:srgbClr val="3A43FF"/>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flipV="1">
            <a:off x="2430810" y="3852523"/>
            <a:ext cx="340990" cy="155446"/>
          </a:xfrm>
          <a:prstGeom prst="line">
            <a:avLst/>
          </a:prstGeom>
          <a:ln>
            <a:solidFill>
              <a:srgbClr val="3A43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 xmlns:a16="http://schemas.microsoft.com/office/drawing/2014/main" id="{84AD5C77-AFD3-4A7C-823A-9740630AED06}"/>
              </a:ext>
            </a:extLst>
          </p:cNvPr>
          <p:cNvCxnSpPr>
            <a:cxnSpLocks/>
          </p:cNvCxnSpPr>
          <p:nvPr/>
        </p:nvCxnSpPr>
        <p:spPr>
          <a:xfrm>
            <a:off x="6975560"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6" name="タイトル 8"/>
          <p:cNvSpPr txBox="1">
            <a:spLocks/>
          </p:cNvSpPr>
          <p:nvPr/>
        </p:nvSpPr>
        <p:spPr>
          <a:xfrm>
            <a:off x="7123792" y="110530"/>
            <a:ext cx="197682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クロス</a:t>
            </a:r>
            <a:r>
              <a:rPr lang="ja-JP" altLang="en-US" sz="2800" dirty="0" smtClean="0"/>
              <a:t>集計</a:t>
            </a:r>
            <a:endParaRPr lang="ja-JP" altLang="en-US" sz="2800" dirty="0"/>
          </a:p>
        </p:txBody>
      </p:sp>
    </p:spTree>
    <p:extLst>
      <p:ext uri="{BB962C8B-B14F-4D97-AF65-F5344CB8AC3E}">
        <p14:creationId xmlns:p14="http://schemas.microsoft.com/office/powerpoint/2010/main" val="152387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4" name="グループ化 3"/>
          <p:cNvGrpSpPr/>
          <p:nvPr/>
        </p:nvGrpSpPr>
        <p:grpSpPr>
          <a:xfrm>
            <a:off x="909117" y="841375"/>
            <a:ext cx="360000" cy="369226"/>
            <a:chOff x="1181342" y="1018613"/>
            <a:chExt cx="360000" cy="369226"/>
          </a:xfrm>
        </p:grpSpPr>
        <p:sp>
          <p:nvSpPr>
            <p:cNvPr id="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808943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http://www.westatic.com/img/dict/grbky/7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050" y="809867"/>
            <a:ext cx="4428000" cy="24796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グラフ 18"/>
          <p:cNvGraphicFramePr>
            <a:graphicFrameLocks/>
          </p:cNvGraphicFramePr>
          <p:nvPr>
            <p:extLst>
              <p:ext uri="{D42A27DB-BD31-4B8C-83A1-F6EECF244321}">
                <p14:modId xmlns:p14="http://schemas.microsoft.com/office/powerpoint/2010/main" val="3635882481"/>
              </p:ext>
            </p:extLst>
          </p:nvPr>
        </p:nvGraphicFramePr>
        <p:xfrm>
          <a:off x="4940134" y="2308002"/>
          <a:ext cx="3592677" cy="2465604"/>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直線矢印コネクタ 19"/>
          <p:cNvCxnSpPr/>
          <p:nvPr/>
        </p:nvCxnSpPr>
        <p:spPr>
          <a:xfrm>
            <a:off x="6034016" y="2460586"/>
            <a:ext cx="0" cy="201600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6253040" y="2460586"/>
            <a:ext cx="0" cy="2016000"/>
          </a:xfrm>
          <a:prstGeom prst="straightConnector1">
            <a:avLst/>
          </a:prstGeom>
          <a:ln w="127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597933" y="1561421"/>
            <a:ext cx="3934879" cy="3528104"/>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25" name="正方形/長方形 24"/>
          <p:cNvSpPr/>
          <p:nvPr/>
        </p:nvSpPr>
        <p:spPr>
          <a:xfrm>
            <a:off x="611188" y="871716"/>
            <a:ext cx="3889560" cy="2397397"/>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26" name="テキスト ボックス 25"/>
          <p:cNvSpPr txBox="1"/>
          <p:nvPr/>
        </p:nvSpPr>
        <p:spPr>
          <a:xfrm>
            <a:off x="5374257" y="4723230"/>
            <a:ext cx="296748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在院日数</a:t>
            </a:r>
          </a:p>
        </p:txBody>
      </p:sp>
      <p:sp>
        <p:nvSpPr>
          <p:cNvPr id="27" name="テキスト ボックス 26"/>
          <p:cNvSpPr txBox="1"/>
          <p:nvPr/>
        </p:nvSpPr>
        <p:spPr>
          <a:xfrm>
            <a:off x="4632437" y="2555472"/>
            <a:ext cx="400110" cy="2016000"/>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患者数</a:t>
            </a:r>
          </a:p>
        </p:txBody>
      </p:sp>
      <p:grpSp>
        <p:nvGrpSpPr>
          <p:cNvPr id="5" name="グループ化 4"/>
          <p:cNvGrpSpPr/>
          <p:nvPr/>
        </p:nvGrpSpPr>
        <p:grpSpPr>
          <a:xfrm>
            <a:off x="611188" y="3003080"/>
            <a:ext cx="3889560" cy="2501464"/>
            <a:chOff x="611188" y="3003080"/>
            <a:chExt cx="3889560" cy="2501464"/>
          </a:xfrm>
        </p:grpSpPr>
        <p:graphicFrame>
          <p:nvGraphicFramePr>
            <p:cNvPr id="12" name="グラフ 11"/>
            <p:cNvGraphicFramePr>
              <a:graphicFrameLocks/>
            </p:cNvGraphicFramePr>
            <p:nvPr>
              <p:extLst>
                <p:ext uri="{D42A27DB-BD31-4B8C-83A1-F6EECF244321}">
                  <p14:modId xmlns:p14="http://schemas.microsoft.com/office/powerpoint/2010/main" val="2314605292"/>
                </p:ext>
              </p:extLst>
            </p:nvPr>
          </p:nvGraphicFramePr>
          <p:xfrm>
            <a:off x="649781" y="3003080"/>
            <a:ext cx="3812374" cy="2501464"/>
          </p:xfrm>
          <a:graphic>
            <a:graphicData uri="http://schemas.openxmlformats.org/drawingml/2006/chart">
              <c:chart xmlns:c="http://schemas.openxmlformats.org/drawingml/2006/chart" xmlns:r="http://schemas.openxmlformats.org/officeDocument/2006/relationships" r:id="rId5"/>
            </a:graphicData>
          </a:graphic>
        </p:graphicFrame>
        <p:sp>
          <p:nvSpPr>
            <p:cNvPr id="29" name="正方形/長方形 28"/>
            <p:cNvSpPr/>
            <p:nvPr/>
          </p:nvSpPr>
          <p:spPr>
            <a:xfrm>
              <a:off x="611188" y="3355814"/>
              <a:ext cx="3889560" cy="2148729"/>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a:t>
            </a:r>
            <a:r>
              <a:rPr lang="ja-JP" altLang="en-US" sz="2800" dirty="0"/>
              <a:t>相加</a:t>
            </a:r>
            <a:r>
              <a:rPr lang="en-US" altLang="ja-JP" sz="2800" dirty="0"/>
              <a:t>)</a:t>
            </a:r>
            <a:r>
              <a:rPr lang="ja-JP" altLang="en-US" sz="2800" dirty="0"/>
              <a:t>平均は在院日数の評価には向いていない！</a:t>
            </a:r>
          </a:p>
        </p:txBody>
      </p:sp>
      <p:grpSp>
        <p:nvGrpSpPr>
          <p:cNvPr id="4" name="グループ化 3"/>
          <p:cNvGrpSpPr/>
          <p:nvPr/>
        </p:nvGrpSpPr>
        <p:grpSpPr>
          <a:xfrm>
            <a:off x="4672583" y="1167716"/>
            <a:ext cx="1460019" cy="929948"/>
            <a:chOff x="4672583" y="1167716"/>
            <a:chExt cx="1460019" cy="929948"/>
          </a:xfrm>
        </p:grpSpPr>
        <p:sp>
          <p:nvSpPr>
            <p:cNvPr id="22" name="円形吹き出し 21"/>
            <p:cNvSpPr/>
            <p:nvPr/>
          </p:nvSpPr>
          <p:spPr>
            <a:xfrm>
              <a:off x="4672583" y="1167716"/>
              <a:ext cx="1460019" cy="929948"/>
            </a:xfrm>
            <a:prstGeom prst="wedgeEllipseCallout">
              <a:avLst>
                <a:gd name="adj1" fmla="val 43611"/>
                <a:gd name="adj2" fmla="val 89284"/>
              </a:avLst>
            </a:prstGeom>
            <a:gradFill>
              <a:gsLst>
                <a:gs pos="86000">
                  <a:schemeClr val="accent5">
                    <a:lumMod val="40000"/>
                    <a:lumOff val="60000"/>
                  </a:schemeClr>
                </a:gs>
                <a:gs pos="0">
                  <a:schemeClr val="accent5">
                    <a:lumMod val="15000"/>
                    <a:lumOff val="85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30" name="テキスト ボックス 29"/>
                <p:cNvSpPr txBox="1"/>
                <p:nvPr/>
              </p:nvSpPr>
              <p:spPr>
                <a:xfrm>
                  <a:off x="4964011" y="1309524"/>
                  <a:ext cx="877163" cy="646331"/>
                </a:xfrm>
                <a:prstGeom prst="rect">
                  <a:avLst/>
                </a:prstGeom>
                <a:noFill/>
              </p:spPr>
              <p:txBody>
                <a:bodyPr wrap="none" rtlCol="0">
                  <a:spAutoFit/>
                </a:bodyPr>
                <a:lstStyle/>
                <a:p>
                  <a:pPr algn="ctr"/>
                  <a:r>
                    <a:rPr lang="ja-JP" altLang="en-US"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中央値</a:t>
                  </a:r>
                  <a:endParaRPr lang="en-US" altLang="ja-JP" dirty="0" smtClean="0">
                    <a:solidFill>
                      <a:srgbClr val="000000"/>
                    </a:solidFill>
                    <a:effectLst>
                      <a:glow rad="88900">
                        <a:schemeClr val="bg1"/>
                      </a:glow>
                    </a:effectLst>
                    <a:latin typeface="Cambria Math"/>
                    <a:ea typeface="HGP創英角ｺﾞｼｯｸUB" panose="020B0900000000000000" pitchFamily="50" charset="-128"/>
                  </a:endParaRPr>
                </a:p>
                <a:p>
                  <a:pPr algn="ctr"/>
                  <a14:m>
                    <m:oMath xmlns:m="http://schemas.openxmlformats.org/officeDocument/2006/math">
                      <m:r>
                        <a:rPr lang="ja-JP" altLang="en-US">
                          <a:solidFill>
                            <a:srgbClr val="000000"/>
                          </a:solidFill>
                          <a:effectLst>
                            <a:glow rad="88900">
                              <a:schemeClr val="bg1"/>
                            </a:glow>
                          </a:effectLst>
                          <a:latin typeface="Cambria Math"/>
                          <a:ea typeface="HGP創英角ｺﾞｼｯｸUB" panose="020B0900000000000000" pitchFamily="50" charset="-128"/>
                        </a:rPr>
                        <m:t>≑</m:t>
                      </m:r>
                    </m:oMath>
                  </a14:m>
                  <a:r>
                    <a:rPr lang="en-US" altLang="ja-JP"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9.5</a:t>
                  </a:r>
                  <a:endParaRPr lang="ja-JP" altLang="en-US"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4964011" y="1309524"/>
                  <a:ext cx="877163" cy="646331"/>
                </a:xfrm>
                <a:prstGeom prst="rect">
                  <a:avLst/>
                </a:prstGeom>
                <a:blipFill rotWithShape="1">
                  <a:blip r:embed="rId6"/>
                  <a:stretch>
                    <a:fillRect l="-9722" t="-12264" r="-10417" b="-17925"/>
                  </a:stretch>
                </a:blipFill>
              </p:spPr>
              <p:txBody>
                <a:bodyPr/>
                <a:lstStyle/>
                <a:p>
                  <a:r>
                    <a:rPr lang="ja-JP" altLang="en-US">
                      <a:noFill/>
                    </a:rPr>
                    <a:t> </a:t>
                  </a:r>
                </a:p>
              </p:txBody>
            </p:sp>
          </mc:Fallback>
        </mc:AlternateContent>
      </p:grpSp>
      <p:grpSp>
        <p:nvGrpSpPr>
          <p:cNvPr id="2" name="グループ化 1"/>
          <p:cNvGrpSpPr/>
          <p:nvPr/>
        </p:nvGrpSpPr>
        <p:grpSpPr>
          <a:xfrm>
            <a:off x="6262565" y="1167716"/>
            <a:ext cx="1460019" cy="929948"/>
            <a:chOff x="6262565" y="1167716"/>
            <a:chExt cx="1460019" cy="929948"/>
          </a:xfrm>
        </p:grpSpPr>
        <p:sp>
          <p:nvSpPr>
            <p:cNvPr id="23" name="円形吹き出し 22"/>
            <p:cNvSpPr/>
            <p:nvPr/>
          </p:nvSpPr>
          <p:spPr>
            <a:xfrm>
              <a:off x="6262565" y="1167716"/>
              <a:ext cx="1460019" cy="929948"/>
            </a:xfrm>
            <a:prstGeom prst="wedgeEllipseCallout">
              <a:avLst>
                <a:gd name="adj1" fmla="val -50735"/>
                <a:gd name="adj2" fmla="val 89793"/>
              </a:avLst>
            </a:prstGeom>
            <a:gradFill>
              <a:gsLst>
                <a:gs pos="86000">
                  <a:schemeClr val="accent5">
                    <a:lumMod val="40000"/>
                    <a:lumOff val="60000"/>
                  </a:schemeClr>
                </a:gs>
                <a:gs pos="0">
                  <a:schemeClr val="accent5">
                    <a:lumMod val="15000"/>
                    <a:lumOff val="85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p:cNvSpPr txBox="1"/>
            <p:nvPr/>
          </p:nvSpPr>
          <p:spPr>
            <a:xfrm>
              <a:off x="6553993" y="1309524"/>
              <a:ext cx="877163" cy="646331"/>
            </a:xfrm>
            <a:prstGeom prst="rect">
              <a:avLst/>
            </a:prstGeom>
            <a:noFill/>
          </p:spPr>
          <p:txBody>
            <a:bodyPr wrap="none" rtlCol="0">
              <a:spAutoFit/>
            </a:bodyPr>
            <a:lstStyle/>
            <a:p>
              <a:pPr algn="ctr"/>
              <a:r>
                <a:rPr lang="ja-JP" altLang="en-US"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平均値</a:t>
              </a:r>
              <a:endParaRPr lang="en-US" altLang="ja-JP"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gn="ctr"/>
              <a:r>
                <a:rPr lang="ja-JP" altLang="en-US"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12</a:t>
              </a:r>
            </a:p>
          </p:txBody>
        </p:sp>
      </p:grpSp>
      <p:sp>
        <p:nvSpPr>
          <p:cNvPr id="3" name="テキスト ボックス 2"/>
          <p:cNvSpPr txBox="1"/>
          <p:nvPr/>
        </p:nvSpPr>
        <p:spPr>
          <a:xfrm>
            <a:off x="2351378" y="3505572"/>
            <a:ext cx="2016224" cy="611312"/>
          </a:xfrm>
          <a:prstGeom prst="rect">
            <a:avLst/>
          </a:prstGeom>
          <a:solidFill>
            <a:schemeClr val="bg1"/>
          </a:solidFill>
          <a:ln w="19050">
            <a:solidFill>
              <a:srgbClr val="0000FF"/>
            </a:solidFill>
          </a:ln>
        </p:spPr>
        <p:txBody>
          <a:bodyPr wrap="square" lIns="144000" bIns="72000" rtlCol="0">
            <a:spAutoFit/>
          </a:bodyPr>
          <a:lstStyle/>
          <a:p>
            <a:r>
              <a:rPr kumimoji="1" lang="ja-JP" altLang="en-US" sz="1600" b="1"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横軸を対数化すると</a:t>
            </a:r>
            <a:endParaRPr kumimoji="1" lang="en-US" altLang="ja-JP" sz="1600" b="1"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kumimoji="1" lang="ja-JP" altLang="en-US" sz="1600" b="1"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正規分布に近づく</a:t>
            </a:r>
          </a:p>
        </p:txBody>
      </p:sp>
    </p:spTree>
    <p:extLst>
      <p:ext uri="{BB962C8B-B14F-4D97-AF65-F5344CB8AC3E}">
        <p14:creationId xmlns:p14="http://schemas.microsoft.com/office/powerpoint/2010/main" val="16458774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1" fill="hold" nodeType="afterEffect">
                                  <p:stCondLst>
                                    <p:cond delay="500"/>
                                  </p:stCondLst>
                                  <p:childTnLst>
                                    <p:set>
                                      <p:cBhvr>
                                        <p:cTn id="16" dur="1" fill="hold">
                                          <p:stCondLst>
                                            <p:cond delay="0"/>
                                          </p:stCondLst>
                                        </p:cTn>
                                        <p:tgtEl>
                                          <p:spTgt spid="20"/>
                                        </p:tgtEl>
                                        <p:attrNameLst>
                                          <p:attrName>style.visibility</p:attrName>
                                        </p:attrNameLst>
                                      </p:cBhvr>
                                      <p:to>
                                        <p:strVal val="visible"/>
                                      </p:to>
                                    </p:set>
                                    <p:animEffect transition="in" filter="wipe(up)">
                                      <p:cBhvr>
                                        <p:cTn id="17" dur="500"/>
                                        <p:tgtEl>
                                          <p:spTgt spid="20"/>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テキスト ボックス 4">
                <a:extLst>
                  <a:ext uri="{FF2B5EF4-FFF2-40B4-BE49-F238E27FC236}">
                    <a16:creationId xmlns="" xmlns:a16="http://schemas.microsoft.com/office/drawing/2014/main" id="{CD233568-7C95-42BC-BB9A-4FD6EBFEB84D}"/>
                  </a:ext>
                </a:extLst>
              </p:cNvPr>
              <p:cNvSpPr txBox="1"/>
              <p:nvPr/>
            </p:nvSpPr>
            <p:spPr>
              <a:xfrm>
                <a:off x="829604" y="3361556"/>
                <a:ext cx="7532896" cy="6571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200" b="0" i="1" smtClean="0">
                          <a:latin typeface="Cambria Math" panose="02040503050406030204" pitchFamily="18" charset="0"/>
                        </a:rPr>
                        <m:t>𝐿𝑜𝑔</m:t>
                      </m:r>
                      <m:r>
                        <a:rPr kumimoji="1" lang="en-US" altLang="ja-JP" sz="2200" b="0" i="1" smtClean="0">
                          <a:latin typeface="Cambria Math" panose="02040503050406030204" pitchFamily="18" charset="0"/>
                        </a:rPr>
                        <m:t>(</m:t>
                      </m:r>
                      <m:r>
                        <a:rPr kumimoji="1" lang="en-US" altLang="ja-JP" sz="2200" b="0" i="1" smtClean="0">
                          <a:latin typeface="Cambria Math" panose="02040503050406030204" pitchFamily="18" charset="0"/>
                        </a:rPr>
                        <m:t>𝐺𝑀</m:t>
                      </m:r>
                      <m:r>
                        <a:rPr kumimoji="1" lang="en-US" altLang="ja-JP" sz="2200" b="0" i="1" smtClean="0">
                          <a:latin typeface="Cambria Math" panose="02040503050406030204" pitchFamily="18" charset="0"/>
                        </a:rPr>
                        <m:t>)=</m:t>
                      </m:r>
                      <m:f>
                        <m:fPr>
                          <m:ctrlPr>
                            <a:rPr kumimoji="1" lang="en-US" altLang="ja-JP" sz="2200" i="1" smtClean="0">
                              <a:latin typeface="Cambria Math"/>
                            </a:rPr>
                          </m:ctrlPr>
                        </m:fPr>
                        <m:num>
                          <m:r>
                            <a:rPr kumimoji="1" lang="en-US" altLang="ja-JP" sz="2200" b="0" i="1" smtClean="0">
                              <a:latin typeface="Cambria Math" panose="02040503050406030204" pitchFamily="18" charset="0"/>
                            </a:rPr>
                            <m:t>𝐿𝑜𝑔</m:t>
                          </m:r>
                          <m:d>
                            <m:dPr>
                              <m:ctrlPr>
                                <a:rPr kumimoji="1" lang="en-US" altLang="ja-JP" sz="2200" b="0" i="1" smtClean="0">
                                  <a:latin typeface="Cambria Math"/>
                                </a:rPr>
                              </m:ctrlPr>
                            </m:dPr>
                            <m:e>
                              <m:r>
                                <a:rPr kumimoji="1" lang="en-US" altLang="ja-JP" sz="2200" b="0" i="1" smtClean="0">
                                  <a:latin typeface="Cambria Math" panose="02040503050406030204" pitchFamily="18" charset="0"/>
                                </a:rPr>
                                <m:t>𝐴</m:t>
                              </m:r>
                              <m:r>
                                <a:rPr kumimoji="1" lang="en-US" altLang="ja-JP" sz="2200" b="0" i="1" smtClean="0">
                                  <a:latin typeface="Cambria Math" panose="02040503050406030204" pitchFamily="18" charset="0"/>
                                </a:rPr>
                                <m:t>1</m:t>
                              </m:r>
                            </m:e>
                          </m:d>
                          <m:r>
                            <a:rPr kumimoji="1" lang="en-US" altLang="ja-JP" sz="2200" b="0" i="1" smtClean="0">
                              <a:latin typeface="Cambria Math" panose="02040503050406030204" pitchFamily="18" charset="0"/>
                            </a:rPr>
                            <m:t>+</m:t>
                          </m:r>
                          <m:r>
                            <a:rPr lang="en-US" altLang="ja-JP" sz="2200" i="1">
                              <a:latin typeface="Cambria Math" panose="02040503050406030204" pitchFamily="18" charset="0"/>
                            </a:rPr>
                            <m:t>𝐿𝑜𝑔</m:t>
                          </m:r>
                          <m:d>
                            <m:dPr>
                              <m:ctrlPr>
                                <a:rPr lang="en-US" altLang="ja-JP" sz="2200" i="1">
                                  <a:latin typeface="Cambria Math"/>
                                </a:rPr>
                              </m:ctrlPr>
                            </m:dPr>
                            <m:e>
                              <m:r>
                                <a:rPr lang="en-US" altLang="ja-JP" sz="2200" i="1">
                                  <a:latin typeface="Cambria Math" panose="02040503050406030204" pitchFamily="18" charset="0"/>
                                </a:rPr>
                                <m:t>𝐴</m:t>
                              </m:r>
                              <m:r>
                                <a:rPr lang="en-US" altLang="ja-JP" sz="2200" b="0" i="1" smtClean="0">
                                  <a:latin typeface="Cambria Math" panose="02040503050406030204" pitchFamily="18" charset="0"/>
                                </a:rPr>
                                <m:t>2</m:t>
                              </m:r>
                            </m:e>
                          </m:d>
                          <m:r>
                            <a:rPr lang="en-US" altLang="ja-JP" sz="2200" b="0" i="1" smtClean="0">
                              <a:latin typeface="Cambria Math" panose="02040503050406030204" pitchFamily="18" charset="0"/>
                            </a:rPr>
                            <m:t>+</m:t>
                          </m:r>
                          <m:r>
                            <a:rPr lang="en-US" altLang="ja-JP" sz="2200" i="1">
                              <a:latin typeface="Cambria Math" panose="02040503050406030204" pitchFamily="18" charset="0"/>
                            </a:rPr>
                            <m:t>𝐿𝑜𝑔</m:t>
                          </m:r>
                          <m:d>
                            <m:dPr>
                              <m:ctrlPr>
                                <a:rPr lang="en-US" altLang="ja-JP" sz="2200" i="1">
                                  <a:latin typeface="Cambria Math"/>
                                </a:rPr>
                              </m:ctrlPr>
                            </m:dPr>
                            <m:e>
                              <m:r>
                                <a:rPr lang="en-US" altLang="ja-JP" sz="2200" i="1">
                                  <a:latin typeface="Cambria Math" panose="02040503050406030204" pitchFamily="18" charset="0"/>
                                </a:rPr>
                                <m:t>𝐴</m:t>
                              </m:r>
                              <m:r>
                                <a:rPr lang="en-US" altLang="ja-JP" sz="2200" b="0" i="1" smtClean="0">
                                  <a:latin typeface="Cambria Math" panose="02040503050406030204" pitchFamily="18" charset="0"/>
                                </a:rPr>
                                <m:t>3</m:t>
                              </m:r>
                            </m:e>
                          </m:d>
                          <m:r>
                            <a:rPr lang="en-US" altLang="ja-JP" sz="2200" b="0" i="1" smtClean="0">
                              <a:latin typeface="Cambria Math" panose="02040503050406030204" pitchFamily="18" charset="0"/>
                            </a:rPr>
                            <m:t>+</m:t>
                          </m:r>
                          <m:r>
                            <a:rPr lang="ja-JP" altLang="en-US" sz="2200" i="1">
                              <a:latin typeface="Cambria Math" panose="02040503050406030204" pitchFamily="18" charset="0"/>
                            </a:rPr>
                            <m:t>・・・</m:t>
                          </m:r>
                          <m:r>
                            <a:rPr lang="en-US" altLang="ja-JP" sz="2200" b="0" i="1" smtClean="0">
                              <a:latin typeface="Cambria Math" panose="02040503050406030204" pitchFamily="18" charset="0"/>
                            </a:rPr>
                            <m:t>+</m:t>
                          </m:r>
                          <m:r>
                            <a:rPr lang="en-US" altLang="ja-JP" sz="2200" b="0" i="1" smtClean="0">
                              <a:latin typeface="Cambria Math" panose="02040503050406030204" pitchFamily="18" charset="0"/>
                            </a:rPr>
                            <m:t>𝐿𝑜𝑔</m:t>
                          </m:r>
                          <m:r>
                            <a:rPr lang="en-US" altLang="ja-JP" sz="2200" b="0" i="1" smtClean="0">
                              <a:latin typeface="Cambria Math" panose="02040503050406030204" pitchFamily="18" charset="0"/>
                            </a:rPr>
                            <m:t>(</m:t>
                          </m:r>
                          <m:r>
                            <a:rPr lang="en-US" altLang="ja-JP" sz="2200" b="0" i="1" smtClean="0">
                              <a:latin typeface="Cambria Math" panose="02040503050406030204" pitchFamily="18" charset="0"/>
                            </a:rPr>
                            <m:t>𝐴𝑛</m:t>
                          </m:r>
                          <m:r>
                            <a:rPr lang="en-US" altLang="ja-JP" sz="2200" b="0" i="1" smtClean="0">
                              <a:latin typeface="Cambria Math" panose="02040503050406030204" pitchFamily="18" charset="0"/>
                            </a:rPr>
                            <m:t>)</m:t>
                          </m:r>
                        </m:num>
                        <m:den>
                          <m:r>
                            <a:rPr kumimoji="1" lang="en-US" altLang="ja-JP" sz="2200" b="0" i="1" smtClean="0">
                              <a:latin typeface="Cambria Math" panose="02040503050406030204" pitchFamily="18" charset="0"/>
                            </a:rPr>
                            <m:t>𝑛</m:t>
                          </m:r>
                        </m:den>
                      </m:f>
                    </m:oMath>
                  </m:oMathPara>
                </a14:m>
                <a:endParaRPr kumimoji="1" lang="ja-JP" altLang="en-US" sz="2200" dirty="0"/>
              </a:p>
            </p:txBody>
          </p:sp>
        </mc:Choice>
        <mc:Fallback xmlns="">
          <p:sp>
            <p:nvSpPr>
              <p:cNvPr id="5" name="テキスト ボックス 4">
                <a:extLst>
                  <a:ext uri="{FF2B5EF4-FFF2-40B4-BE49-F238E27FC236}">
                    <a16:creationId xmlns:a16="http://schemas.microsoft.com/office/drawing/2014/main" id="{CD233568-7C95-42BC-BB9A-4FD6EBFEB84D}"/>
                  </a:ext>
                </a:extLst>
              </p:cNvPr>
              <p:cNvSpPr txBox="1">
                <a:spLocks noRot="1" noChangeAspect="1" noMove="1" noResize="1" noEditPoints="1" noAdjustHandles="1" noChangeArrowheads="1" noChangeShapeType="1" noTextEdit="1"/>
              </p:cNvSpPr>
              <p:nvPr/>
            </p:nvSpPr>
            <p:spPr>
              <a:xfrm>
                <a:off x="829604" y="3361556"/>
                <a:ext cx="7532896" cy="65710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 xmlns:a16="http://schemas.microsoft.com/office/drawing/2014/main" id="{0A7991C6-F12C-4E28-8467-9DE5E379574D}"/>
                  </a:ext>
                </a:extLst>
              </p:cNvPr>
              <p:cNvSpPr txBox="1"/>
              <p:nvPr/>
            </p:nvSpPr>
            <p:spPr>
              <a:xfrm>
                <a:off x="899592" y="2065412"/>
                <a:ext cx="6708055" cy="369332"/>
              </a:xfrm>
              <a:prstGeom prst="rect">
                <a:avLst/>
              </a:prstGeom>
              <a:noFill/>
            </p:spPr>
            <p:txBody>
              <a:bodyPr wrap="none" lIns="0" tIns="0" rIns="0" bIns="0" rtlCol="0">
                <a:spAutoFit/>
              </a:bodyPr>
              <a:lstStyle/>
              <a:p>
                <a:r>
                  <a:rPr lang="en-US" altLang="ja-JP" sz="2400" dirty="0">
                    <a:solidFill>
                      <a:srgbClr val="000000"/>
                    </a:solidFill>
                    <a:latin typeface="HGP創英角ｺﾞｼｯｸUB" panose="020B0900000000000000" pitchFamily="50" charset="-128"/>
                    <a:ea typeface="HGP創英角ｺﾞｼｯｸUB" panose="020B0900000000000000" pitchFamily="50" charset="-128"/>
                  </a:rPr>
                  <a:t>Geometric Mean </a:t>
                </a:r>
                <a14:m>
                  <m:oMath xmlns:m="http://schemas.openxmlformats.org/officeDocument/2006/math">
                    <m:r>
                      <a:rPr kumimoji="1" lang="en-US" altLang="ja-JP" sz="2400" i="1" smtClean="0">
                        <a:latin typeface="Cambria Math" panose="02040503050406030204" pitchFamily="18" charset="0"/>
                      </a:rPr>
                      <m:t>=</m:t>
                    </m:r>
                    <m:d>
                      <m:dPr>
                        <m:ctrlPr>
                          <a:rPr kumimoji="1" lang="en-US" altLang="ja-JP" sz="2400" b="0" i="1" smtClean="0">
                            <a:latin typeface="Cambria Math"/>
                          </a:rPr>
                        </m:ctrlPr>
                      </m:dPr>
                      <m:e>
                        <m:r>
                          <a:rPr kumimoji="1" lang="en-US" altLang="ja-JP" sz="2400" b="0" i="1" smtClean="0">
                            <a:latin typeface="Cambria Math" panose="02040503050406030204" pitchFamily="18" charset="0"/>
                          </a:rPr>
                          <m:t>𝐴</m:t>
                        </m:r>
                        <m:r>
                          <a:rPr kumimoji="1" lang="en-US" altLang="ja-JP" sz="2400" b="0" i="1" smtClean="0">
                            <a:latin typeface="Cambria Math" panose="02040503050406030204" pitchFamily="18" charset="0"/>
                          </a:rPr>
                          <m:t>1×</m:t>
                        </m:r>
                        <m:r>
                          <a:rPr lang="en-US" altLang="ja-JP" sz="2400" b="0" i="1" smtClean="0">
                            <a:latin typeface="Cambria Math" panose="02040503050406030204" pitchFamily="18" charset="0"/>
                          </a:rPr>
                          <m:t>𝐴</m:t>
                        </m:r>
                        <m:r>
                          <a:rPr lang="en-US" altLang="ja-JP" sz="2400" b="0" i="1" smtClean="0">
                            <a:latin typeface="Cambria Math" panose="02040503050406030204" pitchFamily="18" charset="0"/>
                          </a:rPr>
                          <m:t>2×</m:t>
                        </m:r>
                        <m:r>
                          <a:rPr lang="en-US" altLang="ja-JP" sz="2400" b="0" i="1" smtClean="0">
                            <a:latin typeface="Cambria Math" panose="02040503050406030204" pitchFamily="18" charset="0"/>
                          </a:rPr>
                          <m:t>𝐴</m:t>
                        </m:r>
                        <m:r>
                          <a:rPr lang="en-US" altLang="ja-JP" sz="2400" b="0" i="1" smtClean="0">
                            <a:latin typeface="Cambria Math" panose="02040503050406030204" pitchFamily="18" charset="0"/>
                          </a:rPr>
                          <m:t>3×</m:t>
                        </m:r>
                        <m:r>
                          <a:rPr lang="ja-JP" altLang="en-US" sz="2400" i="1" smtClean="0">
                            <a:latin typeface="Cambria Math" panose="02040503050406030204" pitchFamily="18" charset="0"/>
                          </a:rPr>
                          <m:t>・・・</m:t>
                        </m:r>
                        <m:r>
                          <a:rPr lang="en-US" altLang="ja-JP" sz="2400" i="1">
                            <a:latin typeface="Cambria Math" panose="02040503050406030204" pitchFamily="18" charset="0"/>
                          </a:rPr>
                          <m:t>×</m:t>
                        </m:r>
                        <m:r>
                          <a:rPr lang="en-US" altLang="ja-JP" sz="2400" b="0" i="1" smtClean="0">
                            <a:latin typeface="Cambria Math" panose="02040503050406030204" pitchFamily="18" charset="0"/>
                          </a:rPr>
                          <m:t>𝐴𝑛</m:t>
                        </m:r>
                      </m:e>
                    </m:d>
                    <m:r>
                      <a:rPr lang="en-US" altLang="ja-JP" sz="2400" b="0" i="1" smtClean="0">
                        <a:latin typeface="Cambria Math" panose="02040503050406030204" pitchFamily="18" charset="0"/>
                      </a:rPr>
                      <m:t>1/</m:t>
                    </m:r>
                    <m:r>
                      <a:rPr lang="en-US" altLang="ja-JP" sz="2400" b="0" i="1" smtClean="0">
                        <a:latin typeface="Cambria Math" panose="02040503050406030204" pitchFamily="18" charset="0"/>
                      </a:rPr>
                      <m:t>𝑛</m:t>
                    </m:r>
                  </m:oMath>
                </a14:m>
                <a:endParaRPr kumimoji="1" lang="ja-JP" altLang="en-US" sz="2400" dirty="0"/>
              </a:p>
            </p:txBody>
          </p:sp>
        </mc:Choice>
        <mc:Fallback xmlns="">
          <p:sp>
            <p:nvSpPr>
              <p:cNvPr id="6" name="テキスト ボックス 5">
                <a:extLst>
                  <a:ext uri="{FF2B5EF4-FFF2-40B4-BE49-F238E27FC236}">
                    <a16:creationId xmlns:a16="http://schemas.microsoft.com/office/drawing/2014/main" id="{0A7991C6-F12C-4E28-8467-9DE5E379574D}"/>
                  </a:ext>
                </a:extLst>
              </p:cNvPr>
              <p:cNvSpPr txBox="1">
                <a:spLocks noRot="1" noChangeAspect="1" noMove="1" noResize="1" noEditPoints="1" noAdjustHandles="1" noChangeArrowheads="1" noChangeShapeType="1" noTextEdit="1"/>
              </p:cNvSpPr>
              <p:nvPr/>
            </p:nvSpPr>
            <p:spPr>
              <a:xfrm>
                <a:off x="899592" y="2065412"/>
                <a:ext cx="6708055" cy="369332"/>
              </a:xfrm>
              <a:prstGeom prst="rect">
                <a:avLst/>
              </a:prstGeom>
              <a:blipFill>
                <a:blip r:embed="rId4"/>
                <a:stretch>
                  <a:fillRect l="-2818" t="-33333" r="-182" b="-43333"/>
                </a:stretch>
              </a:blipFill>
            </p:spPr>
            <p:txBody>
              <a:bodyPr/>
              <a:lstStyle/>
              <a:p>
                <a:r>
                  <a:rPr lang="ja-JP" altLang="en-US">
                    <a:noFill/>
                  </a:rPr>
                  <a:t> </a:t>
                </a:r>
              </a:p>
            </p:txBody>
          </p:sp>
        </mc:Fallback>
      </mc:AlternateContent>
      <p:sp>
        <p:nvSpPr>
          <p:cNvPr id="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zh-TW" altLang="en-US" sz="2800" dirty="0"/>
              <a:t>相乗平均 </a:t>
            </a:r>
            <a:r>
              <a:rPr lang="en-US" altLang="zh-TW" sz="2800" dirty="0"/>
              <a:t>(</a:t>
            </a:r>
            <a:r>
              <a:rPr lang="zh-TW" altLang="en-US" sz="2800" dirty="0"/>
              <a:t>幾何平均</a:t>
            </a:r>
            <a:r>
              <a:rPr lang="en-US" altLang="zh-TW" sz="2800" dirty="0"/>
              <a:t>) </a:t>
            </a:r>
          </a:p>
        </p:txBody>
      </p:sp>
    </p:spTree>
    <p:extLst>
      <p:ext uri="{BB962C8B-B14F-4D97-AF65-F5344CB8AC3E}">
        <p14:creationId xmlns:p14="http://schemas.microsoft.com/office/powerpoint/2010/main" val="364982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5"/>
          <p:cNvGraphicFramePr>
            <a:graphicFrameLocks/>
          </p:cNvGraphicFramePr>
          <p:nvPr>
            <p:extLst>
              <p:ext uri="{D42A27DB-BD31-4B8C-83A1-F6EECF244321}">
                <p14:modId xmlns:p14="http://schemas.microsoft.com/office/powerpoint/2010/main" val="3822087826"/>
              </p:ext>
            </p:extLst>
          </p:nvPr>
        </p:nvGraphicFramePr>
        <p:xfrm>
          <a:off x="592547" y="988991"/>
          <a:ext cx="7920000" cy="4202407"/>
        </p:xfrm>
        <a:graphic>
          <a:graphicData uri="http://schemas.openxmlformats.org/drawingml/2006/table">
            <a:tbl>
              <a:tblPr firstRow="1" bandRow="1">
                <a:tableStyleId>{5C22544A-7EE6-4342-B048-85BDC9FD1C3A}</a:tableStyleId>
              </a:tblPr>
              <a:tblGrid>
                <a:gridCol w="1980000">
                  <a:extLst>
                    <a:ext uri="{9D8B030D-6E8A-4147-A177-3AD203B41FA5}">
                      <a16:colId xmlns="" xmlns:a16="http://schemas.microsoft.com/office/drawing/2014/main" val="2685144064"/>
                    </a:ext>
                  </a:extLst>
                </a:gridCol>
                <a:gridCol w="1980000">
                  <a:extLst>
                    <a:ext uri="{9D8B030D-6E8A-4147-A177-3AD203B41FA5}">
                      <a16:colId xmlns="" xmlns:a16="http://schemas.microsoft.com/office/drawing/2014/main" val="932647779"/>
                    </a:ext>
                  </a:extLst>
                </a:gridCol>
                <a:gridCol w="1980000">
                  <a:extLst>
                    <a:ext uri="{9D8B030D-6E8A-4147-A177-3AD203B41FA5}">
                      <a16:colId xmlns="" xmlns:a16="http://schemas.microsoft.com/office/drawing/2014/main" val="2978946884"/>
                    </a:ext>
                  </a:extLst>
                </a:gridCol>
                <a:gridCol w="1980000">
                  <a:extLst>
                    <a:ext uri="{9D8B030D-6E8A-4147-A177-3AD203B41FA5}">
                      <a16:colId xmlns="" xmlns:a16="http://schemas.microsoft.com/office/drawing/2014/main" val="20003"/>
                    </a:ext>
                  </a:extLst>
                </a:gridCol>
              </a:tblGrid>
              <a:tr h="750377">
                <a:tc>
                  <a:txBody>
                    <a:bodyPr/>
                    <a:lstStyle/>
                    <a:p>
                      <a:pPr algn="ct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在院日数</a:t>
                      </a:r>
                    </a:p>
                  </a:txBody>
                  <a:tcPr marL="108000" marR="108000" marT="0" marB="0" anchor="ctr">
                    <a:lnR w="19050" cap="flat" cmpd="sng" algn="ctr">
                      <a:solidFill>
                        <a:srgbClr val="0000FF"/>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F2F2FF"/>
                    </a:solidFill>
                  </a:tcPr>
                </a:tc>
                <a:tc>
                  <a:txBody>
                    <a:bodyPr/>
                    <a:lstStyle/>
                    <a:p>
                      <a:pPr algn="ct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平均値</a:t>
                      </a: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GUI</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中央値</a:t>
                      </a:r>
                    </a:p>
                  </a:txBody>
                  <a:tcPr marL="108000" marR="108000" marT="0" marB="0" anchor="ctr">
                    <a:lnL>
                      <a:noFill/>
                    </a:lnL>
                    <a:lnB w="19050" cap="flat" cmpd="sng" algn="ctr">
                      <a:solidFill>
                        <a:schemeClr val="tx1"/>
                      </a:solidFill>
                      <a:prstDash val="solid"/>
                      <a:round/>
                      <a:headEnd type="none" w="med" len="med"/>
                      <a:tailEnd type="none" w="med" len="med"/>
                    </a:lnB>
                    <a:noFill/>
                  </a:tcPr>
                </a:tc>
                <a:tc>
                  <a:txBody>
                    <a:bodyPr/>
                    <a:lstStyle/>
                    <a:p>
                      <a:pPr algn="ct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相乗平均値</a:t>
                      </a:r>
                    </a:p>
                  </a:txBody>
                  <a:tcPr marL="108000" marR="108000" marT="0" marB="0" anchor="ctr">
                    <a:lnR w="12700" cap="flat" cmpd="sng" algn="ctr">
                      <a:no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85271929"/>
                  </a:ext>
                </a:extLst>
              </a:tr>
              <a:tr h="775488">
                <a:tc>
                  <a:txBody>
                    <a:bodyPr/>
                    <a:lstStyle/>
                    <a:p>
                      <a:pPr algn="ct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1, 2, 3, 4, 5</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 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2.61</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258859574"/>
                  </a:ext>
                </a:extLst>
              </a:tr>
              <a:tr h="775488">
                <a:tc>
                  <a:txBody>
                    <a:bodyPr/>
                    <a:lstStyle/>
                    <a:p>
                      <a:pPr algn="ct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1, 2, 3, 4, 10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 4.0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2.99</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28833646"/>
                  </a:ext>
                </a:extLst>
              </a:tr>
              <a:tr h="1125566">
                <a:tc>
                  <a:txBody>
                    <a:bodyPr/>
                    <a:lstStyle/>
                    <a:p>
                      <a:pPr algn="ct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1, 2, 3, 4, 20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 6.0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3.44</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81559590"/>
                  </a:ext>
                </a:extLst>
              </a:tr>
              <a:tr h="775488">
                <a:tc>
                  <a:txBody>
                    <a:bodyPr/>
                    <a:lstStyle/>
                    <a:p>
                      <a:pPr algn="ct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1, 2, 3, 4, 30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108000" marR="108000" marT="0" marB="0" anchor="ctr">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2F2FF"/>
                    </a:solid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 8.0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solidFill>
                        <a:srgbClr val="0000FF"/>
                      </a:solidFill>
                      <a:prstDash val="solid"/>
                      <a:round/>
                      <a:headEnd type="none" w="med" len="med"/>
                      <a:tailEnd type="none" w="med" len="med"/>
                    </a:lnL>
                    <a:lnR w="19050" cap="flat" cmpd="sng" algn="ctr">
                      <a:no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3.0</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000" b="0" dirty="0">
                          <a:solidFill>
                            <a:schemeClr val="tx1"/>
                          </a:solidFill>
                          <a:latin typeface="HGP創英角ｺﾞｼｯｸUB" panose="020B0900000000000000" pitchFamily="50" charset="-128"/>
                          <a:ea typeface="HGP創英角ｺﾞｼｯｸUB" panose="020B0900000000000000" pitchFamily="50" charset="-128"/>
                        </a:rPr>
                        <a:t>3.73</a:t>
                      </a:r>
                      <a:endParaRPr kumimoji="1" lang="ja-JP" altLang="en-US" sz="2000" b="0" dirty="0">
                        <a:solidFill>
                          <a:schemeClr val="tx1"/>
                        </a:solidFill>
                        <a:latin typeface="HGP創英角ｺﾞｼｯｸUB" panose="020B0900000000000000" pitchFamily="50" charset="-128"/>
                        <a:ea typeface="HGP創英角ｺﾞｼｯｸUB" panose="020B0900000000000000" pitchFamily="50" charset="-128"/>
                      </a:endParaRPr>
                    </a:p>
                  </a:txBody>
                  <a:tcPr marL="288000" marR="684000" marT="0" marB="0" anchor="ctr">
                    <a:lnL w="19050" cap="flat" cmpd="sng" algn="ctr">
                      <a:no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39289154"/>
                  </a:ext>
                </a:extLst>
              </a:tr>
            </a:tbl>
          </a:graphicData>
        </a:graphic>
      </p:graphicFrame>
      <p:sp>
        <p:nvSpPr>
          <p:cNvPr id="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平均値・中央値・相乗平均</a:t>
            </a:r>
          </a:p>
        </p:txBody>
      </p:sp>
    </p:spTree>
    <p:extLst>
      <p:ext uri="{BB962C8B-B14F-4D97-AF65-F5344CB8AC3E}">
        <p14:creationId xmlns:p14="http://schemas.microsoft.com/office/powerpoint/2010/main" val="246227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8">
            <a:extLst>
              <a:ext uri="{FF2B5EF4-FFF2-40B4-BE49-F238E27FC236}">
                <a16:creationId xmlns="" xmlns:a16="http://schemas.microsoft.com/office/drawing/2014/main" id="{62FEDCE2-46B0-481E-A405-DE11FA296971}"/>
              </a:ext>
            </a:extLst>
          </p:cNvPr>
          <p:cNvSpPr txBox="1">
            <a:spLocks/>
          </p:cNvSpPr>
          <p:nvPr/>
        </p:nvSpPr>
        <p:spPr>
          <a:xfrm>
            <a:off x="810345" y="1057300"/>
            <a:ext cx="6569967" cy="540725"/>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代表値で比較するのが簡便</a:t>
            </a:r>
          </a:p>
        </p:txBody>
      </p:sp>
      <p:sp>
        <p:nvSpPr>
          <p:cNvPr id="7" name="正方形/長方形 6">
            <a:extLst>
              <a:ext uri="{FF2B5EF4-FFF2-40B4-BE49-F238E27FC236}">
                <a16:creationId xmlns="" xmlns:a16="http://schemas.microsoft.com/office/drawing/2014/main" id="{78033E98-1E1A-4AFA-96A6-F65E370DFB49}"/>
              </a:ext>
            </a:extLst>
          </p:cNvPr>
          <p:cNvSpPr>
            <a:spLocks noChangeAspect="1"/>
          </p:cNvSpPr>
          <p:nvPr/>
        </p:nvSpPr>
        <p:spPr>
          <a:xfrm>
            <a:off x="611189" y="127247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8" name="正方形/長方形 7">
            <a:extLst>
              <a:ext uri="{FF2B5EF4-FFF2-40B4-BE49-F238E27FC236}">
                <a16:creationId xmlns="" xmlns:a16="http://schemas.microsoft.com/office/drawing/2014/main" id="{5A054C30-23B5-46F8-B8E8-E1420DF141A6}"/>
              </a:ext>
            </a:extLst>
          </p:cNvPr>
          <p:cNvSpPr>
            <a:spLocks noChangeAspect="1"/>
          </p:cNvSpPr>
          <p:nvPr/>
        </p:nvSpPr>
        <p:spPr>
          <a:xfrm>
            <a:off x="892274" y="176195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Arial" panose="020B0604020202020204" pitchFamily="34" charset="0"/>
            </a:endParaRPr>
          </a:p>
        </p:txBody>
      </p:sp>
      <p:sp>
        <p:nvSpPr>
          <p:cNvPr id="9" name="テキスト ボックス 8">
            <a:extLst>
              <a:ext uri="{FF2B5EF4-FFF2-40B4-BE49-F238E27FC236}">
                <a16:creationId xmlns="" xmlns:a16="http://schemas.microsoft.com/office/drawing/2014/main" id="{B23C95DF-2083-4D28-8DE1-EC6CA2A5AFB7}"/>
              </a:ext>
            </a:extLst>
          </p:cNvPr>
          <p:cNvSpPr txBox="1"/>
          <p:nvPr/>
        </p:nvSpPr>
        <p:spPr>
          <a:xfrm>
            <a:off x="1022404" y="1586502"/>
            <a:ext cx="8121596" cy="904863"/>
          </a:xfrm>
          <a:prstGeom prst="rect">
            <a:avLst/>
          </a:prstGeom>
          <a:noFill/>
        </p:spPr>
        <p:txBody>
          <a:bodyPr wrap="square" rtlCol="0">
            <a:spAutoFit/>
          </a:bodyPr>
          <a:lstStyle/>
          <a:p>
            <a:pPr>
              <a:lnSpc>
                <a:spcPct val="120000"/>
              </a:lnSpc>
              <a:spcBef>
                <a:spcPct val="0"/>
              </a:spcBef>
              <a:defRPr/>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夜食を食べる人・食べない人の体重を比較</a:t>
            </a:r>
          </a:p>
          <a:p>
            <a:pPr>
              <a:lnSpc>
                <a:spcPct val="120000"/>
              </a:lnSpc>
              <a:spcBef>
                <a:spcPct val="0"/>
              </a:spcBef>
              <a:defRPr/>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ヒストグラムそのものではなく、平均と標準偏差を比較</a:t>
            </a:r>
          </a:p>
        </p:txBody>
      </p:sp>
      <p:sp>
        <p:nvSpPr>
          <p:cNvPr id="10" name="正方形/長方形 9">
            <a:extLst>
              <a:ext uri="{FF2B5EF4-FFF2-40B4-BE49-F238E27FC236}">
                <a16:creationId xmlns="" xmlns:a16="http://schemas.microsoft.com/office/drawing/2014/main" id="{5A054C30-23B5-46F8-B8E8-E1420DF141A6}"/>
              </a:ext>
            </a:extLst>
          </p:cNvPr>
          <p:cNvSpPr>
            <a:spLocks noChangeAspect="1"/>
          </p:cNvSpPr>
          <p:nvPr/>
        </p:nvSpPr>
        <p:spPr>
          <a:xfrm>
            <a:off x="892274" y="218206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Arial" panose="020B0604020202020204"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267170632"/>
              </p:ext>
            </p:extLst>
          </p:nvPr>
        </p:nvGraphicFramePr>
        <p:xfrm>
          <a:off x="899591" y="2937815"/>
          <a:ext cx="7344296" cy="1575869"/>
        </p:xfrm>
        <a:graphic>
          <a:graphicData uri="http://schemas.openxmlformats.org/drawingml/2006/table">
            <a:tbl>
              <a:tblPr firstRow="1" bandRow="1">
                <a:tableStyleId>{7DF18680-E054-41AD-8BC1-D1AEF772440D}</a:tableStyleId>
              </a:tblPr>
              <a:tblGrid>
                <a:gridCol w="1836074">
                  <a:extLst>
                    <a:ext uri="{9D8B030D-6E8A-4147-A177-3AD203B41FA5}">
                      <a16:colId xmlns="" xmlns:a16="http://schemas.microsoft.com/office/drawing/2014/main" val="20000"/>
                    </a:ext>
                  </a:extLst>
                </a:gridCol>
                <a:gridCol w="1836074">
                  <a:extLst>
                    <a:ext uri="{9D8B030D-6E8A-4147-A177-3AD203B41FA5}">
                      <a16:colId xmlns="" xmlns:a16="http://schemas.microsoft.com/office/drawing/2014/main" val="20001"/>
                    </a:ext>
                  </a:extLst>
                </a:gridCol>
                <a:gridCol w="1836074">
                  <a:extLst>
                    <a:ext uri="{9D8B030D-6E8A-4147-A177-3AD203B41FA5}">
                      <a16:colId xmlns="" xmlns:a16="http://schemas.microsoft.com/office/drawing/2014/main" val="20002"/>
                    </a:ext>
                  </a:extLst>
                </a:gridCol>
                <a:gridCol w="1836074">
                  <a:extLst>
                    <a:ext uri="{9D8B030D-6E8A-4147-A177-3AD203B41FA5}">
                      <a16:colId xmlns="" xmlns:a16="http://schemas.microsoft.com/office/drawing/2014/main" val="20003"/>
                    </a:ext>
                  </a:extLst>
                </a:gridCol>
              </a:tblGrid>
              <a:tr h="476150">
                <a:tc>
                  <a:txBody>
                    <a:bodyPr/>
                    <a:lstStyle/>
                    <a:p>
                      <a:pPr algn="ct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回答数</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平均</a:t>
                      </a: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(Kg)</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標準偏差</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66573">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する</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24</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58.5</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4.93</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66573">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しない</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76</a:t>
                      </a:r>
                    </a:p>
                  </a:txBody>
                  <a:tcPr marR="64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50.32</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4.07</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66573">
                <a:tc>
                  <a:txBody>
                    <a:bodyPr/>
                    <a:lstStyle/>
                    <a:p>
                      <a:pPr algn="ctr"/>
                      <a:r>
                        <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p>
                  </a:txBody>
                  <a:tcPr marR="648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52.45</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4.44</a:t>
                      </a:r>
                      <a:endParaRPr kumimoji="1" lang="ja-JP" altLang="en-US" sz="18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648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2" name="テキスト ボックス 11"/>
          <p:cNvSpPr txBox="1"/>
          <p:nvPr/>
        </p:nvSpPr>
        <p:spPr>
          <a:xfrm>
            <a:off x="952630" y="3044945"/>
            <a:ext cx="646331" cy="369332"/>
          </a:xfrm>
          <a:prstGeom prst="rect">
            <a:avLst/>
          </a:prstGeom>
          <a:noFill/>
        </p:spPr>
        <p:txBody>
          <a:bodyPr wrap="none" rtlCol="0">
            <a:spAutoFit/>
          </a:bodyPr>
          <a:lstStyle/>
          <a:p>
            <a:pPr>
              <a:defRPr/>
            </a:pPr>
            <a:r>
              <a:rPr lang="ja-JP" altLang="en-US"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夜食</a:t>
            </a:r>
          </a:p>
        </p:txBody>
      </p:sp>
      <p:sp>
        <p:nvSpPr>
          <p:cNvPr id="13" name="テキスト ボックス 12"/>
          <p:cNvSpPr txBox="1"/>
          <p:nvPr/>
        </p:nvSpPr>
        <p:spPr>
          <a:xfrm>
            <a:off x="2137004" y="2908441"/>
            <a:ext cx="646331" cy="369332"/>
          </a:xfrm>
          <a:prstGeom prst="rect">
            <a:avLst/>
          </a:prstGeom>
          <a:noFill/>
        </p:spPr>
        <p:txBody>
          <a:bodyPr wrap="none" rtlCol="0">
            <a:spAutoFit/>
          </a:bodyPr>
          <a:lstStyle/>
          <a:p>
            <a:pPr>
              <a:defRPr/>
            </a:pPr>
            <a:r>
              <a:rPr lang="ja-JP" altLang="en-US"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体重</a:t>
            </a:r>
          </a:p>
        </p:txBody>
      </p:sp>
      <p:sp>
        <p:nvSpPr>
          <p:cNvPr id="15" name="タイトル 8"/>
          <p:cNvSpPr txBox="1">
            <a:spLocks/>
          </p:cNvSpPr>
          <p:nvPr/>
        </p:nvSpPr>
        <p:spPr>
          <a:xfrm>
            <a:off x="2925656" y="2525532"/>
            <a:ext cx="3292688"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ja-JP" altLang="en-US" sz="18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夜食習慣別の平均体重</a:t>
            </a:r>
            <a:endParaRPr lang="en-US" altLang="zh-TW" sz="18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9" name="タイトル 8"/>
          <p:cNvSpPr txBox="1">
            <a:spLocks/>
          </p:cNvSpPr>
          <p:nvPr/>
        </p:nvSpPr>
        <p:spPr>
          <a:xfrm>
            <a:off x="810345" y="110530"/>
            <a:ext cx="296956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数値データの集計</a:t>
            </a:r>
          </a:p>
        </p:txBody>
      </p:sp>
      <p:cxnSp>
        <p:nvCxnSpPr>
          <p:cNvPr id="23" name="直線コネクタ 22">
            <a:extLst>
              <a:ext uri="{FF2B5EF4-FFF2-40B4-BE49-F238E27FC236}">
                <a16:creationId xmlns="" xmlns:a16="http://schemas.microsoft.com/office/drawing/2014/main" id="{84AD5C77-AFD3-4A7C-823A-9740630AED06}"/>
              </a:ext>
            </a:extLst>
          </p:cNvPr>
          <p:cNvCxnSpPr>
            <a:cxnSpLocks/>
          </p:cNvCxnSpPr>
          <p:nvPr/>
        </p:nvCxnSpPr>
        <p:spPr>
          <a:xfrm>
            <a:off x="3796030"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17" name="タイトル 8"/>
          <p:cNvSpPr txBox="1">
            <a:spLocks/>
          </p:cNvSpPr>
          <p:nvPr/>
        </p:nvSpPr>
        <p:spPr>
          <a:xfrm>
            <a:off x="3954188" y="110530"/>
            <a:ext cx="296956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代表値で比較</a:t>
            </a:r>
          </a:p>
        </p:txBody>
      </p:sp>
    </p:spTree>
    <p:extLst>
      <p:ext uri="{BB962C8B-B14F-4D97-AF65-F5344CB8AC3E}">
        <p14:creationId xmlns:p14="http://schemas.microsoft.com/office/powerpoint/2010/main" val="312306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5173754" y="157200"/>
            <a:ext cx="2886529" cy="5400601"/>
          </a:xfrm>
          <a:prstGeom prst="rect">
            <a:avLst/>
          </a:prstGeom>
          <a:ln w="3175">
            <a:solidFill>
              <a:schemeClr val="tx1"/>
            </a:solidFill>
          </a:ln>
        </p:spPr>
      </p:pic>
      <p:sp>
        <p:nvSpPr>
          <p:cNvPr id="5" name="タイトル 8">
            <a:extLst>
              <a:ext uri="{FF2B5EF4-FFF2-40B4-BE49-F238E27FC236}">
                <a16:creationId xmlns="" xmlns:a16="http://schemas.microsoft.com/office/drawing/2014/main" id="{62FEDCE2-46B0-481E-A405-DE11FA296971}"/>
              </a:ext>
            </a:extLst>
          </p:cNvPr>
          <p:cNvSpPr txBox="1">
            <a:spLocks/>
          </p:cNvSpPr>
          <p:nvPr/>
        </p:nvSpPr>
        <p:spPr>
          <a:xfrm>
            <a:off x="810345" y="1057300"/>
            <a:ext cx="8333656" cy="95410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これまでは一変量の分析を</a:t>
            </a:r>
            <a:endParaRPr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考えてきた</a:t>
            </a:r>
          </a:p>
        </p:txBody>
      </p:sp>
      <p:sp>
        <p:nvSpPr>
          <p:cNvPr id="8" name="正方形/長方形 7">
            <a:extLst>
              <a:ext uri="{FF2B5EF4-FFF2-40B4-BE49-F238E27FC236}">
                <a16:creationId xmlns="" xmlns:a16="http://schemas.microsoft.com/office/drawing/2014/main" id="{78033E98-1E1A-4AFA-96A6-F65E370DFB49}"/>
              </a:ext>
            </a:extLst>
          </p:cNvPr>
          <p:cNvSpPr>
            <a:spLocks noChangeAspect="1"/>
          </p:cNvSpPr>
          <p:nvPr/>
        </p:nvSpPr>
        <p:spPr>
          <a:xfrm>
            <a:off x="611189" y="127247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0" name="テキスト ボックス 9">
            <a:extLst>
              <a:ext uri="{FF2B5EF4-FFF2-40B4-BE49-F238E27FC236}">
                <a16:creationId xmlns="" xmlns:a16="http://schemas.microsoft.com/office/drawing/2014/main" id="{B23C95DF-2083-4D28-8DE1-EC6CA2A5AFB7}"/>
              </a:ext>
            </a:extLst>
          </p:cNvPr>
          <p:cNvSpPr txBox="1"/>
          <p:nvPr/>
        </p:nvSpPr>
        <p:spPr>
          <a:xfrm>
            <a:off x="1022404" y="1993404"/>
            <a:ext cx="8121596" cy="850939"/>
          </a:xfrm>
          <a:prstGeom prst="rect">
            <a:avLst/>
          </a:prstGeom>
          <a:noFill/>
        </p:spPr>
        <p:txBody>
          <a:bodyPr wrap="square" rtlCol="0">
            <a:spAutoFit/>
          </a:bodyPr>
          <a:lstStyle/>
          <a:p>
            <a:pPr>
              <a:lnSpc>
                <a:spcPct val="120000"/>
              </a:lnSpc>
              <a:spcBef>
                <a:spcPct val="0"/>
              </a:spcBef>
              <a:defRPr/>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分布の形状 </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ヒストグラム</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 </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や</a:t>
            </a:r>
            <a:endParaRPr lang="en-US" altLang="ja-JP" sz="2200" dirty="0">
              <a:solidFill>
                <a:srgbClr val="000000"/>
              </a:solidFill>
              <a:latin typeface="HGP創英角ｺﾞｼｯｸUB" panose="020B0900000000000000" pitchFamily="50" charset="-128"/>
              <a:ea typeface="HGP創英角ｺﾞｼｯｸUB" panose="020B0900000000000000" pitchFamily="50" charset="-128"/>
            </a:endParaRPr>
          </a:p>
          <a:p>
            <a:pPr>
              <a:lnSpc>
                <a:spcPct val="120000"/>
              </a:lnSpc>
              <a:spcBef>
                <a:spcPct val="0"/>
              </a:spcBef>
              <a:defRPr/>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代表値 </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平均・分散</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rPr>
              <a:t>) </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など</a:t>
            </a:r>
          </a:p>
        </p:txBody>
      </p:sp>
      <p:sp>
        <p:nvSpPr>
          <p:cNvPr id="14" name="タイトル 8">
            <a:extLst>
              <a:ext uri="{FF2B5EF4-FFF2-40B4-BE49-F238E27FC236}">
                <a16:creationId xmlns="" xmlns:a16="http://schemas.microsoft.com/office/drawing/2014/main" id="{62FEDCE2-46B0-481E-A405-DE11FA296971}"/>
              </a:ext>
            </a:extLst>
          </p:cNvPr>
          <p:cNvSpPr txBox="1">
            <a:spLocks/>
          </p:cNvSpPr>
          <p:nvPr/>
        </p:nvSpPr>
        <p:spPr>
          <a:xfrm>
            <a:off x="810345" y="2893503"/>
            <a:ext cx="8181256" cy="95410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二変量に興味がある</a:t>
            </a:r>
            <a:endParaRPr lang="en-US" altLang="ja-JP" sz="2800" dirty="0">
              <a:solidFill>
                <a:srgbClr val="0000FF"/>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場合は？</a:t>
            </a:r>
          </a:p>
        </p:txBody>
      </p:sp>
      <p:sp>
        <p:nvSpPr>
          <p:cNvPr id="15" name="正方形/長方形 14">
            <a:extLst>
              <a:ext uri="{FF2B5EF4-FFF2-40B4-BE49-F238E27FC236}">
                <a16:creationId xmlns="" xmlns:a16="http://schemas.microsoft.com/office/drawing/2014/main" id="{78033E98-1E1A-4AFA-96A6-F65E370DFB49}"/>
              </a:ext>
            </a:extLst>
          </p:cNvPr>
          <p:cNvSpPr>
            <a:spLocks noChangeAspect="1"/>
          </p:cNvSpPr>
          <p:nvPr/>
        </p:nvSpPr>
        <p:spPr>
          <a:xfrm>
            <a:off x="611189" y="310868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prstClr val="white"/>
              </a:solidFill>
              <a:latin typeface="Arial" panose="020B0604020202020204" pitchFamily="34" charset="0"/>
            </a:endParaRPr>
          </a:p>
        </p:txBody>
      </p:sp>
      <p:sp>
        <p:nvSpPr>
          <p:cNvPr id="16" name="正方形/長方形 15">
            <a:extLst>
              <a:ext uri="{FF2B5EF4-FFF2-40B4-BE49-F238E27FC236}">
                <a16:creationId xmlns="" xmlns:a16="http://schemas.microsoft.com/office/drawing/2014/main" id="{5A054C30-23B5-46F8-B8E8-E1420DF141A6}"/>
              </a:ext>
            </a:extLst>
          </p:cNvPr>
          <p:cNvSpPr>
            <a:spLocks noChangeAspect="1"/>
          </p:cNvSpPr>
          <p:nvPr/>
        </p:nvSpPr>
        <p:spPr>
          <a:xfrm>
            <a:off x="892274" y="400506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Arial" panose="020B0604020202020204" pitchFamily="34" charset="0"/>
            </a:endParaRPr>
          </a:p>
        </p:txBody>
      </p:sp>
      <p:sp>
        <p:nvSpPr>
          <p:cNvPr id="17" name="テキスト ボックス 16">
            <a:extLst>
              <a:ext uri="{FF2B5EF4-FFF2-40B4-BE49-F238E27FC236}">
                <a16:creationId xmlns="" xmlns:a16="http://schemas.microsoft.com/office/drawing/2014/main" id="{B23C95DF-2083-4D28-8DE1-EC6CA2A5AFB7}"/>
              </a:ext>
            </a:extLst>
          </p:cNvPr>
          <p:cNvSpPr txBox="1"/>
          <p:nvPr/>
        </p:nvSpPr>
        <p:spPr>
          <a:xfrm>
            <a:off x="1022404" y="3829607"/>
            <a:ext cx="8121596" cy="444674"/>
          </a:xfrm>
          <a:prstGeom prst="rect">
            <a:avLst/>
          </a:prstGeom>
          <a:noFill/>
        </p:spPr>
        <p:txBody>
          <a:bodyPr wrap="square" rtlCol="0">
            <a:spAutoFit/>
          </a:bodyPr>
          <a:lstStyle/>
          <a:p>
            <a:pPr>
              <a:lnSpc>
                <a:spcPct val="120000"/>
              </a:lnSpc>
              <a:spcBef>
                <a:spcPct val="0"/>
              </a:spcBef>
              <a:defRPr/>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rPr>
              <a:t>２教科の点の関係など</a:t>
            </a:r>
          </a:p>
        </p:txBody>
      </p:sp>
      <p:sp>
        <p:nvSpPr>
          <p:cNvPr id="1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二変量の分析</a:t>
            </a:r>
          </a:p>
        </p:txBody>
      </p:sp>
      <p:sp>
        <p:nvSpPr>
          <p:cNvPr id="18" name="正方形/長方形 17">
            <a:extLst>
              <a:ext uri="{FF2B5EF4-FFF2-40B4-BE49-F238E27FC236}">
                <a16:creationId xmlns="" xmlns:a16="http://schemas.microsoft.com/office/drawing/2014/main" id="{5A054C30-23B5-46F8-B8E8-E1420DF141A6}"/>
              </a:ext>
            </a:extLst>
          </p:cNvPr>
          <p:cNvSpPr>
            <a:spLocks noChangeAspect="1"/>
          </p:cNvSpPr>
          <p:nvPr/>
        </p:nvSpPr>
        <p:spPr>
          <a:xfrm>
            <a:off x="892274" y="218206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8903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263433" y="1345332"/>
            <a:ext cx="4617135" cy="4076184"/>
          </a:xfrm>
          <a:prstGeom prst="rect">
            <a:avLst/>
          </a:prstGeom>
          <a:ln w="3175">
            <a:solidFill>
              <a:schemeClr val="tx1"/>
            </a:solidFill>
          </a:ln>
        </p:spPr>
      </p:pic>
      <p:pic>
        <p:nvPicPr>
          <p:cNvPr id="5" name="図 4"/>
          <p:cNvPicPr>
            <a:picLocks noChangeAspect="1"/>
          </p:cNvPicPr>
          <p:nvPr/>
        </p:nvPicPr>
        <p:blipFill>
          <a:blip r:embed="rId4"/>
          <a:stretch>
            <a:fillRect/>
          </a:stretch>
        </p:blipFill>
        <p:spPr>
          <a:xfrm>
            <a:off x="2268036" y="1349397"/>
            <a:ext cx="4607928" cy="4068054"/>
          </a:xfrm>
          <a:prstGeom prst="rect">
            <a:avLst/>
          </a:prstGeom>
          <a:ln w="3175">
            <a:solidFill>
              <a:schemeClr val="tx1"/>
            </a:solidFill>
          </a:ln>
        </p:spPr>
      </p:pic>
      <p:sp>
        <p:nvSpPr>
          <p:cNvPr id="8" name="タイトル 8"/>
          <p:cNvSpPr txBox="1">
            <a:spLocks/>
          </p:cNvSpPr>
          <p:nvPr/>
        </p:nvSpPr>
        <p:spPr>
          <a:xfrm>
            <a:off x="810345" y="719595"/>
            <a:ext cx="8370168" cy="609398"/>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散布図による関係の視覚化</a:t>
            </a:r>
          </a:p>
        </p:txBody>
      </p:sp>
      <p:sp>
        <p:nvSpPr>
          <p:cNvPr id="9" name="正方形/長方形 8"/>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1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二変量の分析</a:t>
            </a:r>
          </a:p>
        </p:txBody>
      </p:sp>
    </p:spTree>
    <p:extLst>
      <p:ext uri="{BB962C8B-B14F-4D97-AF65-F5344CB8AC3E}">
        <p14:creationId xmlns:p14="http://schemas.microsoft.com/office/powerpoint/2010/main" val="36957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4175024120"/>
              </p:ext>
            </p:extLst>
          </p:nvPr>
        </p:nvGraphicFramePr>
        <p:xfrm>
          <a:off x="4355976" y="3621643"/>
          <a:ext cx="3887978" cy="1633364"/>
        </p:xfrm>
        <a:graphic>
          <a:graphicData uri="http://schemas.openxmlformats.org/drawingml/2006/chart">
            <c:chart xmlns:c="http://schemas.openxmlformats.org/drawingml/2006/chart" xmlns:r="http://schemas.openxmlformats.org/officeDocument/2006/relationships" r:id="rId3"/>
          </a:graphicData>
        </a:graphic>
      </p:graphicFrame>
      <p:sp>
        <p:nvSpPr>
          <p:cNvPr id="19" name="正方形/長方形 18"/>
          <p:cNvSpPr/>
          <p:nvPr/>
        </p:nvSpPr>
        <p:spPr>
          <a:xfrm>
            <a:off x="4788024" y="3696856"/>
            <a:ext cx="3529459" cy="727795"/>
          </a:xfrm>
          <a:prstGeom prst="rect">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graphicFrame>
        <p:nvGraphicFramePr>
          <p:cNvPr id="21" name="グラフ 20"/>
          <p:cNvGraphicFramePr/>
          <p:nvPr>
            <p:extLst>
              <p:ext uri="{D42A27DB-BD31-4B8C-83A1-F6EECF244321}">
                <p14:modId xmlns:p14="http://schemas.microsoft.com/office/powerpoint/2010/main" val="3239766495"/>
              </p:ext>
            </p:extLst>
          </p:nvPr>
        </p:nvGraphicFramePr>
        <p:xfrm>
          <a:off x="96529" y="1438711"/>
          <a:ext cx="4915989" cy="31134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グラフ 21"/>
          <p:cNvGraphicFramePr/>
          <p:nvPr>
            <p:extLst>
              <p:ext uri="{D42A27DB-BD31-4B8C-83A1-F6EECF244321}">
                <p14:modId xmlns:p14="http://schemas.microsoft.com/office/powerpoint/2010/main" val="3014207046"/>
              </p:ext>
            </p:extLst>
          </p:nvPr>
        </p:nvGraphicFramePr>
        <p:xfrm>
          <a:off x="3986580" y="1438711"/>
          <a:ext cx="5040559" cy="3113459"/>
        </p:xfrm>
        <a:graphic>
          <a:graphicData uri="http://schemas.openxmlformats.org/drawingml/2006/chart">
            <c:chart xmlns:c="http://schemas.openxmlformats.org/drawingml/2006/chart" xmlns:r="http://schemas.openxmlformats.org/officeDocument/2006/relationships" r:id="rId5"/>
          </a:graphicData>
        </a:graphic>
      </p:graphicFrame>
      <p:sp>
        <p:nvSpPr>
          <p:cNvPr id="23" name="テキスト ボックス 22"/>
          <p:cNvSpPr txBox="1"/>
          <p:nvPr/>
        </p:nvSpPr>
        <p:spPr>
          <a:xfrm>
            <a:off x="1345477" y="1288553"/>
            <a:ext cx="2510624" cy="430887"/>
          </a:xfrm>
          <a:prstGeom prst="rect">
            <a:avLst/>
          </a:prstGeom>
          <a:noFill/>
        </p:spPr>
        <p:txBody>
          <a:bodyPr wrap="none" rtlCol="0">
            <a:spAutoFit/>
          </a:bodyPr>
          <a:lstStyle/>
          <a:p>
            <a:pPr>
              <a:spcBef>
                <a:spcPct val="0"/>
              </a:spcBef>
              <a:defRPr/>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cs typeface="+mj-cs"/>
              </a:rPr>
              <a:t>実家はどこですか？</a:t>
            </a:r>
          </a:p>
        </p:txBody>
      </p:sp>
      <p:sp>
        <p:nvSpPr>
          <p:cNvPr id="24" name="テキスト ボックス 23"/>
          <p:cNvSpPr txBox="1"/>
          <p:nvPr/>
        </p:nvSpPr>
        <p:spPr>
          <a:xfrm>
            <a:off x="5270569" y="1288553"/>
            <a:ext cx="3722494" cy="430887"/>
          </a:xfrm>
          <a:prstGeom prst="rect">
            <a:avLst/>
          </a:prstGeom>
        </p:spPr>
        <p:txBody>
          <a:bodyPr wrap="none" rtlCol="0">
            <a:spAutoFit/>
          </a:bodyPr>
          <a:lstStyle/>
          <a:p>
            <a:pPr>
              <a:spcBef>
                <a:spcPct val="0"/>
              </a:spcBef>
              <a:defRPr/>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cs typeface="+mj-cs"/>
              </a:rPr>
              <a:t>たこ焼き器を持っていますか？</a:t>
            </a:r>
          </a:p>
        </p:txBody>
      </p:sp>
      <p:sp>
        <p:nvSpPr>
          <p:cNvPr id="25" name="テキスト ボックス 24"/>
          <p:cNvSpPr txBox="1"/>
          <p:nvPr/>
        </p:nvSpPr>
        <p:spPr>
          <a:xfrm>
            <a:off x="3347864" y="3827523"/>
            <a:ext cx="722650" cy="316829"/>
          </a:xfrm>
          <a:prstGeom prst="rect">
            <a:avLst/>
          </a:prstGeom>
          <a:noFill/>
        </p:spPr>
        <p:txBody>
          <a:bodyPr wrap="square" rtlCol="0">
            <a:spAutoFit/>
          </a:bodyPr>
          <a:lstStyle/>
          <a:p>
            <a:pPr algn="ctr">
              <a:defRPr/>
            </a:pPr>
            <a:r>
              <a:rPr lang="en-US" altLang="ja-JP" sz="1400" dirty="0">
                <a:latin typeface="HGP創英角ｺﾞｼｯｸUB" panose="020B0900000000000000" pitchFamily="50" charset="-128"/>
                <a:ea typeface="HGP創英角ｺﾞｼｯｸUB" panose="020B0900000000000000" pitchFamily="50" charset="-128"/>
              </a:rPr>
              <a:t>N=35</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26" name="テキスト ボックス 25"/>
          <p:cNvSpPr txBox="1"/>
          <p:nvPr/>
        </p:nvSpPr>
        <p:spPr>
          <a:xfrm>
            <a:off x="7399362" y="3836815"/>
            <a:ext cx="722650" cy="316829"/>
          </a:xfrm>
          <a:prstGeom prst="rect">
            <a:avLst/>
          </a:prstGeom>
          <a:noFill/>
        </p:spPr>
        <p:txBody>
          <a:bodyPr wrap="square" rtlCol="0">
            <a:spAutoFit/>
          </a:bodyPr>
          <a:lstStyle/>
          <a:p>
            <a:pPr algn="ctr">
              <a:defRPr/>
            </a:pPr>
            <a:r>
              <a:rPr lang="en-US" altLang="ja-JP" sz="1400" dirty="0">
                <a:latin typeface="HGP創英角ｺﾞｼｯｸUB" panose="020B0900000000000000" pitchFamily="50" charset="-128"/>
                <a:ea typeface="HGP創英角ｺﾞｼｯｸUB" panose="020B0900000000000000" pitchFamily="50" charset="-128"/>
              </a:rPr>
              <a:t>N=35</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27" name="タイトル 8"/>
          <p:cNvSpPr txBox="1">
            <a:spLocks/>
          </p:cNvSpPr>
          <p:nvPr/>
        </p:nvSpPr>
        <p:spPr>
          <a:xfrm>
            <a:off x="810345" y="719595"/>
            <a:ext cx="8370168" cy="609398"/>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一変数のみに着目した集計</a:t>
            </a:r>
          </a:p>
        </p:txBody>
      </p:sp>
      <p:sp>
        <p:nvSpPr>
          <p:cNvPr id="28" name="正方形/長方形 2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29" name="タイトル 8"/>
          <p:cNvSpPr txBox="1">
            <a:spLocks/>
          </p:cNvSpPr>
          <p:nvPr/>
        </p:nvSpPr>
        <p:spPr>
          <a:xfrm>
            <a:off x="801006" y="1334161"/>
            <a:ext cx="806282" cy="288612"/>
          </a:xfrm>
          <a:prstGeom prst="rect">
            <a:avLst/>
          </a:prstGeom>
        </p:spPr>
        <p:txBody>
          <a:bodyPr>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問</a:t>
            </a:r>
            <a:r>
              <a:rPr lang="en-US" altLang="ja-JP" sz="24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タイトル 8"/>
          <p:cNvSpPr txBox="1">
            <a:spLocks/>
          </p:cNvSpPr>
          <p:nvPr/>
        </p:nvSpPr>
        <p:spPr>
          <a:xfrm>
            <a:off x="4691882" y="1334161"/>
            <a:ext cx="938542" cy="288612"/>
          </a:xfrm>
          <a:prstGeom prst="rect">
            <a:avLst/>
          </a:prstGeom>
        </p:spPr>
        <p:txBody>
          <a:bodyPr>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問</a:t>
            </a:r>
            <a:r>
              <a:rPr lang="en-US" altLang="ja-JP" sz="24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n w="19050">
                <a:noFill/>
                <a:prstDash val="solid"/>
              </a:ln>
              <a:solidFill>
                <a:schemeClr val="accent5">
                  <a:lumMod val="60000"/>
                  <a:lumOff val="40000"/>
                </a:schemeClr>
              </a:solidFill>
              <a:effectLst>
                <a:glow rad="12700">
                  <a:schemeClr val="bg1">
                    <a:alpha val="20000"/>
                  </a:schemeClr>
                </a:glow>
                <a:outerShdw dist="88900" dir="2400000" algn="tl" rotWithShape="0">
                  <a:schemeClr val="bg1">
                    <a:alpha val="92000"/>
                  </a:scheme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2" name="グラフ 31"/>
          <p:cNvGraphicFramePr>
            <a:graphicFrameLocks/>
          </p:cNvGraphicFramePr>
          <p:nvPr>
            <p:extLst>
              <p:ext uri="{D42A27DB-BD31-4B8C-83A1-F6EECF244321}">
                <p14:modId xmlns:p14="http://schemas.microsoft.com/office/powerpoint/2010/main" val="994194770"/>
              </p:ext>
            </p:extLst>
          </p:nvPr>
        </p:nvGraphicFramePr>
        <p:xfrm>
          <a:off x="395536" y="4349055"/>
          <a:ext cx="3887978" cy="1633364"/>
        </p:xfrm>
        <a:graphic>
          <a:graphicData uri="http://schemas.openxmlformats.org/drawingml/2006/chart">
            <c:chart xmlns:c="http://schemas.openxmlformats.org/drawingml/2006/chart" xmlns:r="http://schemas.openxmlformats.org/officeDocument/2006/relationships" r:id="rId6"/>
          </a:graphicData>
        </a:graphic>
      </p:graphicFrame>
      <p:sp>
        <p:nvSpPr>
          <p:cNvPr id="33" name="正方形/長方形 32"/>
          <p:cNvSpPr/>
          <p:nvPr/>
        </p:nvSpPr>
        <p:spPr>
          <a:xfrm>
            <a:off x="826517" y="5167953"/>
            <a:ext cx="3529459" cy="727795"/>
          </a:xfrm>
          <a:prstGeom prst="rect">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37" name="タイトル 8"/>
          <p:cNvSpPr txBox="1">
            <a:spLocks/>
          </p:cNvSpPr>
          <p:nvPr/>
        </p:nvSpPr>
        <p:spPr>
          <a:xfrm>
            <a:off x="810344" y="110530"/>
            <a:ext cx="3045757"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二値データの集計</a:t>
            </a:r>
          </a:p>
        </p:txBody>
      </p:sp>
      <p:cxnSp>
        <p:nvCxnSpPr>
          <p:cNvPr id="41" name="直線コネクタ 40">
            <a:extLst>
              <a:ext uri="{FF2B5EF4-FFF2-40B4-BE49-F238E27FC236}">
                <a16:creationId xmlns="" xmlns:a16="http://schemas.microsoft.com/office/drawing/2014/main" id="{84AD5C77-AFD3-4A7C-823A-9740630AED06}"/>
              </a:ext>
            </a:extLst>
          </p:cNvPr>
          <p:cNvCxnSpPr>
            <a:cxnSpLocks/>
          </p:cNvCxnSpPr>
          <p:nvPr/>
        </p:nvCxnSpPr>
        <p:spPr>
          <a:xfrm>
            <a:off x="3760838"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1" name="タイトル 8"/>
          <p:cNvSpPr txBox="1">
            <a:spLocks/>
          </p:cNvSpPr>
          <p:nvPr/>
        </p:nvSpPr>
        <p:spPr>
          <a:xfrm>
            <a:off x="3918931" y="110530"/>
            <a:ext cx="3045757"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単純集計</a:t>
            </a:r>
          </a:p>
        </p:txBody>
      </p:sp>
    </p:spTree>
    <p:extLst>
      <p:ext uri="{BB962C8B-B14F-4D97-AF65-F5344CB8AC3E}">
        <p14:creationId xmlns:p14="http://schemas.microsoft.com/office/powerpoint/2010/main" val="354775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1835249176"/>
              </p:ext>
            </p:extLst>
          </p:nvPr>
        </p:nvGraphicFramePr>
        <p:xfrm>
          <a:off x="1000418" y="2664887"/>
          <a:ext cx="6768752" cy="27174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624956622"/>
              </p:ext>
            </p:extLst>
          </p:nvPr>
        </p:nvGraphicFramePr>
        <p:xfrm>
          <a:off x="899591" y="1371242"/>
          <a:ext cx="7344296" cy="1310604"/>
        </p:xfrm>
        <a:graphic>
          <a:graphicData uri="http://schemas.openxmlformats.org/drawingml/2006/table">
            <a:tbl>
              <a:tblPr firstRow="1" bandRow="1">
                <a:tableStyleId>{7DF18680-E054-41AD-8BC1-D1AEF772440D}</a:tableStyleId>
              </a:tblPr>
              <a:tblGrid>
                <a:gridCol w="1836074">
                  <a:extLst>
                    <a:ext uri="{9D8B030D-6E8A-4147-A177-3AD203B41FA5}">
                      <a16:colId xmlns="" xmlns:a16="http://schemas.microsoft.com/office/drawing/2014/main" val="20000"/>
                    </a:ext>
                  </a:extLst>
                </a:gridCol>
                <a:gridCol w="1836074">
                  <a:extLst>
                    <a:ext uri="{9D8B030D-6E8A-4147-A177-3AD203B41FA5}">
                      <a16:colId xmlns="" xmlns:a16="http://schemas.microsoft.com/office/drawing/2014/main" val="20001"/>
                    </a:ext>
                  </a:extLst>
                </a:gridCol>
                <a:gridCol w="1836074">
                  <a:extLst>
                    <a:ext uri="{9D8B030D-6E8A-4147-A177-3AD203B41FA5}">
                      <a16:colId xmlns="" xmlns:a16="http://schemas.microsoft.com/office/drawing/2014/main" val="20002"/>
                    </a:ext>
                  </a:extLst>
                </a:gridCol>
                <a:gridCol w="1836074">
                  <a:extLst>
                    <a:ext uri="{9D8B030D-6E8A-4147-A177-3AD203B41FA5}">
                      <a16:colId xmlns="" xmlns:a16="http://schemas.microsoft.com/office/drawing/2014/main" val="20003"/>
                    </a:ext>
                  </a:extLst>
                </a:gridCol>
              </a:tblGrid>
              <a:tr h="396000">
                <a:tc>
                  <a:txBody>
                    <a:bodyPr/>
                    <a:lstStyle/>
                    <a:p>
                      <a:pPr algn="ct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T="10800" marB="0" anchor="ctr">
                    <a:lnL w="12700" cmpd="sng">
                      <a:noFill/>
                    </a:lnL>
                    <a:lnR w="19050" cap="flat" cmpd="sng" algn="ctr">
                      <a:solidFill>
                        <a:srgbClr val="0000FF"/>
                      </a:solidFill>
                      <a:prstDash val="solid"/>
                      <a:round/>
                      <a:headEnd type="none" w="med" len="med"/>
                      <a:tailEnd type="none" w="med" len="med"/>
                    </a:lnR>
                    <a:lnT w="12700" cmpd="sng">
                      <a:noFill/>
                    </a:lnT>
                    <a:lnB w="6350" cap="flat" cmpd="sng" algn="ctr">
                      <a:solidFill>
                        <a:schemeClr val="tx1"/>
                      </a:solidFill>
                      <a:prstDash val="dot"/>
                      <a:round/>
                      <a:headEnd type="none" w="med" len="med"/>
                      <a:tailEnd type="none" w="med" len="med"/>
                    </a:lnB>
                    <a:lnTlToBr w="19050" cap="flat" cmpd="sng" algn="ctr">
                      <a:solidFill>
                        <a:schemeClr val="tx1"/>
                      </a:solidFill>
                      <a:prstDash val="solid"/>
                      <a:round/>
                      <a:headEnd type="none" w="med" len="med"/>
                      <a:tailEnd type="none" w="med" len="med"/>
                    </a:lnTlToBr>
                    <a:lnBlToTr w="12700" cmpd="sng">
                      <a:noFill/>
                      <a:prstDash val="solid"/>
                    </a:lnBlToTr>
                    <a:solidFill>
                      <a:srgbClr val="F2F2FF"/>
                    </a:solid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有り</a:t>
                      </a:r>
                    </a:p>
                  </a:txBody>
                  <a:tcPr marT="108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無し</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大阪人</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その他</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04868">
                <a:tc>
                  <a:txBody>
                    <a:bodyPr/>
                    <a:lstStyle/>
                    <a:p>
                      <a:pPr algn="ctr"/>
                      <a:r>
                        <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a:t>
                      </a:r>
                    </a:p>
                  </a:txBody>
                  <a:tcPr marT="10800"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35</a:t>
                      </a:r>
                      <a:endParaRPr kumimoji="1" lang="ja-JP" altLang="en-US" sz="1400"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792000" marT="10800" marB="0"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
        <p:nvSpPr>
          <p:cNvPr id="13" name="テキスト ボックス 12"/>
          <p:cNvSpPr txBox="1"/>
          <p:nvPr/>
        </p:nvSpPr>
        <p:spPr>
          <a:xfrm>
            <a:off x="952630" y="1478991"/>
            <a:ext cx="543739" cy="307777"/>
          </a:xfrm>
          <a:prstGeom prst="rect">
            <a:avLst/>
          </a:prstGeom>
          <a:noFill/>
        </p:spPr>
        <p:txBody>
          <a:bodyPr wrap="none" rtlCol="0">
            <a:spAutoFit/>
          </a:bodyPr>
          <a:lstStyle/>
          <a:p>
            <a:pPr>
              <a:defRPr/>
            </a:pPr>
            <a:r>
              <a:rPr lang="ja-JP" altLang="en-US" sz="14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住所</a:t>
            </a:r>
          </a:p>
        </p:txBody>
      </p:sp>
      <p:sp>
        <p:nvSpPr>
          <p:cNvPr id="14" name="テキスト ボックス 13"/>
          <p:cNvSpPr txBox="1"/>
          <p:nvPr/>
        </p:nvSpPr>
        <p:spPr>
          <a:xfrm>
            <a:off x="2137004" y="1337382"/>
            <a:ext cx="543739" cy="307777"/>
          </a:xfrm>
          <a:prstGeom prst="rect">
            <a:avLst/>
          </a:prstGeom>
          <a:noFill/>
        </p:spPr>
        <p:txBody>
          <a:bodyPr wrap="none" rtlCol="0">
            <a:spAutoFit/>
          </a:bodyPr>
          <a:lstStyle/>
          <a:p>
            <a:pPr>
              <a:defRPr/>
            </a:pPr>
            <a:r>
              <a:rPr lang="ja-JP" altLang="en-US" sz="14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所持</a:t>
            </a:r>
          </a:p>
        </p:txBody>
      </p:sp>
      <p:sp>
        <p:nvSpPr>
          <p:cNvPr id="15" name="タイトル 8"/>
          <p:cNvSpPr txBox="1">
            <a:spLocks/>
          </p:cNvSpPr>
          <p:nvPr/>
        </p:nvSpPr>
        <p:spPr>
          <a:xfrm>
            <a:off x="810345" y="719595"/>
            <a:ext cx="8370168" cy="609398"/>
          </a:xfrm>
          <a:prstGeom prst="rect">
            <a:avLst/>
          </a:prstGeom>
        </p:spPr>
        <p:txBody>
          <a:bodyPr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二変数の関係に着目した集計</a:t>
            </a:r>
          </a:p>
        </p:txBody>
      </p:sp>
      <p:sp>
        <p:nvSpPr>
          <p:cNvPr id="17" name="正方形/長方形 16"/>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16" name="タイトル 8"/>
          <p:cNvSpPr txBox="1">
            <a:spLocks/>
          </p:cNvSpPr>
          <p:nvPr/>
        </p:nvSpPr>
        <p:spPr>
          <a:xfrm>
            <a:off x="810344" y="110530"/>
            <a:ext cx="3045757"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二値データの集計</a:t>
            </a:r>
          </a:p>
        </p:txBody>
      </p:sp>
      <p:cxnSp>
        <p:nvCxnSpPr>
          <p:cNvPr id="18" name="直線コネクタ 17">
            <a:extLst>
              <a:ext uri="{FF2B5EF4-FFF2-40B4-BE49-F238E27FC236}">
                <a16:creationId xmlns="" xmlns:a16="http://schemas.microsoft.com/office/drawing/2014/main" id="{84AD5C77-AFD3-4A7C-823A-9740630AED06}"/>
              </a:ext>
            </a:extLst>
          </p:cNvPr>
          <p:cNvCxnSpPr>
            <a:cxnSpLocks/>
          </p:cNvCxnSpPr>
          <p:nvPr/>
        </p:nvCxnSpPr>
        <p:spPr>
          <a:xfrm>
            <a:off x="3760838"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19" name="タイトル 8"/>
          <p:cNvSpPr txBox="1">
            <a:spLocks/>
          </p:cNvSpPr>
          <p:nvPr/>
        </p:nvSpPr>
        <p:spPr>
          <a:xfrm>
            <a:off x="3918931" y="110530"/>
            <a:ext cx="3045757"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クロス集計</a:t>
            </a:r>
          </a:p>
        </p:txBody>
      </p:sp>
    </p:spTree>
    <p:extLst>
      <p:ext uri="{BB962C8B-B14F-4D97-AF65-F5344CB8AC3E}">
        <p14:creationId xmlns:p14="http://schemas.microsoft.com/office/powerpoint/2010/main" val="32765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1621</Words>
  <Application>Microsoft Office PowerPoint</Application>
  <PresentationFormat>画面に合わせる (16:10)</PresentationFormat>
  <Paragraphs>269</Paragraphs>
  <Slides>13</Slides>
  <Notes>13</Notes>
  <HiddenSlides>0</HiddenSlides>
  <MMClips>0</MMClips>
  <ScaleCrop>false</ScaleCrop>
  <HeadingPairs>
    <vt:vector size="4" baseType="variant">
      <vt:variant>
        <vt:lpstr>テーマ</vt:lpstr>
      </vt:variant>
      <vt:variant>
        <vt:i4>5</vt:i4>
      </vt:variant>
      <vt:variant>
        <vt:lpstr>スライド タイトル</vt:lpstr>
      </vt:variant>
      <vt:variant>
        <vt:i4>13</vt:i4>
      </vt:variant>
    </vt:vector>
  </HeadingPairs>
  <TitlesOfParts>
    <vt:vector size="18" baseType="lpstr">
      <vt:lpstr>1_Office テーマ</vt:lpstr>
      <vt:lpstr>2_Office テーマ</vt:lpstr>
      <vt:lpstr>4_Office テーマ</vt:lpstr>
      <vt:lpstr>3_Office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2020-02-19T05:18:31Z</dcterms:created>
  <dcterms:modified xsi:type="dcterms:W3CDTF">2020-02-25T04:25:48Z</dcterms:modified>
</cp:coreProperties>
</file>