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1"/>
    <p:sldMasterId id="2147483674" r:id="rId2"/>
    <p:sldMasterId id="2147483721" r:id="rId3"/>
    <p:sldMasterId id="2147483719" r:id="rId4"/>
  </p:sldMasterIdLst>
  <p:notesMasterIdLst>
    <p:notesMasterId r:id="rId16"/>
  </p:notesMasterIdLst>
  <p:handoutMasterIdLst>
    <p:handoutMasterId r:id="rId17"/>
  </p:handoutMasterIdLst>
  <p:sldIdLst>
    <p:sldId id="546" r:id="rId5"/>
    <p:sldId id="547" r:id="rId6"/>
    <p:sldId id="476" r:id="rId7"/>
    <p:sldId id="625" r:id="rId8"/>
    <p:sldId id="627" r:id="rId9"/>
    <p:sldId id="629" r:id="rId10"/>
    <p:sldId id="630" r:id="rId11"/>
    <p:sldId id="632" r:id="rId12"/>
    <p:sldId id="634" r:id="rId13"/>
    <p:sldId id="636" r:id="rId14"/>
    <p:sldId id="639" r:id="rId15"/>
  </p:sldIdLst>
  <p:sldSz cx="9144000" cy="5715000" type="screen16x1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  <p15:guide id="3" pos="2880">
          <p15:clr>
            <a:srgbClr val="A4A3A4"/>
          </p15:clr>
        </p15:guide>
        <p15:guide id="5" orient="horz" pos="394">
          <p15:clr>
            <a:srgbClr val="A4A3A4"/>
          </p15:clr>
        </p15:guide>
        <p15:guide id="6" orient="horz" pos="3206">
          <p15:clr>
            <a:srgbClr val="A4A3A4"/>
          </p15:clr>
        </p15:guide>
        <p15:guide id="7" pos="567">
          <p15:clr>
            <a:srgbClr val="A4A3A4"/>
          </p15:clr>
        </p15:guide>
        <p15:guide id="8" pos="5375" userDrawn="1">
          <p15:clr>
            <a:srgbClr val="A4A3A4"/>
          </p15:clr>
        </p15:guide>
        <p15:guide id="9" pos="38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F"/>
    <a:srgbClr val="0000FF"/>
    <a:srgbClr val="3A43FF"/>
    <a:srgbClr val="EE4093"/>
    <a:srgbClr val="934BC9"/>
    <a:srgbClr val="008000"/>
    <a:srgbClr val="FF505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9" autoAdjust="0"/>
    <p:restoredTop sz="69328" autoAdjust="0"/>
  </p:normalViewPr>
  <p:slideViewPr>
    <p:cSldViewPr>
      <p:cViewPr varScale="1">
        <p:scale>
          <a:sx n="128" d="100"/>
          <a:sy n="128" d="100"/>
        </p:scale>
        <p:origin x="-888" y="-90"/>
      </p:cViewPr>
      <p:guideLst>
        <p:guide orient="horz" pos="1800"/>
        <p:guide orient="horz" pos="394"/>
        <p:guide orient="horz" pos="3206"/>
        <p:guide pos="2400"/>
        <p:guide pos="2880"/>
        <p:guide pos="567"/>
        <p:guide pos="5375"/>
        <p:guide pos="38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4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1AB10502-D433-4698-A4DF-06029B49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71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9D65FD74-6499-4290-962A-F179C6685009}" type="datetimeFigureOut">
              <a:rPr kumimoji="1" lang="ja-JP" altLang="en-US" smtClean="0"/>
              <a:t>2020/2/25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233488"/>
            <a:ext cx="53260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D5489D7-4FFC-455B-B915-3CEFB519FB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5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04850" y="1233488"/>
            <a:ext cx="53260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章　「統計ソフト」の後半も頑張りましょう＜３秒表示＞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489D7-4FFC-455B-B915-3CEFB519FB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0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左上の様な結果が出てきますので、合計数などを追加して</a:t>
            </a:r>
            <a:r>
              <a:rPr kumimoji="1" lang="en-US" altLang="ja-JP" dirty="0"/>
              <a:t>2</a:t>
            </a:r>
            <a:r>
              <a:rPr kumimoji="1" lang="ja-JP" altLang="en-US" dirty="0"/>
              <a:t>元分割表が作成できます。</a:t>
            </a:r>
            <a:endParaRPr kumimoji="1" lang="en-US" altLang="ja-JP" dirty="0"/>
          </a:p>
          <a:p>
            <a:r>
              <a:rPr kumimoji="1" lang="ja-JP" altLang="en-US" dirty="0"/>
              <a:t>また、下方には第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章以降で学ぶ「カイ</a:t>
            </a:r>
            <a:r>
              <a:rPr kumimoji="1" lang="en-US" altLang="ja-JP" dirty="0"/>
              <a:t>2</a:t>
            </a:r>
            <a:r>
              <a:rPr kumimoji="1" lang="ja-JP" altLang="en-US" dirty="0"/>
              <a:t>乗検定結果」なども表示されています。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このように統計作業はクリック作業でスムーズに行うことができます。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7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章では統計に使用するソフトウェアについてと、その使用の一例として</a:t>
            </a:r>
            <a:r>
              <a:rPr kumimoji="1" lang="en-US" altLang="ja-JP" dirty="0"/>
              <a:t>EZR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作業について紹介しました。</a:t>
            </a:r>
            <a:endParaRPr kumimoji="1" lang="en-US" altLang="ja-JP" dirty="0"/>
          </a:p>
          <a:p>
            <a:r>
              <a:rPr kumimoji="1" lang="ja-JP" altLang="en-US" dirty="0"/>
              <a:t>皆さんも是非触ってみてください。</a:t>
            </a:r>
            <a:endParaRPr kumimoji="1" lang="en-US" altLang="ja-JP" dirty="0"/>
          </a:p>
          <a:p>
            <a:r>
              <a:rPr kumimoji="1" lang="ja-JP" altLang="en-US" dirty="0"/>
              <a:t>お疲れ様でした。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489D7-4FFC-455B-B915-3CEFB519FB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5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後半では、皆さんどなたでも入手しやすく、初心者にも触れやすい「</a:t>
            </a:r>
            <a:r>
              <a:rPr kumimoji="1" lang="en-US" altLang="ja-JP" dirty="0"/>
              <a:t>EZR</a:t>
            </a:r>
            <a:r>
              <a:rPr kumimoji="1" lang="ja-JP" altLang="en-US" dirty="0"/>
              <a:t>（</a:t>
            </a:r>
            <a:r>
              <a:rPr kumimoji="1" lang="ja-JP" altLang="en-US" dirty="0" err="1"/>
              <a:t>い</a:t>
            </a:r>
            <a:r>
              <a:rPr kumimoji="1" lang="ja-JP" altLang="en-US" dirty="0"/>
              <a:t>ー</a:t>
            </a:r>
            <a:r>
              <a:rPr kumimoji="1" lang="ja-JP" altLang="en-US" dirty="0" err="1"/>
              <a:t>じ</a:t>
            </a:r>
            <a:r>
              <a:rPr kumimoji="1" lang="ja-JP" altLang="en-US" dirty="0"/>
              <a:t>ーあー</a:t>
            </a:r>
            <a:r>
              <a:rPr kumimoji="1" lang="ja-JP" altLang="en-US" dirty="0" err="1"/>
              <a:t>る</a:t>
            </a:r>
            <a:r>
              <a:rPr kumimoji="1" lang="ja-JP" altLang="en-US" dirty="0"/>
              <a:t>）」を例に、統計ソフトウェアの使い方を学んでみましょう。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96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EZR</a:t>
            </a:r>
            <a:r>
              <a:rPr kumimoji="1" lang="ja-JP" altLang="en-US" dirty="0"/>
              <a:t>（</a:t>
            </a:r>
            <a:r>
              <a:rPr kumimoji="1" lang="ja-JP" altLang="en-US" dirty="0" err="1"/>
              <a:t>い</a:t>
            </a:r>
            <a:r>
              <a:rPr kumimoji="1" lang="ja-JP" altLang="en-US" dirty="0"/>
              <a:t>ー</a:t>
            </a:r>
            <a:r>
              <a:rPr kumimoji="1" lang="ja-JP" altLang="en-US" dirty="0" err="1"/>
              <a:t>じ</a:t>
            </a:r>
            <a:r>
              <a:rPr kumimoji="1" lang="ja-JP" altLang="en-US" dirty="0"/>
              <a:t>ーあー</a:t>
            </a:r>
            <a:r>
              <a:rPr kumimoji="1" lang="ja-JP" altLang="en-US" dirty="0" err="1"/>
              <a:t>る</a:t>
            </a:r>
            <a:r>
              <a:rPr kumimoji="1" lang="ja-JP" altLang="en-US" dirty="0"/>
              <a:t>）は、自治医科大学の神田先生が管理されている、こちらのホームページからインストールできます。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08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インストールが完了したら、早速ソフトを立ち上げて、データを読み込んでみましょう。</a:t>
            </a:r>
            <a:endParaRPr kumimoji="1" lang="en-US" altLang="ja-JP" dirty="0"/>
          </a:p>
          <a:p>
            <a:r>
              <a:rPr kumimoji="1" lang="ja-JP" altLang="en-US" dirty="0"/>
              <a:t>３つほどのウインドウが立ち上がっていますが、「</a:t>
            </a:r>
            <a:r>
              <a:rPr kumimoji="1" lang="en-US" altLang="ja-JP" dirty="0"/>
              <a:t>R</a:t>
            </a:r>
            <a:r>
              <a:rPr kumimoji="1" lang="ja-JP" altLang="en-US" dirty="0"/>
              <a:t>（あーる）コマンダー」というウインドウで作業をしましょう。</a:t>
            </a:r>
            <a:endParaRPr kumimoji="1" lang="en-US" altLang="ja-JP" dirty="0"/>
          </a:p>
          <a:p>
            <a:r>
              <a:rPr kumimoji="1" lang="ja-JP" altLang="en-US" dirty="0"/>
              <a:t>「ファイル」タブの上の方にある「データのインポート」から一番下にある「エクセルデータのインポート」を選んで、皆さんが持っているデータを読み込んでみましょう。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大きい方の</a:t>
            </a:r>
            <a:r>
              <a:rPr kumimoji="1" lang="en-US" altLang="ja-JP" dirty="0"/>
              <a:t>R</a:t>
            </a:r>
            <a:r>
              <a:rPr kumimoji="1" lang="ja-JP" altLang="en-US" dirty="0"/>
              <a:t>（アール）のロゴマークの右にある「表示」ボタンを押すと、読み込んだデータを表示させることができます。</a:t>
            </a:r>
            <a:endParaRPr kumimoji="1" lang="en-US" altLang="ja-JP" dirty="0"/>
          </a:p>
          <a:p>
            <a:r>
              <a:rPr kumimoji="1" lang="ja-JP" altLang="en-US" dirty="0"/>
              <a:t>ここでは</a:t>
            </a:r>
            <a:r>
              <a:rPr kumimoji="1" lang="en-US" altLang="ja-JP" dirty="0"/>
              <a:t>78</a:t>
            </a:r>
            <a:r>
              <a:rPr kumimoji="1" lang="ja-JP" altLang="en-US" dirty="0"/>
              <a:t>人のクラスの身長や靴のサイズ等のデータを読み込んでみました。</a:t>
            </a:r>
            <a:endParaRPr kumimoji="1" lang="en-US" altLang="ja-JP" dirty="0"/>
          </a:p>
          <a:p>
            <a:r>
              <a:rPr kumimoji="1" lang="ja-JP" altLang="en-US" dirty="0"/>
              <a:t>このデータを使って作業をしてみましょう。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46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まず、「統計解析」タブをクリックし、「連続変数の解析」を経由し、「連続変数の要約」を選択してみましょう。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小さいウインドウが立ち上がりますので、ここでは身長を示す、</a:t>
            </a:r>
            <a:r>
              <a:rPr kumimoji="1" lang="en-US" altLang="ja-JP" dirty="0"/>
              <a:t>height</a:t>
            </a:r>
            <a:r>
              <a:rPr kumimoji="1" lang="ja-JP" altLang="en-US" dirty="0"/>
              <a:t>を選択の上、下方の「グラフも表示する」を選択の上、さらに下の「層別して要約」をクリックしてみました。</a:t>
            </a:r>
            <a:endParaRPr kumimoji="1" lang="en-US" altLang="ja-JP" dirty="0"/>
          </a:p>
          <a:p>
            <a:r>
              <a:rPr kumimoji="1" lang="ja-JP" altLang="en-US" dirty="0"/>
              <a:t>層別変数として男女別表示をするために「</a:t>
            </a:r>
            <a:r>
              <a:rPr kumimoji="1" lang="en-US" altLang="ja-JP" dirty="0"/>
              <a:t>sex</a:t>
            </a:r>
            <a:r>
              <a:rPr kumimoji="1" lang="ja-JP" altLang="en-US" dirty="0"/>
              <a:t>」を選択のうえ、最後に</a:t>
            </a:r>
            <a:r>
              <a:rPr kumimoji="1" lang="en-US" altLang="ja-JP" dirty="0"/>
              <a:t>OK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85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この指示では結果が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つ表示されます。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R</a:t>
            </a:r>
            <a:r>
              <a:rPr kumimoji="1" lang="ja-JP" altLang="en-US" dirty="0"/>
              <a:t>コマンダー」ウインドウの下半分に「出力」というボックスがあり、</a:t>
            </a:r>
            <a:endParaRPr kumimoji="1" lang="en-US" altLang="ja-JP" dirty="0"/>
          </a:p>
          <a:p>
            <a:r>
              <a:rPr kumimoji="1" lang="ja-JP" altLang="en-US" dirty="0"/>
              <a:t>その一番下には、この様に、</a:t>
            </a:r>
            <a:endParaRPr kumimoji="1" lang="en-US" altLang="ja-JP" dirty="0"/>
          </a:p>
          <a:p>
            <a:r>
              <a:rPr kumimoji="1" lang="ja-JP" altLang="en-US" dirty="0"/>
              <a:t>男女別の平均や標準偏差、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分位数、データの個数、が表示されています。</a:t>
            </a:r>
            <a:endParaRPr kumimoji="1" lang="en-US" altLang="ja-JP" dirty="0"/>
          </a:p>
          <a:p>
            <a:r>
              <a:rPr kumimoji="1" lang="ja-JP" altLang="en-US" dirty="0"/>
              <a:t>別ウインドウにはグラフとして、男女別の身長の散布図が表示されました。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51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今度は「グラフと表」のタブから「ヒストグラム」を選択してみましょう。</a:t>
            </a:r>
            <a:endParaRPr kumimoji="1" lang="en-US" altLang="ja-JP" dirty="0"/>
          </a:p>
          <a:p>
            <a:r>
              <a:rPr kumimoji="1" lang="ja-JP" altLang="en-US" dirty="0"/>
              <a:t>右図のような小ウインドゥが表示されますので、同じく身長「</a:t>
            </a:r>
            <a:r>
              <a:rPr kumimoji="1" lang="en-US" altLang="ja-JP" dirty="0"/>
              <a:t>height</a:t>
            </a:r>
            <a:r>
              <a:rPr kumimoji="1" lang="ja-JP" altLang="en-US" dirty="0"/>
              <a:t>」を選択して、「適用」を押します。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そうすると、このような、男女をまとめた身長のヒストグラムが表示されます。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ヒストグラムを決める小ウインドウで「カラーで描画する」を選択の上、右の「群別する変数」で「</a:t>
            </a:r>
            <a:r>
              <a:rPr kumimoji="1" lang="en-US" altLang="ja-JP" dirty="0"/>
              <a:t>sex</a:t>
            </a:r>
            <a:r>
              <a:rPr kumimoji="1" lang="ja-JP" altLang="en-US" dirty="0"/>
              <a:t>」を選んでみると、左のように男女別にカラーでヒストグラムを表示することもできます。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2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次に、２かける２の分割表を作ってみましょう。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「統計解析」、「名義変数の解析」、「分割表の作成と・・・」のように選んでいきます。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同じような小ウインドウがたちあがりますので、</a:t>
            </a:r>
            <a:endParaRPr kumimoji="1" lang="en-US" altLang="ja-JP" dirty="0"/>
          </a:p>
          <a:p>
            <a:r>
              <a:rPr kumimoji="1" lang="ja-JP" altLang="en-US" dirty="0"/>
              <a:t>行には「</a:t>
            </a:r>
            <a:r>
              <a:rPr kumimoji="1" lang="en-US" altLang="ja-JP" dirty="0"/>
              <a:t>sex</a:t>
            </a:r>
            <a:r>
              <a:rPr kumimoji="1" lang="ja-JP" altLang="en-US" dirty="0"/>
              <a:t>」列には「</a:t>
            </a:r>
            <a:r>
              <a:rPr kumimoji="1" lang="en-US" altLang="ja-JP" dirty="0"/>
              <a:t>hospitalization</a:t>
            </a:r>
            <a:r>
              <a:rPr kumimoji="1" lang="ja-JP" altLang="en-US" dirty="0"/>
              <a:t>」を選んで、男女別の入院歴の有無を調べてみます。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89D7-4FFC-455B-B915-3CEFB519FB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0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64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0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 userDrawn="1"/>
        </p:nvSpPr>
        <p:spPr>
          <a:xfrm>
            <a:off x="611189" y="0"/>
            <a:ext cx="180000" cy="41400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7000">
                <a:srgbClr val="0000FF"/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 userDrawn="1"/>
        </p:nvSpPr>
        <p:spPr>
          <a:xfrm>
            <a:off x="8257345" y="5305773"/>
            <a:ext cx="278578" cy="41405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36000">
                <a:srgbClr val="0000FF"/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ja-JP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スライド番号プレースホルダー 3"/>
          <p:cNvSpPr txBox="1">
            <a:spLocks/>
          </p:cNvSpPr>
          <p:nvPr userDrawn="1"/>
        </p:nvSpPr>
        <p:spPr>
          <a:xfrm>
            <a:off x="8052535" y="5323508"/>
            <a:ext cx="688197" cy="3048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BB7724-83A9-4087-8B02-796B3CA56CD2}" type="slidenum">
              <a:rPr lang="ja-JP" altLang="en-US" sz="120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pPr algn="ctr"/>
              <a:t>‹#›</a:t>
            </a:fld>
            <a:endParaRPr lang="ja-JP" altLang="en-US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 userDrawn="1"/>
        </p:nvSpPr>
        <p:spPr>
          <a:xfrm>
            <a:off x="611189" y="0"/>
            <a:ext cx="180000" cy="6480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0">
                <a:srgbClr val="0000FF"/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 userDrawn="1"/>
        </p:nvSpPr>
        <p:spPr>
          <a:xfrm>
            <a:off x="8257345" y="5305773"/>
            <a:ext cx="278578" cy="41405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36000">
                <a:srgbClr val="0000FF"/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ja-JP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スライド番号プレースホルダー 3"/>
          <p:cNvSpPr txBox="1">
            <a:spLocks/>
          </p:cNvSpPr>
          <p:nvPr userDrawn="1"/>
        </p:nvSpPr>
        <p:spPr>
          <a:xfrm>
            <a:off x="8052535" y="5323508"/>
            <a:ext cx="688197" cy="3048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BB7724-83A9-4087-8B02-796B3CA56CD2}" type="slidenum">
              <a:rPr lang="ja-JP" altLang="en-US" sz="120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pPr algn="ctr"/>
              <a:t>‹#›</a:t>
            </a:fld>
            <a:endParaRPr lang="ja-JP" altLang="en-US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8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73" y="2641477"/>
            <a:ext cx="6891727" cy="3083970"/>
          </a:xfrm>
          <a:prstGeom prst="rect">
            <a:avLst/>
          </a:prstGeom>
        </p:spPr>
      </p:pic>
      <p:sp>
        <p:nvSpPr>
          <p:cNvPr id="6" name="正方形/長方形 5"/>
          <p:cNvSpPr/>
          <p:nvPr userDrawn="1"/>
        </p:nvSpPr>
        <p:spPr>
          <a:xfrm>
            <a:off x="1583160" y="1993405"/>
            <a:ext cx="7560840" cy="3732042"/>
          </a:xfrm>
          <a:prstGeom prst="rect">
            <a:avLst/>
          </a:prstGeom>
          <a:gradFill>
            <a:gsLst>
              <a:gs pos="72000">
                <a:schemeClr val="bg1">
                  <a:alpha val="60000"/>
                </a:schemeClr>
              </a:gs>
              <a:gs pos="0">
                <a:schemeClr val="bg1">
                  <a:alpha val="89000"/>
                </a:schemeClr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8257345" y="5305773"/>
            <a:ext cx="278578" cy="41405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36000">
                <a:srgbClr val="0000FF"/>
              </a:gs>
            </a:gsLst>
            <a:lin ang="13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ja-JP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スライド番号プレースホルダー 3"/>
          <p:cNvSpPr txBox="1">
            <a:spLocks/>
          </p:cNvSpPr>
          <p:nvPr userDrawn="1"/>
        </p:nvSpPr>
        <p:spPr>
          <a:xfrm>
            <a:off x="8052535" y="5323508"/>
            <a:ext cx="688197" cy="3048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BB7724-83A9-4087-8B02-796B3CA56CD2}" type="slidenum">
              <a:rPr lang="ja-JP" altLang="en-US" sz="120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pPr algn="ctr"/>
              <a:t>‹#›</a:t>
            </a:fld>
            <a:endParaRPr lang="ja-JP" altLang="en-US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8"/>
          <p:cNvSpPr txBox="1">
            <a:spLocks/>
          </p:cNvSpPr>
          <p:nvPr/>
        </p:nvSpPr>
        <p:spPr>
          <a:xfrm>
            <a:off x="818390" y="1201316"/>
            <a:ext cx="6858000" cy="11564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「統計の入門</a:t>
            </a:r>
            <a:r>
              <a:rPr lang="ja-JP" altLang="en-US" sz="4000" dirty="0" smtClean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 </a:t>
            </a:r>
            <a:r>
              <a:rPr lang="ja-JP" altLang="en-US" sz="2400" spc="-300" dirty="0" smtClean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＃</a:t>
            </a:r>
            <a:r>
              <a:rPr lang="en-US" altLang="ja-JP" sz="4000" spc="-3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en-US" altLang="ja-JP" sz="40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統計ソフト</a:t>
            </a:r>
            <a:r>
              <a:rPr lang="en-US" altLang="ja-JP" sz="24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(2/2)</a:t>
            </a:r>
            <a:endParaRPr lang="ja-JP" altLang="en-US" sz="40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サブタイトル 11"/>
          <p:cNvSpPr txBox="1">
            <a:spLocks/>
          </p:cNvSpPr>
          <p:nvPr/>
        </p:nvSpPr>
        <p:spPr>
          <a:xfrm>
            <a:off x="818390" y="2956377"/>
            <a:ext cx="6858000" cy="11988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2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京都大学</a:t>
            </a:r>
            <a:endParaRPr lang="en-US" altLang="ja-JP" sz="22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2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国際高等教育院附属</a:t>
            </a:r>
            <a:endParaRPr lang="en-US" altLang="ja-JP" sz="22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2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データ科学イノベーション教育研究センター</a:t>
            </a:r>
            <a:endParaRPr lang="en-US" altLang="ja-JP" sz="22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93338" y="849313"/>
            <a:ext cx="2128838" cy="9175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8" y="3785204"/>
            <a:ext cx="6092063" cy="1504666"/>
          </a:xfrm>
          <a:prstGeom prst="rect">
            <a:avLst/>
          </a:prstGeom>
        </p:spPr>
      </p:pic>
      <p:graphicFrame>
        <p:nvGraphicFramePr>
          <p:cNvPr id="8" name="コンテンツ プレースホルダー 5">
            <a:extLst>
              <a:ext uri="{FF2B5EF4-FFF2-40B4-BE49-F238E27FC236}">
                <a16:creationId xmlns="" xmlns:a16="http://schemas.microsoft.com/office/drawing/2014/main" id="{CA5C6BD0-B211-40E6-B79D-2F65462CB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209539"/>
              </p:ext>
            </p:extLst>
          </p:nvPr>
        </p:nvGraphicFramePr>
        <p:xfrm>
          <a:off x="613736" y="1947591"/>
          <a:ext cx="7919078" cy="159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16">
                  <a:extLst>
                    <a:ext uri="{9D8B030D-6E8A-4147-A177-3AD203B41FA5}">
                      <a16:colId xmlns="" xmlns:a16="http://schemas.microsoft.com/office/drawing/2014/main" val="932647779"/>
                    </a:ext>
                  </a:extLst>
                </a:gridCol>
                <a:gridCol w="2111754">
                  <a:extLst>
                    <a:ext uri="{9D8B030D-6E8A-4147-A177-3AD203B41FA5}">
                      <a16:colId xmlns="" xmlns:a16="http://schemas.microsoft.com/office/drawing/2014/main" val="2978946884"/>
                    </a:ext>
                  </a:extLst>
                </a:gridCol>
                <a:gridCol w="2111754">
                  <a:extLst>
                    <a:ext uri="{9D8B030D-6E8A-4147-A177-3AD203B41FA5}">
                      <a16:colId xmlns="" xmlns:a16="http://schemas.microsoft.com/office/drawing/2014/main" val="2714165799"/>
                    </a:ext>
                  </a:extLst>
                </a:gridCol>
                <a:gridCol w="2111754">
                  <a:extLst>
                    <a:ext uri="{9D8B030D-6E8A-4147-A177-3AD203B41FA5}">
                      <a16:colId xmlns="" xmlns:a16="http://schemas.microsoft.com/office/drawing/2014/main" val="272951103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入院歴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4838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計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88595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female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</a:p>
                  </a:txBody>
                  <a:tcPr marR="90000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</a:t>
                      </a:r>
                    </a:p>
                  </a:txBody>
                  <a:tcPr marR="900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11</a:t>
                      </a:r>
                    </a:p>
                  </a:txBody>
                  <a:tcPr marR="90000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88336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45</a:t>
                      </a:r>
                    </a:p>
                  </a:txBody>
                  <a:tcPr marR="90000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22</a:t>
                      </a:r>
                    </a:p>
                  </a:txBody>
                  <a:tcPr marR="900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67</a:t>
                      </a:r>
                    </a:p>
                  </a:txBody>
                  <a:tcPr marR="90000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5595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計</a:t>
                      </a:r>
                      <a:endParaRPr kumimoji="1" lang="ja-JP" altLang="en-US" sz="16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52</a:t>
                      </a:r>
                    </a:p>
                  </a:txBody>
                  <a:tcPr marR="90000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26</a:t>
                      </a:r>
                    </a:p>
                  </a:txBody>
                  <a:tcPr marR="900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78</a:t>
                      </a:r>
                    </a:p>
                  </a:txBody>
                  <a:tcPr marR="90000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28915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1980" y="22465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性別</a:t>
            </a:r>
          </a:p>
        </p:txBody>
      </p:sp>
    </p:spTree>
    <p:extLst>
      <p:ext uri="{BB962C8B-B14F-4D97-AF65-F5344CB8AC3E}">
        <p14:creationId xmlns:p14="http://schemas.microsoft.com/office/powerpoint/2010/main" val="37653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269116" y="719594"/>
            <a:ext cx="6974771" cy="45141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 smtClean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イントロダクション</a:t>
            </a:r>
            <a:endParaRPr lang="ja-JP" altLang="en-US" sz="2800" b="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データ特性、可視化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ソフトウエア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ja-JP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2</a:t>
            </a: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元分割表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検定・推定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相関と回帰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800" b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因果推論とまとめ</a:t>
            </a:r>
          </a:p>
          <a:p>
            <a:pPr marL="342900" indent="-514350" defTabSz="9144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endParaRPr lang="ja-JP" altLang="en-US" sz="2800" b="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09117" y="841375"/>
            <a:ext cx="360000" cy="369226"/>
            <a:chOff x="1181342" y="1018613"/>
            <a:chExt cx="360000" cy="369226"/>
          </a:xfrm>
        </p:grpSpPr>
        <p:sp>
          <p:nvSpPr>
            <p:cNvPr id="5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909117" y="1863519"/>
            <a:ext cx="360000" cy="369226"/>
            <a:chOff x="1181342" y="1018613"/>
            <a:chExt cx="360000" cy="369226"/>
          </a:xfrm>
        </p:grpSpPr>
        <p:sp>
          <p:nvSpPr>
            <p:cNvPr id="9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909117" y="1352447"/>
            <a:ext cx="360000" cy="369226"/>
            <a:chOff x="1181342" y="1018613"/>
            <a:chExt cx="360000" cy="369226"/>
          </a:xfrm>
        </p:grpSpPr>
        <p:sp>
          <p:nvSpPr>
            <p:cNvPr id="12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3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09117" y="2885664"/>
            <a:ext cx="360000" cy="369226"/>
            <a:chOff x="1181342" y="1018613"/>
            <a:chExt cx="360000" cy="369226"/>
          </a:xfrm>
        </p:grpSpPr>
        <p:sp>
          <p:nvSpPr>
            <p:cNvPr id="15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909117" y="3907810"/>
            <a:ext cx="360000" cy="369226"/>
            <a:chOff x="1181342" y="1018613"/>
            <a:chExt cx="360000" cy="369226"/>
          </a:xfrm>
        </p:grpSpPr>
        <p:sp>
          <p:nvSpPr>
            <p:cNvPr id="18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909117" y="3396737"/>
            <a:ext cx="360000" cy="369226"/>
            <a:chOff x="1181342" y="1018613"/>
            <a:chExt cx="360000" cy="369226"/>
          </a:xfrm>
        </p:grpSpPr>
        <p:sp>
          <p:nvSpPr>
            <p:cNvPr id="21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909117" y="2374591"/>
            <a:ext cx="360000" cy="369226"/>
            <a:chOff x="1181342" y="1018613"/>
            <a:chExt cx="360000" cy="369226"/>
          </a:xfrm>
        </p:grpSpPr>
        <p:sp>
          <p:nvSpPr>
            <p:cNvPr id="24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楕円 2">
              <a:extLst>
                <a:ext uri="{FF2B5EF4-FFF2-40B4-BE49-F238E27FC236}">
                  <a16:creationId xmlns:a16="http://schemas.microsoft.com/office/drawing/2014/main" xmlns="" id="{1FCC8D59-3CD5-47E4-A71E-56605644E41F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</a:t>
              </a:r>
              <a:endPara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0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mages-na.ssl-images-amazon.com/images/I/61Ry-WOnHWL._SX351_BO1,204,203,200_.jpg">
            <a:extLst>
              <a:ext uri="{FF2B5EF4-FFF2-40B4-BE49-F238E27FC236}">
                <a16:creationId xmlns="" xmlns:a16="http://schemas.microsoft.com/office/drawing/2014/main" id="{32304B6E-EB5D-4E82-9F04-E9A3E328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11" y="1121788"/>
            <a:ext cx="2192549" cy="30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ages-na.ssl-images-amazon.com/images/I/41aZbXNlLmL._SX350_BO1,204,203,200_.jpg">
            <a:extLst>
              <a:ext uri="{FF2B5EF4-FFF2-40B4-BE49-F238E27FC236}">
                <a16:creationId xmlns="" xmlns:a16="http://schemas.microsoft.com/office/drawing/2014/main" id="{C617B21D-18EC-4F67-AF06-EE0DEB1D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97" y="1121788"/>
            <a:ext cx="2186336" cy="30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ages-na.ssl-images-amazon.com/images/I/51Sz2bNUzwL._SX352_BO1,204,203,200_.jpg">
            <a:extLst>
              <a:ext uri="{FF2B5EF4-FFF2-40B4-BE49-F238E27FC236}">
                <a16:creationId xmlns="" xmlns:a16="http://schemas.microsoft.com/office/drawing/2014/main" id="{42B662CE-874C-437A-8B4C-9DB06197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8" y="1121788"/>
            <a:ext cx="2198764" cy="30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7C646724-B73D-484C-AD0C-5E53CF2663D6}"/>
              </a:ext>
            </a:extLst>
          </p:cNvPr>
          <p:cNvSpPr txBox="1"/>
          <p:nvPr/>
        </p:nvSpPr>
        <p:spPr>
          <a:xfrm>
            <a:off x="829506" y="4207068"/>
            <a:ext cx="2452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出典：神田 善伸，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初心者でもすぐにできるフリー統計ソフト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EZR(Easy R)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で誰でも簡単統計解析，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南江堂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(2015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2F2305D5-1F31-4C27-AF67-A4AAABAF1A02}"/>
              </a:ext>
            </a:extLst>
          </p:cNvPr>
          <p:cNvSpPr txBox="1"/>
          <p:nvPr/>
        </p:nvSpPr>
        <p:spPr>
          <a:xfrm>
            <a:off x="3572107" y="4207068"/>
            <a:ext cx="2186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出典：神田 善伸，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EZR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でやさしく学ぶ統計学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～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EBM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の実践から臨床研究まで～，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中外医学社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(2015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4B355622-08A9-4B03-895B-A88B02599363}"/>
              </a:ext>
            </a:extLst>
          </p:cNvPr>
          <p:cNvSpPr txBox="1"/>
          <p:nvPr/>
        </p:nvSpPr>
        <p:spPr>
          <a:xfrm>
            <a:off x="6321537" y="4207068"/>
            <a:ext cx="2344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出典：神田 善伸，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ゼロから始めて一冊でわかる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!</a:t>
            </a: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みんなの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EBM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と臨床研究，</a:t>
            </a:r>
            <a:endParaRPr lang="en-US" altLang="ja-JP" sz="1050" dirty="0">
              <a:effectLst/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南江堂</a:t>
            </a:r>
            <a:r>
              <a:rPr lang="en-US" altLang="ja-JP" sz="1050" dirty="0">
                <a:effectLst/>
                <a:latin typeface="ＭＳ Ｐゴシック" panose="020B0600070205080204" pitchFamily="50" charset="-128"/>
              </a:rPr>
              <a:t>(2016</a:t>
            </a:r>
            <a:r>
              <a:rPr lang="ja-JP" altLang="en-US" sz="1050" dirty="0">
                <a:effectLst/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59658D42-E0FA-4D90-920A-18629CBCB8DD}"/>
              </a:ext>
            </a:extLst>
          </p:cNvPr>
          <p:cNvSpPr>
            <a:spLocks/>
          </p:cNvSpPr>
          <p:nvPr/>
        </p:nvSpPr>
        <p:spPr>
          <a:xfrm>
            <a:off x="837125" y="4270400"/>
            <a:ext cx="36000" cy="612000"/>
          </a:xfrm>
          <a:prstGeom prst="rect">
            <a:avLst/>
          </a:prstGeom>
          <a:solidFill>
            <a:srgbClr val="66ADE8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rgbClr val="3A43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A354A024-0E53-4B66-AD14-C3670B7D2077}"/>
              </a:ext>
            </a:extLst>
          </p:cNvPr>
          <p:cNvSpPr>
            <a:spLocks/>
          </p:cNvSpPr>
          <p:nvPr/>
        </p:nvSpPr>
        <p:spPr>
          <a:xfrm>
            <a:off x="3579038" y="4270400"/>
            <a:ext cx="36000" cy="612000"/>
          </a:xfrm>
          <a:prstGeom prst="rect">
            <a:avLst/>
          </a:prstGeom>
          <a:solidFill>
            <a:srgbClr val="66ADE8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rgbClr val="3A43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D49734AD-201E-43D8-9E18-DD0DE91D8971}"/>
              </a:ext>
            </a:extLst>
          </p:cNvPr>
          <p:cNvSpPr>
            <a:spLocks/>
          </p:cNvSpPr>
          <p:nvPr/>
        </p:nvSpPr>
        <p:spPr>
          <a:xfrm>
            <a:off x="6311157" y="4270400"/>
            <a:ext cx="36000" cy="612000"/>
          </a:xfrm>
          <a:prstGeom prst="rect">
            <a:avLst/>
          </a:prstGeom>
          <a:solidFill>
            <a:srgbClr val="66ADE8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rgbClr val="3A43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2800" dirty="0"/>
              <a:t>書籍</a:t>
            </a:r>
          </a:p>
        </p:txBody>
      </p:sp>
    </p:spTree>
    <p:extLst>
      <p:ext uri="{BB962C8B-B14F-4D97-AF65-F5344CB8AC3E}">
        <p14:creationId xmlns:p14="http://schemas.microsoft.com/office/powerpoint/2010/main" val="3288707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99" y="863650"/>
            <a:ext cx="5406002" cy="42260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2BE52A13-3C67-423D-A327-249777DD6A30}"/>
              </a:ext>
            </a:extLst>
          </p:cNvPr>
          <p:cNvSpPr/>
          <p:nvPr/>
        </p:nvSpPr>
        <p:spPr>
          <a:xfrm>
            <a:off x="900113" y="5297408"/>
            <a:ext cx="7365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031626">
              <a:defRPr/>
            </a:pP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</a:t>
            </a:r>
            <a:r>
              <a:rPr lang="en-US" altLang="ja-JP" sz="1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www.jichi.ac.jp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en-US" altLang="ja-JP" sz="1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saitama-sct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en-US" altLang="ja-JP" sz="1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SaitamaHP.files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en-US" altLang="ja-JP" sz="1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download.html</a:t>
            </a:r>
            <a:endParaRPr lang="en-US" altLang="ja-JP" sz="1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のインストール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15911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611187" y="1463049"/>
            <a:ext cx="7907982" cy="3126002"/>
            <a:chOff x="611187" y="1584859"/>
            <a:chExt cx="7907982" cy="312600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2790"/>
            <a:stretch/>
          </p:blipFill>
          <p:spPr>
            <a:xfrm>
              <a:off x="611187" y="1584859"/>
              <a:ext cx="2750547" cy="312600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9" name="コンテンツ プレースホルダー 4">
              <a:extLst>
                <a:ext uri="{FF2B5EF4-FFF2-40B4-BE49-F238E27FC236}">
                  <a16:creationId xmlns="" xmlns:a16="http://schemas.microsoft.com/office/drawing/2014/main" id="{541230C1-2C5F-4D5A-8C09-B53854C5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1397" y="1584859"/>
              <a:ext cx="5097772" cy="312600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7" name="正方形/長方形 6">
              <a:extLst>
                <a:ext uri="{FF2B5EF4-FFF2-40B4-BE49-F238E27FC236}">
                  <a16:creationId xmlns="" xmlns:a16="http://schemas.microsoft.com/office/drawing/2014/main" id="{ABB5F849-BB77-4A9B-8200-7D419CBB2A46}"/>
                </a:ext>
              </a:extLst>
            </p:cNvPr>
            <p:cNvSpPr/>
            <p:nvPr/>
          </p:nvSpPr>
          <p:spPr>
            <a:xfrm>
              <a:off x="630335" y="1789097"/>
              <a:ext cx="483163" cy="144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="" xmlns:a16="http://schemas.microsoft.com/office/drawing/2014/main" id="{A107B367-9984-4C59-BA59-557A318159A6}"/>
                </a:ext>
              </a:extLst>
            </p:cNvPr>
            <p:cNvSpPr/>
            <p:nvPr/>
          </p:nvSpPr>
          <p:spPr>
            <a:xfrm>
              <a:off x="646210" y="2040138"/>
              <a:ext cx="1188000" cy="144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="" xmlns:a16="http://schemas.microsoft.com/office/drawing/2014/main" id="{7AE26EE4-1472-4F57-BD03-52E529468E54}"/>
                </a:ext>
              </a:extLst>
            </p:cNvPr>
            <p:cNvGrpSpPr/>
            <p:nvPr/>
          </p:nvGrpSpPr>
          <p:grpSpPr>
            <a:xfrm>
              <a:off x="1606038" y="1912129"/>
              <a:ext cx="360000" cy="377909"/>
              <a:chOff x="4283653" y="2587342"/>
              <a:chExt cx="360000" cy="377909"/>
            </a:xfrm>
          </p:grpSpPr>
          <p:sp>
            <p:nvSpPr>
              <p:cNvPr id="10" name="楕円 24">
                <a:extLst>
                  <a:ext uri="{FF2B5EF4-FFF2-40B4-BE49-F238E27FC236}">
                    <a16:creationId xmlns="" xmlns:a16="http://schemas.microsoft.com/office/drawing/2014/main" id="{FAAE4FCB-0BDF-4B85-ACB4-3F148BA93C15}"/>
                  </a:ext>
                </a:extLst>
              </p:cNvPr>
              <p:cNvSpPr/>
              <p:nvPr/>
            </p:nvSpPr>
            <p:spPr>
              <a:xfrm>
                <a:off x="4283653" y="2605251"/>
                <a:ext cx="360000" cy="360000"/>
              </a:xfrm>
              <a:prstGeom prst="ellipse">
                <a:avLst/>
              </a:prstGeom>
              <a:solidFill>
                <a:srgbClr val="0000FF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" name="楕円 24">
                <a:extLst>
                  <a:ext uri="{FF2B5EF4-FFF2-40B4-BE49-F238E27FC236}">
                    <a16:creationId xmlns="" xmlns:a16="http://schemas.microsoft.com/office/drawing/2014/main" id="{60B01250-3828-4576-9CD6-668399D60BA5}"/>
                  </a:ext>
                </a:extLst>
              </p:cNvPr>
              <p:cNvSpPr/>
              <p:nvPr/>
            </p:nvSpPr>
            <p:spPr>
              <a:xfrm>
                <a:off x="4283653" y="2587342"/>
                <a:ext cx="360000" cy="360000"/>
              </a:xfrm>
              <a:prstGeom prst="ellipse">
                <a:avLst/>
              </a:prstGeom>
              <a:noFill/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effectLst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2</a:t>
                </a:r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="" xmlns:a16="http://schemas.microsoft.com/office/drawing/2014/main" id="{C7219B97-693D-4909-B550-9C6662772047}"/>
                </a:ext>
              </a:extLst>
            </p:cNvPr>
            <p:cNvGrpSpPr/>
            <p:nvPr/>
          </p:nvGrpSpPr>
          <p:grpSpPr>
            <a:xfrm>
              <a:off x="900738" y="1680884"/>
              <a:ext cx="360000" cy="369226"/>
              <a:chOff x="1181342" y="1018613"/>
              <a:chExt cx="360000" cy="369226"/>
            </a:xfrm>
          </p:grpSpPr>
          <p:sp>
            <p:nvSpPr>
              <p:cNvPr id="13" name="楕円 2">
                <a:extLst>
                  <a:ext uri="{FF2B5EF4-FFF2-40B4-BE49-F238E27FC236}">
                    <a16:creationId xmlns="" xmlns:a16="http://schemas.microsoft.com/office/drawing/2014/main" id="{0D3DCDD8-6267-4602-B106-8E0F2EE3CBE0}"/>
                  </a:ext>
                </a:extLst>
              </p:cNvPr>
              <p:cNvSpPr/>
              <p:nvPr/>
            </p:nvSpPr>
            <p:spPr>
              <a:xfrm>
                <a:off x="1181342" y="1027839"/>
                <a:ext cx="360000" cy="360000"/>
              </a:xfrm>
              <a:prstGeom prst="ellipse">
                <a:avLst/>
              </a:prstGeom>
              <a:solidFill>
                <a:srgbClr val="0000FF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" name="楕円 2">
                <a:extLst>
                  <a:ext uri="{FF2B5EF4-FFF2-40B4-BE49-F238E27FC236}">
                    <a16:creationId xmlns="" xmlns:a16="http://schemas.microsoft.com/office/drawing/2014/main" id="{AEF380D7-D087-495F-A8C2-A5D9F2236A02}"/>
                  </a:ext>
                </a:extLst>
              </p:cNvPr>
              <p:cNvSpPr/>
              <p:nvPr/>
            </p:nvSpPr>
            <p:spPr>
              <a:xfrm>
                <a:off x="1181342" y="1018613"/>
                <a:ext cx="360000" cy="360000"/>
              </a:xfrm>
              <a:prstGeom prst="ellipse">
                <a:avLst/>
              </a:prstGeom>
              <a:noFill/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effectLst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1</a:t>
                </a:r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="" xmlns:a16="http://schemas.microsoft.com/office/drawing/2014/main" id="{7728EBE7-7EED-4EDF-8DE1-74D62FD8BFD9}"/>
                </a:ext>
              </a:extLst>
            </p:cNvPr>
            <p:cNvSpPr/>
            <p:nvPr/>
          </p:nvSpPr>
          <p:spPr>
            <a:xfrm>
              <a:off x="1658264" y="2362751"/>
              <a:ext cx="1549086" cy="144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="" xmlns:a16="http://schemas.microsoft.com/office/drawing/2014/main" id="{12F514BA-DF31-4EC2-ABBC-8FB9D0E289D4}"/>
                </a:ext>
              </a:extLst>
            </p:cNvPr>
            <p:cNvGrpSpPr/>
            <p:nvPr/>
          </p:nvGrpSpPr>
          <p:grpSpPr>
            <a:xfrm>
              <a:off x="2919824" y="2250308"/>
              <a:ext cx="360000" cy="375043"/>
              <a:chOff x="7375867" y="2356423"/>
              <a:chExt cx="360000" cy="375043"/>
            </a:xfrm>
          </p:grpSpPr>
          <p:sp>
            <p:nvSpPr>
              <p:cNvPr id="17" name="楕円 27">
                <a:extLst>
                  <a:ext uri="{FF2B5EF4-FFF2-40B4-BE49-F238E27FC236}">
                    <a16:creationId xmlns="" xmlns:a16="http://schemas.microsoft.com/office/drawing/2014/main" id="{957F0C30-0FFF-4E55-B980-E9C1A5DD40C2}"/>
                  </a:ext>
                </a:extLst>
              </p:cNvPr>
              <p:cNvSpPr/>
              <p:nvPr/>
            </p:nvSpPr>
            <p:spPr>
              <a:xfrm>
                <a:off x="7375867" y="2371466"/>
                <a:ext cx="360000" cy="360000"/>
              </a:xfrm>
              <a:prstGeom prst="ellipse">
                <a:avLst/>
              </a:prstGeom>
              <a:solidFill>
                <a:srgbClr val="0000FF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8" name="楕円 27">
                <a:extLst>
                  <a:ext uri="{FF2B5EF4-FFF2-40B4-BE49-F238E27FC236}">
                    <a16:creationId xmlns="" xmlns:a16="http://schemas.microsoft.com/office/drawing/2014/main" id="{5C91EF85-530B-49B3-9B95-54FDC7F8E0B8}"/>
                  </a:ext>
                </a:extLst>
              </p:cNvPr>
              <p:cNvSpPr/>
              <p:nvPr/>
            </p:nvSpPr>
            <p:spPr>
              <a:xfrm>
                <a:off x="7375867" y="2356423"/>
                <a:ext cx="360000" cy="360000"/>
              </a:xfrm>
              <a:prstGeom prst="ellipse">
                <a:avLst/>
              </a:prstGeom>
              <a:noFill/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effectLst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3</a:t>
                </a:r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B3F3DE77-8818-4726-A834-B819750497D6}"/>
                </a:ext>
              </a:extLst>
            </p:cNvPr>
            <p:cNvSpPr/>
            <p:nvPr/>
          </p:nvSpPr>
          <p:spPr>
            <a:xfrm>
              <a:off x="4858147" y="1882538"/>
              <a:ext cx="483163" cy="1800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="" xmlns:a16="http://schemas.microsoft.com/office/drawing/2014/main" id="{4A977710-F298-4F15-A3A8-DBFA2183545E}"/>
                </a:ext>
              </a:extLst>
            </p:cNvPr>
            <p:cNvGrpSpPr/>
            <p:nvPr/>
          </p:nvGrpSpPr>
          <p:grpSpPr>
            <a:xfrm>
              <a:off x="5251528" y="1787925"/>
              <a:ext cx="360000" cy="369226"/>
              <a:chOff x="1181342" y="1018613"/>
              <a:chExt cx="360000" cy="369226"/>
            </a:xfrm>
          </p:grpSpPr>
          <p:sp>
            <p:nvSpPr>
              <p:cNvPr id="22" name="楕円 2">
                <a:extLst>
                  <a:ext uri="{FF2B5EF4-FFF2-40B4-BE49-F238E27FC236}">
                    <a16:creationId xmlns="" xmlns:a16="http://schemas.microsoft.com/office/drawing/2014/main" id="{7A9124A4-5B97-4C70-82A8-D366B0D2D11A}"/>
                  </a:ext>
                </a:extLst>
              </p:cNvPr>
              <p:cNvSpPr/>
              <p:nvPr/>
            </p:nvSpPr>
            <p:spPr>
              <a:xfrm>
                <a:off x="1181342" y="1027839"/>
                <a:ext cx="360000" cy="360000"/>
              </a:xfrm>
              <a:prstGeom prst="ellipse">
                <a:avLst/>
              </a:prstGeom>
              <a:solidFill>
                <a:srgbClr val="0000FF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3" name="楕円 2">
                <a:extLst>
                  <a:ext uri="{FF2B5EF4-FFF2-40B4-BE49-F238E27FC236}">
                    <a16:creationId xmlns="" xmlns:a16="http://schemas.microsoft.com/office/drawing/2014/main" id="{4CC06495-D219-4597-B021-145A87F948DD}"/>
                  </a:ext>
                </a:extLst>
              </p:cNvPr>
              <p:cNvSpPr/>
              <p:nvPr/>
            </p:nvSpPr>
            <p:spPr>
              <a:xfrm>
                <a:off x="1181342" y="1018613"/>
                <a:ext cx="360000" cy="360000"/>
              </a:xfrm>
              <a:prstGeom prst="ellipse">
                <a:avLst/>
              </a:prstGeom>
              <a:noFill/>
              <a:ln w="539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effectLst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4</a:t>
                </a:r>
                <a:endParaRPr kumimoji="1" lang="ja-JP" altLang="en-US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sp>
        <p:nvSpPr>
          <p:cNvPr id="24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のデータ読み込み</a:t>
            </a:r>
          </a:p>
        </p:txBody>
      </p:sp>
    </p:spTree>
    <p:extLst>
      <p:ext uri="{BB962C8B-B14F-4D97-AF65-F5344CB8AC3E}">
        <p14:creationId xmlns:p14="http://schemas.microsoft.com/office/powerpoint/2010/main" val="29619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8">
            <a:extLst>
              <a:ext uri="{FF2B5EF4-FFF2-40B4-BE49-F238E27FC236}">
                <a16:creationId xmlns="" xmlns:a16="http://schemas.microsoft.com/office/drawing/2014/main" id="{4689A393-A2C0-433E-91AB-391B00D68C0B}"/>
              </a:ext>
            </a:extLst>
          </p:cNvPr>
          <p:cNvSpPr txBox="1">
            <a:spLocks/>
          </p:cNvSpPr>
          <p:nvPr/>
        </p:nvSpPr>
        <p:spPr>
          <a:xfrm>
            <a:off x="810345" y="719595"/>
            <a:ext cx="7248525" cy="625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統計解析</a:t>
            </a:r>
            <a:r>
              <a:rPr lang="ja-JP" altLang="en-US" sz="2800" b="1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＞</a:t>
            </a:r>
            <a:r>
              <a:rPr lang="ja-JP" altLang="en-US" sz="28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連続変数の解析</a:t>
            </a:r>
            <a:r>
              <a:rPr lang="ja-JP" altLang="en-US" sz="2800" b="1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＞</a:t>
            </a:r>
            <a:r>
              <a:rPr lang="ja-JP" altLang="en-US" sz="2800" dirty="0">
                <a:solidFill>
                  <a:srgbClr val="0000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連続変数の要約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82EA21AC-C776-4190-A979-99A02244DFC8}"/>
              </a:ext>
            </a:extLst>
          </p:cNvPr>
          <p:cNvSpPr>
            <a:spLocks noChangeAspect="1"/>
          </p:cNvSpPr>
          <p:nvPr/>
        </p:nvSpPr>
        <p:spPr>
          <a:xfrm>
            <a:off x="611189" y="934772"/>
            <a:ext cx="180000" cy="180000"/>
          </a:xfrm>
          <a:prstGeom prst="rect">
            <a:avLst/>
          </a:prstGeom>
          <a:solidFill>
            <a:srgbClr val="0000F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8994" r="15703"/>
          <a:stretch/>
        </p:blipFill>
        <p:spPr>
          <a:xfrm>
            <a:off x="611189" y="1463052"/>
            <a:ext cx="4756911" cy="31300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5D611FC6-E14E-4A7F-A00F-5B45F716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983"/>
          <a:stretch/>
        </p:blipFill>
        <p:spPr>
          <a:xfrm>
            <a:off x="5427763" y="1463049"/>
            <a:ext cx="3105048" cy="31300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938480CA-055D-4E92-8735-7871B29241C7}"/>
              </a:ext>
            </a:extLst>
          </p:cNvPr>
          <p:cNvSpPr/>
          <p:nvPr/>
        </p:nvSpPr>
        <p:spPr>
          <a:xfrm>
            <a:off x="1138770" y="2458745"/>
            <a:ext cx="699187" cy="216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AB7B0C37-BD61-4B73-A263-D770E1D5F4F7}"/>
              </a:ext>
            </a:extLst>
          </p:cNvPr>
          <p:cNvSpPr/>
          <p:nvPr/>
        </p:nvSpPr>
        <p:spPr>
          <a:xfrm>
            <a:off x="1177375" y="2854012"/>
            <a:ext cx="1323870" cy="216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E35BFAE1-24A1-49CB-B1AB-15B5654ED27E}"/>
              </a:ext>
            </a:extLst>
          </p:cNvPr>
          <p:cNvGrpSpPr/>
          <p:nvPr/>
        </p:nvGrpSpPr>
        <p:grpSpPr>
          <a:xfrm>
            <a:off x="2317241" y="2773058"/>
            <a:ext cx="360000" cy="377909"/>
            <a:chOff x="4283653" y="2587342"/>
            <a:chExt cx="360000" cy="377909"/>
          </a:xfrm>
        </p:grpSpPr>
        <p:sp>
          <p:nvSpPr>
            <p:cNvPr id="13" name="楕円 24">
              <a:extLst>
                <a:ext uri="{FF2B5EF4-FFF2-40B4-BE49-F238E27FC236}">
                  <a16:creationId xmlns="" xmlns:a16="http://schemas.microsoft.com/office/drawing/2014/main" id="{ADF9749A-FA4B-47AE-BB6A-F8148AAC6519}"/>
                </a:ext>
              </a:extLst>
            </p:cNvPr>
            <p:cNvSpPr/>
            <p:nvPr/>
          </p:nvSpPr>
          <p:spPr>
            <a:xfrm>
              <a:off x="4283653" y="2605251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楕円 24">
              <a:extLst>
                <a:ext uri="{FF2B5EF4-FFF2-40B4-BE49-F238E27FC236}">
                  <a16:creationId xmlns="" xmlns:a16="http://schemas.microsoft.com/office/drawing/2014/main" id="{E404CABE-98A0-4D21-8077-3AA32ADDD771}"/>
                </a:ext>
              </a:extLst>
            </p:cNvPr>
            <p:cNvSpPr/>
            <p:nvPr/>
          </p:nvSpPr>
          <p:spPr>
            <a:xfrm>
              <a:off x="4283653" y="2587342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B038ADE8-4F90-4864-AB72-0E07978F7F95}"/>
              </a:ext>
            </a:extLst>
          </p:cNvPr>
          <p:cNvGrpSpPr/>
          <p:nvPr/>
        </p:nvGrpSpPr>
        <p:grpSpPr>
          <a:xfrm>
            <a:off x="1726032" y="2382132"/>
            <a:ext cx="360000" cy="369226"/>
            <a:chOff x="1181342" y="1018613"/>
            <a:chExt cx="360000" cy="369226"/>
          </a:xfrm>
        </p:grpSpPr>
        <p:sp>
          <p:nvSpPr>
            <p:cNvPr id="16" name="楕円 2">
              <a:extLst>
                <a:ext uri="{FF2B5EF4-FFF2-40B4-BE49-F238E27FC236}">
                  <a16:creationId xmlns="" xmlns:a16="http://schemas.microsoft.com/office/drawing/2014/main" id="{6F20E3FC-3497-4079-9123-E3EE6B6C29A8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7" name="楕円 2">
              <a:extLst>
                <a:ext uri="{FF2B5EF4-FFF2-40B4-BE49-F238E27FC236}">
                  <a16:creationId xmlns="" xmlns:a16="http://schemas.microsoft.com/office/drawing/2014/main" id="{18D73BB0-3972-448B-B421-82F21F5601E4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340841A6-973D-43B5-810F-239C5C454064}"/>
              </a:ext>
            </a:extLst>
          </p:cNvPr>
          <p:cNvSpPr/>
          <p:nvPr/>
        </p:nvSpPr>
        <p:spPr>
          <a:xfrm>
            <a:off x="2736876" y="2854012"/>
            <a:ext cx="2390949" cy="216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7A9D68E6-DB94-4AFD-AFAC-D1AF7CB977E1}"/>
              </a:ext>
            </a:extLst>
          </p:cNvPr>
          <p:cNvGrpSpPr/>
          <p:nvPr/>
        </p:nvGrpSpPr>
        <p:grpSpPr>
          <a:xfrm>
            <a:off x="4944058" y="2774491"/>
            <a:ext cx="360000" cy="375043"/>
            <a:chOff x="7375867" y="2356423"/>
            <a:chExt cx="360000" cy="375043"/>
          </a:xfrm>
        </p:grpSpPr>
        <p:sp>
          <p:nvSpPr>
            <p:cNvPr id="20" name="楕円 27">
              <a:extLst>
                <a:ext uri="{FF2B5EF4-FFF2-40B4-BE49-F238E27FC236}">
                  <a16:creationId xmlns="" xmlns:a16="http://schemas.microsoft.com/office/drawing/2014/main" id="{4BC2F8D9-55A0-4C4E-8BA2-02813022B30B}"/>
                </a:ext>
              </a:extLst>
            </p:cNvPr>
            <p:cNvSpPr/>
            <p:nvPr/>
          </p:nvSpPr>
          <p:spPr>
            <a:xfrm>
              <a:off x="7375867" y="2371466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楕円 27">
              <a:extLst>
                <a:ext uri="{FF2B5EF4-FFF2-40B4-BE49-F238E27FC236}">
                  <a16:creationId xmlns="" xmlns:a16="http://schemas.microsoft.com/office/drawing/2014/main" id="{068EB368-6E0B-48A9-880E-5887B1DFF502}"/>
                </a:ext>
              </a:extLst>
            </p:cNvPr>
            <p:cNvSpPr/>
            <p:nvPr/>
          </p:nvSpPr>
          <p:spPr>
            <a:xfrm>
              <a:off x="7375867" y="235642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81843244-2AB4-4D2C-AEC7-7E3DCC4EA3FC}"/>
              </a:ext>
            </a:extLst>
          </p:cNvPr>
          <p:cNvSpPr/>
          <p:nvPr/>
        </p:nvSpPr>
        <p:spPr>
          <a:xfrm>
            <a:off x="5517064" y="2295712"/>
            <a:ext cx="109202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="" xmlns:a16="http://schemas.microsoft.com/office/drawing/2014/main" id="{F326ADC7-87CF-4766-B2C3-12F0774EF5D1}"/>
              </a:ext>
            </a:extLst>
          </p:cNvPr>
          <p:cNvGrpSpPr/>
          <p:nvPr/>
        </p:nvGrpSpPr>
        <p:grpSpPr>
          <a:xfrm>
            <a:off x="6503031" y="2199754"/>
            <a:ext cx="371665" cy="371916"/>
            <a:chOff x="4064965" y="4711874"/>
            <a:chExt cx="371665" cy="371916"/>
          </a:xfrm>
        </p:grpSpPr>
        <p:sp>
          <p:nvSpPr>
            <p:cNvPr id="24" name="楕円 29">
              <a:extLst>
                <a:ext uri="{FF2B5EF4-FFF2-40B4-BE49-F238E27FC236}">
                  <a16:creationId xmlns="" xmlns:a16="http://schemas.microsoft.com/office/drawing/2014/main" id="{C5269530-41C7-47B2-BBAA-6FD07FA3356F}"/>
                </a:ext>
              </a:extLst>
            </p:cNvPr>
            <p:cNvSpPr/>
            <p:nvPr/>
          </p:nvSpPr>
          <p:spPr>
            <a:xfrm>
              <a:off x="4076630" y="4723790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楕円 29">
              <a:extLst>
                <a:ext uri="{FF2B5EF4-FFF2-40B4-BE49-F238E27FC236}">
                  <a16:creationId xmlns="" xmlns:a16="http://schemas.microsoft.com/office/drawing/2014/main" id="{72E4822B-44A5-4CC1-8523-DC253AA941CE}"/>
                </a:ext>
              </a:extLst>
            </p:cNvPr>
            <p:cNvSpPr/>
            <p:nvPr/>
          </p:nvSpPr>
          <p:spPr>
            <a:xfrm>
              <a:off x="4064965" y="4711874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1529410E-04B9-43ED-ADA6-84572BF60737}"/>
              </a:ext>
            </a:extLst>
          </p:cNvPr>
          <p:cNvSpPr/>
          <p:nvPr/>
        </p:nvSpPr>
        <p:spPr>
          <a:xfrm>
            <a:off x="5510786" y="2930454"/>
            <a:ext cx="109202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EA06560A-4228-45A6-B446-4A8822C88AD8}"/>
              </a:ext>
            </a:extLst>
          </p:cNvPr>
          <p:cNvGrpSpPr/>
          <p:nvPr/>
        </p:nvGrpSpPr>
        <p:grpSpPr>
          <a:xfrm>
            <a:off x="6503031" y="2834496"/>
            <a:ext cx="362140" cy="371916"/>
            <a:chOff x="4074490" y="4711874"/>
            <a:chExt cx="362140" cy="371916"/>
          </a:xfrm>
        </p:grpSpPr>
        <p:sp>
          <p:nvSpPr>
            <p:cNvPr id="28" name="楕円 29">
              <a:extLst>
                <a:ext uri="{FF2B5EF4-FFF2-40B4-BE49-F238E27FC236}">
                  <a16:creationId xmlns="" xmlns:a16="http://schemas.microsoft.com/office/drawing/2014/main" id="{DDAE45D5-61B1-4199-9305-3C849C42E447}"/>
                </a:ext>
              </a:extLst>
            </p:cNvPr>
            <p:cNvSpPr/>
            <p:nvPr/>
          </p:nvSpPr>
          <p:spPr>
            <a:xfrm>
              <a:off x="4076630" y="4723790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9" name="楕円 29">
              <a:extLst>
                <a:ext uri="{FF2B5EF4-FFF2-40B4-BE49-F238E27FC236}">
                  <a16:creationId xmlns="" xmlns:a16="http://schemas.microsoft.com/office/drawing/2014/main" id="{3853A9BA-82F5-427A-858C-3EE636822E73}"/>
                </a:ext>
              </a:extLst>
            </p:cNvPr>
            <p:cNvSpPr/>
            <p:nvPr/>
          </p:nvSpPr>
          <p:spPr>
            <a:xfrm>
              <a:off x="4074490" y="4711874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0A758EFD-BCCE-4B51-9F3A-3E2F2A1CFC4C}"/>
              </a:ext>
            </a:extLst>
          </p:cNvPr>
          <p:cNvSpPr/>
          <p:nvPr/>
        </p:nvSpPr>
        <p:spPr>
          <a:xfrm>
            <a:off x="5652120" y="3715546"/>
            <a:ext cx="950691" cy="252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="" xmlns:a16="http://schemas.microsoft.com/office/drawing/2014/main" id="{696E1022-65EA-4BD0-BE57-C6E1A856C777}"/>
              </a:ext>
            </a:extLst>
          </p:cNvPr>
          <p:cNvGrpSpPr/>
          <p:nvPr/>
        </p:nvGrpSpPr>
        <p:grpSpPr>
          <a:xfrm>
            <a:off x="6428019" y="3655588"/>
            <a:ext cx="362140" cy="371916"/>
            <a:chOff x="4074490" y="4711874"/>
            <a:chExt cx="362140" cy="371916"/>
          </a:xfrm>
        </p:grpSpPr>
        <p:sp>
          <p:nvSpPr>
            <p:cNvPr id="32" name="楕円 29">
              <a:extLst>
                <a:ext uri="{FF2B5EF4-FFF2-40B4-BE49-F238E27FC236}">
                  <a16:creationId xmlns="" xmlns:a16="http://schemas.microsoft.com/office/drawing/2014/main" id="{7C5F960F-0415-4AC3-8A91-03C486ED416F}"/>
                </a:ext>
              </a:extLst>
            </p:cNvPr>
            <p:cNvSpPr/>
            <p:nvPr/>
          </p:nvSpPr>
          <p:spPr>
            <a:xfrm>
              <a:off x="4076630" y="4723790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3" name="楕円 29">
              <a:extLst>
                <a:ext uri="{FF2B5EF4-FFF2-40B4-BE49-F238E27FC236}">
                  <a16:creationId xmlns="" xmlns:a16="http://schemas.microsoft.com/office/drawing/2014/main" id="{6EEFE148-2DF2-4A5E-B3B0-FD3101FBD019}"/>
                </a:ext>
              </a:extLst>
            </p:cNvPr>
            <p:cNvSpPr/>
            <p:nvPr/>
          </p:nvSpPr>
          <p:spPr>
            <a:xfrm>
              <a:off x="4074490" y="4711874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="" xmlns:a16="http://schemas.microsoft.com/office/drawing/2014/main" id="{6F84BF53-001B-409A-9241-7C42E416315D}"/>
              </a:ext>
            </a:extLst>
          </p:cNvPr>
          <p:cNvSpPr/>
          <p:nvPr/>
        </p:nvSpPr>
        <p:spPr>
          <a:xfrm>
            <a:off x="6908788" y="2113608"/>
            <a:ext cx="950691" cy="216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="" xmlns:a16="http://schemas.microsoft.com/office/drawing/2014/main" id="{FBB1F972-BCC4-40CE-8BE7-B175BDADA39A}"/>
              </a:ext>
            </a:extLst>
          </p:cNvPr>
          <p:cNvGrpSpPr/>
          <p:nvPr/>
        </p:nvGrpSpPr>
        <p:grpSpPr>
          <a:xfrm>
            <a:off x="7802114" y="2035650"/>
            <a:ext cx="362140" cy="371916"/>
            <a:chOff x="4074490" y="4711874"/>
            <a:chExt cx="362140" cy="371916"/>
          </a:xfrm>
        </p:grpSpPr>
        <p:sp>
          <p:nvSpPr>
            <p:cNvPr id="39" name="楕円 29">
              <a:extLst>
                <a:ext uri="{FF2B5EF4-FFF2-40B4-BE49-F238E27FC236}">
                  <a16:creationId xmlns="" xmlns:a16="http://schemas.microsoft.com/office/drawing/2014/main" id="{5E5F9768-8D79-4B38-BB4E-87D9597CBD3E}"/>
                </a:ext>
              </a:extLst>
            </p:cNvPr>
            <p:cNvSpPr/>
            <p:nvPr/>
          </p:nvSpPr>
          <p:spPr>
            <a:xfrm>
              <a:off x="4076630" y="4723790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0" name="楕円 29">
              <a:extLst>
                <a:ext uri="{FF2B5EF4-FFF2-40B4-BE49-F238E27FC236}">
                  <a16:creationId xmlns="" xmlns:a16="http://schemas.microsoft.com/office/drawing/2014/main" id="{854AE317-0BD2-45BF-940D-F64147C42F38}"/>
                </a:ext>
              </a:extLst>
            </p:cNvPr>
            <p:cNvSpPr/>
            <p:nvPr/>
          </p:nvSpPr>
          <p:spPr>
            <a:xfrm>
              <a:off x="4074490" y="4711874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6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で男子の身長の特徴を計算する</a:t>
            </a:r>
          </a:p>
        </p:txBody>
      </p:sp>
    </p:spTree>
    <p:extLst>
      <p:ext uri="{BB962C8B-B14F-4D97-AF65-F5344CB8AC3E}">
        <p14:creationId xmlns:p14="http://schemas.microsoft.com/office/powerpoint/2010/main" val="149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r="2125"/>
          <a:stretch/>
        </p:blipFill>
        <p:spPr>
          <a:xfrm>
            <a:off x="611188" y="863650"/>
            <a:ext cx="4735614" cy="40641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6840D74F-6841-4000-A814-B1F0AF138BB5}"/>
              </a:ext>
            </a:extLst>
          </p:cNvPr>
          <p:cNvSpPr/>
          <p:nvPr/>
        </p:nvSpPr>
        <p:spPr>
          <a:xfrm>
            <a:off x="654094" y="4398243"/>
            <a:ext cx="3255237" cy="432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で男子の身長の特徴を計算した結果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415061" y="863650"/>
            <a:ext cx="3117600" cy="4064400"/>
            <a:chOff x="5415061" y="863650"/>
            <a:chExt cx="3117600" cy="40644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/>
            <a:srcRect t="-13540" r="3727" b="-11959"/>
            <a:stretch/>
          </p:blipFill>
          <p:spPr>
            <a:xfrm>
              <a:off x="5484070" y="908824"/>
              <a:ext cx="3010866" cy="3924853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5415061" y="863650"/>
              <a:ext cx="3117600" cy="4064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0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="" xmlns:a16="http://schemas.microsoft.com/office/drawing/2014/main" id="{D3407696-C588-4AE6-8E33-E56F74ACF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3910889" y="494102"/>
            <a:ext cx="4320480" cy="4518330"/>
          </a:xfrm>
          <a:prstGeom prst="rect">
            <a:avLst/>
          </a:prstGeom>
          <a:ln w="6350"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b="29628"/>
          <a:stretch/>
        </p:blipFill>
        <p:spPr>
          <a:xfrm>
            <a:off x="612111" y="863650"/>
            <a:ext cx="3062283" cy="109931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08" y="2054971"/>
            <a:ext cx="3062287" cy="28924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95B10439-4149-4B4F-95CE-D00774F0ED6A}"/>
              </a:ext>
            </a:extLst>
          </p:cNvPr>
          <p:cNvSpPr/>
          <p:nvPr/>
        </p:nvSpPr>
        <p:spPr>
          <a:xfrm>
            <a:off x="2064006" y="1002169"/>
            <a:ext cx="61765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BDE0FBA8-6A33-43BE-B69D-525031459758}"/>
              </a:ext>
            </a:extLst>
          </p:cNvPr>
          <p:cNvSpPr/>
          <p:nvPr/>
        </p:nvSpPr>
        <p:spPr>
          <a:xfrm>
            <a:off x="2073382" y="1500571"/>
            <a:ext cx="1330593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45020D6C-EB3C-4BC5-9CCF-28AB91928FBF}"/>
              </a:ext>
            </a:extLst>
          </p:cNvPr>
          <p:cNvGrpSpPr/>
          <p:nvPr/>
        </p:nvGrpSpPr>
        <p:grpSpPr>
          <a:xfrm>
            <a:off x="3316464" y="1401617"/>
            <a:ext cx="360000" cy="377909"/>
            <a:chOff x="4283653" y="2587342"/>
            <a:chExt cx="360000" cy="377909"/>
          </a:xfrm>
        </p:grpSpPr>
        <p:sp>
          <p:nvSpPr>
            <p:cNvPr id="13" name="楕円 24">
              <a:extLst>
                <a:ext uri="{FF2B5EF4-FFF2-40B4-BE49-F238E27FC236}">
                  <a16:creationId xmlns="" xmlns:a16="http://schemas.microsoft.com/office/drawing/2014/main" id="{244E0AF3-B39D-4C2B-915D-E9ED2589E6E9}"/>
                </a:ext>
              </a:extLst>
            </p:cNvPr>
            <p:cNvSpPr/>
            <p:nvPr/>
          </p:nvSpPr>
          <p:spPr>
            <a:xfrm>
              <a:off x="4283653" y="2605251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楕円 24">
              <a:extLst>
                <a:ext uri="{FF2B5EF4-FFF2-40B4-BE49-F238E27FC236}">
                  <a16:creationId xmlns="" xmlns:a16="http://schemas.microsoft.com/office/drawing/2014/main" id="{F50CEBC5-0DD7-47C6-9046-A6E4E9682DAC}"/>
                </a:ext>
              </a:extLst>
            </p:cNvPr>
            <p:cNvSpPr/>
            <p:nvPr/>
          </p:nvSpPr>
          <p:spPr>
            <a:xfrm>
              <a:off x="4283653" y="2587342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03880E61-848E-405C-B115-7C00F5CE005A}"/>
              </a:ext>
            </a:extLst>
          </p:cNvPr>
          <p:cNvGrpSpPr/>
          <p:nvPr/>
        </p:nvGrpSpPr>
        <p:grpSpPr>
          <a:xfrm>
            <a:off x="2424466" y="907556"/>
            <a:ext cx="360000" cy="369226"/>
            <a:chOff x="1181342" y="1018613"/>
            <a:chExt cx="360000" cy="369226"/>
          </a:xfrm>
        </p:grpSpPr>
        <p:sp>
          <p:nvSpPr>
            <p:cNvPr id="16" name="楕円 2">
              <a:extLst>
                <a:ext uri="{FF2B5EF4-FFF2-40B4-BE49-F238E27FC236}">
                  <a16:creationId xmlns="" xmlns:a16="http://schemas.microsoft.com/office/drawing/2014/main" id="{8855FC86-0D27-443F-831A-D8DBC8E5A40A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7" name="楕円 2">
              <a:extLst>
                <a:ext uri="{FF2B5EF4-FFF2-40B4-BE49-F238E27FC236}">
                  <a16:creationId xmlns="" xmlns:a16="http://schemas.microsoft.com/office/drawing/2014/main" id="{A4F4B5DA-0605-470F-8397-25792700D9BA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9A00D2CB-80E3-4A02-B7FD-D9173612BD82}"/>
              </a:ext>
            </a:extLst>
          </p:cNvPr>
          <p:cNvSpPr/>
          <p:nvPr/>
        </p:nvSpPr>
        <p:spPr>
          <a:xfrm>
            <a:off x="647667" y="2444894"/>
            <a:ext cx="61765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741EFA3C-9C7F-401F-8736-B5884655A4F2}"/>
              </a:ext>
            </a:extLst>
          </p:cNvPr>
          <p:cNvGrpSpPr/>
          <p:nvPr/>
        </p:nvGrpSpPr>
        <p:grpSpPr>
          <a:xfrm>
            <a:off x="1115683" y="2350281"/>
            <a:ext cx="360000" cy="369226"/>
            <a:chOff x="1181342" y="1018613"/>
            <a:chExt cx="360000" cy="369226"/>
          </a:xfrm>
        </p:grpSpPr>
        <p:sp>
          <p:nvSpPr>
            <p:cNvPr id="20" name="楕円 2">
              <a:extLst>
                <a:ext uri="{FF2B5EF4-FFF2-40B4-BE49-F238E27FC236}">
                  <a16:creationId xmlns="" xmlns:a16="http://schemas.microsoft.com/office/drawing/2014/main" id="{05F745D1-9217-49C3-8F88-5A7468E07A55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楕円 2">
              <a:extLst>
                <a:ext uri="{FF2B5EF4-FFF2-40B4-BE49-F238E27FC236}">
                  <a16:creationId xmlns="" xmlns:a16="http://schemas.microsoft.com/office/drawing/2014/main" id="{54CC4CAA-CC51-478F-901A-1F35CEFEE381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734057" y="863650"/>
            <a:ext cx="4798756" cy="40838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22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でヒストグラムをつくってみよう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37830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-1925" t="5508" r="-3584" b="6834"/>
          <a:stretch/>
        </p:blipFill>
        <p:spPr>
          <a:xfrm>
            <a:off x="4263102" y="863651"/>
            <a:ext cx="4269710" cy="35281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863650"/>
            <a:ext cx="3592251" cy="3528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1A1AF8FD-2101-41D1-A4F1-74BD13C24149}"/>
              </a:ext>
            </a:extLst>
          </p:cNvPr>
          <p:cNvSpPr/>
          <p:nvPr/>
        </p:nvSpPr>
        <p:spPr>
          <a:xfrm>
            <a:off x="611188" y="2623527"/>
            <a:ext cx="1538477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014540F7-650D-437B-9BAA-BA3B6FFF64CA}"/>
              </a:ext>
            </a:extLst>
          </p:cNvPr>
          <p:cNvSpPr/>
          <p:nvPr/>
        </p:nvSpPr>
        <p:spPr>
          <a:xfrm>
            <a:off x="1737909" y="2035236"/>
            <a:ext cx="87510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="" xmlns:a16="http://schemas.microsoft.com/office/drawing/2014/main" id="{F4D18EEC-D27F-44F4-A2F0-36E66E140A92}"/>
              </a:ext>
            </a:extLst>
          </p:cNvPr>
          <p:cNvGrpSpPr/>
          <p:nvPr/>
        </p:nvGrpSpPr>
        <p:grpSpPr>
          <a:xfrm>
            <a:off x="2479783" y="1936282"/>
            <a:ext cx="360000" cy="377909"/>
            <a:chOff x="4283653" y="2587342"/>
            <a:chExt cx="360000" cy="377909"/>
          </a:xfrm>
        </p:grpSpPr>
        <p:sp>
          <p:nvSpPr>
            <p:cNvPr id="10" name="楕円 24">
              <a:extLst>
                <a:ext uri="{FF2B5EF4-FFF2-40B4-BE49-F238E27FC236}">
                  <a16:creationId xmlns="" xmlns:a16="http://schemas.microsoft.com/office/drawing/2014/main" id="{B9C2B811-E80E-4D71-A131-DFB6E52374DA}"/>
                </a:ext>
              </a:extLst>
            </p:cNvPr>
            <p:cNvSpPr/>
            <p:nvPr/>
          </p:nvSpPr>
          <p:spPr>
            <a:xfrm>
              <a:off x="4283653" y="2605251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" name="楕円 24">
              <a:extLst>
                <a:ext uri="{FF2B5EF4-FFF2-40B4-BE49-F238E27FC236}">
                  <a16:creationId xmlns="" xmlns:a16="http://schemas.microsoft.com/office/drawing/2014/main" id="{9D901E51-34FB-4C20-9239-12425179E30F}"/>
                </a:ext>
              </a:extLst>
            </p:cNvPr>
            <p:cNvSpPr/>
            <p:nvPr/>
          </p:nvSpPr>
          <p:spPr>
            <a:xfrm>
              <a:off x="4283653" y="2587342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1BD078FA-28F5-41A2-A97C-6567BD56F20C}"/>
              </a:ext>
            </a:extLst>
          </p:cNvPr>
          <p:cNvGrpSpPr/>
          <p:nvPr/>
        </p:nvGrpSpPr>
        <p:grpSpPr>
          <a:xfrm>
            <a:off x="1950615" y="2528914"/>
            <a:ext cx="360000" cy="369226"/>
            <a:chOff x="1181342" y="1018613"/>
            <a:chExt cx="360000" cy="369226"/>
          </a:xfrm>
        </p:grpSpPr>
        <p:sp>
          <p:nvSpPr>
            <p:cNvPr id="13" name="楕円 2">
              <a:extLst>
                <a:ext uri="{FF2B5EF4-FFF2-40B4-BE49-F238E27FC236}">
                  <a16:creationId xmlns="" xmlns:a16="http://schemas.microsoft.com/office/drawing/2014/main" id="{7E7C1BD4-7C55-4E00-A05F-269D0258E70D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楕円 2">
              <a:extLst>
                <a:ext uri="{FF2B5EF4-FFF2-40B4-BE49-F238E27FC236}">
                  <a16:creationId xmlns="" xmlns:a16="http://schemas.microsoft.com/office/drawing/2014/main" id="{C3CF42C5-501E-4879-B46A-BBA1DFE63B3B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5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で男女の身長を同時にグラフに</a:t>
            </a:r>
          </a:p>
        </p:txBody>
      </p:sp>
    </p:spTree>
    <p:extLst>
      <p:ext uri="{BB962C8B-B14F-4D97-AF65-F5344CB8AC3E}">
        <p14:creationId xmlns:p14="http://schemas.microsoft.com/office/powerpoint/2010/main" val="22529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22426"/>
          <a:stretch/>
        </p:blipFill>
        <p:spPr>
          <a:xfrm>
            <a:off x="611188" y="863650"/>
            <a:ext cx="4849209" cy="27443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コンテンツ プレースホルダー 4">
            <a:extLst>
              <a:ext uri="{FF2B5EF4-FFF2-40B4-BE49-F238E27FC236}">
                <a16:creationId xmlns="" xmlns:a16="http://schemas.microsoft.com/office/drawing/2014/main" id="{D4BB9CFF-37CA-4215-81B1-C1635FEBC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07" y="863650"/>
            <a:ext cx="3003706" cy="3384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38E3225B-4687-4FDB-BB0D-83E958D906C1}"/>
              </a:ext>
            </a:extLst>
          </p:cNvPr>
          <p:cNvSpPr/>
          <p:nvPr/>
        </p:nvSpPr>
        <p:spPr>
          <a:xfrm>
            <a:off x="867508" y="1115195"/>
            <a:ext cx="617655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4917B9BB-B305-430D-B7EC-311FE10AAA23}"/>
              </a:ext>
            </a:extLst>
          </p:cNvPr>
          <p:cNvSpPr/>
          <p:nvPr/>
        </p:nvSpPr>
        <p:spPr>
          <a:xfrm>
            <a:off x="923733" y="1296622"/>
            <a:ext cx="1330593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8A590AD9-799E-499B-932A-6AB611FCADAD}"/>
              </a:ext>
            </a:extLst>
          </p:cNvPr>
          <p:cNvGrpSpPr/>
          <p:nvPr/>
        </p:nvGrpSpPr>
        <p:grpSpPr>
          <a:xfrm>
            <a:off x="2074326" y="1197668"/>
            <a:ext cx="360000" cy="377909"/>
            <a:chOff x="4283653" y="2587342"/>
            <a:chExt cx="360000" cy="377909"/>
          </a:xfrm>
        </p:grpSpPr>
        <p:sp>
          <p:nvSpPr>
            <p:cNvPr id="11" name="楕円 24">
              <a:extLst>
                <a:ext uri="{FF2B5EF4-FFF2-40B4-BE49-F238E27FC236}">
                  <a16:creationId xmlns="" xmlns:a16="http://schemas.microsoft.com/office/drawing/2014/main" id="{06700482-2CA1-4785-8C49-D3D8A86D58FA}"/>
                </a:ext>
              </a:extLst>
            </p:cNvPr>
            <p:cNvSpPr/>
            <p:nvPr/>
          </p:nvSpPr>
          <p:spPr>
            <a:xfrm>
              <a:off x="4283653" y="2605251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2" name="楕円 24">
              <a:extLst>
                <a:ext uri="{FF2B5EF4-FFF2-40B4-BE49-F238E27FC236}">
                  <a16:creationId xmlns="" xmlns:a16="http://schemas.microsoft.com/office/drawing/2014/main" id="{17F1FB03-6D86-4746-9074-95C258E01C25}"/>
                </a:ext>
              </a:extLst>
            </p:cNvPr>
            <p:cNvSpPr/>
            <p:nvPr/>
          </p:nvSpPr>
          <p:spPr>
            <a:xfrm>
              <a:off x="4283653" y="2587342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="" xmlns:a16="http://schemas.microsoft.com/office/drawing/2014/main" id="{6A03600E-7F22-4AE5-A1A3-CDCDFDE2D270}"/>
              </a:ext>
            </a:extLst>
          </p:cNvPr>
          <p:cNvGrpSpPr/>
          <p:nvPr/>
        </p:nvGrpSpPr>
        <p:grpSpPr>
          <a:xfrm>
            <a:off x="1376324" y="951267"/>
            <a:ext cx="360000" cy="369226"/>
            <a:chOff x="1181342" y="1018613"/>
            <a:chExt cx="360000" cy="369226"/>
          </a:xfrm>
        </p:grpSpPr>
        <p:sp>
          <p:nvSpPr>
            <p:cNvPr id="14" name="楕円 2">
              <a:extLst>
                <a:ext uri="{FF2B5EF4-FFF2-40B4-BE49-F238E27FC236}">
                  <a16:creationId xmlns="" xmlns:a16="http://schemas.microsoft.com/office/drawing/2014/main" id="{600E9A8D-2607-4370-BE6E-EC948393E2F4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" name="楕円 2">
              <a:extLst>
                <a:ext uri="{FF2B5EF4-FFF2-40B4-BE49-F238E27FC236}">
                  <a16:creationId xmlns="" xmlns:a16="http://schemas.microsoft.com/office/drawing/2014/main" id="{FB3273DB-6507-4CA3-BADB-A8CE86669FC4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D3C738-8DF9-4837-8046-F1922720B6FB}"/>
              </a:ext>
            </a:extLst>
          </p:cNvPr>
          <p:cNvSpPr/>
          <p:nvPr/>
        </p:nvSpPr>
        <p:spPr>
          <a:xfrm>
            <a:off x="2275842" y="2345995"/>
            <a:ext cx="2956189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="" xmlns:a16="http://schemas.microsoft.com/office/drawing/2014/main" id="{F3DF5897-5C8A-4CFA-A121-8C1C60ED095E}"/>
              </a:ext>
            </a:extLst>
          </p:cNvPr>
          <p:cNvGrpSpPr/>
          <p:nvPr/>
        </p:nvGrpSpPr>
        <p:grpSpPr>
          <a:xfrm>
            <a:off x="5065456" y="2251382"/>
            <a:ext cx="360000" cy="369226"/>
            <a:chOff x="1181342" y="1018613"/>
            <a:chExt cx="360000" cy="369226"/>
          </a:xfrm>
        </p:grpSpPr>
        <p:sp>
          <p:nvSpPr>
            <p:cNvPr id="18" name="楕円 2">
              <a:extLst>
                <a:ext uri="{FF2B5EF4-FFF2-40B4-BE49-F238E27FC236}">
                  <a16:creationId xmlns="" xmlns:a16="http://schemas.microsoft.com/office/drawing/2014/main" id="{44B333E2-C2C2-437C-A6F3-74142972E474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楕円 2">
              <a:extLst>
                <a:ext uri="{FF2B5EF4-FFF2-40B4-BE49-F238E27FC236}">
                  <a16:creationId xmlns="" xmlns:a16="http://schemas.microsoft.com/office/drawing/2014/main" id="{12891ED1-4B4D-489E-B2CE-96CABA116EB9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C2A206AA-CFDA-4813-A90C-577DD87A9CD3}"/>
              </a:ext>
            </a:extLst>
          </p:cNvPr>
          <p:cNvSpPr/>
          <p:nvPr/>
        </p:nvSpPr>
        <p:spPr>
          <a:xfrm>
            <a:off x="6969304" y="1669174"/>
            <a:ext cx="771309" cy="144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="" xmlns:a16="http://schemas.microsoft.com/office/drawing/2014/main" id="{92601F54-09BC-4DFA-83A0-7DD18EC257AD}"/>
              </a:ext>
            </a:extLst>
          </p:cNvPr>
          <p:cNvGrpSpPr/>
          <p:nvPr/>
        </p:nvGrpSpPr>
        <p:grpSpPr>
          <a:xfrm>
            <a:off x="7586698" y="1556561"/>
            <a:ext cx="360000" cy="369226"/>
            <a:chOff x="1181342" y="1018613"/>
            <a:chExt cx="360000" cy="369226"/>
          </a:xfrm>
        </p:grpSpPr>
        <p:sp>
          <p:nvSpPr>
            <p:cNvPr id="22" name="楕円 2">
              <a:extLst>
                <a:ext uri="{FF2B5EF4-FFF2-40B4-BE49-F238E27FC236}">
                  <a16:creationId xmlns="" xmlns:a16="http://schemas.microsoft.com/office/drawing/2014/main" id="{E2800609-536C-47B6-B3E9-6C1EDD9CE8D0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楕円 2">
              <a:extLst>
                <a:ext uri="{FF2B5EF4-FFF2-40B4-BE49-F238E27FC236}">
                  <a16:creationId xmlns="" xmlns:a16="http://schemas.microsoft.com/office/drawing/2014/main" id="{DEE238CB-31ED-41A6-B3F6-294F187AA44A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BB0EED15-B56F-4521-B0E5-05227D9A0A38}"/>
              </a:ext>
            </a:extLst>
          </p:cNvPr>
          <p:cNvSpPr/>
          <p:nvPr/>
        </p:nvSpPr>
        <p:spPr>
          <a:xfrm>
            <a:off x="5575679" y="1952964"/>
            <a:ext cx="771309" cy="1440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="" xmlns:a16="http://schemas.microsoft.com/office/drawing/2014/main" id="{4093F3E1-9304-41AB-9B88-E3405A052892}"/>
              </a:ext>
            </a:extLst>
          </p:cNvPr>
          <p:cNvGrpSpPr/>
          <p:nvPr/>
        </p:nvGrpSpPr>
        <p:grpSpPr>
          <a:xfrm>
            <a:off x="6193334" y="1840351"/>
            <a:ext cx="360000" cy="369226"/>
            <a:chOff x="1181342" y="1018613"/>
            <a:chExt cx="360000" cy="369226"/>
          </a:xfrm>
        </p:grpSpPr>
        <p:sp>
          <p:nvSpPr>
            <p:cNvPr id="26" name="楕円 2">
              <a:extLst>
                <a:ext uri="{FF2B5EF4-FFF2-40B4-BE49-F238E27FC236}">
                  <a16:creationId xmlns="" xmlns:a16="http://schemas.microsoft.com/office/drawing/2014/main" id="{A58C8C28-5DBB-4B0F-B77E-EA587FE91B33}"/>
                </a:ext>
              </a:extLst>
            </p:cNvPr>
            <p:cNvSpPr/>
            <p:nvPr/>
          </p:nvSpPr>
          <p:spPr>
            <a:xfrm>
              <a:off x="1181342" y="1027839"/>
              <a:ext cx="360000" cy="360000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7" name="楕円 2">
              <a:extLst>
                <a:ext uri="{FF2B5EF4-FFF2-40B4-BE49-F238E27FC236}">
                  <a16:creationId xmlns="" xmlns:a16="http://schemas.microsoft.com/office/drawing/2014/main" id="{EE8FA81A-5AD4-4EB6-97AF-763EEBDEEA07}"/>
                </a:ext>
              </a:extLst>
            </p:cNvPr>
            <p:cNvSpPr/>
            <p:nvPr/>
          </p:nvSpPr>
          <p:spPr>
            <a:xfrm>
              <a:off x="1181342" y="1018613"/>
              <a:ext cx="360000" cy="360000"/>
            </a:xfrm>
            <a:prstGeom prst="ellipse">
              <a:avLst/>
            </a:prstGeom>
            <a:noFill/>
            <a:ln w="539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</a:t>
              </a:r>
              <a:endParaRPr kumimoji="1" lang="ja-JP" altLang="en-US" dirty="0"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8" name="タイトル 8"/>
          <p:cNvSpPr txBox="1">
            <a:spLocks/>
          </p:cNvSpPr>
          <p:nvPr/>
        </p:nvSpPr>
        <p:spPr>
          <a:xfrm>
            <a:off x="810344" y="110530"/>
            <a:ext cx="8310335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400"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en-US" altLang="ja-JP" sz="2800" dirty="0"/>
              <a:t>EZR</a:t>
            </a:r>
            <a:r>
              <a:rPr lang="ja-JP" altLang="en-US" sz="2800" dirty="0"/>
              <a:t>で</a:t>
            </a:r>
            <a:r>
              <a:rPr lang="en-US" altLang="ja-JP" sz="2800" dirty="0"/>
              <a:t>2×2</a:t>
            </a:r>
            <a:r>
              <a:rPr lang="ja-JP" altLang="en-US" sz="2800" dirty="0"/>
              <a:t>の分割表を作ってみる</a:t>
            </a:r>
          </a:p>
        </p:txBody>
      </p:sp>
    </p:spTree>
    <p:extLst>
      <p:ext uri="{BB962C8B-B14F-4D97-AF65-F5344CB8AC3E}">
        <p14:creationId xmlns:p14="http://schemas.microsoft.com/office/powerpoint/2010/main" val="17525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テーマ">
  <a:themeElements>
    <a:clrScheme name="統計入門">
      <a:dk1>
        <a:srgbClr val="000000"/>
      </a:dk1>
      <a:lt1>
        <a:sysClr val="window" lastClr="FFFFFF"/>
      </a:lt1>
      <a:dk2>
        <a:srgbClr val="34495E"/>
      </a:dk2>
      <a:lt2>
        <a:srgbClr val="ECF0F1"/>
      </a:lt2>
      <a:accent1>
        <a:srgbClr val="E74C3C"/>
      </a:accent1>
      <a:accent2>
        <a:srgbClr val="E67E22"/>
      </a:accent2>
      <a:accent3>
        <a:srgbClr val="F1C45F"/>
      </a:accent3>
      <a:accent4>
        <a:srgbClr val="7030A0"/>
      </a:accent4>
      <a:accent5>
        <a:srgbClr val="1C74BD"/>
      </a:accent5>
      <a:accent6>
        <a:srgbClr val="2ECC71"/>
      </a:accent6>
      <a:hlink>
        <a:srgbClr val="1CBC9C"/>
      </a:hlink>
      <a:folHlink>
        <a:srgbClr val="95A5A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5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統計入門">
      <a:dk1>
        <a:srgbClr val="000000"/>
      </a:dk1>
      <a:lt1>
        <a:sysClr val="window" lastClr="FFFFFF"/>
      </a:lt1>
      <a:dk2>
        <a:srgbClr val="34495E"/>
      </a:dk2>
      <a:lt2>
        <a:srgbClr val="ECF0F1"/>
      </a:lt2>
      <a:accent1>
        <a:srgbClr val="E74C3C"/>
      </a:accent1>
      <a:accent2>
        <a:srgbClr val="E67E22"/>
      </a:accent2>
      <a:accent3>
        <a:srgbClr val="F1C45F"/>
      </a:accent3>
      <a:accent4>
        <a:srgbClr val="7030A0"/>
      </a:accent4>
      <a:accent5>
        <a:srgbClr val="1C74BD"/>
      </a:accent5>
      <a:accent6>
        <a:srgbClr val="2ECC71"/>
      </a:accent6>
      <a:hlink>
        <a:srgbClr val="1CBC9C"/>
      </a:hlink>
      <a:folHlink>
        <a:srgbClr val="95A5A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5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統計入門">
      <a:dk1>
        <a:srgbClr val="000000"/>
      </a:dk1>
      <a:lt1>
        <a:sysClr val="window" lastClr="FFFFFF"/>
      </a:lt1>
      <a:dk2>
        <a:srgbClr val="34495E"/>
      </a:dk2>
      <a:lt2>
        <a:srgbClr val="ECF0F1"/>
      </a:lt2>
      <a:accent1>
        <a:srgbClr val="E74C3C"/>
      </a:accent1>
      <a:accent2>
        <a:srgbClr val="E67E22"/>
      </a:accent2>
      <a:accent3>
        <a:srgbClr val="F1C45F"/>
      </a:accent3>
      <a:accent4>
        <a:srgbClr val="7030A0"/>
      </a:accent4>
      <a:accent5>
        <a:srgbClr val="1C74BD"/>
      </a:accent5>
      <a:accent6>
        <a:srgbClr val="2ECC71"/>
      </a:accent6>
      <a:hlink>
        <a:srgbClr val="1CBC9C"/>
      </a:hlink>
      <a:folHlink>
        <a:srgbClr val="95A5A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5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統計入門">
      <a:dk1>
        <a:srgbClr val="000000"/>
      </a:dk1>
      <a:lt1>
        <a:sysClr val="window" lastClr="FFFFFF"/>
      </a:lt1>
      <a:dk2>
        <a:srgbClr val="34495E"/>
      </a:dk2>
      <a:lt2>
        <a:srgbClr val="ECF0F1"/>
      </a:lt2>
      <a:accent1>
        <a:srgbClr val="E74C3C"/>
      </a:accent1>
      <a:accent2>
        <a:srgbClr val="E67E22"/>
      </a:accent2>
      <a:accent3>
        <a:srgbClr val="F1C45F"/>
      </a:accent3>
      <a:accent4>
        <a:srgbClr val="7030A0"/>
      </a:accent4>
      <a:accent5>
        <a:srgbClr val="1C74BD"/>
      </a:accent5>
      <a:accent6>
        <a:srgbClr val="2ECC71"/>
      </a:accent6>
      <a:hlink>
        <a:srgbClr val="1CBC9C"/>
      </a:hlink>
      <a:folHlink>
        <a:srgbClr val="95A5A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5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903</Words>
  <Application>Microsoft Office PowerPoint</Application>
  <PresentationFormat>画面に合わせる (16:10)</PresentationFormat>
  <Paragraphs>125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6_Office テーマ</vt:lpstr>
      <vt:lpstr>1_Office テーマ</vt:lpstr>
      <vt:lpstr>3_Office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2020-02-19T05:23:07Z</dcterms:created>
  <dcterms:modified xsi:type="dcterms:W3CDTF">2020-02-25T04:30:44Z</dcterms:modified>
</cp:coreProperties>
</file>