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7" r:id="rId1"/>
    <p:sldMasterId id="2147483674" r:id="rId2"/>
    <p:sldMasterId id="2147483720" r:id="rId3"/>
    <p:sldMasterId id="2147483718" r:id="rId4"/>
  </p:sldMasterIdLst>
  <p:notesMasterIdLst>
    <p:notesMasterId r:id="rId15"/>
  </p:notesMasterIdLst>
  <p:handoutMasterIdLst>
    <p:handoutMasterId r:id="rId16"/>
  </p:handoutMasterIdLst>
  <p:sldIdLst>
    <p:sldId id="642" r:id="rId5"/>
    <p:sldId id="610" r:id="rId6"/>
    <p:sldId id="560" r:id="rId7"/>
    <p:sldId id="561" r:id="rId8"/>
    <p:sldId id="643" r:id="rId9"/>
    <p:sldId id="644" r:id="rId10"/>
    <p:sldId id="564" r:id="rId11"/>
    <p:sldId id="645" r:id="rId12"/>
    <p:sldId id="612" r:id="rId13"/>
    <p:sldId id="614" r:id="rId14"/>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guide id="4" orient="horz" pos="2979" userDrawn="1">
          <p15:clr>
            <a:srgbClr val="A4A3A4"/>
          </p15:clr>
        </p15:guide>
        <p15:guide id="5" orient="horz" pos="530">
          <p15:clr>
            <a:srgbClr val="A4A3A4"/>
          </p15:clr>
        </p15:guide>
        <p15:guide id="6" orient="horz" pos="394">
          <p15:clr>
            <a:srgbClr val="A4A3A4"/>
          </p15:clr>
        </p15:guide>
        <p15:guide id="7" pos="567">
          <p15:clr>
            <a:srgbClr val="A4A3A4"/>
          </p15:clr>
        </p15:guide>
        <p15:guide id="8" pos="5193">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43FF"/>
    <a:srgbClr val="0000FF"/>
    <a:srgbClr val="66ADE8"/>
    <a:srgbClr val="C5E0F7"/>
    <a:srgbClr val="F9CFCB"/>
    <a:srgbClr val="FF7C80"/>
    <a:srgbClr val="FF5357"/>
    <a:srgbClr val="99C8F0"/>
    <a:srgbClr val="F6B7B0"/>
    <a:srgbClr val="F2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21" autoAdjust="0"/>
    <p:restoredTop sz="72605" autoAdjust="0"/>
  </p:normalViewPr>
  <p:slideViewPr>
    <p:cSldViewPr>
      <p:cViewPr varScale="1">
        <p:scale>
          <a:sx n="110" d="100"/>
          <a:sy n="110" d="100"/>
        </p:scale>
        <p:origin x="-78" y="-330"/>
      </p:cViewPr>
      <p:guideLst>
        <p:guide orient="horz" pos="1800"/>
        <p:guide orient="horz" pos="2979"/>
        <p:guide orient="horz" pos="530"/>
        <p:guide orient="horz" pos="394"/>
        <p:guide pos="2400"/>
        <p:guide pos="2880"/>
        <p:guide pos="567"/>
        <p:guide pos="5193"/>
      </p:guideLst>
    </p:cSldViewPr>
  </p:slideViewPr>
  <p:notesTextViewPr>
    <p:cViewPr>
      <p:scale>
        <a:sx n="125" d="100"/>
        <a:sy n="125" d="100"/>
      </p:scale>
      <p:origin x="0" y="0"/>
    </p:cViewPr>
  </p:notesTextViewPr>
  <p:sorterViewPr>
    <p:cViewPr varScale="1">
      <p:scale>
        <a:sx n="1" d="1"/>
        <a:sy n="1" d="1"/>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34352509196297"/>
          <c:y val="4.1750032448370368E-2"/>
          <c:w val="0.87412351613100692"/>
          <c:h val="0.9087239586522049"/>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dPt>
            <c:idx val="0"/>
            <c:invertIfNegative val="0"/>
            <c:bubble3D val="0"/>
            <c:spPr>
              <a:noFill/>
              <a:ln w="6350">
                <a:noFill/>
              </a:ln>
              <a:effectLst/>
            </c:spPr>
            <c:extLst xmlns:c16r2="http://schemas.microsoft.com/office/drawing/2015/06/chart">
              <c:ext xmlns:c16="http://schemas.microsoft.com/office/drawing/2014/chart" uri="{C3380CC4-5D6E-409C-BE32-E72D297353CC}">
                <c16:uniqueId val="{00000006-8224-4F2F-9C8C-DA384290D20A}"/>
              </c:ext>
            </c:extLst>
          </c:dPt>
          <c:cat>
            <c:strRef>
              <c:f>Sheet1!$L$6:$L$7</c:f>
              <c:strCache>
                <c:ptCount val="2"/>
                <c:pt idx="0">
                  <c:v>大阪府</c:v>
                </c:pt>
                <c:pt idx="1">
                  <c:v>タコ焼き</c:v>
                </c:pt>
              </c:strCache>
            </c:strRef>
          </c:cat>
          <c:val>
            <c:numRef>
              <c:f>Sheet1!$M$6:$M$7</c:f>
              <c:numCache>
                <c:formatCode>General</c:formatCode>
                <c:ptCount val="2"/>
                <c:pt idx="0">
                  <c:v>10</c:v>
                </c:pt>
                <c:pt idx="1">
                  <c:v>19</c:v>
                </c:pt>
              </c:numCache>
            </c:numRef>
          </c:val>
          <c:extLst xmlns:c16r2="http://schemas.microsoft.com/office/drawing/2015/06/chart">
            <c:ext xmlns:c16="http://schemas.microsoft.com/office/drawing/2014/chart" uri="{C3380CC4-5D6E-409C-BE32-E72D297353CC}">
              <c16:uniqueId val="{00000000-8224-4F2F-9C8C-DA384290D20A}"/>
            </c:ext>
          </c:extLst>
        </c:ser>
        <c:ser>
          <c:idx val="1"/>
          <c:order val="1"/>
          <c:tx>
            <c:strRef>
              <c:f>Sheet1!$F$2</c:f>
              <c:strCache>
                <c:ptCount val="1"/>
                <c:pt idx="0">
                  <c:v>無し</c:v>
                </c:pt>
              </c:strCache>
            </c:strRef>
          </c:tx>
          <c:spPr>
            <a:solidFill>
              <a:srgbClr val="F2F2FF"/>
            </a:solidFill>
            <a:ln>
              <a:noFill/>
            </a:ln>
            <a:effectLst/>
          </c:spPr>
          <c:invertIfNegative val="0"/>
          <c:dPt>
            <c:idx val="0"/>
            <c:invertIfNegative val="0"/>
            <c:bubble3D val="0"/>
            <c:spPr>
              <a:noFill/>
              <a:ln w="6350">
                <a:noFill/>
              </a:ln>
              <a:effectLst/>
            </c:spPr>
            <c:extLst xmlns:c16r2="http://schemas.microsoft.com/office/drawing/2015/06/chart">
              <c:ext xmlns:c16="http://schemas.microsoft.com/office/drawing/2014/chart" uri="{C3380CC4-5D6E-409C-BE32-E72D297353CC}">
                <c16:uniqueId val="{00000002-8224-4F2F-9C8C-DA384290D20A}"/>
              </c:ext>
            </c:extLst>
          </c:dPt>
          <c:dPt>
            <c:idx val="1"/>
            <c:invertIfNegative val="0"/>
            <c:bubble3D val="0"/>
            <c:spPr>
              <a:solidFill>
                <a:srgbClr val="F2F2FF"/>
              </a:solidFill>
              <a:ln w="6350">
                <a:solidFill>
                  <a:srgbClr val="000000"/>
                </a:solidFill>
              </a:ln>
              <a:effectLst/>
            </c:spPr>
            <c:extLst xmlns:c16r2="http://schemas.microsoft.com/office/drawing/2015/06/chart">
              <c:ext xmlns:c16="http://schemas.microsoft.com/office/drawing/2014/chart" uri="{C3380CC4-5D6E-409C-BE32-E72D297353CC}">
                <c16:uniqueId val="{00000004-8224-4F2F-9C8C-DA384290D20A}"/>
              </c:ext>
            </c:extLst>
          </c:dPt>
          <c:cat>
            <c:strRef>
              <c:f>Sheet1!$L$6:$L$7</c:f>
              <c:strCache>
                <c:ptCount val="2"/>
                <c:pt idx="0">
                  <c:v>大阪府</c:v>
                </c:pt>
                <c:pt idx="1">
                  <c:v>タコ焼き</c:v>
                </c:pt>
              </c:strCache>
            </c:strRef>
          </c:cat>
          <c:val>
            <c:numRef>
              <c:f>Sheet1!$N$6:$N$7</c:f>
              <c:numCache>
                <c:formatCode>General</c:formatCode>
                <c:ptCount val="2"/>
                <c:pt idx="0">
                  <c:v>25</c:v>
                </c:pt>
                <c:pt idx="1">
                  <c:v>16</c:v>
                </c:pt>
              </c:numCache>
            </c:numRef>
          </c:val>
          <c:extLst xmlns:c16r2="http://schemas.microsoft.com/office/drawing/2015/06/chart">
            <c:ext xmlns:c16="http://schemas.microsoft.com/office/drawing/2014/chart" uri="{C3380CC4-5D6E-409C-BE32-E72D297353CC}">
              <c16:uniqueId val="{00000005-8224-4F2F-9C8C-DA384290D20A}"/>
            </c:ext>
          </c:extLst>
        </c:ser>
        <c:dLbls>
          <c:showLegendKey val="0"/>
          <c:showVal val="0"/>
          <c:showCatName val="0"/>
          <c:showSerName val="0"/>
          <c:showPercent val="0"/>
          <c:showBubbleSize val="0"/>
        </c:dLbls>
        <c:gapWidth val="30"/>
        <c:overlap val="100"/>
        <c:axId val="183239040"/>
        <c:axId val="183240576"/>
      </c:barChart>
      <c:catAx>
        <c:axId val="183239040"/>
        <c:scaling>
          <c:orientation val="maxMin"/>
        </c:scaling>
        <c:delete val="1"/>
        <c:axPos val="l"/>
        <c:numFmt formatCode="General" sourceLinked="1"/>
        <c:majorTickMark val="out"/>
        <c:minorTickMark val="none"/>
        <c:tickLblPos val="nextTo"/>
        <c:crossAx val="183240576"/>
        <c:crosses val="autoZero"/>
        <c:auto val="1"/>
        <c:lblAlgn val="ctr"/>
        <c:lblOffset val="100"/>
        <c:noMultiLvlLbl val="0"/>
      </c:catAx>
      <c:valAx>
        <c:axId val="183240576"/>
        <c:scaling>
          <c:orientation val="minMax"/>
        </c:scaling>
        <c:delete val="1"/>
        <c:axPos val="t"/>
        <c:numFmt formatCode="0%" sourceLinked="1"/>
        <c:majorTickMark val="out"/>
        <c:minorTickMark val="none"/>
        <c:tickLblPos val="nextTo"/>
        <c:crossAx val="183239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売上高</c:v>
                </c:pt>
              </c:strCache>
            </c:strRef>
          </c:tx>
          <c:spPr>
            <a:ln>
              <a:noFill/>
            </a:ln>
          </c:spPr>
          <c:explosion val="3"/>
          <c:dPt>
            <c:idx val="0"/>
            <c:bubble3D val="0"/>
            <c:explosion val="2"/>
            <c:spPr>
              <a:solidFill>
                <a:srgbClr val="3A43FF">
                  <a:alpha val="93000"/>
                </a:srgbClr>
              </a:solidFill>
              <a:ln>
                <a:noFill/>
              </a:ln>
            </c:spPr>
            <c:extLst xmlns:c16r2="http://schemas.microsoft.com/office/drawing/2015/06/chart">
              <c:ext xmlns:c16="http://schemas.microsoft.com/office/drawing/2014/chart" uri="{C3380CC4-5D6E-409C-BE32-E72D297353CC}">
                <c16:uniqueId val="{00000001-BF4A-4E92-90BD-D7AEAFF3B0C0}"/>
              </c:ext>
            </c:extLst>
          </c:dPt>
          <c:dPt>
            <c:idx val="1"/>
            <c:bubble3D val="0"/>
            <c:spPr>
              <a:solidFill>
                <a:srgbClr val="F2F2FF">
                  <a:alpha val="85000"/>
                </a:srgbClr>
              </a:solidFill>
              <a:ln w="6350">
                <a:solidFill>
                  <a:schemeClr val="tx1"/>
                </a:solidFill>
              </a:ln>
            </c:spPr>
            <c:extLst xmlns:c16r2="http://schemas.microsoft.com/office/drawing/2015/06/chart">
              <c:ext xmlns:c16="http://schemas.microsoft.com/office/drawing/2014/chart" uri="{C3380CC4-5D6E-409C-BE32-E72D297353CC}">
                <c16:uniqueId val="{00000003-BF4A-4E92-90BD-D7AEAFF3B0C0}"/>
              </c:ext>
            </c:extLst>
          </c:dPt>
          <c:dLbls>
            <c:dLbl>
              <c:idx val="0"/>
              <c:layout>
                <c:manualLayout>
                  <c:x val="-0.171944089545606"/>
                  <c:y val="0.22626323683333399"/>
                </c:manualLayout>
              </c:layout>
              <c:tx>
                <c:rich>
                  <a:bodyPr/>
                  <a:lstStyle/>
                  <a:p>
                    <a:pPr>
                      <a:defRPr sz="1600">
                        <a:solidFill>
                          <a:schemeClr val="bg1"/>
                        </a:solidFill>
                        <a:latin typeface="HGP創英角ｺﾞｼｯｸUB" panose="020B0900000000000000" pitchFamily="50" charset="-128"/>
                        <a:ea typeface="HGP創英角ｺﾞｼｯｸUB" panose="020B0900000000000000" pitchFamily="50" charset="-128"/>
                      </a:defRPr>
                    </a:pP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大阪府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28.6</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dirty="0">
                      <a:solidFill>
                        <a:schemeClr val="bg1"/>
                      </a:solidFill>
                    </a:endParaRPr>
                  </a:p>
                </c:rich>
              </c:tx>
              <c:spPr>
                <a:noFill/>
                <a:ln>
                  <a:noFill/>
                </a:ln>
                <a:effectLst/>
              </c:spPr>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F4A-4E92-90BD-D7AEAFF3B0C0}"/>
                </c:ext>
              </c:extLst>
            </c:dLbl>
            <c:dLbl>
              <c:idx val="1"/>
              <c:layout>
                <c:manualLayout>
                  <c:x val="0.17651707680628079"/>
                  <c:y val="-0.27623611996327896"/>
                </c:manualLayout>
              </c:layout>
              <c:tx>
                <c:rich>
                  <a:bodyP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その他
</a:t>
                    </a:r>
                    <a:r>
                      <a:rPr lang="en-US" altLang="ja-JP" sz="2000" dirty="0">
                        <a:solidFill>
                          <a:schemeClr val="tx1"/>
                        </a:solidFill>
                        <a:latin typeface="HGP創英角ｺﾞｼｯｸUB" panose="020B0900000000000000" pitchFamily="50" charset="-128"/>
                        <a:ea typeface="HGP創英角ｺﾞｼｯｸUB" panose="020B0900000000000000" pitchFamily="50" charset="-128"/>
                      </a:rPr>
                      <a:t>71.4</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a:t>
                    </a:r>
                    <a:endParaRPr lang="ja-JP" altLang="en-US" dirty="0"/>
                  </a:p>
                </c:rich>
              </c:tx>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F4A-4E92-90BD-D7AEAFF3B0C0}"/>
                </c:ext>
              </c:extLst>
            </c:dLbl>
            <c:spPr>
              <a:noFill/>
              <a:ln>
                <a:noFill/>
              </a:ln>
              <a:effectLst/>
            </c:spPr>
            <c:txPr>
              <a:bodyPr/>
              <a:lstStyle/>
              <a:p>
                <a:pPr>
                  <a:defRPr sz="1600">
                    <a:solidFill>
                      <a:schemeClr val="tx1"/>
                    </a:solidFill>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大阪府</c:v>
                </c:pt>
                <c:pt idx="1">
                  <c:v>その他</c:v>
                </c:pt>
              </c:strCache>
            </c:strRef>
          </c:cat>
          <c:val>
            <c:numRef>
              <c:f>Sheet1!$B$2:$B$3</c:f>
              <c:numCache>
                <c:formatCode>General</c:formatCode>
                <c:ptCount val="2"/>
                <c:pt idx="0">
                  <c:v>28.6</c:v>
                </c:pt>
                <c:pt idx="1">
                  <c:v>71.400000000000006</c:v>
                </c:pt>
              </c:numCache>
            </c:numRef>
          </c:val>
          <c:extLst xmlns:c16r2="http://schemas.microsoft.com/office/drawing/2015/06/chart">
            <c:ext xmlns:c16="http://schemas.microsoft.com/office/drawing/2014/chart" uri="{C3380CC4-5D6E-409C-BE32-E72D297353CC}">
              <c16:uniqueId val="{00000004-BF4A-4E92-90BD-D7AEAFF3B0C0}"/>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売上高</c:v>
                </c:pt>
              </c:strCache>
            </c:strRef>
          </c:tx>
          <c:spPr>
            <a:ln w="6350">
              <a:solidFill>
                <a:schemeClr val="tx1"/>
              </a:solidFill>
            </a:ln>
          </c:spPr>
          <c:dPt>
            <c:idx val="0"/>
            <c:bubble3D val="0"/>
            <c:explosion val="4"/>
            <c:spPr>
              <a:solidFill>
                <a:srgbClr val="3A43FF">
                  <a:alpha val="93000"/>
                </a:srgbClr>
              </a:solidFill>
              <a:ln w="6350">
                <a:noFill/>
              </a:ln>
            </c:spPr>
            <c:extLst xmlns:c16r2="http://schemas.microsoft.com/office/drawing/2015/06/chart">
              <c:ext xmlns:c16="http://schemas.microsoft.com/office/drawing/2014/chart" uri="{C3380CC4-5D6E-409C-BE32-E72D297353CC}">
                <c16:uniqueId val="{00000001-219E-4335-89B5-FD17DADB949F}"/>
              </c:ext>
            </c:extLst>
          </c:dPt>
          <c:dPt>
            <c:idx val="1"/>
            <c:bubble3D val="0"/>
            <c:spPr>
              <a:solidFill>
                <a:srgbClr val="F2F2FF">
                  <a:alpha val="85000"/>
                </a:srgbClr>
              </a:solidFill>
              <a:ln w="6350">
                <a:solidFill>
                  <a:schemeClr val="tx1"/>
                </a:solidFill>
              </a:ln>
            </c:spPr>
            <c:extLst xmlns:c16r2="http://schemas.microsoft.com/office/drawing/2015/06/chart">
              <c:ext xmlns:c16="http://schemas.microsoft.com/office/drawing/2014/chart" uri="{C3380CC4-5D6E-409C-BE32-E72D297353CC}">
                <c16:uniqueId val="{00000003-219E-4335-89B5-FD17DADB949F}"/>
              </c:ext>
            </c:extLst>
          </c:dPt>
          <c:dLbls>
            <c:dLbl>
              <c:idx val="0"/>
              <c:layout>
                <c:manualLayout>
                  <c:x val="-0.23189148434748846"/>
                  <c:y val="-6.1081297984434478E-2"/>
                </c:manualLayout>
              </c:layout>
              <c:tx>
                <c:rich>
                  <a:bodyPr/>
                  <a:lstStyle/>
                  <a:p>
                    <a:pPr>
                      <a:defRPr sz="1600">
                        <a:solidFill>
                          <a:schemeClr val="bg1"/>
                        </a:solidFill>
                        <a:latin typeface="HGP創英角ｺﾞｼｯｸUB" panose="020B0900000000000000" pitchFamily="50" charset="-128"/>
                        <a:ea typeface="HGP創英角ｺﾞｼｯｸUB" panose="020B0900000000000000" pitchFamily="50" charset="-128"/>
                      </a:defRPr>
                    </a:pPr>
                    <a:r>
                      <a:rPr lang="ja-JP" altLang="en-US" dirty="0">
                        <a:solidFill>
                          <a:schemeClr val="bg1"/>
                        </a:solidFill>
                        <a:latin typeface="HGP創英角ｺﾞｼｯｸUB" panose="020B0900000000000000" pitchFamily="50" charset="-128"/>
                        <a:ea typeface="HGP創英角ｺﾞｼｯｸUB" panose="020B0900000000000000" pitchFamily="50" charset="-128"/>
                      </a:rPr>
                      <a:t>有り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dirty="0">
                      <a:solidFill>
                        <a:schemeClr val="bg1"/>
                      </a:solidFill>
                    </a:endParaRPr>
                  </a:p>
                </c:rich>
              </c:tx>
              <c:spPr>
                <a:noFill/>
                <a:ln>
                  <a:noFill/>
                </a:ln>
                <a:effectLst/>
              </c:spPr>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19E-4335-89B5-FD17DADB949F}"/>
                </c:ext>
              </c:extLst>
            </c:dLbl>
            <c:dLbl>
              <c:idx val="1"/>
              <c:layout>
                <c:manualLayout>
                  <c:x val="0.21937331262584764"/>
                  <c:y val="3.0192551704781339E-2"/>
                </c:manualLayout>
              </c:layout>
              <c:tx>
                <c:rich>
                  <a:bodyPr/>
                  <a:lstStyle/>
                  <a:p>
                    <a:r>
                      <a:rPr lang="ja-JP" altLang="en-US" dirty="0">
                        <a:solidFill>
                          <a:schemeClr val="tx1"/>
                        </a:solidFill>
                        <a:latin typeface="HGP創英角ｺﾞｼｯｸUB" panose="020B0900000000000000" pitchFamily="50" charset="-128"/>
                        <a:ea typeface="HGP創英角ｺﾞｼｯｸUB" panose="020B0900000000000000" pitchFamily="50" charset="-128"/>
                      </a:rPr>
                      <a:t>無し
</a:t>
                    </a:r>
                    <a:r>
                      <a:rPr lang="en-US" altLang="ja-JP" sz="2000" dirty="0">
                        <a:solidFill>
                          <a:schemeClr val="tx1"/>
                        </a:solidFill>
                        <a:latin typeface="HGP創英角ｺﾞｼｯｸUB" panose="020B0900000000000000" pitchFamily="50" charset="-128"/>
                        <a:ea typeface="HGP創英角ｺﾞｼｯｸUB" panose="020B0900000000000000" pitchFamily="50" charset="-128"/>
                      </a:rPr>
                      <a:t>45.7</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a:t>
                    </a:r>
                    <a:endParaRPr lang="ja-JP" altLang="en-US" dirty="0"/>
                  </a:p>
                </c:rich>
              </c:tx>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19E-4335-89B5-FD17DADB949F}"/>
                </c:ext>
              </c:extLst>
            </c:dLbl>
            <c:spPr>
              <a:noFill/>
              <a:ln>
                <a:noFill/>
              </a:ln>
              <a:effectLst/>
            </c:spPr>
            <c:txPr>
              <a:bodyPr/>
              <a:lstStyle/>
              <a:p>
                <a:pPr>
                  <a:defRPr sz="1600">
                    <a:solidFill>
                      <a:schemeClr val="tx1"/>
                    </a:solidFill>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有り</c:v>
                </c:pt>
                <c:pt idx="1">
                  <c:v>無し</c:v>
                </c:pt>
              </c:strCache>
            </c:strRef>
          </c:cat>
          <c:val>
            <c:numRef>
              <c:f>Sheet1!$B$2:$B$3</c:f>
              <c:numCache>
                <c:formatCode>General</c:formatCode>
                <c:ptCount val="2"/>
                <c:pt idx="0">
                  <c:v>54.3</c:v>
                </c:pt>
                <c:pt idx="1">
                  <c:v>45.7</c:v>
                </c:pt>
              </c:numCache>
            </c:numRef>
          </c:val>
          <c:extLst xmlns:c16r2="http://schemas.microsoft.com/office/drawing/2015/06/chart">
            <c:ext xmlns:c16="http://schemas.microsoft.com/office/drawing/2014/chart" uri="{C3380CC4-5D6E-409C-BE32-E72D297353CC}">
              <c16:uniqueId val="{00000004-219E-4335-89B5-FD17DADB949F}"/>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61000448047804"/>
          <c:y val="4.1750032448370368E-2"/>
          <c:w val="0.87412351613100692"/>
          <c:h val="0.9087239586522049"/>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dPt>
            <c:idx val="1"/>
            <c:invertIfNegative val="0"/>
            <c:bubble3D val="0"/>
            <c:spPr>
              <a:noFill/>
              <a:ln w="6350">
                <a:noFill/>
              </a:ln>
              <a:effectLst/>
            </c:spPr>
            <c:extLst xmlns:c16r2="http://schemas.microsoft.com/office/drawing/2015/06/chart">
              <c:ext xmlns:c16="http://schemas.microsoft.com/office/drawing/2014/chart" uri="{C3380CC4-5D6E-409C-BE32-E72D297353CC}">
                <c16:uniqueId val="{00000006-3DB3-4F46-967A-6C2DA46307A5}"/>
              </c:ext>
            </c:extLst>
          </c:dPt>
          <c:cat>
            <c:strRef>
              <c:f>Sheet1!$L$6:$L$7</c:f>
              <c:strCache>
                <c:ptCount val="2"/>
                <c:pt idx="0">
                  <c:v>大阪府</c:v>
                </c:pt>
                <c:pt idx="1">
                  <c:v>タコ焼き</c:v>
                </c:pt>
              </c:strCache>
            </c:strRef>
          </c:cat>
          <c:val>
            <c:numRef>
              <c:f>Sheet1!$M$6:$M$7</c:f>
              <c:numCache>
                <c:formatCode>General</c:formatCode>
                <c:ptCount val="2"/>
                <c:pt idx="0">
                  <c:v>10</c:v>
                </c:pt>
                <c:pt idx="1">
                  <c:v>19</c:v>
                </c:pt>
              </c:numCache>
            </c:numRef>
          </c:val>
          <c:extLst xmlns:c16r2="http://schemas.microsoft.com/office/drawing/2015/06/chart">
            <c:ext xmlns:c16="http://schemas.microsoft.com/office/drawing/2014/chart" uri="{C3380CC4-5D6E-409C-BE32-E72D297353CC}">
              <c16:uniqueId val="{00000000-3DB3-4F46-967A-6C2DA46307A5}"/>
            </c:ext>
          </c:extLst>
        </c:ser>
        <c:ser>
          <c:idx val="1"/>
          <c:order val="1"/>
          <c:tx>
            <c:strRef>
              <c:f>Sheet1!$F$2</c:f>
              <c:strCache>
                <c:ptCount val="1"/>
                <c:pt idx="0">
                  <c:v>無し</c:v>
                </c:pt>
              </c:strCache>
            </c:strRef>
          </c:tx>
          <c:spPr>
            <a:solidFill>
              <a:srgbClr val="F2F2FF"/>
            </a:solidFill>
            <a:ln>
              <a:noFill/>
            </a:ln>
            <a:effectLst/>
          </c:spPr>
          <c:invertIfNegative val="0"/>
          <c:dPt>
            <c:idx val="0"/>
            <c:invertIfNegative val="0"/>
            <c:bubble3D val="0"/>
            <c:spPr>
              <a:solidFill>
                <a:srgbClr val="F2F2FF"/>
              </a:solidFill>
              <a:ln w="6350">
                <a:solidFill>
                  <a:srgbClr val="000000"/>
                </a:solidFill>
              </a:ln>
              <a:effectLst/>
            </c:spPr>
            <c:extLst xmlns:c16r2="http://schemas.microsoft.com/office/drawing/2015/06/chart">
              <c:ext xmlns:c16="http://schemas.microsoft.com/office/drawing/2014/chart" uri="{C3380CC4-5D6E-409C-BE32-E72D297353CC}">
                <c16:uniqueId val="{00000002-3DB3-4F46-967A-6C2DA46307A5}"/>
              </c:ext>
            </c:extLst>
          </c:dPt>
          <c:dPt>
            <c:idx val="1"/>
            <c:invertIfNegative val="0"/>
            <c:bubble3D val="0"/>
            <c:spPr>
              <a:noFill/>
              <a:ln w="6350">
                <a:noFill/>
              </a:ln>
              <a:effectLst/>
            </c:spPr>
            <c:extLst xmlns:c16r2="http://schemas.microsoft.com/office/drawing/2015/06/chart">
              <c:ext xmlns:c16="http://schemas.microsoft.com/office/drawing/2014/chart" uri="{C3380CC4-5D6E-409C-BE32-E72D297353CC}">
                <c16:uniqueId val="{00000004-3DB3-4F46-967A-6C2DA46307A5}"/>
              </c:ext>
            </c:extLst>
          </c:dPt>
          <c:cat>
            <c:strRef>
              <c:f>Sheet1!$L$6:$L$7</c:f>
              <c:strCache>
                <c:ptCount val="2"/>
                <c:pt idx="0">
                  <c:v>大阪府</c:v>
                </c:pt>
                <c:pt idx="1">
                  <c:v>タコ焼き</c:v>
                </c:pt>
              </c:strCache>
            </c:strRef>
          </c:cat>
          <c:val>
            <c:numRef>
              <c:f>Sheet1!$N$6:$N$7</c:f>
              <c:numCache>
                <c:formatCode>General</c:formatCode>
                <c:ptCount val="2"/>
                <c:pt idx="0">
                  <c:v>25</c:v>
                </c:pt>
                <c:pt idx="1">
                  <c:v>16</c:v>
                </c:pt>
              </c:numCache>
            </c:numRef>
          </c:val>
          <c:extLst xmlns:c16r2="http://schemas.microsoft.com/office/drawing/2015/06/chart">
            <c:ext xmlns:c16="http://schemas.microsoft.com/office/drawing/2014/chart" uri="{C3380CC4-5D6E-409C-BE32-E72D297353CC}">
              <c16:uniqueId val="{00000005-3DB3-4F46-967A-6C2DA46307A5}"/>
            </c:ext>
          </c:extLst>
        </c:ser>
        <c:dLbls>
          <c:showLegendKey val="0"/>
          <c:showVal val="0"/>
          <c:showCatName val="0"/>
          <c:showSerName val="0"/>
          <c:showPercent val="0"/>
          <c:showBubbleSize val="0"/>
        </c:dLbls>
        <c:gapWidth val="30"/>
        <c:overlap val="100"/>
        <c:axId val="183566720"/>
        <c:axId val="183568256"/>
      </c:barChart>
      <c:catAx>
        <c:axId val="183566720"/>
        <c:scaling>
          <c:orientation val="maxMin"/>
        </c:scaling>
        <c:delete val="1"/>
        <c:axPos val="l"/>
        <c:numFmt formatCode="General" sourceLinked="1"/>
        <c:majorTickMark val="out"/>
        <c:minorTickMark val="none"/>
        <c:tickLblPos val="nextTo"/>
        <c:crossAx val="183568256"/>
        <c:crosses val="autoZero"/>
        <c:auto val="1"/>
        <c:lblAlgn val="ctr"/>
        <c:lblOffset val="100"/>
        <c:noMultiLvlLbl val="0"/>
      </c:catAx>
      <c:valAx>
        <c:axId val="183568256"/>
        <c:scaling>
          <c:orientation val="minMax"/>
        </c:scaling>
        <c:delete val="1"/>
        <c:axPos val="t"/>
        <c:numFmt formatCode="0%" sourceLinked="1"/>
        <c:majorTickMark val="out"/>
        <c:minorTickMark val="none"/>
        <c:tickLblPos val="nextTo"/>
        <c:crossAx val="183566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124483804399983"/>
          <c:y val="0.10047073231405117"/>
          <c:w val="0.74500262382193938"/>
          <c:h val="0.82001664785013106"/>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Sheet1!$D$3:$D$5</c:f>
              <c:strCache>
                <c:ptCount val="3"/>
                <c:pt idx="0">
                  <c:v>大阪人（Ｎ＝10)</c:v>
                </c:pt>
                <c:pt idx="1">
                  <c:v>その他（Ｎ＝25)</c:v>
                </c:pt>
                <c:pt idx="2">
                  <c:v>計（Ｎ＝35)</c:v>
                </c:pt>
              </c:strCache>
            </c:strRef>
          </c:cat>
          <c:val>
            <c:numRef>
              <c:f>Sheet1!$E$3:$E$5</c:f>
              <c:numCache>
                <c:formatCode>General</c:formatCode>
                <c:ptCount val="3"/>
                <c:pt idx="0">
                  <c:v>8</c:v>
                </c:pt>
                <c:pt idx="1">
                  <c:v>11</c:v>
                </c:pt>
                <c:pt idx="2">
                  <c:v>19</c:v>
                </c:pt>
              </c:numCache>
            </c:numRef>
          </c:val>
          <c:extLst xmlns:c16r2="http://schemas.microsoft.com/office/drawing/2015/06/chart">
            <c:ext xmlns:c16="http://schemas.microsoft.com/office/drawing/2014/chart" uri="{C3380CC4-5D6E-409C-BE32-E72D297353CC}">
              <c16:uniqueId val="{00000000-102F-44FE-AFB2-BF3AF58532CC}"/>
            </c:ext>
          </c:extLst>
        </c:ser>
        <c:ser>
          <c:idx val="1"/>
          <c:order val="1"/>
          <c:tx>
            <c:strRef>
              <c:f>Sheet1!$F$2</c:f>
              <c:strCache>
                <c:ptCount val="1"/>
                <c:pt idx="0">
                  <c:v>無し</c:v>
                </c:pt>
              </c:strCache>
            </c:strRef>
          </c:tx>
          <c:spPr>
            <a:solidFill>
              <a:srgbClr val="F2F2FF"/>
            </a:solidFill>
            <a:ln w="6350">
              <a:solidFill>
                <a:srgbClr val="000000"/>
              </a:solidFill>
            </a:ln>
            <a:effectLst/>
          </c:spPr>
          <c:invertIfNegative val="0"/>
          <c:cat>
            <c:strRef>
              <c:f>Sheet1!$D$3:$D$5</c:f>
              <c:strCache>
                <c:ptCount val="3"/>
                <c:pt idx="0">
                  <c:v>大阪人（Ｎ＝10)</c:v>
                </c:pt>
                <c:pt idx="1">
                  <c:v>その他（Ｎ＝25)</c:v>
                </c:pt>
                <c:pt idx="2">
                  <c:v>計（Ｎ＝35)</c:v>
                </c:pt>
              </c:strCache>
            </c:strRef>
          </c:cat>
          <c:val>
            <c:numRef>
              <c:f>Sheet1!$F$3:$F$5</c:f>
              <c:numCache>
                <c:formatCode>General</c:formatCode>
                <c:ptCount val="3"/>
                <c:pt idx="0">
                  <c:v>2</c:v>
                </c:pt>
                <c:pt idx="1">
                  <c:v>14</c:v>
                </c:pt>
                <c:pt idx="2">
                  <c:v>16</c:v>
                </c:pt>
              </c:numCache>
            </c:numRef>
          </c:val>
          <c:extLst xmlns:c16r2="http://schemas.microsoft.com/office/drawing/2015/06/chart">
            <c:ext xmlns:c16="http://schemas.microsoft.com/office/drawing/2014/chart" uri="{C3380CC4-5D6E-409C-BE32-E72D297353CC}">
              <c16:uniqueId val="{00000001-102F-44FE-AFB2-BF3AF58532CC}"/>
            </c:ext>
          </c:extLst>
        </c:ser>
        <c:dLbls>
          <c:showLegendKey val="0"/>
          <c:showVal val="0"/>
          <c:showCatName val="0"/>
          <c:showSerName val="0"/>
          <c:showPercent val="0"/>
          <c:showBubbleSize val="0"/>
        </c:dLbls>
        <c:gapWidth val="30"/>
        <c:overlap val="100"/>
        <c:axId val="184723328"/>
        <c:axId val="184724864"/>
      </c:barChart>
      <c:catAx>
        <c:axId val="184723328"/>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vert="horz"/>
          <a:lstStyle/>
          <a:p>
            <a:pPr>
              <a:defRPr sz="1400"/>
            </a:pPr>
            <a:endParaRPr lang="ja-JP"/>
          </a:p>
        </c:txPr>
        <c:crossAx val="184724864"/>
        <c:crosses val="autoZero"/>
        <c:auto val="1"/>
        <c:lblAlgn val="ctr"/>
        <c:lblOffset val="100"/>
        <c:noMultiLvlLbl val="0"/>
      </c:catAx>
      <c:valAx>
        <c:axId val="184724864"/>
        <c:scaling>
          <c:orientation val="minMax"/>
        </c:scaling>
        <c:delete val="1"/>
        <c:axPos val="t"/>
        <c:numFmt formatCode="0%" sourceLinked="1"/>
        <c:majorTickMark val="out"/>
        <c:minorTickMark val="none"/>
        <c:tickLblPos val="nextTo"/>
        <c:crossAx val="18472332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89393767489549"/>
          <c:y val="0.10047077198664013"/>
          <c:w val="0.74500255485061373"/>
          <c:h val="0.82001664785013106"/>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Sheet1!$D$3:$D$5</c:f>
              <c:strCache>
                <c:ptCount val="3"/>
                <c:pt idx="0">
                  <c:v>大阪人
(N=10)</c:v>
                </c:pt>
                <c:pt idx="1">
                  <c:v>その他
(N=25)</c:v>
                </c:pt>
                <c:pt idx="2">
                  <c:v>計
(N=35)</c:v>
                </c:pt>
              </c:strCache>
            </c:strRef>
          </c:cat>
          <c:val>
            <c:numRef>
              <c:f>Sheet1!$E$3:$E$5</c:f>
              <c:numCache>
                <c:formatCode>General</c:formatCode>
                <c:ptCount val="3"/>
                <c:pt idx="0">
                  <c:v>80</c:v>
                </c:pt>
                <c:pt idx="1">
                  <c:v>44</c:v>
                </c:pt>
                <c:pt idx="2">
                  <c:v>54.3</c:v>
                </c:pt>
              </c:numCache>
            </c:numRef>
          </c:val>
          <c:extLst xmlns:c16r2="http://schemas.microsoft.com/office/drawing/2015/06/chart">
            <c:ext xmlns:c16="http://schemas.microsoft.com/office/drawing/2014/chart" uri="{C3380CC4-5D6E-409C-BE32-E72D297353CC}">
              <c16:uniqueId val="{00000000-A439-4D24-BC11-736901FE67CB}"/>
            </c:ext>
          </c:extLst>
        </c:ser>
        <c:ser>
          <c:idx val="1"/>
          <c:order val="1"/>
          <c:tx>
            <c:strRef>
              <c:f>Sheet1!$F$2</c:f>
              <c:strCache>
                <c:ptCount val="1"/>
                <c:pt idx="0">
                  <c:v>無し</c:v>
                </c:pt>
              </c:strCache>
            </c:strRef>
          </c:tx>
          <c:spPr>
            <a:solidFill>
              <a:srgbClr val="F2F2FF"/>
            </a:solidFill>
            <a:ln w="6350">
              <a:solidFill>
                <a:srgbClr val="000000"/>
              </a:solidFill>
            </a:ln>
            <a:effectLst/>
          </c:spPr>
          <c:invertIfNegative val="0"/>
          <c:cat>
            <c:strRef>
              <c:f>Sheet1!$D$3:$D$5</c:f>
              <c:strCache>
                <c:ptCount val="3"/>
                <c:pt idx="0">
                  <c:v>大阪人
(N=10)</c:v>
                </c:pt>
                <c:pt idx="1">
                  <c:v>その他
(N=25)</c:v>
                </c:pt>
                <c:pt idx="2">
                  <c:v>計
(N=35)</c:v>
                </c:pt>
              </c:strCache>
            </c:strRef>
          </c:cat>
          <c:val>
            <c:numRef>
              <c:f>Sheet1!$F$3:$F$5</c:f>
              <c:numCache>
                <c:formatCode>General</c:formatCode>
                <c:ptCount val="3"/>
                <c:pt idx="0">
                  <c:v>20</c:v>
                </c:pt>
                <c:pt idx="1">
                  <c:v>56</c:v>
                </c:pt>
                <c:pt idx="2">
                  <c:v>45.7</c:v>
                </c:pt>
              </c:numCache>
            </c:numRef>
          </c:val>
          <c:extLst xmlns:c16r2="http://schemas.microsoft.com/office/drawing/2015/06/chart">
            <c:ext xmlns:c16="http://schemas.microsoft.com/office/drawing/2014/chart" uri="{C3380CC4-5D6E-409C-BE32-E72D297353CC}">
              <c16:uniqueId val="{00000001-A439-4D24-BC11-736901FE67CB}"/>
            </c:ext>
          </c:extLst>
        </c:ser>
        <c:dLbls>
          <c:showLegendKey val="0"/>
          <c:showVal val="0"/>
          <c:showCatName val="0"/>
          <c:showSerName val="0"/>
          <c:showPercent val="0"/>
          <c:showBubbleSize val="0"/>
        </c:dLbls>
        <c:gapWidth val="40"/>
        <c:overlap val="100"/>
        <c:axId val="186539392"/>
        <c:axId val="186545280"/>
      </c:barChart>
      <c:catAx>
        <c:axId val="186539392"/>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vert="horz"/>
          <a:lstStyle/>
          <a:p>
            <a:pPr>
              <a:defRPr sz="1000"/>
            </a:pPr>
            <a:endParaRPr lang="ja-JP"/>
          </a:p>
        </c:txPr>
        <c:crossAx val="186545280"/>
        <c:crosses val="autoZero"/>
        <c:auto val="1"/>
        <c:lblAlgn val="ctr"/>
        <c:lblOffset val="100"/>
        <c:noMultiLvlLbl val="0"/>
      </c:catAx>
      <c:valAx>
        <c:axId val="186545280"/>
        <c:scaling>
          <c:orientation val="minMax"/>
        </c:scaling>
        <c:delete val="1"/>
        <c:axPos val="t"/>
        <c:numFmt formatCode="0%" sourceLinked="1"/>
        <c:majorTickMark val="out"/>
        <c:minorTickMark val="none"/>
        <c:tickLblPos val="nextTo"/>
        <c:crossAx val="18653939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0.17178</cdr:x>
      <cdr:y>0.55465</cdr:y>
    </cdr:from>
    <cdr:to>
      <cdr:x>0.56502</cdr:x>
      <cdr:y>0.86325</cdr:y>
    </cdr:to>
    <cdr:sp macro="" textlink="">
      <cdr:nvSpPr>
        <cdr:cNvPr id="4" name="テキスト ボックス 1"/>
        <cdr:cNvSpPr txBox="1"/>
      </cdr:nvSpPr>
      <cdr:spPr>
        <a:xfrm xmlns:a="http://schemas.openxmlformats.org/drawingml/2006/main">
          <a:off x="667877" y="905953"/>
          <a:ext cx="1528900" cy="504056"/>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0.6297</cdr:x>
      <cdr:y>0.55466</cdr:y>
    </cdr:from>
    <cdr:to>
      <cdr:x>0.96864</cdr:x>
      <cdr:y>0.86326</cdr:y>
    </cdr:to>
    <cdr:sp macro="" textlink="">
      <cdr:nvSpPr>
        <cdr:cNvPr id="7" name="テキスト ボックス 1"/>
        <cdr:cNvSpPr txBox="1"/>
      </cdr:nvSpPr>
      <cdr:spPr>
        <a:xfrm xmlns:a="http://schemas.openxmlformats.org/drawingml/2006/main">
          <a:off x="2448261" y="905954"/>
          <a:ext cx="1317776" cy="504056"/>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46.7</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0.13086</cdr:x>
      <cdr:y>0.08523</cdr:y>
    </cdr:from>
    <cdr:to>
      <cdr:x>0.37164</cdr:x>
      <cdr:y>0.49125</cdr:y>
    </cdr:to>
    <cdr:sp macro="" textlink="">
      <cdr:nvSpPr>
        <cdr:cNvPr id="2" name="テキスト ボックス 1"/>
        <cdr:cNvSpPr txBox="1"/>
      </cdr:nvSpPr>
      <cdr:spPr>
        <a:xfrm xmlns:a="http://schemas.openxmlformats.org/drawingml/2006/main">
          <a:off x="508800" y="139217"/>
          <a:ext cx="936109" cy="663178"/>
        </a:xfrm>
        <a:prstGeom xmlns:a="http://schemas.openxmlformats.org/drawingml/2006/main" prst="rect">
          <a:avLst/>
        </a:prstGeom>
      </cdr:spPr>
      <cdr:txBody>
        <a:bodyPr xmlns:a="http://schemas.openxmlformats.org/drawingml/2006/main" vertOverflow="clip" wrap="square" tIns="18000" rtlCol="0"/>
        <a:lstStyle xmlns:a="http://schemas.openxmlformats.org/drawingml/2006/main"/>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大阪府</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80.0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0.53392</cdr:x>
      <cdr:y>0.08523</cdr:y>
    </cdr:from>
    <cdr:to>
      <cdr:x>0.83024</cdr:x>
      <cdr:y>0.42699</cdr:y>
    </cdr:to>
    <cdr:sp macro="" textlink="">
      <cdr:nvSpPr>
        <cdr:cNvPr id="5" name="テキスト ボックス 1"/>
        <cdr:cNvSpPr txBox="1"/>
      </cdr:nvSpPr>
      <cdr:spPr>
        <a:xfrm xmlns:a="http://schemas.openxmlformats.org/drawingml/2006/main">
          <a:off x="2075854" y="139216"/>
          <a:ext cx="1152108" cy="558218"/>
        </a:xfrm>
        <a:prstGeom xmlns:a="http://schemas.openxmlformats.org/drawingml/2006/main" prst="rect">
          <a:avLst/>
        </a:prstGeom>
      </cdr:spPr>
      <cdr:txBody>
        <a:bodyPr xmlns:a="http://schemas.openxmlformats.org/drawingml/2006/main" wrap="square" tIns="18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その他</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20.0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0.41064</cdr:x>
      <cdr:y>0.12569</cdr:y>
    </cdr:from>
    <cdr:to>
      <cdr:x>0.71915</cdr:x>
      <cdr:y>0.36417</cdr:y>
    </cdr:to>
    <cdr:sp macro="" textlink="">
      <cdr:nvSpPr>
        <cdr:cNvPr id="2" name="テキスト ボックス 1"/>
        <cdr:cNvSpPr txBox="1"/>
      </cdr:nvSpPr>
      <cdr:spPr>
        <a:xfrm xmlns:a="http://schemas.openxmlformats.org/drawingml/2006/main">
          <a:off x="2779494" y="341551"/>
          <a:ext cx="2088231" cy="648072"/>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20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80.0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0.25774</cdr:x>
      <cdr:y>0.39067</cdr:y>
    </cdr:from>
    <cdr:to>
      <cdr:x>0.58752</cdr:x>
      <cdr:y>0.62915</cdr:y>
    </cdr:to>
    <cdr:sp macro="" textlink="">
      <cdr:nvSpPr>
        <cdr:cNvPr id="3" name="テキスト ボックス 1"/>
        <cdr:cNvSpPr txBox="1"/>
      </cdr:nvSpPr>
      <cdr:spPr>
        <a:xfrm xmlns:a="http://schemas.openxmlformats.org/drawingml/2006/main">
          <a:off x="1744556" y="1061631"/>
          <a:ext cx="2232199" cy="648071"/>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44.0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0.2617</cdr:x>
      <cdr:y>0.68215</cdr:y>
    </cdr:from>
    <cdr:to>
      <cdr:x>0.65532</cdr:x>
      <cdr:y>0.89413</cdr:y>
    </cdr:to>
    <cdr:sp macro="" textlink="">
      <cdr:nvSpPr>
        <cdr:cNvPr id="4" name="テキスト ボックス 1"/>
        <cdr:cNvSpPr txBox="1"/>
      </cdr:nvSpPr>
      <cdr:spPr>
        <a:xfrm xmlns:a="http://schemas.openxmlformats.org/drawingml/2006/main">
          <a:off x="1771382" y="1853719"/>
          <a:ext cx="2664296" cy="576064"/>
        </a:xfrm>
        <a:prstGeom xmlns:a="http://schemas.openxmlformats.org/drawingml/2006/main" prst="rect">
          <a:avLst/>
        </a:prstGeom>
      </cdr:spPr>
      <cdr:txBody>
        <a:bodyPr xmlns:a="http://schemas.openxmlformats.org/drawingml/2006/main" wrap="square" t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0.84681</cdr:x>
      <cdr:y>0.09919</cdr:y>
    </cdr:from>
    <cdr:to>
      <cdr:x>0.99816</cdr:x>
      <cdr:y>0.31117</cdr:y>
    </cdr:to>
    <cdr:sp macro="" textlink="">
      <cdr:nvSpPr>
        <cdr:cNvPr id="5" name="テキスト ボックス 1"/>
        <cdr:cNvSpPr txBox="1"/>
      </cdr:nvSpPr>
      <cdr:spPr>
        <a:xfrm xmlns:a="http://schemas.openxmlformats.org/drawingml/2006/main">
          <a:off x="5731822" y="269543"/>
          <a:ext cx="1024475" cy="576064"/>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20.0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0.59021</cdr:x>
      <cdr:y>0.39067</cdr:y>
    </cdr:from>
    <cdr:to>
      <cdr:x>1</cdr:x>
      <cdr:y>0.62915</cdr:y>
    </cdr:to>
    <cdr:sp macro="" textlink="">
      <cdr:nvSpPr>
        <cdr:cNvPr id="6" name="テキスト ボックス 1"/>
        <cdr:cNvSpPr txBox="1"/>
      </cdr:nvSpPr>
      <cdr:spPr>
        <a:xfrm xmlns:a="http://schemas.openxmlformats.org/drawingml/2006/main">
          <a:off x="3995010" y="1061631"/>
          <a:ext cx="2773741" cy="648072"/>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56.0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0.65532</cdr:x>
      <cdr:y>0.68215</cdr:y>
    </cdr:from>
    <cdr:to>
      <cdr:x>0.99574</cdr:x>
      <cdr:y>0.89413</cdr:y>
    </cdr:to>
    <cdr:sp macro="" textlink="">
      <cdr:nvSpPr>
        <cdr:cNvPr id="7" name="テキスト ボックス 1"/>
        <cdr:cNvSpPr txBox="1"/>
      </cdr:nvSpPr>
      <cdr:spPr>
        <a:xfrm xmlns:a="http://schemas.openxmlformats.org/drawingml/2006/main">
          <a:off x="4435678" y="1853719"/>
          <a:ext cx="2304256" cy="576064"/>
        </a:xfrm>
        <a:prstGeom xmlns:a="http://schemas.openxmlformats.org/drawingml/2006/main" prst="rect">
          <a:avLst/>
        </a:prstGeom>
      </cdr:spPr>
      <cdr:txBody>
        <a:bodyPr xmlns:a="http://schemas.openxmlformats.org/drawingml/2006/main" wrap="square" t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46.7</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0.82581</cdr:x>
      <cdr:y>0.11031</cdr:y>
    </cdr:from>
    <cdr:to>
      <cdr:x>0.99799</cdr:x>
      <cdr:y>0.36445</cdr:y>
    </cdr:to>
    <cdr:sp macro="" textlink="">
      <cdr:nvSpPr>
        <cdr:cNvPr id="5" name="テキスト ボックス 1"/>
        <cdr:cNvSpPr txBox="1"/>
      </cdr:nvSpPr>
      <cdr:spPr>
        <a:xfrm xmlns:a="http://schemas.openxmlformats.org/drawingml/2006/main">
          <a:off x="2999745" y="179872"/>
          <a:ext cx="625445" cy="414392"/>
        </a:xfrm>
        <a:prstGeom xmlns:a="http://schemas.openxmlformats.org/drawingml/2006/main" prst="rect">
          <a:avLst/>
        </a:prstGeom>
      </cdr:spPr>
      <cdr:txBody>
        <a:bodyPr xmlns:a="http://schemas.openxmlformats.org/drawingml/2006/main" wrap="square" tIns="3600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300"/>
            </a:lnSpc>
          </a:pPr>
          <a:r>
            <a:rPr lang="ja-JP" altLang="en-US" sz="11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20.0</a:t>
          </a:r>
          <a:r>
            <a:rPr lang="en-US" altLang="ja-JP" sz="11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0.4468</cdr:x>
      <cdr:y>0.11238</cdr:y>
    </cdr:from>
    <cdr:to>
      <cdr:x>0.67946</cdr:x>
      <cdr:y>0.48666</cdr:y>
    </cdr:to>
    <cdr:sp macro="" textlink="">
      <cdr:nvSpPr>
        <cdr:cNvPr id="2" name="テキスト ボックス 1"/>
        <cdr:cNvSpPr txBox="1"/>
      </cdr:nvSpPr>
      <cdr:spPr>
        <a:xfrm xmlns:a="http://schemas.openxmlformats.org/drawingml/2006/main">
          <a:off x="1622992" y="183247"/>
          <a:ext cx="845137" cy="610289"/>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lnSpc>
              <a:spcPts val="1300"/>
            </a:lnSpc>
          </a:pPr>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4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lnSpc>
              <a:spcPts val="1300"/>
            </a:lnSpc>
          </a:pP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80.0</a:t>
          </a:r>
          <a:r>
            <a:rPr lang="en-US" altLang="ja-JP" sz="11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0.6989</cdr:x>
      <cdr:y>0.38723</cdr:y>
    </cdr:from>
    <cdr:to>
      <cdr:x>0.88869</cdr:x>
      <cdr:y>0.64136</cdr:y>
    </cdr:to>
    <cdr:sp macro="" textlink="">
      <cdr:nvSpPr>
        <cdr:cNvPr id="10" name="テキスト ボックス 1">
          <a:extLst xmlns:a="http://schemas.openxmlformats.org/drawingml/2006/main">
            <a:ext uri="{FF2B5EF4-FFF2-40B4-BE49-F238E27FC236}">
              <a16:creationId xmlns="" xmlns:a16="http://schemas.microsoft.com/office/drawing/2014/main" id="{1D6AE14B-96BC-4B6E-9BF6-A64282D228BB}"/>
            </a:ext>
          </a:extLst>
        </cdr:cNvPr>
        <cdr:cNvSpPr txBox="1"/>
      </cdr:nvSpPr>
      <cdr:spPr>
        <a:xfrm xmlns:a="http://schemas.openxmlformats.org/drawingml/2006/main">
          <a:off x="2538761" y="631406"/>
          <a:ext cx="689412" cy="414376"/>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300"/>
            </a:lnSpc>
          </a:pPr>
          <a:r>
            <a:rPr lang="ja-JP" altLang="en-US" sz="11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56.0</a:t>
          </a:r>
          <a:r>
            <a:rPr lang="en-US" altLang="ja-JP" sz="11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0.72576</cdr:x>
      <cdr:y>0.66082</cdr:y>
    </cdr:from>
    <cdr:to>
      <cdr:x>0.93774</cdr:x>
      <cdr:y>0.91496</cdr:y>
    </cdr:to>
    <cdr:sp macro="" textlink="">
      <cdr:nvSpPr>
        <cdr:cNvPr id="11" name="テキスト ボックス 1">
          <a:extLst xmlns:a="http://schemas.openxmlformats.org/drawingml/2006/main">
            <a:ext uri="{FF2B5EF4-FFF2-40B4-BE49-F238E27FC236}">
              <a16:creationId xmlns="" xmlns:a16="http://schemas.microsoft.com/office/drawing/2014/main" id="{3BBB1CDA-59F8-4475-BC08-ECB8D368FF9C}"/>
            </a:ext>
          </a:extLst>
        </cdr:cNvPr>
        <cdr:cNvSpPr txBox="1"/>
      </cdr:nvSpPr>
      <cdr:spPr>
        <a:xfrm xmlns:a="http://schemas.openxmlformats.org/drawingml/2006/main">
          <a:off x="2636337" y="1077511"/>
          <a:ext cx="770016" cy="414391"/>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300"/>
            </a:lnSpc>
          </a:pPr>
          <a:r>
            <a:rPr lang="ja-JP" altLang="en-US" sz="11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rPr>
            <a:t> </a:t>
          </a:r>
          <a:endPar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lnSpc>
              <a:spcPts val="1300"/>
            </a:lnSpc>
          </a:pPr>
          <a:r>
            <a:rPr lang="en-US" altLang="ja-JP" sz="1400" dirty="0">
              <a:solidFill>
                <a:sysClr val="windowText" lastClr="000000"/>
              </a:solidFill>
              <a:latin typeface="HGP創英角ｺﾞｼｯｸUB" panose="020B0900000000000000" pitchFamily="50" charset="-128"/>
              <a:ea typeface="HGP創英角ｺﾞｼｯｸUB" panose="020B0900000000000000" pitchFamily="50" charset="-128"/>
            </a:rPr>
            <a:t>45.7</a:t>
          </a:r>
          <a:r>
            <a:rPr lang="en-US" altLang="ja-JP" sz="11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4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0.3015</cdr:x>
      <cdr:y>0.38237</cdr:y>
    </cdr:from>
    <cdr:to>
      <cdr:x>0.53415</cdr:x>
      <cdr:y>0.74653</cdr:y>
    </cdr:to>
    <cdr:sp macro="" textlink="">
      <cdr:nvSpPr>
        <cdr:cNvPr id="12" name="テキスト ボックス 11">
          <a:extLst xmlns:a="http://schemas.openxmlformats.org/drawingml/2006/main">
            <a:ext uri="{FF2B5EF4-FFF2-40B4-BE49-F238E27FC236}">
              <a16:creationId xmlns="" xmlns:a16="http://schemas.microsoft.com/office/drawing/2014/main" id="{642EEAA7-5B66-4588-B3F1-A45AF2D2228B}"/>
            </a:ext>
          </a:extLst>
        </cdr:cNvPr>
        <cdr:cNvSpPr txBox="1"/>
      </cdr:nvSpPr>
      <cdr:spPr>
        <a:xfrm xmlns:a="http://schemas.openxmlformats.org/drawingml/2006/main">
          <a:off x="1095206" y="623484"/>
          <a:ext cx="845101" cy="593787"/>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lnSpc>
              <a:spcPts val="1300"/>
            </a:lnSpc>
          </a:pPr>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4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lnSpc>
              <a:spcPts val="1300"/>
            </a:lnSpc>
          </a:pP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44.0</a:t>
          </a:r>
          <a:r>
            <a:rPr lang="en-US" altLang="ja-JP" sz="11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0.32645</cdr:x>
      <cdr:y>0.65544</cdr:y>
    </cdr:from>
    <cdr:to>
      <cdr:x>0.5591</cdr:x>
      <cdr:y>1</cdr:y>
    </cdr:to>
    <cdr:sp macro="" textlink="">
      <cdr:nvSpPr>
        <cdr:cNvPr id="13" name="テキスト ボックス 12">
          <a:extLst xmlns:a="http://schemas.openxmlformats.org/drawingml/2006/main">
            <a:ext uri="{FF2B5EF4-FFF2-40B4-BE49-F238E27FC236}">
              <a16:creationId xmlns="" xmlns:a16="http://schemas.microsoft.com/office/drawing/2014/main" id="{D455FD37-A275-464F-8DAE-F617BFB3663A}"/>
            </a:ext>
          </a:extLst>
        </cdr:cNvPr>
        <cdr:cNvSpPr txBox="1"/>
      </cdr:nvSpPr>
      <cdr:spPr>
        <a:xfrm xmlns:a="http://schemas.openxmlformats.org/drawingml/2006/main">
          <a:off x="1185842" y="1068738"/>
          <a:ext cx="845100" cy="561828"/>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lnSpc>
              <a:spcPts val="1300"/>
            </a:lnSpc>
          </a:pPr>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4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lnSpc>
              <a:spcPts val="1300"/>
            </a:lnSpc>
          </a:pP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1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a:latin typeface="+mn-ea"/>
                <a:ea typeface="+mn-ea"/>
              </a:rPr>
              <a:t>第</a:t>
            </a:r>
            <a:r>
              <a:rPr kumimoji="1" lang="en-US" altLang="ja-JP" dirty="0">
                <a:latin typeface="+mn-ea"/>
                <a:ea typeface="+mn-ea"/>
              </a:rPr>
              <a:t>4</a:t>
            </a:r>
            <a:r>
              <a:rPr kumimoji="1" lang="ja-JP" altLang="en-US" dirty="0">
                <a:latin typeface="+mn-ea"/>
                <a:ea typeface="+mn-ea"/>
              </a:rPr>
              <a:t>章では　</a:t>
            </a:r>
            <a:r>
              <a:rPr kumimoji="1" lang="en-US" altLang="ja-JP" dirty="0">
                <a:latin typeface="+mn-ea"/>
                <a:ea typeface="+mn-ea"/>
              </a:rPr>
              <a:t>2</a:t>
            </a:r>
            <a:r>
              <a:rPr kumimoji="1" lang="ja-JP" altLang="en-US" dirty="0">
                <a:latin typeface="+mn-ea"/>
                <a:ea typeface="+mn-ea"/>
              </a:rPr>
              <a:t>元分割表を学びましょう</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2622011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こうして選択されたサンプルは、まずは集計をすることになりますが、その後第</a:t>
            </a:r>
            <a:r>
              <a:rPr kumimoji="1" lang="en-US" altLang="ja-JP" dirty="0" smtClean="0"/>
              <a:t>5</a:t>
            </a:r>
            <a:r>
              <a:rPr kumimoji="1" lang="ja-JP" altLang="en-US" dirty="0" smtClean="0"/>
              <a:t>章で学ぶ検定などの手続きにより、差が偶然おこった誤差のようなものに過ぎないのか、再現性が高い差があるのか、を確かめていくことになります。</a:t>
            </a:r>
          </a:p>
          <a:p>
            <a:r>
              <a:rPr kumimoji="1" lang="ja-JP" altLang="en-US" dirty="0" smtClean="0"/>
              <a:t>解析方法としては、名義変数の時に使われる独立性の検定、連続変数の時に使われる「平均の差の検定」などが入門として取り上げられることが多いですが、</a:t>
            </a:r>
          </a:p>
          <a:p>
            <a:r>
              <a:rPr kumimoji="1" lang="ja-JP" altLang="en-US" dirty="0" smtClean="0"/>
              <a:t>この講義ではクロス集計後にカイ２乗検定を用いた「独立性の検定」を例に取り上げる予定です。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10</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a:t>
            </a:r>
            <a:r>
              <a:rPr kumimoji="1" lang="en-US" altLang="ja-JP" dirty="0">
                <a:latin typeface="+mn-ea"/>
                <a:ea typeface="+mn-ea"/>
              </a:rPr>
              <a:t>5</a:t>
            </a:r>
            <a:r>
              <a:rPr kumimoji="1" lang="ja-JP" altLang="en-US" dirty="0">
                <a:latin typeface="+mn-ea"/>
                <a:ea typeface="+mn-ea"/>
              </a:rPr>
              <a:t>秒表示＞</a:t>
            </a:r>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6716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1198563"/>
            <a:ext cx="5170488" cy="3232150"/>
          </a:xfrm>
        </p:spPr>
      </p:sp>
      <p:sp>
        <p:nvSpPr>
          <p:cNvPr id="3" name="ノート プレースホルダー 2"/>
          <p:cNvSpPr>
            <a:spLocks noGrp="1"/>
          </p:cNvSpPr>
          <p:nvPr>
            <p:ph type="body" idx="1"/>
          </p:nvPr>
        </p:nvSpPr>
        <p:spPr/>
        <p:txBody>
          <a:bodyPr/>
          <a:lstStyle/>
          <a:p>
            <a:r>
              <a:rPr kumimoji="1" lang="ja-JP" altLang="en-US" dirty="0" smtClean="0"/>
              <a:t>第</a:t>
            </a:r>
            <a:r>
              <a:rPr kumimoji="1" lang="en-US" altLang="ja-JP" dirty="0" smtClean="0"/>
              <a:t>2</a:t>
            </a:r>
            <a:r>
              <a:rPr kumimoji="1" lang="ja-JP" altLang="en-US" dirty="0" smtClean="0"/>
              <a:t>章では、データの種類には質的なものと量的なものがあることを確認しました。</a:t>
            </a:r>
          </a:p>
          <a:p>
            <a:r>
              <a:rPr kumimoji="1" lang="ja-JP" altLang="en-US" dirty="0" smtClean="0"/>
              <a:t>この第</a:t>
            </a:r>
            <a:r>
              <a:rPr kumimoji="1" lang="en-US" altLang="ja-JP" dirty="0" smtClean="0"/>
              <a:t>4</a:t>
            </a:r>
            <a:r>
              <a:rPr kumimoji="1" lang="ja-JP" altLang="en-US" dirty="0" smtClean="0"/>
              <a:t>章では名義尺度や順序尺度の考察の基礎となる、分割表について学びます。</a:t>
            </a:r>
          </a:p>
          <a:p>
            <a:r>
              <a:rPr kumimoji="1" lang="ja-JP" altLang="en-US" dirty="0" smtClean="0"/>
              <a:t>名義尺度は男女のようなグループ毎に分けるだけですが、そのグループなりの順番に意味があるときは順序尺度になります。</a:t>
            </a:r>
          </a:p>
        </p:txBody>
      </p:sp>
      <p:sp>
        <p:nvSpPr>
          <p:cNvPr id="4" name="スライド番号プレースホルダー 3"/>
          <p:cNvSpPr>
            <a:spLocks noGrp="1"/>
          </p:cNvSpPr>
          <p:nvPr>
            <p:ph type="sldNum" sz="quarter" idx="10"/>
          </p:nvPr>
        </p:nvSpPr>
        <p:spPr/>
        <p:txBody>
          <a:bodyPr/>
          <a:lstStyle/>
          <a:p>
            <a:pPr marL="0" marR="0" lvl="0" indent="0" algn="r" defTabSz="1031626"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1031626"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61059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1270000"/>
            <a:ext cx="5484812" cy="3429000"/>
          </a:xfrm>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err="1" smtClean="0"/>
              <a:t>つの</a:t>
            </a:r>
            <a:r>
              <a:rPr kumimoji="1" lang="ja-JP" altLang="en-US" dirty="0" smtClean="0"/>
              <a:t>値のどちらかに該当するデータを二値データと呼びます。</a:t>
            </a:r>
          </a:p>
          <a:p>
            <a:r>
              <a:rPr kumimoji="1" lang="ja-JP" altLang="en-US" dirty="0" smtClean="0"/>
              <a:t>ここでは、</a:t>
            </a:r>
            <a:r>
              <a:rPr kumimoji="1" lang="en-US" altLang="ja-JP" dirty="0" smtClean="0"/>
              <a:t>2</a:t>
            </a:r>
            <a:r>
              <a:rPr kumimoji="1" lang="ja-JP" altLang="en-US" dirty="0" err="1" smtClean="0"/>
              <a:t>つの</a:t>
            </a:r>
            <a:r>
              <a:rPr kumimoji="1" lang="ja-JP" altLang="en-US" dirty="0" smtClean="0"/>
              <a:t>質問、「実家はどこですか？」「たこ焼き器を持っていますか？」に対して、「大阪」か「その他」、「あり」か「なし」のどちらかを答えてもらうアンケート結果を解析してみます。</a:t>
            </a:r>
          </a:p>
          <a:p>
            <a:r>
              <a:rPr kumimoji="1" lang="ja-JP" altLang="en-US" dirty="0" smtClean="0"/>
              <a:t>アンケートで</a:t>
            </a:r>
            <a:r>
              <a:rPr kumimoji="1" lang="en-US" altLang="ja-JP" dirty="0" smtClean="0"/>
              <a:t>3</a:t>
            </a:r>
            <a:r>
              <a:rPr kumimoji="1" lang="ja-JP" altLang="en-US" dirty="0" smtClean="0"/>
              <a:t>種類以上の項目から選んでもらうような場合、例えば問</a:t>
            </a:r>
            <a:r>
              <a:rPr kumimoji="1" lang="en-US" altLang="ja-JP" dirty="0" smtClean="0"/>
              <a:t>1</a:t>
            </a:r>
            <a:r>
              <a:rPr kumimoji="1" lang="ja-JP" altLang="en-US" dirty="0" smtClean="0"/>
              <a:t>で実家の都道府県を答えてもらうような場合でも、「大阪」か「その他」、等のように、大阪以外をまとめてしまえば、二値データにすることができます。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828227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質的なデータの場合はどのように扱うことになるでしょうか。</a:t>
            </a:r>
          </a:p>
          <a:p>
            <a:r>
              <a:rPr kumimoji="1" lang="ja-JP" altLang="en-US" dirty="0" smtClean="0"/>
              <a:t>ここにあげる例では。実家は大阪府かそれ以外か？　たこ焼き器を持っているかいないか？という</a:t>
            </a:r>
            <a:r>
              <a:rPr kumimoji="1" lang="en-US" altLang="ja-JP" dirty="0" smtClean="0"/>
              <a:t>2</a:t>
            </a:r>
            <a:r>
              <a:rPr kumimoji="1" lang="ja-JP" altLang="en-US" dirty="0" err="1" smtClean="0"/>
              <a:t>つの</a:t>
            </a:r>
            <a:r>
              <a:rPr kumimoji="1" lang="ja-JP" altLang="en-US" dirty="0" smtClean="0"/>
              <a:t>問いの結果をまとめています。</a:t>
            </a:r>
          </a:p>
          <a:p>
            <a:endParaRPr kumimoji="1" lang="ja-JP" altLang="en-US" dirty="0" smtClean="0"/>
          </a:p>
          <a:p>
            <a:r>
              <a:rPr kumimoji="1" lang="ja-JP" altLang="en-US" dirty="0" smtClean="0"/>
              <a:t>それぞれの割合に興味があることが多いので、内訳を表現しやすい円グラフや帯グラフを用いられることが多いのではないでしょうか。</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96413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また、このような</a:t>
            </a:r>
            <a:r>
              <a:rPr kumimoji="1" lang="en-US" altLang="ja-JP" dirty="0" smtClean="0"/>
              <a:t>2</a:t>
            </a:r>
            <a:r>
              <a:rPr kumimoji="1" lang="ja-JP" altLang="en-US" dirty="0" err="1" smtClean="0"/>
              <a:t>つの</a:t>
            </a:r>
            <a:r>
              <a:rPr kumimoji="1" lang="ja-JP" altLang="en-US" dirty="0" smtClean="0"/>
              <a:t>問いの結果は２変数データでもあるので、このような場合はクロス集計表を作ると理解が進みます。</a:t>
            </a:r>
          </a:p>
          <a:p>
            <a:r>
              <a:rPr kumimoji="1" lang="ja-JP" altLang="en-US" dirty="0" smtClean="0"/>
              <a:t>クラス集計表は２元分割表として習った方も多いかも知れません。</a:t>
            </a:r>
          </a:p>
          <a:p>
            <a:r>
              <a:rPr kumimoji="1" lang="ja-JP" altLang="en-US" dirty="0" smtClean="0"/>
              <a:t>行と列に分けてそれぞれを表現すると、必ずしも図にしなくても理解しやすくなります。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6</a:t>
            </a:fld>
            <a:endParaRPr kumimoji="1" lang="ja-JP" altLang="en-US"/>
          </a:p>
        </p:txBody>
      </p:sp>
    </p:spTree>
    <p:extLst>
      <p:ext uri="{BB962C8B-B14F-4D97-AF65-F5344CB8AC3E}">
        <p14:creationId xmlns:p14="http://schemas.microsoft.com/office/powerpoint/2010/main" val="1253004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ところでこのアンケートは</a:t>
            </a:r>
            <a:r>
              <a:rPr kumimoji="1" lang="en-US" altLang="ja-JP" dirty="0" smtClean="0"/>
              <a:t>35</a:t>
            </a:r>
            <a:r>
              <a:rPr kumimoji="1" lang="ja-JP" altLang="en-US" dirty="0" smtClean="0"/>
              <a:t>人から得られた回答を集計したものですが、本当に知りたいのは日本全体での傾向です。</a:t>
            </a:r>
          </a:p>
          <a:p>
            <a:r>
              <a:rPr kumimoji="1" lang="en-US" altLang="ja-JP" dirty="0" smtClean="0"/>
              <a:t>35</a:t>
            </a:r>
            <a:r>
              <a:rPr kumimoji="1" lang="ja-JP" altLang="en-US" dirty="0" smtClean="0"/>
              <a:t>人のサンプル標本から、例えば成人</a:t>
            </a:r>
            <a:r>
              <a:rPr kumimoji="1" lang="en-US" altLang="ja-JP" dirty="0" smtClean="0"/>
              <a:t>5000</a:t>
            </a:r>
            <a:r>
              <a:rPr kumimoji="1" lang="ja-JP" altLang="en-US" dirty="0" smtClean="0"/>
              <a:t>万人の分布の中で、</a:t>
            </a:r>
          </a:p>
          <a:p>
            <a:r>
              <a:rPr kumimoji="1" lang="ja-JP" altLang="en-US" dirty="0" smtClean="0"/>
              <a:t>「本当に大阪人にはたこ焼き器を持っている人が多いのか」どうかを知りたいという場合には、代表になった</a:t>
            </a:r>
            <a:r>
              <a:rPr kumimoji="1" lang="en-US" altLang="ja-JP" dirty="0" smtClean="0"/>
              <a:t>35</a:t>
            </a:r>
            <a:r>
              <a:rPr kumimoji="1" lang="ja-JP" altLang="en-US" dirty="0" smtClean="0"/>
              <a:t>人の結果から全体の分布を推測することになります。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7</a:t>
            </a:fld>
            <a:endParaRPr kumimoji="1" lang="ja-JP" altLang="en-US"/>
          </a:p>
        </p:txBody>
      </p:sp>
    </p:spTree>
    <p:extLst>
      <p:ext uri="{BB962C8B-B14F-4D97-AF65-F5344CB8AC3E}">
        <p14:creationId xmlns:p14="http://schemas.microsoft.com/office/powerpoint/2010/main" val="941061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ただし、標本の採り方によっては、偏りが生じているのかも知れません。この偏りのことを選択バイアスと呼びます。</a:t>
            </a:r>
          </a:p>
          <a:p>
            <a:r>
              <a:rPr kumimoji="1" lang="ja-JP" altLang="en-US" dirty="0" smtClean="0"/>
              <a:t>＜アニメ＞</a:t>
            </a:r>
          </a:p>
          <a:p>
            <a:r>
              <a:rPr kumimoji="1" lang="ja-JP" altLang="en-US" dirty="0" smtClean="0"/>
              <a:t>知能指数の低下がこの男性の友達に集中しているのかどうか、分かりませんが、標本の採り方によってはこのような偏りが生じることもあり得るので、注意が必要になります。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8</a:t>
            </a:fld>
            <a:endParaRPr kumimoji="1" lang="ja-JP" altLang="en-US"/>
          </a:p>
        </p:txBody>
      </p:sp>
    </p:spTree>
    <p:extLst>
      <p:ext uri="{BB962C8B-B14F-4D97-AF65-F5344CB8AC3E}">
        <p14:creationId xmlns:p14="http://schemas.microsoft.com/office/powerpoint/2010/main" val="488107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理想的には作為を排除した、無作為抽出がのぞましいですが、現実には非効率だったり、費用がかさんだり等、実施が困難な場合もあります。</a:t>
            </a:r>
          </a:p>
          <a:p>
            <a:r>
              <a:rPr kumimoji="1" lang="ja-JP" altLang="en-US" dirty="0" smtClean="0"/>
              <a:t>そこで、ここにあげているような、抽出の工夫をすることもあります。</a:t>
            </a:r>
          </a:p>
          <a:p>
            <a:r>
              <a:rPr kumimoji="1" lang="ja-JP" altLang="en-US" dirty="0" smtClean="0"/>
              <a:t>母集団の名簿から一定間隔で選ぶ系統抽出、段階に分けて選ぶ多段抽出、男女比などに応じて抽出する「層化抽出」、グループを無作為に選ぶ「集落抽出」など、いくつかの方法があります。</a:t>
            </a:r>
          </a:p>
          <a:p>
            <a:r>
              <a:rPr kumimoji="1" lang="ja-JP" altLang="en-US" dirty="0" smtClean="0"/>
              <a:t>過去の「統計検定」の試験などでもこれらの抽出方法はよく問われています。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9</a:t>
            </a:fld>
            <a:endParaRPr kumimoji="1" lang="ja-JP" altLang="en-US"/>
          </a:p>
        </p:txBody>
      </p:sp>
    </p:spTree>
    <p:extLst>
      <p:ext uri="{BB962C8B-B14F-4D97-AF65-F5344CB8AC3E}">
        <p14:creationId xmlns:p14="http://schemas.microsoft.com/office/powerpoint/2010/main" val="112905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64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41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34416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330739316"/>
      </p:ext>
    </p:extLst>
  </p:cSld>
  <p:clrMap bg1="lt1" tx1="dk1" bg2="lt2" tx2="dk2" accent1="accent1" accent2="accent2" accent3="accent3" accent4="accent4" accent5="accent5" accent6="accent6" hlink="hlink" folHlink="folHlink"/>
  <p:sldLayoutIdLst>
    <p:sldLayoutId id="2147483716"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5" name="角丸四角形 4"/>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126072946"/>
      </p:ext>
    </p:extLst>
  </p:cSld>
  <p:clrMap bg1="lt1" tx1="dk1" bg2="lt2" tx2="dk2" accent1="accent1" accent2="accent2" accent3="accent3" accent4="accent4" accent5="accent5" accent6="accent6" hlink="hlink" folHlink="folHlink"/>
  <p:sldLayoutIdLst>
    <p:sldLayoutId id="2147483721"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図 5">
            <a:extLst>
              <a:ext uri="{FF2B5EF4-FFF2-40B4-BE49-F238E27FC236}">
                <a16:creationId xmlns="" xmlns:a16="http://schemas.microsoft.com/office/drawing/2014/main" id="{E10559AF-36DE-422B-ABBD-B39E83F58A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7" name="正方形/長方形 6">
            <a:extLst>
              <a:ext uri="{FF2B5EF4-FFF2-40B4-BE49-F238E27FC236}">
                <a16:creationId xmlns="" xmlns:a16="http://schemas.microsoft.com/office/drawing/2014/main" id="{B5FA410A-CB5D-4818-B6FD-4263C833D5CD}"/>
              </a:ext>
            </a:extLst>
          </p:cNvPr>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8" name="角丸四角形 6">
            <a:extLst>
              <a:ext uri="{FF2B5EF4-FFF2-40B4-BE49-F238E27FC236}">
                <a16:creationId xmlns="" xmlns:a16="http://schemas.microsoft.com/office/drawing/2014/main" id="{0BFB97FF-EDA1-486F-938C-3971F57AD918}"/>
              </a:ext>
            </a:extLst>
          </p:cNvPr>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9" name="スライド番号プレースホルダー 3">
            <a:extLst>
              <a:ext uri="{FF2B5EF4-FFF2-40B4-BE49-F238E27FC236}">
                <a16:creationId xmlns="" xmlns:a16="http://schemas.microsoft.com/office/drawing/2014/main" id="{7B20514C-AB0F-4EA9-8DB3-81CEB6859A96}"/>
              </a:ext>
            </a:extLst>
          </p:cNvPr>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68135343"/>
      </p:ext>
    </p:extLst>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201316"/>
            <a:ext cx="6858000" cy="1156434"/>
          </a:xfrm>
          <a:prstGeom prst="rect">
            <a:avLst/>
          </a:prstGeom>
        </p:spPr>
        <p:txBody>
          <a:bodyPr anchor="ctr"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4</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en-US" altLang="ja-JP" sz="4000" dirty="0">
                <a:latin typeface="HGP創英角ｺﾞｼｯｸUB" panose="020B0900000000000000" pitchFamily="50" charset="-128"/>
                <a:ea typeface="HGP創英角ｺﾞｼｯｸUB" panose="020B0900000000000000" pitchFamily="50" charset="-128"/>
              </a:rPr>
              <a:t>2</a:t>
            </a:r>
            <a:r>
              <a:rPr lang="ja-JP" altLang="en-US" sz="4000" dirty="0">
                <a:latin typeface="HGP創英角ｺﾞｼｯｸUB" panose="020B0900000000000000" pitchFamily="50" charset="-128"/>
                <a:ea typeface="HGP創英角ｺﾞｼｯｸUB" panose="020B0900000000000000" pitchFamily="50" charset="-128"/>
              </a:rPr>
              <a:t>元分割表</a:t>
            </a:r>
            <a:r>
              <a:rPr lang="en-US" altLang="ja-JP" sz="2400" dirty="0">
                <a:latin typeface="HGP創英角ｺﾞｼｯｸUB" panose="020B0900000000000000" pitchFamily="50" charset="-128"/>
                <a:ea typeface="HGP創英角ｺﾞｼｯｸUB" panose="020B0900000000000000" pitchFamily="50" charset="-128"/>
              </a:rPr>
              <a:t>(1/3)</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9702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 xmlns:a16="http://schemas.microsoft.com/office/drawing/2014/main" id="{9480A4D8-8300-4B2C-AB37-3BCD323B61A1}"/>
              </a:ext>
            </a:extLst>
          </p:cNvPr>
          <p:cNvGrpSpPr/>
          <p:nvPr/>
        </p:nvGrpSpPr>
        <p:grpSpPr>
          <a:xfrm>
            <a:off x="901700" y="2708042"/>
            <a:ext cx="1699157" cy="506009"/>
            <a:chOff x="1216660" y="1388519"/>
            <a:chExt cx="1699157" cy="506009"/>
          </a:xfrm>
        </p:grpSpPr>
        <p:sp>
          <p:nvSpPr>
            <p:cNvPr id="15" name="タイトル 8">
              <a:extLst>
                <a:ext uri="{FF2B5EF4-FFF2-40B4-BE49-F238E27FC236}">
                  <a16:creationId xmlns="" xmlns:a16="http://schemas.microsoft.com/office/drawing/2014/main" id="{9E447DF2-F7FC-4203-8ACC-B6AA82621800}"/>
                </a:ext>
              </a:extLst>
            </p:cNvPr>
            <p:cNvSpPr txBox="1">
              <a:spLocks/>
            </p:cNvSpPr>
            <p:nvPr/>
          </p:nvSpPr>
          <p:spPr>
            <a:xfrm>
              <a:off x="1314587" y="1388519"/>
              <a:ext cx="1601230"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解析方法</a:t>
              </a:r>
            </a:p>
          </p:txBody>
        </p:sp>
        <p:sp>
          <p:nvSpPr>
            <p:cNvPr id="16" name="正方形/長方形 15">
              <a:extLst>
                <a:ext uri="{FF2B5EF4-FFF2-40B4-BE49-F238E27FC236}">
                  <a16:creationId xmlns="" xmlns:a16="http://schemas.microsoft.com/office/drawing/2014/main" id="{9571601A-A1D1-44D9-9B37-407F113BE39A}"/>
                </a:ext>
              </a:extLst>
            </p:cNvPr>
            <p:cNvSpPr>
              <a:spLocks noChangeAspect="1"/>
            </p:cNvSpPr>
            <p:nvPr/>
          </p:nvSpPr>
          <p:spPr>
            <a:xfrm>
              <a:off x="1216660" y="15828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9" name="タイトル 8">
            <a:extLst>
              <a:ext uri="{FF2B5EF4-FFF2-40B4-BE49-F238E27FC236}">
                <a16:creationId xmlns="" xmlns:a16="http://schemas.microsoft.com/office/drawing/2014/main" id="{63481416-5BE5-4DFB-9D48-D72CC5F1B152}"/>
              </a:ext>
            </a:extLst>
          </p:cNvPr>
          <p:cNvSpPr txBox="1">
            <a:spLocks/>
          </p:cNvSpPr>
          <p:nvPr/>
        </p:nvSpPr>
        <p:spPr>
          <a:xfrm>
            <a:off x="1248488" y="1611057"/>
            <a:ext cx="7716000" cy="48166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カテゴリ</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単純集計・クロス</a:t>
            </a:r>
            <a:r>
              <a:rPr lang="ja-JP" altLang="en-US" sz="2200" dirty="0" smtClean="0">
                <a:latin typeface="HGP創英角ｺﾞｼｯｸUB" panose="020B0900000000000000" pitchFamily="50" charset="-128"/>
                <a:ea typeface="HGP創英角ｺﾞｼｯｸUB" panose="020B0900000000000000" pitchFamily="50" charset="-128"/>
              </a:rPr>
              <a:t>集計</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1" name="正方形/長方形 30">
            <a:extLst>
              <a:ext uri="{FF2B5EF4-FFF2-40B4-BE49-F238E27FC236}">
                <a16:creationId xmlns="" xmlns:a16="http://schemas.microsoft.com/office/drawing/2014/main" id="{62C2BEE3-A8E3-48CB-ACCE-CD7730267C95}"/>
              </a:ext>
            </a:extLst>
          </p:cNvPr>
          <p:cNvSpPr>
            <a:spLocks noChangeAspect="1"/>
          </p:cNvSpPr>
          <p:nvPr/>
        </p:nvSpPr>
        <p:spPr>
          <a:xfrm>
            <a:off x="1103412" y="179754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7" name="タイトル 8">
            <a:extLst>
              <a:ext uri="{FF2B5EF4-FFF2-40B4-BE49-F238E27FC236}">
                <a16:creationId xmlns="" xmlns:a16="http://schemas.microsoft.com/office/drawing/2014/main" id="{A0BE0535-1DCE-4174-93C5-41C2F00994D9}"/>
              </a:ext>
            </a:extLst>
          </p:cNvPr>
          <p:cNvSpPr txBox="1">
            <a:spLocks/>
          </p:cNvSpPr>
          <p:nvPr/>
        </p:nvSpPr>
        <p:spPr>
          <a:xfrm>
            <a:off x="1289097" y="1989315"/>
            <a:ext cx="7428809" cy="46584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数値</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度数・平均・標準</a:t>
            </a:r>
            <a:r>
              <a:rPr lang="ja-JP" altLang="en-US" sz="2200" dirty="0" smtClean="0">
                <a:latin typeface="HGP創英角ｺﾞｼｯｸUB" panose="020B0900000000000000" pitchFamily="50" charset="-128"/>
                <a:ea typeface="HGP創英角ｺﾞｼｯｸUB" panose="020B0900000000000000" pitchFamily="50" charset="-128"/>
              </a:rPr>
              <a:t>偏差</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2" name="正方形/長方形 31">
            <a:extLst>
              <a:ext uri="{FF2B5EF4-FFF2-40B4-BE49-F238E27FC236}">
                <a16:creationId xmlns="" xmlns:a16="http://schemas.microsoft.com/office/drawing/2014/main" id="{841DD46B-EB57-4AFD-BFA3-205E9208014A}"/>
              </a:ext>
            </a:extLst>
          </p:cNvPr>
          <p:cNvSpPr>
            <a:spLocks noChangeAspect="1"/>
          </p:cNvSpPr>
          <p:nvPr/>
        </p:nvSpPr>
        <p:spPr>
          <a:xfrm>
            <a:off x="1103412" y="216823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13" name="タイトル 8">
            <a:extLst>
              <a:ext uri="{FF2B5EF4-FFF2-40B4-BE49-F238E27FC236}">
                <a16:creationId xmlns="" xmlns:a16="http://schemas.microsoft.com/office/drawing/2014/main" id="{0E683BD5-5F3E-46CF-9DF5-3382929E0601}"/>
              </a:ext>
            </a:extLst>
          </p:cNvPr>
          <p:cNvSpPr txBox="1">
            <a:spLocks/>
          </p:cNvSpPr>
          <p:nvPr/>
        </p:nvSpPr>
        <p:spPr>
          <a:xfrm>
            <a:off x="1237539" y="3093957"/>
            <a:ext cx="2099389" cy="50601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独立性の検定</a:t>
            </a:r>
          </a:p>
        </p:txBody>
      </p:sp>
      <p:sp>
        <p:nvSpPr>
          <p:cNvPr id="17" name="タイトル 8">
            <a:extLst>
              <a:ext uri="{FF2B5EF4-FFF2-40B4-BE49-F238E27FC236}">
                <a16:creationId xmlns="" xmlns:a16="http://schemas.microsoft.com/office/drawing/2014/main" id="{30446547-013B-4CE4-9E00-6812A2A17476}"/>
              </a:ext>
            </a:extLst>
          </p:cNvPr>
          <p:cNvSpPr txBox="1">
            <a:spLocks/>
          </p:cNvSpPr>
          <p:nvPr/>
        </p:nvSpPr>
        <p:spPr>
          <a:xfrm>
            <a:off x="3418730" y="3137776"/>
            <a:ext cx="5185718" cy="74246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カイ二乗検定</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フィッシャーの直接確率法</a:t>
            </a:r>
            <a:r>
              <a:rPr lang="en-US" altLang="ja-JP" sz="1800" dirty="0">
                <a:effectLst/>
                <a:latin typeface="HGP創英角ｺﾞｼｯｸUB" panose="020B0900000000000000" pitchFamily="50" charset="-128"/>
                <a:ea typeface="HGP創英角ｺﾞｼｯｸUB" panose="020B0900000000000000" pitchFamily="50" charset="-128"/>
              </a:rPr>
              <a:t>,</a:t>
            </a:r>
            <a:br>
              <a:rPr lang="en-US" altLang="ja-JP" sz="1800" dirty="0">
                <a:effectLst/>
                <a:latin typeface="HGP創英角ｺﾞｼｯｸUB" panose="020B0900000000000000" pitchFamily="50" charset="-128"/>
                <a:ea typeface="HGP創英角ｺﾞｼｯｸUB" panose="020B0900000000000000" pitchFamily="50" charset="-128"/>
              </a:rPr>
            </a:br>
            <a:r>
              <a:rPr lang="ja-JP" altLang="en-US" sz="1800" dirty="0">
                <a:effectLst/>
                <a:latin typeface="HGP創英角ｺﾞｼｯｸUB" panose="020B0900000000000000" pitchFamily="50" charset="-128"/>
                <a:ea typeface="HGP創英角ｺﾞｼｯｸUB" panose="020B0900000000000000" pitchFamily="50" charset="-128"/>
              </a:rPr>
              <a:t>一般化マンテル</a:t>
            </a:r>
            <a:r>
              <a:rPr lang="ja-JP" altLang="en-US" sz="1800" dirty="0" smtClean="0">
                <a:effectLst/>
                <a:latin typeface="HGP創英角ｺﾞｼｯｸUB" panose="020B0900000000000000" pitchFamily="50" charset="-128"/>
                <a:ea typeface="HGP創英角ｺﾞｼｯｸUB" panose="020B0900000000000000" pitchFamily="50" charset="-128"/>
              </a:rPr>
              <a:t>検定、ロジスティックモデル </a:t>
            </a:r>
            <a:r>
              <a:rPr lang="ja-JP" altLang="en-US" sz="1800" dirty="0">
                <a:effectLst/>
                <a:latin typeface="HGP創英角ｺﾞｼｯｸUB" panose="020B0900000000000000" pitchFamily="50" charset="-128"/>
                <a:ea typeface="HGP創英角ｺﾞｼｯｸUB" panose="020B0900000000000000" pitchFamily="50" charset="-128"/>
              </a:rPr>
              <a:t>など</a:t>
            </a:r>
          </a:p>
        </p:txBody>
      </p:sp>
      <p:sp>
        <p:nvSpPr>
          <p:cNvPr id="35" name="正方形/長方形 34">
            <a:extLst>
              <a:ext uri="{FF2B5EF4-FFF2-40B4-BE49-F238E27FC236}">
                <a16:creationId xmlns="" xmlns:a16="http://schemas.microsoft.com/office/drawing/2014/main" id="{6DFA7BEA-0D3F-416E-BC69-5F712FF28B6A}"/>
              </a:ext>
            </a:extLst>
          </p:cNvPr>
          <p:cNvSpPr>
            <a:spLocks noChangeAspect="1"/>
          </p:cNvSpPr>
          <p:nvPr/>
        </p:nvSpPr>
        <p:spPr>
          <a:xfrm>
            <a:off x="1103412" y="329368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18" name="タイトル 8">
            <a:extLst>
              <a:ext uri="{FF2B5EF4-FFF2-40B4-BE49-F238E27FC236}">
                <a16:creationId xmlns="" xmlns:a16="http://schemas.microsoft.com/office/drawing/2014/main" id="{29A05460-EA14-4B92-80FF-107738A2789A}"/>
              </a:ext>
            </a:extLst>
          </p:cNvPr>
          <p:cNvSpPr txBox="1">
            <a:spLocks/>
          </p:cNvSpPr>
          <p:nvPr/>
        </p:nvSpPr>
        <p:spPr>
          <a:xfrm>
            <a:off x="1237540" y="3848730"/>
            <a:ext cx="7366908" cy="50601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lvl="0">
              <a:lnSpc>
                <a:spcPct val="100000"/>
              </a:lnSpc>
              <a:spcBef>
                <a:spcPts val="0"/>
              </a:spcBef>
            </a:pPr>
            <a:r>
              <a:rPr lang="ja-JP" altLang="en-US" sz="2200" dirty="0" smtClean="0">
                <a:effectLst/>
                <a:latin typeface="HGP創英角ｺﾞｼｯｸUB" panose="020B0900000000000000" pitchFamily="50" charset="-128"/>
                <a:ea typeface="HGP創英角ｺﾞｼｯｸUB" panose="020B0900000000000000" pitchFamily="50" charset="-128"/>
              </a:rPr>
              <a:t>平均の差の検定</a:t>
            </a:r>
            <a:r>
              <a:rPr lang="ja-JP" altLang="en-US" sz="2200" dirty="0" smtClean="0">
                <a:solidFill>
                  <a:srgbClr val="0000FF"/>
                </a:solidFill>
                <a:effectLst/>
                <a:latin typeface="HGP創英角ｺﾞｼｯｸUB" panose="020B0900000000000000" pitchFamily="50" charset="-128"/>
                <a:ea typeface="HGP創英角ｺﾞｼｯｸUB" panose="020B0900000000000000" pitchFamily="50" charset="-128"/>
              </a:rPr>
              <a:t>｜</a:t>
            </a:r>
            <a:r>
              <a:rPr lang="ja-JP" altLang="en-US" sz="1800" dirty="0">
                <a:solidFill>
                  <a:srgbClr val="000000"/>
                </a:solidFill>
                <a:latin typeface="HGP創英角ｺﾞｼｯｸUB" panose="020B0900000000000000" pitchFamily="50" charset="-128"/>
                <a:ea typeface="HGP創英角ｺﾞｼｯｸUB" panose="020B0900000000000000" pitchFamily="50" charset="-128"/>
                <a:cs typeface="+mn-cs"/>
              </a:rPr>
              <a:t>𝑡 検定</a:t>
            </a:r>
          </a:p>
          <a:p>
            <a:pPr>
              <a:lnSpc>
                <a:spcPct val="120000"/>
              </a:lnSpc>
            </a:pPr>
            <a:endParaRPr lang="ja-JP" altLang="en-US" sz="2200" dirty="0">
              <a:effectLst/>
              <a:latin typeface="HGP創英角ｺﾞｼｯｸUB" panose="020B0900000000000000" pitchFamily="50" charset="-128"/>
              <a:ea typeface="HGP創英角ｺﾞｼｯｸUB" panose="020B0900000000000000" pitchFamily="50" charset="-128"/>
            </a:endParaRPr>
          </a:p>
        </p:txBody>
      </p:sp>
      <p:sp>
        <p:nvSpPr>
          <p:cNvPr id="37" name="正方形/長方形 36">
            <a:extLst>
              <a:ext uri="{FF2B5EF4-FFF2-40B4-BE49-F238E27FC236}">
                <a16:creationId xmlns="" xmlns:a16="http://schemas.microsoft.com/office/drawing/2014/main" id="{F1022E8F-2E08-48CF-9A1B-9A6AE3D87C12}"/>
              </a:ext>
            </a:extLst>
          </p:cNvPr>
          <p:cNvSpPr>
            <a:spLocks noChangeAspect="1"/>
          </p:cNvSpPr>
          <p:nvPr/>
        </p:nvSpPr>
        <p:spPr>
          <a:xfrm>
            <a:off x="1103412" y="404521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0" name="タイトル 8">
            <a:extLst>
              <a:ext uri="{FF2B5EF4-FFF2-40B4-BE49-F238E27FC236}">
                <a16:creationId xmlns="" xmlns:a16="http://schemas.microsoft.com/office/drawing/2014/main" id="{ED1823E2-ACA0-4A55-B298-E1011C12C9D9}"/>
              </a:ext>
            </a:extLst>
          </p:cNvPr>
          <p:cNvSpPr txBox="1">
            <a:spLocks/>
          </p:cNvSpPr>
          <p:nvPr/>
        </p:nvSpPr>
        <p:spPr>
          <a:xfrm>
            <a:off x="1237540" y="4373359"/>
            <a:ext cx="2099390" cy="50601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関係性の強さ</a:t>
            </a:r>
          </a:p>
        </p:txBody>
      </p:sp>
      <p:sp>
        <p:nvSpPr>
          <p:cNvPr id="21" name="タイトル 8">
            <a:extLst>
              <a:ext uri="{FF2B5EF4-FFF2-40B4-BE49-F238E27FC236}">
                <a16:creationId xmlns="" xmlns:a16="http://schemas.microsoft.com/office/drawing/2014/main" id="{A6604D98-FAFA-4E0A-953D-71B46616A25D}"/>
              </a:ext>
            </a:extLst>
          </p:cNvPr>
          <p:cNvSpPr txBox="1">
            <a:spLocks/>
          </p:cNvSpPr>
          <p:nvPr/>
        </p:nvSpPr>
        <p:spPr>
          <a:xfrm>
            <a:off x="3418730" y="4414821"/>
            <a:ext cx="4105598" cy="74246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オッズ比の</a:t>
            </a:r>
            <a:r>
              <a:rPr lang="ja-JP" altLang="en-US" sz="1800" dirty="0" smtClean="0">
                <a:effectLst/>
                <a:latin typeface="HGP創英角ｺﾞｼｯｸUB" panose="020B0900000000000000" pitchFamily="50" charset="-128"/>
                <a:ea typeface="HGP創英角ｺﾞｼｯｸUB" panose="020B0900000000000000" pitchFamily="50" charset="-128"/>
              </a:rPr>
              <a:t>推定</a:t>
            </a:r>
            <a:r>
              <a:rPr lang="ja-JP" altLang="en-US" sz="1800" dirty="0">
                <a:latin typeface="HGP創英角ｺﾞｼｯｸUB" panose="020B0900000000000000" pitchFamily="50" charset="-128"/>
                <a:ea typeface="HGP創英角ｺﾞｼｯｸUB" panose="020B0900000000000000" pitchFamily="50" charset="-128"/>
              </a:rPr>
              <a:t>、</a:t>
            </a:r>
            <a:r>
              <a:rPr lang="ja-JP" altLang="en-US" sz="1800" dirty="0" smtClean="0">
                <a:effectLst/>
                <a:latin typeface="HGP創英角ｺﾞｼｯｸUB" panose="020B0900000000000000" pitchFamily="50" charset="-128"/>
                <a:ea typeface="HGP創英角ｺﾞｼｯｸUB" panose="020B0900000000000000" pitchFamily="50" charset="-128"/>
              </a:rPr>
              <a:t>相関</a:t>
            </a:r>
            <a:r>
              <a:rPr lang="ja-JP" altLang="en-US" sz="1800" dirty="0">
                <a:effectLst/>
                <a:latin typeface="HGP創英角ｺﾞｼｯｸUB" panose="020B0900000000000000" pitchFamily="50" charset="-128"/>
                <a:ea typeface="HGP創英角ｺﾞｼｯｸUB" panose="020B0900000000000000" pitchFamily="50" charset="-128"/>
              </a:rPr>
              <a:t>係数</a:t>
            </a:r>
            <a:r>
              <a:rPr lang="en-US" altLang="ja-JP" sz="1800" dirty="0">
                <a:effectLst/>
                <a:latin typeface="HGP創英角ｺﾞｼｯｸUB" panose="020B0900000000000000" pitchFamily="50" charset="-128"/>
                <a:ea typeface="HGP創英角ｺﾞｼｯｸUB" panose="020B0900000000000000" pitchFamily="50" charset="-128"/>
              </a:rPr>
              <a:t>, </a:t>
            </a:r>
          </a:p>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クラメールの</a:t>
            </a:r>
            <a:r>
              <a:rPr lang="en-US" altLang="ja-JP" sz="1800" dirty="0" smtClean="0">
                <a:effectLst/>
                <a:latin typeface="HGP創英角ｺﾞｼｯｸUB" panose="020B0900000000000000" pitchFamily="50" charset="-128"/>
                <a:ea typeface="HGP創英角ｺﾞｼｯｸUB" panose="020B0900000000000000" pitchFamily="50" charset="-128"/>
              </a:rPr>
              <a:t>V</a:t>
            </a:r>
            <a:r>
              <a:rPr lang="ja-JP" altLang="en-US" sz="1800" dirty="0" err="1">
                <a:latin typeface="HGP創英角ｺﾞｼｯｸUB" panose="020B0900000000000000" pitchFamily="50" charset="-128"/>
                <a:ea typeface="HGP創英角ｺﾞｼｯｸUB" panose="020B0900000000000000" pitchFamily="50" charset="-128"/>
              </a:rPr>
              <a:t>、</a:t>
            </a:r>
            <a:r>
              <a:rPr lang="en-US" altLang="ja-JP" sz="1800" dirty="0" smtClean="0">
                <a:effectLst/>
                <a:latin typeface="HGP創英角ｺﾞｼｯｸUB" panose="020B0900000000000000" pitchFamily="50" charset="-128"/>
                <a:ea typeface="HGP創英角ｺﾞｼｯｸUB" panose="020B0900000000000000" pitchFamily="50" charset="-128"/>
              </a:rPr>
              <a:t>(</a:t>
            </a:r>
            <a:r>
              <a:rPr lang="ja-JP" altLang="en-US" sz="1800" dirty="0">
                <a:effectLst/>
                <a:latin typeface="HGP創英角ｺﾞｼｯｸUB" panose="020B0900000000000000" pitchFamily="50" charset="-128"/>
                <a:ea typeface="HGP創英角ｺﾞｼｯｸUB" panose="020B0900000000000000" pitchFamily="50" charset="-128"/>
              </a:rPr>
              <a:t>重</a:t>
            </a:r>
            <a:r>
              <a:rPr lang="en-US" altLang="ja-JP" sz="1800" dirty="0" smtClean="0">
                <a:effectLst/>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effectLst/>
                <a:latin typeface="HGP創英角ｺﾞｼｯｸUB" panose="020B0900000000000000" pitchFamily="50" charset="-128"/>
                <a:ea typeface="HGP創英角ｺﾞｼｯｸUB" panose="020B0900000000000000" pitchFamily="50" charset="-128"/>
              </a:rPr>
              <a:t>回帰</a:t>
            </a:r>
            <a:r>
              <a:rPr lang="ja-JP" altLang="en-US" sz="1800" dirty="0">
                <a:effectLst/>
                <a:latin typeface="HGP創英角ｺﾞｼｯｸUB" panose="020B0900000000000000" pitchFamily="50" charset="-128"/>
                <a:ea typeface="HGP創英角ｺﾞｼｯｸUB" panose="020B0900000000000000" pitchFamily="50" charset="-128"/>
              </a:rPr>
              <a:t>分析 など</a:t>
            </a:r>
          </a:p>
        </p:txBody>
      </p:sp>
      <p:sp>
        <p:nvSpPr>
          <p:cNvPr id="38" name="正方形/長方形 37">
            <a:extLst>
              <a:ext uri="{FF2B5EF4-FFF2-40B4-BE49-F238E27FC236}">
                <a16:creationId xmlns="" xmlns:a16="http://schemas.microsoft.com/office/drawing/2014/main" id="{027DF26C-9E56-4C42-8B53-2235CA9D4004}"/>
              </a:ext>
            </a:extLst>
          </p:cNvPr>
          <p:cNvSpPr>
            <a:spLocks noChangeAspect="1"/>
          </p:cNvSpPr>
          <p:nvPr/>
        </p:nvSpPr>
        <p:spPr>
          <a:xfrm>
            <a:off x="1103412" y="4562225"/>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1" name="タイトル 8">
            <a:extLst>
              <a:ext uri="{FF2B5EF4-FFF2-40B4-BE49-F238E27FC236}">
                <a16:creationId xmlns="" xmlns:a16="http://schemas.microsoft.com/office/drawing/2014/main" id="{15375DD5-5F52-4433-9C52-CAA55D7A2DB0}"/>
              </a:ext>
            </a:extLst>
          </p:cNvPr>
          <p:cNvSpPr txBox="1">
            <a:spLocks/>
          </p:cNvSpPr>
          <p:nvPr/>
        </p:nvSpPr>
        <p:spPr>
          <a:xfrm>
            <a:off x="810346" y="697260"/>
            <a:ext cx="7866110"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調査結果から仮説を検証</a:t>
            </a:r>
          </a:p>
        </p:txBody>
      </p:sp>
      <p:sp>
        <p:nvSpPr>
          <p:cNvPr id="42" name="正方形/長方形 41"/>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3" name="タイトル 8">
            <a:extLst>
              <a:ext uri="{FF2B5EF4-FFF2-40B4-BE49-F238E27FC236}">
                <a16:creationId xmlns="" xmlns:a16="http://schemas.microsoft.com/office/drawing/2014/main" id="{5AD2EDBA-5741-4833-A300-02D400FBD5D7}"/>
              </a:ext>
            </a:extLst>
          </p:cNvPr>
          <p:cNvSpPr txBox="1">
            <a:spLocks/>
          </p:cNvSpPr>
          <p:nvPr/>
        </p:nvSpPr>
        <p:spPr>
          <a:xfrm>
            <a:off x="988167" y="1223419"/>
            <a:ext cx="224930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a:latin typeface="HGP創英角ｺﾞｼｯｸUB" panose="020B0900000000000000" pitchFamily="50" charset="-128"/>
                <a:ea typeface="HGP創英角ｺﾞｼｯｸUB" panose="020B0900000000000000" pitchFamily="50" charset="-128"/>
              </a:rPr>
              <a:t>集計方法</a:t>
            </a:r>
          </a:p>
        </p:txBody>
      </p:sp>
      <p:cxnSp>
        <p:nvCxnSpPr>
          <p:cNvPr id="22" name="直線コネクタ 21">
            <a:extLst>
              <a:ext uri="{FF2B5EF4-FFF2-40B4-BE49-F238E27FC236}">
                <a16:creationId xmlns="" xmlns:a16="http://schemas.microsoft.com/office/drawing/2014/main" id="{998C0204-4035-49F3-965F-E256913581D4}"/>
              </a:ext>
            </a:extLst>
          </p:cNvPr>
          <p:cNvCxnSpPr>
            <a:cxnSpLocks/>
          </p:cNvCxnSpPr>
          <p:nvPr/>
        </p:nvCxnSpPr>
        <p:spPr>
          <a:xfrm>
            <a:off x="3365971" y="3197383"/>
            <a:ext cx="0" cy="540000"/>
          </a:xfrm>
          <a:prstGeom prst="line">
            <a:avLst/>
          </a:prstGeom>
          <a:ln w="349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 xmlns:a16="http://schemas.microsoft.com/office/drawing/2014/main" id="{71F16D26-DD5C-4D0B-B2DF-BC4CFEB65D56}"/>
              </a:ext>
            </a:extLst>
          </p:cNvPr>
          <p:cNvCxnSpPr>
            <a:cxnSpLocks/>
          </p:cNvCxnSpPr>
          <p:nvPr/>
        </p:nvCxnSpPr>
        <p:spPr>
          <a:xfrm>
            <a:off x="3365971" y="4461849"/>
            <a:ext cx="0" cy="540000"/>
          </a:xfrm>
          <a:prstGeom prst="line">
            <a:avLst/>
          </a:prstGeom>
          <a:ln w="34925">
            <a:solidFill>
              <a:srgbClr val="0000FF"/>
            </a:solidFill>
          </a:ln>
        </p:spPr>
        <p:style>
          <a:lnRef idx="1">
            <a:schemeClr val="accent1"/>
          </a:lnRef>
          <a:fillRef idx="0">
            <a:schemeClr val="accent1"/>
          </a:fillRef>
          <a:effectRef idx="0">
            <a:schemeClr val="accent1"/>
          </a:effectRef>
          <a:fontRef idx="minor">
            <a:schemeClr val="tx1"/>
          </a:fontRef>
        </p:style>
      </p:cxnSp>
      <p:sp>
        <p:nvSpPr>
          <p:cNvPr id="2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集計と解析</a:t>
            </a:r>
          </a:p>
        </p:txBody>
      </p:sp>
      <p:sp>
        <p:nvSpPr>
          <p:cNvPr id="26" name="正方形/長方形 25"/>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23215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 xmlns:a16="http://schemas.microsoft.com/office/drawing/2014/main" id="{0FC1E5ED-0CDB-4D1C-B77F-1175B6514323}"/>
              </a:ext>
            </a:extLst>
          </p:cNvPr>
          <p:cNvSpPr txBox="1">
            <a:spLocks/>
          </p:cNvSpPr>
          <p:nvPr/>
        </p:nvSpPr>
        <p:spPr>
          <a:xfrm>
            <a:off x="1269117" y="719594"/>
            <a:ext cx="3302884" cy="364295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5" name="グループ化 4">
            <a:extLst>
              <a:ext uri="{FF2B5EF4-FFF2-40B4-BE49-F238E27FC236}">
                <a16:creationId xmlns="" xmlns:a16="http://schemas.microsoft.com/office/drawing/2014/main" id="{BD544779-6F16-4C75-868C-203E4495403E}"/>
              </a:ext>
            </a:extLst>
          </p:cNvPr>
          <p:cNvGrpSpPr/>
          <p:nvPr/>
        </p:nvGrpSpPr>
        <p:grpSpPr>
          <a:xfrm>
            <a:off x="909117" y="841375"/>
            <a:ext cx="360000" cy="369226"/>
            <a:chOff x="1181342" y="1018613"/>
            <a:chExt cx="360000" cy="369226"/>
          </a:xfrm>
        </p:grpSpPr>
        <p:sp>
          <p:nvSpPr>
            <p:cNvPr id="6" name="楕円 2">
              <a:extLst>
                <a:ext uri="{FF2B5EF4-FFF2-40B4-BE49-F238E27FC236}">
                  <a16:creationId xmlns="" xmlns:a16="http://schemas.microsoft.com/office/drawing/2014/main" id="{BE01E44C-BDEA-4E9F-9262-3C311EED2D67}"/>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 name="楕円 2">
              <a:extLst>
                <a:ext uri="{FF2B5EF4-FFF2-40B4-BE49-F238E27FC236}">
                  <a16:creationId xmlns="" xmlns:a16="http://schemas.microsoft.com/office/drawing/2014/main" id="{5BD18734-402B-4A90-ADFE-0C8D685F123A}"/>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a:extLst>
              <a:ext uri="{FF2B5EF4-FFF2-40B4-BE49-F238E27FC236}">
                <a16:creationId xmlns="" xmlns:a16="http://schemas.microsoft.com/office/drawing/2014/main" id="{42906684-08AA-4A40-805C-AF7F9B53E8ED}"/>
              </a:ext>
            </a:extLst>
          </p:cNvPr>
          <p:cNvGrpSpPr/>
          <p:nvPr/>
        </p:nvGrpSpPr>
        <p:grpSpPr>
          <a:xfrm>
            <a:off x="909117" y="1863519"/>
            <a:ext cx="360000" cy="369226"/>
            <a:chOff x="1181342" y="1018613"/>
            <a:chExt cx="360000" cy="369226"/>
          </a:xfrm>
        </p:grpSpPr>
        <p:sp>
          <p:nvSpPr>
            <p:cNvPr id="9" name="楕円 2">
              <a:extLst>
                <a:ext uri="{FF2B5EF4-FFF2-40B4-BE49-F238E27FC236}">
                  <a16:creationId xmlns="" xmlns:a16="http://schemas.microsoft.com/office/drawing/2014/main" id="{CC36AE88-D0B3-4CD2-BF34-66ADA26AE345}"/>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 xmlns:a16="http://schemas.microsoft.com/office/drawing/2014/main" id="{EEDE3F9B-544A-40D7-B471-9865A81CBD7E}"/>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a:extLst>
              <a:ext uri="{FF2B5EF4-FFF2-40B4-BE49-F238E27FC236}">
                <a16:creationId xmlns="" xmlns:a16="http://schemas.microsoft.com/office/drawing/2014/main" id="{6C36352D-48A7-4E78-961B-B5CF90FF740C}"/>
              </a:ext>
            </a:extLst>
          </p:cNvPr>
          <p:cNvGrpSpPr/>
          <p:nvPr/>
        </p:nvGrpSpPr>
        <p:grpSpPr>
          <a:xfrm>
            <a:off x="909117" y="1352447"/>
            <a:ext cx="360000" cy="369226"/>
            <a:chOff x="1181342" y="1018613"/>
            <a:chExt cx="360000" cy="369226"/>
          </a:xfrm>
        </p:grpSpPr>
        <p:sp>
          <p:nvSpPr>
            <p:cNvPr id="12" name="楕円 2">
              <a:extLst>
                <a:ext uri="{FF2B5EF4-FFF2-40B4-BE49-F238E27FC236}">
                  <a16:creationId xmlns="" xmlns:a16="http://schemas.microsoft.com/office/drawing/2014/main" id="{C9EA426D-A6E2-4CC2-BF50-7F3F7971548D}"/>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 xmlns:a16="http://schemas.microsoft.com/office/drawing/2014/main" id="{8941FE97-3F06-44E9-BC06-799E49DE043C}"/>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a:extLst>
              <a:ext uri="{FF2B5EF4-FFF2-40B4-BE49-F238E27FC236}">
                <a16:creationId xmlns="" xmlns:a16="http://schemas.microsoft.com/office/drawing/2014/main" id="{290CF09C-3962-4335-B07B-D417EAFBA77A}"/>
              </a:ext>
            </a:extLst>
          </p:cNvPr>
          <p:cNvGrpSpPr/>
          <p:nvPr/>
        </p:nvGrpSpPr>
        <p:grpSpPr>
          <a:xfrm>
            <a:off x="909117" y="2885664"/>
            <a:ext cx="360000" cy="369226"/>
            <a:chOff x="1181342" y="1018613"/>
            <a:chExt cx="360000" cy="369226"/>
          </a:xfrm>
        </p:grpSpPr>
        <p:sp>
          <p:nvSpPr>
            <p:cNvPr id="15" name="楕円 2">
              <a:extLst>
                <a:ext uri="{FF2B5EF4-FFF2-40B4-BE49-F238E27FC236}">
                  <a16:creationId xmlns="" xmlns:a16="http://schemas.microsoft.com/office/drawing/2014/main" id="{50B68283-598C-4EEF-A407-B4146E63DBA0}"/>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 xmlns:a16="http://schemas.microsoft.com/office/drawing/2014/main" id="{80798459-B8C8-4D4F-AB90-FDD71E1AA087}"/>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a:extLst>
              <a:ext uri="{FF2B5EF4-FFF2-40B4-BE49-F238E27FC236}">
                <a16:creationId xmlns="" xmlns:a16="http://schemas.microsoft.com/office/drawing/2014/main" id="{F4415FA5-B9C8-4641-855E-E05186084F82}"/>
              </a:ext>
            </a:extLst>
          </p:cNvPr>
          <p:cNvGrpSpPr/>
          <p:nvPr/>
        </p:nvGrpSpPr>
        <p:grpSpPr>
          <a:xfrm>
            <a:off x="909117" y="3907810"/>
            <a:ext cx="360000" cy="369226"/>
            <a:chOff x="1181342" y="1018613"/>
            <a:chExt cx="360000" cy="369226"/>
          </a:xfrm>
        </p:grpSpPr>
        <p:sp>
          <p:nvSpPr>
            <p:cNvPr id="18" name="楕円 2">
              <a:extLst>
                <a:ext uri="{FF2B5EF4-FFF2-40B4-BE49-F238E27FC236}">
                  <a16:creationId xmlns="" xmlns:a16="http://schemas.microsoft.com/office/drawing/2014/main" id="{552C9E72-7EC9-4030-9B69-199ABEBA1149}"/>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 xmlns:a16="http://schemas.microsoft.com/office/drawing/2014/main" id="{835B1F37-E259-4708-95FC-A06E7D1B919C}"/>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a:extLst>
              <a:ext uri="{FF2B5EF4-FFF2-40B4-BE49-F238E27FC236}">
                <a16:creationId xmlns="" xmlns:a16="http://schemas.microsoft.com/office/drawing/2014/main" id="{E7F380EB-AA07-4ED7-8AA9-FDAAC5C2E31E}"/>
              </a:ext>
            </a:extLst>
          </p:cNvPr>
          <p:cNvGrpSpPr/>
          <p:nvPr/>
        </p:nvGrpSpPr>
        <p:grpSpPr>
          <a:xfrm>
            <a:off x="909117" y="3396737"/>
            <a:ext cx="360000" cy="369226"/>
            <a:chOff x="1181342" y="1018613"/>
            <a:chExt cx="360000" cy="369226"/>
          </a:xfrm>
        </p:grpSpPr>
        <p:sp>
          <p:nvSpPr>
            <p:cNvPr id="21" name="楕円 2">
              <a:extLst>
                <a:ext uri="{FF2B5EF4-FFF2-40B4-BE49-F238E27FC236}">
                  <a16:creationId xmlns="" xmlns:a16="http://schemas.microsoft.com/office/drawing/2014/main" id="{4268D614-7F96-43F4-B0FA-1B274E26C4F2}"/>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 xmlns:a16="http://schemas.microsoft.com/office/drawing/2014/main" id="{90616B74-33AC-45DB-A5D0-E35E66E48AAC}"/>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a:extLst>
              <a:ext uri="{FF2B5EF4-FFF2-40B4-BE49-F238E27FC236}">
                <a16:creationId xmlns="" xmlns:a16="http://schemas.microsoft.com/office/drawing/2014/main" id="{6E5B98D1-2BAC-4135-9137-DC0125242885}"/>
              </a:ext>
            </a:extLst>
          </p:cNvPr>
          <p:cNvGrpSpPr/>
          <p:nvPr/>
        </p:nvGrpSpPr>
        <p:grpSpPr>
          <a:xfrm>
            <a:off x="909117" y="2374591"/>
            <a:ext cx="360000" cy="369226"/>
            <a:chOff x="1181342" y="1018613"/>
            <a:chExt cx="360000" cy="369226"/>
          </a:xfrm>
        </p:grpSpPr>
        <p:sp>
          <p:nvSpPr>
            <p:cNvPr id="24" name="楕円 2">
              <a:extLst>
                <a:ext uri="{FF2B5EF4-FFF2-40B4-BE49-F238E27FC236}">
                  <a16:creationId xmlns="" xmlns:a16="http://schemas.microsoft.com/office/drawing/2014/main" id="{F364A859-F966-4E52-B8C9-A128968CBD75}"/>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 xmlns:a16="http://schemas.microsoft.com/office/drawing/2014/main" id="{E7374116-609B-4B99-A14F-DE1534F44F9D}"/>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17726882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 xmlns:a16="http://schemas.microsoft.com/office/drawing/2014/main" id="{4C5FB558-0F28-4AA7-BC22-AEED7C4B5640}"/>
              </a:ext>
            </a:extLst>
          </p:cNvPr>
          <p:cNvSpPr>
            <a:spLocks noChangeAspect="1"/>
          </p:cNvSpPr>
          <p:nvPr/>
        </p:nvSpPr>
        <p:spPr>
          <a:xfrm>
            <a:off x="611189" y="3201835"/>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3" name="タイトル 8">
            <a:extLst>
              <a:ext uri="{FF2B5EF4-FFF2-40B4-BE49-F238E27FC236}">
                <a16:creationId xmlns="" xmlns:a16="http://schemas.microsoft.com/office/drawing/2014/main" id="{D956CACA-CD86-474C-9A38-F713929E3219}"/>
              </a:ext>
            </a:extLst>
          </p:cNvPr>
          <p:cNvSpPr txBox="1">
            <a:spLocks/>
          </p:cNvSpPr>
          <p:nvPr/>
        </p:nvSpPr>
        <p:spPr>
          <a:xfrm>
            <a:off x="810345" y="2986658"/>
            <a:ext cx="8117293"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量的データ｜</a:t>
            </a:r>
            <a:r>
              <a:rPr lang="ja-JP" altLang="en-US" sz="2800" dirty="0">
                <a:latin typeface="HGP創英角ｺﾞｼｯｸUB" panose="020B0900000000000000" pitchFamily="50" charset="-128"/>
                <a:ea typeface="HGP創英角ｺﾞｼｯｸUB" panose="020B0900000000000000" pitchFamily="50" charset="-128"/>
              </a:rPr>
              <a:t>数値を値としてとる</a:t>
            </a:r>
            <a:r>
              <a:rPr lang="ja-JP" altLang="en-US" sz="2800" dirty="0" smtClean="0">
                <a:latin typeface="HGP創英角ｺﾞｼｯｸUB" panose="020B0900000000000000" pitchFamily="50" charset="-128"/>
                <a:ea typeface="HGP創英角ｺﾞｼｯｸUB" panose="020B0900000000000000" pitchFamily="50" charset="-128"/>
              </a:rPr>
              <a:t>データ </a:t>
            </a:r>
            <a:r>
              <a:rPr lang="en-US" altLang="ja-JP" sz="2800" dirty="0" smtClean="0">
                <a:latin typeface="HGP創英角ｺﾞｼｯｸUB" panose="020B0900000000000000" pitchFamily="50" charset="-128"/>
                <a:ea typeface="HGP創英角ｺﾞｼｯｸUB" panose="020B0900000000000000" pitchFamily="50" charset="-128"/>
              </a:rPr>
              <a:t>(</a:t>
            </a:r>
            <a:r>
              <a:rPr lang="ja-JP" altLang="en-US" sz="2800" dirty="0" smtClean="0">
                <a:latin typeface="HGP創英角ｺﾞｼｯｸUB" panose="020B0900000000000000" pitchFamily="50" charset="-128"/>
                <a:ea typeface="HGP創英角ｺﾞｼｯｸUB" panose="020B0900000000000000" pitchFamily="50" charset="-128"/>
              </a:rPr>
              <a:t>連続尺度</a:t>
            </a:r>
            <a:r>
              <a:rPr lang="en-US" altLang="ja-JP" sz="2800" dirty="0" smtClean="0">
                <a:latin typeface="HGP創英角ｺﾞｼｯｸUB" panose="020B0900000000000000" pitchFamily="50" charset="-128"/>
                <a:ea typeface="HGP創英角ｺﾞｼｯｸUB" panose="020B0900000000000000" pitchFamily="50" charset="-128"/>
              </a:rPr>
              <a:t>) </a:t>
            </a:r>
            <a:endParaRPr lang="en-US" altLang="ja-JP" sz="2800" dirty="0">
              <a:latin typeface="HGP創英角ｺﾞｼｯｸUB" panose="020B0900000000000000" pitchFamily="50" charset="-128"/>
              <a:ea typeface="HGP創英角ｺﾞｼｯｸUB" panose="020B0900000000000000" pitchFamily="50" charset="-128"/>
            </a:endParaRPr>
          </a:p>
        </p:txBody>
      </p:sp>
      <p:sp>
        <p:nvSpPr>
          <p:cNvPr id="7" name="タイトル 8">
            <a:extLst>
              <a:ext uri="{FF2B5EF4-FFF2-40B4-BE49-F238E27FC236}">
                <a16:creationId xmlns="" xmlns:a16="http://schemas.microsoft.com/office/drawing/2014/main" id="{ED102700-2AD5-411D-BB72-E9CF4A93B6EE}"/>
              </a:ext>
            </a:extLst>
          </p:cNvPr>
          <p:cNvSpPr txBox="1">
            <a:spLocks/>
          </p:cNvSpPr>
          <p:nvPr/>
        </p:nvSpPr>
        <p:spPr>
          <a:xfrm>
            <a:off x="810345" y="699996"/>
            <a:ext cx="8117293"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質的データ｜</a:t>
            </a:r>
            <a:r>
              <a:rPr lang="ja-JP" altLang="en-US" sz="2200" dirty="0">
                <a:latin typeface="HGP創英角ｺﾞｼｯｸUB" panose="020B0900000000000000" pitchFamily="50" charset="-128"/>
                <a:ea typeface="HGP創英角ｺﾞｼｯｸUB" panose="020B0900000000000000" pitchFamily="50" charset="-128"/>
              </a:rPr>
              <a:t>記号を値としてとる</a:t>
            </a:r>
            <a:r>
              <a:rPr lang="ja-JP" altLang="en-US" sz="2200" dirty="0" smtClean="0">
                <a:latin typeface="HGP創英角ｺﾞｼｯｸUB" panose="020B0900000000000000" pitchFamily="50" charset="-128"/>
                <a:ea typeface="HGP創英角ｺﾞｼｯｸUB" panose="020B0900000000000000" pitchFamily="50" charset="-128"/>
              </a:rPr>
              <a:t>データ</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6" name="正方形/長方形 35">
            <a:extLst>
              <a:ext uri="{FF2B5EF4-FFF2-40B4-BE49-F238E27FC236}">
                <a16:creationId xmlns="" xmlns:a16="http://schemas.microsoft.com/office/drawing/2014/main" id="{6851B667-5B4C-423A-B865-9F935F5FCB31}"/>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2" name="タイトル 8">
            <a:extLst>
              <a:ext uri="{FF2B5EF4-FFF2-40B4-BE49-F238E27FC236}">
                <a16:creationId xmlns="" xmlns:a16="http://schemas.microsoft.com/office/drawing/2014/main" id="{D5120E10-D6CF-406F-B4BF-73857AB39316}"/>
              </a:ext>
            </a:extLst>
          </p:cNvPr>
          <p:cNvSpPr txBox="1">
            <a:spLocks/>
          </p:cNvSpPr>
          <p:nvPr/>
        </p:nvSpPr>
        <p:spPr>
          <a:xfrm>
            <a:off x="990200" y="1223419"/>
            <a:ext cx="761305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名義尺度</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値が単なるラベルとして扱われる </a:t>
            </a:r>
          </a:p>
        </p:txBody>
      </p:sp>
      <p:sp>
        <p:nvSpPr>
          <p:cNvPr id="18" name="タイトル 8">
            <a:extLst>
              <a:ext uri="{FF2B5EF4-FFF2-40B4-BE49-F238E27FC236}">
                <a16:creationId xmlns="" xmlns:a16="http://schemas.microsoft.com/office/drawing/2014/main" id="{8BA88D0F-CB77-4742-AD8F-5967FF4977EB}"/>
              </a:ext>
            </a:extLst>
          </p:cNvPr>
          <p:cNvSpPr txBox="1">
            <a:spLocks/>
          </p:cNvSpPr>
          <p:nvPr/>
        </p:nvSpPr>
        <p:spPr>
          <a:xfrm>
            <a:off x="990200" y="1951750"/>
            <a:ext cx="761305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solidFill>
                  <a:srgbClr val="FF0000"/>
                </a:solidFill>
                <a:effectLst/>
                <a:latin typeface="HGP創英角ｺﾞｼｯｸUB" panose="020B0900000000000000" pitchFamily="50" charset="-128"/>
                <a:ea typeface="HGP創英角ｺﾞｼｯｸUB" panose="020B0900000000000000" pitchFamily="50" charset="-128"/>
              </a:rPr>
              <a:t>順序尺度</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順序に意味が</a:t>
            </a:r>
            <a:r>
              <a:rPr lang="ja-JP" altLang="en-US" sz="2200" dirty="0" smtClean="0">
                <a:latin typeface="HGP創英角ｺﾞｼｯｸUB" panose="020B0900000000000000" pitchFamily="50" charset="-128"/>
                <a:ea typeface="HGP創英角ｺﾞｼｯｸUB" panose="020B0900000000000000" pitchFamily="50" charset="-128"/>
              </a:rPr>
              <a:t>ある</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20" name="正方形/長方形 19">
            <a:extLst>
              <a:ext uri="{FF2B5EF4-FFF2-40B4-BE49-F238E27FC236}">
                <a16:creationId xmlns="" xmlns:a16="http://schemas.microsoft.com/office/drawing/2014/main" id="{05973125-3FBA-4CDC-AEF2-5A732A7361C8}"/>
              </a:ext>
            </a:extLst>
          </p:cNvPr>
          <p:cNvSpPr>
            <a:spLocks noChangeAspect="1"/>
          </p:cNvSpPr>
          <p:nvPr/>
        </p:nvSpPr>
        <p:spPr>
          <a:xfrm>
            <a:off x="892274" y="214311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0" name="タイトル 8">
            <a:extLst>
              <a:ext uri="{FF2B5EF4-FFF2-40B4-BE49-F238E27FC236}">
                <a16:creationId xmlns="" xmlns:a16="http://schemas.microsoft.com/office/drawing/2014/main" id="{16527BC6-E636-4986-B55C-00B80515F231}"/>
              </a:ext>
            </a:extLst>
          </p:cNvPr>
          <p:cNvSpPr txBox="1">
            <a:spLocks/>
          </p:cNvSpPr>
          <p:nvPr/>
        </p:nvSpPr>
        <p:spPr>
          <a:xfrm>
            <a:off x="2680742" y="1569078"/>
            <a:ext cx="1123371" cy="38609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「男」「女」</a:t>
            </a:r>
          </a:p>
        </p:txBody>
      </p:sp>
      <p:grpSp>
        <p:nvGrpSpPr>
          <p:cNvPr id="37" name="グループ化 36">
            <a:extLst>
              <a:ext uri="{FF2B5EF4-FFF2-40B4-BE49-F238E27FC236}">
                <a16:creationId xmlns="" xmlns:a16="http://schemas.microsoft.com/office/drawing/2014/main" id="{8CA05C43-5E3F-4FFD-9E91-BA20EB2990A7}"/>
              </a:ext>
            </a:extLst>
          </p:cNvPr>
          <p:cNvGrpSpPr/>
          <p:nvPr/>
        </p:nvGrpSpPr>
        <p:grpSpPr>
          <a:xfrm>
            <a:off x="2406571" y="1595205"/>
            <a:ext cx="464974" cy="348557"/>
            <a:chOff x="1331309" y="2314599"/>
            <a:chExt cx="464974" cy="348557"/>
          </a:xfrm>
        </p:grpSpPr>
        <p:sp>
          <p:nvSpPr>
            <p:cNvPr id="38" name="正方形/長方形 37">
              <a:extLst>
                <a:ext uri="{FF2B5EF4-FFF2-40B4-BE49-F238E27FC236}">
                  <a16:creationId xmlns="" xmlns:a16="http://schemas.microsoft.com/office/drawing/2014/main" id="{9E7C4B7F-E259-44C2-9915-CC9FF414FCB1}"/>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9" name="タイトル 8">
              <a:extLst>
                <a:ext uri="{FF2B5EF4-FFF2-40B4-BE49-F238E27FC236}">
                  <a16:creationId xmlns="" xmlns:a16="http://schemas.microsoft.com/office/drawing/2014/main" id="{3C8F0109-7FE6-4C65-A826-4A93F6572CE2}"/>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41" name="タイトル 8">
            <a:extLst>
              <a:ext uri="{FF2B5EF4-FFF2-40B4-BE49-F238E27FC236}">
                <a16:creationId xmlns="" xmlns:a16="http://schemas.microsoft.com/office/drawing/2014/main" id="{06BB41B9-D28E-4A61-91DE-B5880BBAC059}"/>
              </a:ext>
            </a:extLst>
          </p:cNvPr>
          <p:cNvSpPr txBox="1">
            <a:spLocks/>
          </p:cNvSpPr>
          <p:nvPr/>
        </p:nvSpPr>
        <p:spPr>
          <a:xfrm>
            <a:off x="2680742" y="2327762"/>
            <a:ext cx="3024336" cy="3845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「好き」＞「普通」＞「嫌い」</a:t>
            </a:r>
          </a:p>
        </p:txBody>
      </p:sp>
      <p:grpSp>
        <p:nvGrpSpPr>
          <p:cNvPr id="44" name="グループ化 43">
            <a:extLst>
              <a:ext uri="{FF2B5EF4-FFF2-40B4-BE49-F238E27FC236}">
                <a16:creationId xmlns="" xmlns:a16="http://schemas.microsoft.com/office/drawing/2014/main" id="{42C08A1D-2D22-46F7-AC4C-773871C42788}"/>
              </a:ext>
            </a:extLst>
          </p:cNvPr>
          <p:cNvGrpSpPr/>
          <p:nvPr/>
        </p:nvGrpSpPr>
        <p:grpSpPr>
          <a:xfrm>
            <a:off x="2406571" y="2322399"/>
            <a:ext cx="464974" cy="348557"/>
            <a:chOff x="1331309" y="2314599"/>
            <a:chExt cx="464974" cy="348557"/>
          </a:xfrm>
        </p:grpSpPr>
        <p:sp>
          <p:nvSpPr>
            <p:cNvPr id="45" name="正方形/長方形 44">
              <a:extLst>
                <a:ext uri="{FF2B5EF4-FFF2-40B4-BE49-F238E27FC236}">
                  <a16:creationId xmlns="" xmlns:a16="http://schemas.microsoft.com/office/drawing/2014/main" id="{3D51D248-CF08-4FAF-9F3E-EAE59E03365F}"/>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6" name="タイトル 8">
              <a:extLst>
                <a:ext uri="{FF2B5EF4-FFF2-40B4-BE49-F238E27FC236}">
                  <a16:creationId xmlns="" xmlns:a16="http://schemas.microsoft.com/office/drawing/2014/main" id="{BDEEA3A2-ACEB-4216-9384-4FD20DAC1910}"/>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27" name="タイトル 8">
            <a:extLst>
              <a:ext uri="{FF2B5EF4-FFF2-40B4-BE49-F238E27FC236}">
                <a16:creationId xmlns="" xmlns:a16="http://schemas.microsoft.com/office/drawing/2014/main" id="{486B386A-F202-406D-A14A-8AC0BF96080B}"/>
              </a:ext>
            </a:extLst>
          </p:cNvPr>
          <p:cNvSpPr txBox="1">
            <a:spLocks/>
          </p:cNvSpPr>
          <p:nvPr/>
        </p:nvSpPr>
        <p:spPr>
          <a:xfrm>
            <a:off x="990200" y="3510081"/>
            <a:ext cx="761305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間隔尺度</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数の間隔に意味が</a:t>
            </a:r>
            <a:r>
              <a:rPr lang="ja-JP" altLang="en-US" sz="2200" dirty="0" smtClean="0">
                <a:latin typeface="HGP創英角ｺﾞｼｯｸUB" panose="020B0900000000000000" pitchFamily="50" charset="-128"/>
                <a:ea typeface="HGP創英角ｺﾞｼｯｸUB" panose="020B0900000000000000" pitchFamily="50" charset="-128"/>
              </a:rPr>
              <a:t>ある</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0" name="正方形/長方形 29">
            <a:extLst>
              <a:ext uri="{FF2B5EF4-FFF2-40B4-BE49-F238E27FC236}">
                <a16:creationId xmlns="" xmlns:a16="http://schemas.microsoft.com/office/drawing/2014/main" id="{0DD90D11-A709-47E1-BFD5-E1A9CC2C7FF6}"/>
              </a:ext>
            </a:extLst>
          </p:cNvPr>
          <p:cNvSpPr>
            <a:spLocks noChangeAspect="1"/>
          </p:cNvSpPr>
          <p:nvPr/>
        </p:nvSpPr>
        <p:spPr>
          <a:xfrm>
            <a:off x="892274" y="370437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3" name="タイトル 8">
            <a:extLst>
              <a:ext uri="{FF2B5EF4-FFF2-40B4-BE49-F238E27FC236}">
                <a16:creationId xmlns="" xmlns:a16="http://schemas.microsoft.com/office/drawing/2014/main" id="{58231952-0193-4424-99CE-42F4471D00D7}"/>
              </a:ext>
            </a:extLst>
          </p:cNvPr>
          <p:cNvSpPr txBox="1">
            <a:spLocks/>
          </p:cNvSpPr>
          <p:nvPr/>
        </p:nvSpPr>
        <p:spPr>
          <a:xfrm>
            <a:off x="990200" y="4229961"/>
            <a:ext cx="761305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latin typeface="HGP創英角ｺﾞｼｯｸUB" panose="020B0900000000000000" pitchFamily="50" charset="-128"/>
                <a:ea typeface="HGP創英角ｺﾞｼｯｸUB" panose="020B0900000000000000" pitchFamily="50" charset="-128"/>
              </a:rPr>
              <a:t>比例尺度</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数の比にも意味が</a:t>
            </a:r>
            <a:r>
              <a:rPr lang="ja-JP" altLang="en-US" sz="2200" dirty="0" smtClean="0">
                <a:latin typeface="HGP創英角ｺﾞｼｯｸUB" panose="020B0900000000000000" pitchFamily="50" charset="-128"/>
                <a:ea typeface="HGP創英角ｺﾞｼｯｸUB" panose="020B0900000000000000" pitchFamily="50" charset="-128"/>
              </a:rPr>
              <a:t>ある</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5" name="正方形/長方形 34">
            <a:extLst>
              <a:ext uri="{FF2B5EF4-FFF2-40B4-BE49-F238E27FC236}">
                <a16:creationId xmlns="" xmlns:a16="http://schemas.microsoft.com/office/drawing/2014/main" id="{63817D67-D58C-49DB-8B9A-E7C65D87E841}"/>
              </a:ext>
            </a:extLst>
          </p:cNvPr>
          <p:cNvSpPr>
            <a:spLocks noChangeAspect="1"/>
          </p:cNvSpPr>
          <p:nvPr/>
        </p:nvSpPr>
        <p:spPr>
          <a:xfrm>
            <a:off x="892274" y="442132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2" name="タイトル 8">
            <a:extLst>
              <a:ext uri="{FF2B5EF4-FFF2-40B4-BE49-F238E27FC236}">
                <a16:creationId xmlns="" xmlns:a16="http://schemas.microsoft.com/office/drawing/2014/main" id="{89697305-7E4F-44C8-8933-C3A54F93A87E}"/>
              </a:ext>
            </a:extLst>
          </p:cNvPr>
          <p:cNvSpPr txBox="1">
            <a:spLocks/>
          </p:cNvSpPr>
          <p:nvPr/>
        </p:nvSpPr>
        <p:spPr>
          <a:xfrm>
            <a:off x="2680742" y="3850424"/>
            <a:ext cx="846445" cy="40212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温度</a:t>
            </a:r>
          </a:p>
        </p:txBody>
      </p:sp>
      <p:grpSp>
        <p:nvGrpSpPr>
          <p:cNvPr id="47" name="グループ化 46">
            <a:extLst>
              <a:ext uri="{FF2B5EF4-FFF2-40B4-BE49-F238E27FC236}">
                <a16:creationId xmlns="" xmlns:a16="http://schemas.microsoft.com/office/drawing/2014/main" id="{BEA64392-34DA-44B7-B183-299E676A9AEC}"/>
              </a:ext>
            </a:extLst>
          </p:cNvPr>
          <p:cNvGrpSpPr/>
          <p:nvPr/>
        </p:nvGrpSpPr>
        <p:grpSpPr>
          <a:xfrm>
            <a:off x="2406571" y="3886795"/>
            <a:ext cx="464974" cy="348557"/>
            <a:chOff x="1331309" y="2314599"/>
            <a:chExt cx="464974" cy="348557"/>
          </a:xfrm>
        </p:grpSpPr>
        <p:sp>
          <p:nvSpPr>
            <p:cNvPr id="48" name="正方形/長方形 47">
              <a:extLst>
                <a:ext uri="{FF2B5EF4-FFF2-40B4-BE49-F238E27FC236}">
                  <a16:creationId xmlns="" xmlns:a16="http://schemas.microsoft.com/office/drawing/2014/main" id="{55A9EFF7-3FF7-4924-A183-4F5B538EB9E5}"/>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9" name="タイトル 8">
              <a:extLst>
                <a:ext uri="{FF2B5EF4-FFF2-40B4-BE49-F238E27FC236}">
                  <a16:creationId xmlns="" xmlns:a16="http://schemas.microsoft.com/office/drawing/2014/main" id="{C32E9F24-4EF7-4957-A1A8-51E2B5316D20}"/>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43" name="タイトル 8">
            <a:extLst>
              <a:ext uri="{FF2B5EF4-FFF2-40B4-BE49-F238E27FC236}">
                <a16:creationId xmlns="" xmlns:a16="http://schemas.microsoft.com/office/drawing/2014/main" id="{1F03A922-BAC4-4868-A87D-0234AC07C21A}"/>
              </a:ext>
            </a:extLst>
          </p:cNvPr>
          <p:cNvSpPr txBox="1">
            <a:spLocks/>
          </p:cNvSpPr>
          <p:nvPr/>
        </p:nvSpPr>
        <p:spPr>
          <a:xfrm>
            <a:off x="2680742" y="4593828"/>
            <a:ext cx="2952328" cy="65130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身長</a:t>
            </a:r>
          </a:p>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原点に意味があるともいえる</a:t>
            </a:r>
          </a:p>
        </p:txBody>
      </p:sp>
      <p:grpSp>
        <p:nvGrpSpPr>
          <p:cNvPr id="50" name="グループ化 49">
            <a:extLst>
              <a:ext uri="{FF2B5EF4-FFF2-40B4-BE49-F238E27FC236}">
                <a16:creationId xmlns="" xmlns:a16="http://schemas.microsoft.com/office/drawing/2014/main" id="{8A1DE672-B1A5-4920-B70A-37E31ABB1339}"/>
              </a:ext>
            </a:extLst>
          </p:cNvPr>
          <p:cNvGrpSpPr/>
          <p:nvPr/>
        </p:nvGrpSpPr>
        <p:grpSpPr>
          <a:xfrm>
            <a:off x="2406571" y="4635028"/>
            <a:ext cx="464974" cy="348557"/>
            <a:chOff x="1331309" y="2314599"/>
            <a:chExt cx="464974" cy="348557"/>
          </a:xfrm>
        </p:grpSpPr>
        <p:sp>
          <p:nvSpPr>
            <p:cNvPr id="51" name="正方形/長方形 50">
              <a:extLst>
                <a:ext uri="{FF2B5EF4-FFF2-40B4-BE49-F238E27FC236}">
                  <a16:creationId xmlns="" xmlns:a16="http://schemas.microsoft.com/office/drawing/2014/main" id="{045AE665-93A7-4378-A4DE-18A4C5FF2299}"/>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2" name="タイトル 8">
              <a:extLst>
                <a:ext uri="{FF2B5EF4-FFF2-40B4-BE49-F238E27FC236}">
                  <a16:creationId xmlns="" xmlns:a16="http://schemas.microsoft.com/office/drawing/2014/main" id="{BE9BDAD4-8377-413F-A506-45F841FBABEB}"/>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60" name="正方形/長方形 59"/>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統計データの分類</a:t>
            </a:r>
          </a:p>
        </p:txBody>
      </p:sp>
    </p:spTree>
    <p:extLst>
      <p:ext uri="{BB962C8B-B14F-4D97-AF65-F5344CB8AC3E}">
        <p14:creationId xmlns:p14="http://schemas.microsoft.com/office/powerpoint/2010/main" val="12374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コンテンツ プレースホルダー 8"/>
          <p:cNvGraphicFramePr>
            <a:graphicFrameLocks/>
          </p:cNvGraphicFramePr>
          <p:nvPr>
            <p:extLst>
              <p:ext uri="{D42A27DB-BD31-4B8C-83A1-F6EECF244321}">
                <p14:modId xmlns:p14="http://schemas.microsoft.com/office/powerpoint/2010/main" val="3159396696"/>
              </p:ext>
            </p:extLst>
          </p:nvPr>
        </p:nvGraphicFramePr>
        <p:xfrm>
          <a:off x="5871307" y="814988"/>
          <a:ext cx="1366036" cy="4432662"/>
        </p:xfrm>
        <a:graphic>
          <a:graphicData uri="http://schemas.openxmlformats.org/drawingml/2006/table">
            <a:tbl>
              <a:tblPr firstRow="1" bandRow="1">
                <a:tableStyleId>{5940675A-B579-460E-94D1-54222C63F5DA}</a:tableStyleId>
              </a:tblPr>
              <a:tblGrid>
                <a:gridCol w="288000">
                  <a:extLst>
                    <a:ext uri="{9D8B030D-6E8A-4147-A177-3AD203B41FA5}">
                      <a16:colId xmlns="" xmlns:a16="http://schemas.microsoft.com/office/drawing/2014/main" val="20000"/>
                    </a:ext>
                  </a:extLst>
                </a:gridCol>
                <a:gridCol w="540000">
                  <a:extLst>
                    <a:ext uri="{9D8B030D-6E8A-4147-A177-3AD203B41FA5}">
                      <a16:colId xmlns="" xmlns:a16="http://schemas.microsoft.com/office/drawing/2014/main" val="20001"/>
                    </a:ext>
                  </a:extLst>
                </a:gridCol>
                <a:gridCol w="538036">
                  <a:extLst>
                    <a:ext uri="{9D8B030D-6E8A-4147-A177-3AD203B41FA5}">
                      <a16:colId xmlns="" xmlns:a16="http://schemas.microsoft.com/office/drawing/2014/main" val="20002"/>
                    </a:ext>
                  </a:extLst>
                </a:gridCol>
              </a:tblGrid>
              <a:tr h="221485">
                <a:tc>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2F2FF"/>
                    </a:solidFill>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住所</a:t>
                      </a:r>
                    </a:p>
                  </a:txBody>
                  <a:tcPr marL="0" marR="0" marT="32829" marB="328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2F2FF"/>
                    </a:solidFill>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所持</a:t>
                      </a:r>
                    </a:p>
                  </a:txBody>
                  <a:tcPr marL="0" marR="0" marT="32829" marB="328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2F2FF"/>
                    </a:solidFill>
                  </a:tcPr>
                </a:tc>
                <a:extLst>
                  <a:ext uri="{0D108BD9-81ED-4DB2-BD59-A6C34878D82A}">
                    <a16:rowId xmlns="" xmlns:a16="http://schemas.microsoft.com/office/drawing/2014/main" val="10000"/>
                  </a:ext>
                </a:extLst>
              </a:tr>
              <a:tr h="221485">
                <a:tc>
                  <a:txBody>
                    <a:bodyPr/>
                    <a:lstStyle/>
                    <a:p>
                      <a:pPr algn="ctr"/>
                      <a:r>
                        <a:rPr lang="en-US" altLang="ja-JP" sz="1100" dirty="0">
                          <a:latin typeface="ＭＳ Ｐゴシック" panose="020B0600070205080204" pitchFamily="50" charset="-128"/>
                          <a:ea typeface="ＭＳ Ｐゴシック" panose="020B0600070205080204" pitchFamily="50" charset="-128"/>
                        </a:rPr>
                        <a:t>1</a:t>
                      </a:r>
                      <a:endParaRPr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大阪府</a:t>
                      </a:r>
                      <a:endParaRPr lang="en-US" altLang="ja-JP" sz="1100" dirty="0">
                        <a:latin typeface="ＭＳ Ｐゴシック" panose="020B0600070205080204" pitchFamily="50" charset="-128"/>
                        <a:ea typeface="ＭＳ Ｐゴシック" panose="020B0600070205080204" pitchFamily="50" charset="-128"/>
                      </a:endParaRPr>
                    </a:p>
                  </a:txBody>
                  <a:tcPr marL="0" marR="0" marT="32829" marB="32829" anchor="ctr">
                    <a:lnL w="6350" cap="flat" cmpd="sng" algn="ctr">
                      <a:solidFill>
                        <a:srgbClr val="0000FF"/>
                      </a:solidFill>
                      <a:prstDash val="solid"/>
                      <a:round/>
                      <a:headEnd type="none" w="med" len="med"/>
                      <a:tailEnd type="none" w="med" len="med"/>
                    </a:lnL>
                    <a:lnR w="12700" cmpd="sng">
                      <a:noFill/>
                    </a:lnR>
                    <a:lnT w="12700" cmpd="sng">
                      <a:noFill/>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12700" cmpd="sng">
                      <a:noFill/>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4</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大阪府</a:t>
                      </a:r>
                      <a:endParaRPr lang="en-US" altLang="ja-JP" sz="1100" dirty="0">
                        <a:latin typeface="ＭＳ Ｐゴシック" panose="020B0600070205080204" pitchFamily="50" charset="-128"/>
                        <a:ea typeface="ＭＳ Ｐゴシック" panose="020B0600070205080204" pitchFamily="50" charset="-128"/>
                      </a:endParaRP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5</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6</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7</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8</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9</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10</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0"/>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11</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1"/>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12</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2"/>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13</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3"/>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14</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4"/>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15</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5"/>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16</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6"/>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17</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7"/>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18</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8"/>
                  </a:ext>
                </a:extLst>
              </a:tr>
            </a:tbl>
          </a:graphicData>
        </a:graphic>
      </p:graphicFrame>
      <p:graphicFrame>
        <p:nvGraphicFramePr>
          <p:cNvPr id="8" name="コンテンツ プレースホルダー 8"/>
          <p:cNvGraphicFramePr>
            <a:graphicFrameLocks/>
          </p:cNvGraphicFramePr>
          <p:nvPr>
            <p:extLst>
              <p:ext uri="{D42A27DB-BD31-4B8C-83A1-F6EECF244321}">
                <p14:modId xmlns:p14="http://schemas.microsoft.com/office/powerpoint/2010/main" val="3981756908"/>
              </p:ext>
            </p:extLst>
          </p:nvPr>
        </p:nvGraphicFramePr>
        <p:xfrm>
          <a:off x="7328277" y="814988"/>
          <a:ext cx="1366036" cy="4199364"/>
        </p:xfrm>
        <a:graphic>
          <a:graphicData uri="http://schemas.openxmlformats.org/drawingml/2006/table">
            <a:tbl>
              <a:tblPr firstRow="1" bandRow="1">
                <a:tableStyleId>{5940675A-B579-460E-94D1-54222C63F5DA}</a:tableStyleId>
              </a:tblPr>
              <a:tblGrid>
                <a:gridCol w="288000">
                  <a:extLst>
                    <a:ext uri="{9D8B030D-6E8A-4147-A177-3AD203B41FA5}">
                      <a16:colId xmlns="" xmlns:a16="http://schemas.microsoft.com/office/drawing/2014/main" val="20000"/>
                    </a:ext>
                  </a:extLst>
                </a:gridCol>
                <a:gridCol w="540000">
                  <a:extLst>
                    <a:ext uri="{9D8B030D-6E8A-4147-A177-3AD203B41FA5}">
                      <a16:colId xmlns="" xmlns:a16="http://schemas.microsoft.com/office/drawing/2014/main" val="20001"/>
                    </a:ext>
                  </a:extLst>
                </a:gridCol>
                <a:gridCol w="538036">
                  <a:extLst>
                    <a:ext uri="{9D8B030D-6E8A-4147-A177-3AD203B41FA5}">
                      <a16:colId xmlns="" xmlns:a16="http://schemas.microsoft.com/office/drawing/2014/main" val="20002"/>
                    </a:ext>
                  </a:extLst>
                </a:gridCol>
              </a:tblGrid>
              <a:tr h="221485">
                <a:tc>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2F2FF"/>
                    </a:solidFill>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住所</a:t>
                      </a:r>
                    </a:p>
                  </a:txBody>
                  <a:tcPr marL="0" marR="0" marT="32829" marB="328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2F2FF"/>
                    </a:solidFill>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所持</a:t>
                      </a:r>
                    </a:p>
                  </a:txBody>
                  <a:tcPr marL="0" marR="0" marT="32829" marB="328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2F2FF"/>
                    </a:solidFill>
                  </a:tcPr>
                </a:tc>
                <a:extLst>
                  <a:ext uri="{0D108BD9-81ED-4DB2-BD59-A6C34878D82A}">
                    <a16:rowId xmlns="" xmlns:a16="http://schemas.microsoft.com/office/drawing/2014/main" val="10000"/>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19</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12700" cmpd="sng">
                      <a:noFill/>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12700" cmpd="sng">
                      <a:noFill/>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20</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21</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22</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23</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24</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25</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26</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27</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28</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0"/>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29</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1"/>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30</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2"/>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31</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3"/>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32</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大阪府</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4"/>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33</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5"/>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34</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無し</a:t>
                      </a: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6"/>
                  </a:ext>
                </a:extLst>
              </a:tr>
              <a:tr h="221485">
                <a:tc>
                  <a:txBody>
                    <a:bodyPr/>
                    <a:lstStyle/>
                    <a:p>
                      <a:pPr algn="ctr"/>
                      <a:r>
                        <a:rPr kumimoji="1" lang="en-US" altLang="ja-JP" sz="1100" dirty="0">
                          <a:latin typeface="ＭＳ Ｐゴシック" panose="020B0600070205080204" pitchFamily="50" charset="-128"/>
                          <a:ea typeface="ＭＳ Ｐゴシック" panose="020B0600070205080204" pitchFamily="50" charset="-128"/>
                        </a:rPr>
                        <a:t>35</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63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1031626"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その他</a:t>
                      </a:r>
                    </a:p>
                  </a:txBody>
                  <a:tcPr marL="0" marR="0" marT="32829" marB="32829" anchor="ctr">
                    <a:lnL w="63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ja-JP" altLang="en-US" sz="1100" dirty="0">
                          <a:latin typeface="ＭＳ Ｐゴシック" panose="020B0600070205080204" pitchFamily="50" charset="-128"/>
                          <a:ea typeface="ＭＳ Ｐゴシック" panose="020B0600070205080204" pitchFamily="50" charset="-128"/>
                        </a:rPr>
                        <a:t>有り</a:t>
                      </a:r>
                      <a:endParaRPr kumimoji="1" lang="ja-JP" altLang="en-US" sz="1100" dirty="0">
                        <a:latin typeface="ＭＳ Ｐゴシック" panose="020B0600070205080204" pitchFamily="50" charset="-128"/>
                        <a:ea typeface="ＭＳ Ｐゴシック" panose="020B0600070205080204" pitchFamily="50" charset="-128"/>
                      </a:endParaRPr>
                    </a:p>
                  </a:txBody>
                  <a:tcPr marL="0" marR="0" marT="32829" marB="32829" anchor="ctr">
                    <a:lnL w="12700" cmpd="sng">
                      <a:noFill/>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7"/>
                  </a:ext>
                </a:extLst>
              </a:tr>
            </a:tbl>
          </a:graphicData>
        </a:graphic>
      </p:graphicFrame>
      <p:sp>
        <p:nvSpPr>
          <p:cNvPr id="21" name="タイトル 8">
            <a:extLst>
              <a:ext uri="{FF2B5EF4-FFF2-40B4-BE49-F238E27FC236}">
                <a16:creationId xmlns="" xmlns:a16="http://schemas.microsoft.com/office/drawing/2014/main" id="{B601C38E-2F79-4D33-81B2-7AEC7A71A529}"/>
              </a:ext>
            </a:extLst>
          </p:cNvPr>
          <p:cNvSpPr txBox="1">
            <a:spLocks/>
          </p:cNvSpPr>
          <p:nvPr/>
        </p:nvSpPr>
        <p:spPr>
          <a:xfrm>
            <a:off x="1004664" y="1189308"/>
            <a:ext cx="737131"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66ADE8"/>
                </a:solidFill>
                <a:effectLst/>
                <a:latin typeface="HGP創英角ｺﾞｼｯｸUB" panose="020B0900000000000000" pitchFamily="50" charset="-128"/>
                <a:ea typeface="HGP創英角ｺﾞｼｯｸUB" panose="020B0900000000000000" pitchFamily="50" charset="-128"/>
              </a:rPr>
              <a:t>問</a:t>
            </a:r>
            <a:r>
              <a:rPr lang="en-US" altLang="ja-JP" sz="2400" dirty="0">
                <a:solidFill>
                  <a:srgbClr val="66ADE8"/>
                </a:solidFill>
                <a:effectLst/>
                <a:latin typeface="HGP創英角ｺﾞｼｯｸUB" panose="020B0900000000000000" pitchFamily="50" charset="-128"/>
                <a:ea typeface="HGP創英角ｺﾞｼｯｸUB" panose="020B0900000000000000" pitchFamily="50" charset="-128"/>
              </a:rPr>
              <a:t>1</a:t>
            </a:r>
            <a:endParaRPr lang="ja-JP" altLang="en-US" sz="2200" dirty="0">
              <a:solidFill>
                <a:srgbClr val="66ADE8"/>
              </a:solidFill>
              <a:effectLst/>
              <a:latin typeface="HGP創英角ｺﾞｼｯｸUB" panose="020B0900000000000000" pitchFamily="50" charset="-128"/>
              <a:ea typeface="HGP創英角ｺﾞｼｯｸUB" panose="020B0900000000000000" pitchFamily="50" charset="-128"/>
            </a:endParaRPr>
          </a:p>
        </p:txBody>
      </p:sp>
      <p:cxnSp>
        <p:nvCxnSpPr>
          <p:cNvPr id="22" name="直線コネクタ 21">
            <a:extLst>
              <a:ext uri="{FF2B5EF4-FFF2-40B4-BE49-F238E27FC236}">
                <a16:creationId xmlns="" xmlns:a16="http://schemas.microsoft.com/office/drawing/2014/main" id="{E3D83F55-F7A8-43AD-9283-B9F84C73E5AB}"/>
              </a:ext>
            </a:extLst>
          </p:cNvPr>
          <p:cNvCxnSpPr/>
          <p:nvPr/>
        </p:nvCxnSpPr>
        <p:spPr>
          <a:xfrm>
            <a:off x="1626357" y="1317694"/>
            <a:ext cx="0" cy="576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23" name="タイトル 8">
            <a:extLst>
              <a:ext uri="{FF2B5EF4-FFF2-40B4-BE49-F238E27FC236}">
                <a16:creationId xmlns="" xmlns:a16="http://schemas.microsoft.com/office/drawing/2014/main" id="{E408B3EE-D1C0-49F7-94A8-FEFAA98EA737}"/>
              </a:ext>
            </a:extLst>
          </p:cNvPr>
          <p:cNvSpPr txBox="1">
            <a:spLocks/>
          </p:cNvSpPr>
          <p:nvPr/>
        </p:nvSpPr>
        <p:spPr>
          <a:xfrm>
            <a:off x="1690406" y="1211095"/>
            <a:ext cx="2540598" cy="45218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実家はどこですか？</a:t>
            </a:r>
            <a:endParaRPr lang="en-US" altLang="ja-JP" sz="2200" dirty="0">
              <a:effectLst/>
              <a:latin typeface="HGP創英角ｺﾞｼｯｸUB" panose="020B0900000000000000" pitchFamily="50" charset="-128"/>
              <a:ea typeface="HGP創英角ｺﾞｼｯｸUB" panose="020B0900000000000000" pitchFamily="50" charset="-128"/>
            </a:endParaRPr>
          </a:p>
        </p:txBody>
      </p:sp>
      <p:sp>
        <p:nvSpPr>
          <p:cNvPr id="26" name="タイトル 8">
            <a:extLst>
              <a:ext uri="{FF2B5EF4-FFF2-40B4-BE49-F238E27FC236}">
                <a16:creationId xmlns="" xmlns:a16="http://schemas.microsoft.com/office/drawing/2014/main" id="{D4ED8026-B026-4FB7-8AB7-1E449541ED32}"/>
              </a:ext>
            </a:extLst>
          </p:cNvPr>
          <p:cNvSpPr txBox="1">
            <a:spLocks/>
          </p:cNvSpPr>
          <p:nvPr/>
        </p:nvSpPr>
        <p:spPr>
          <a:xfrm>
            <a:off x="1004664" y="1896117"/>
            <a:ext cx="737131"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66ADE8"/>
                </a:solidFill>
                <a:effectLst/>
                <a:latin typeface="HGP創英角ｺﾞｼｯｸUB" panose="020B0900000000000000" pitchFamily="50" charset="-128"/>
                <a:ea typeface="HGP創英角ｺﾞｼｯｸUB" panose="020B0900000000000000" pitchFamily="50" charset="-128"/>
              </a:rPr>
              <a:t>問</a:t>
            </a:r>
            <a:r>
              <a:rPr lang="en-US" altLang="ja-JP" sz="2400" dirty="0">
                <a:solidFill>
                  <a:srgbClr val="66ADE8"/>
                </a:solidFill>
                <a:effectLst/>
                <a:latin typeface="HGP創英角ｺﾞｼｯｸUB" panose="020B0900000000000000" pitchFamily="50" charset="-128"/>
                <a:ea typeface="HGP創英角ｺﾞｼｯｸUB" panose="020B0900000000000000" pitchFamily="50" charset="-128"/>
              </a:rPr>
              <a:t>2</a:t>
            </a:r>
            <a:endParaRPr lang="ja-JP" altLang="en-US" sz="2200" dirty="0">
              <a:solidFill>
                <a:srgbClr val="66ADE8"/>
              </a:solidFill>
              <a:effectLst/>
              <a:latin typeface="HGP創英角ｺﾞｼｯｸUB" panose="020B0900000000000000" pitchFamily="50" charset="-128"/>
              <a:ea typeface="HGP創英角ｺﾞｼｯｸUB" panose="020B0900000000000000" pitchFamily="50" charset="-128"/>
            </a:endParaRPr>
          </a:p>
        </p:txBody>
      </p:sp>
      <p:cxnSp>
        <p:nvCxnSpPr>
          <p:cNvPr id="27" name="直線コネクタ 26">
            <a:extLst>
              <a:ext uri="{FF2B5EF4-FFF2-40B4-BE49-F238E27FC236}">
                <a16:creationId xmlns="" xmlns:a16="http://schemas.microsoft.com/office/drawing/2014/main" id="{18F64AC8-B502-4A65-82F0-9DC2987647A4}"/>
              </a:ext>
            </a:extLst>
          </p:cNvPr>
          <p:cNvCxnSpPr/>
          <p:nvPr/>
        </p:nvCxnSpPr>
        <p:spPr>
          <a:xfrm>
            <a:off x="1626357" y="2024503"/>
            <a:ext cx="0" cy="576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タイトル 8">
            <a:extLst>
              <a:ext uri="{FF2B5EF4-FFF2-40B4-BE49-F238E27FC236}">
                <a16:creationId xmlns="" xmlns:a16="http://schemas.microsoft.com/office/drawing/2014/main" id="{4FEB6948-3538-4F6A-A3E8-F705FCB5AF97}"/>
              </a:ext>
            </a:extLst>
          </p:cNvPr>
          <p:cNvSpPr txBox="1">
            <a:spLocks/>
          </p:cNvSpPr>
          <p:nvPr/>
        </p:nvSpPr>
        <p:spPr>
          <a:xfrm>
            <a:off x="1690406" y="1917904"/>
            <a:ext cx="3764740" cy="46234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たこ焼き器を持っていますか？</a:t>
            </a:r>
            <a:endParaRPr lang="en-US" altLang="ja-JP" sz="2200" dirty="0">
              <a:effectLst/>
              <a:latin typeface="HGP創英角ｺﾞｼｯｸUB" panose="020B0900000000000000" pitchFamily="50" charset="-128"/>
              <a:ea typeface="HGP創英角ｺﾞｼｯｸUB" panose="020B0900000000000000" pitchFamily="50" charset="-128"/>
            </a:endParaRPr>
          </a:p>
        </p:txBody>
      </p:sp>
      <p:sp>
        <p:nvSpPr>
          <p:cNvPr id="62" name="タイトル 8">
            <a:extLst>
              <a:ext uri="{FF2B5EF4-FFF2-40B4-BE49-F238E27FC236}">
                <a16:creationId xmlns="" xmlns:a16="http://schemas.microsoft.com/office/drawing/2014/main" id="{86793266-389D-45BB-B176-F63CA3242A30}"/>
              </a:ext>
            </a:extLst>
          </p:cNvPr>
          <p:cNvSpPr txBox="1">
            <a:spLocks/>
          </p:cNvSpPr>
          <p:nvPr/>
        </p:nvSpPr>
        <p:spPr>
          <a:xfrm>
            <a:off x="810345" y="694174"/>
            <a:ext cx="5057799"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アンケートによるデータの集計</a:t>
            </a:r>
          </a:p>
        </p:txBody>
      </p:sp>
      <p:sp>
        <p:nvSpPr>
          <p:cNvPr id="63" name="正方形/長方形 62">
            <a:extLst>
              <a:ext uri="{FF2B5EF4-FFF2-40B4-BE49-F238E27FC236}">
                <a16:creationId xmlns="" xmlns:a16="http://schemas.microsoft.com/office/drawing/2014/main" id="{EE4187B8-89E8-4793-9717-05891B36CBF0}"/>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30" name="タイトル 8">
            <a:extLst>
              <a:ext uri="{FF2B5EF4-FFF2-40B4-BE49-F238E27FC236}">
                <a16:creationId xmlns="" xmlns:a16="http://schemas.microsoft.com/office/drawing/2014/main" id="{E98D340F-8A84-4068-9174-90BBAABC6B10}"/>
              </a:ext>
            </a:extLst>
          </p:cNvPr>
          <p:cNvSpPr txBox="1">
            <a:spLocks/>
          </p:cNvSpPr>
          <p:nvPr/>
        </p:nvSpPr>
        <p:spPr>
          <a:xfrm>
            <a:off x="1608997" y="1577474"/>
            <a:ext cx="1656183" cy="41228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1800" dirty="0">
                <a:effectLst/>
                <a:latin typeface="HGP創英角ｺﾞｼｯｸUB" panose="020B0900000000000000" pitchFamily="50" charset="-128"/>
                <a:ea typeface="HGP創英角ｺﾞｼｯｸUB" panose="020B0900000000000000" pitchFamily="50" charset="-128"/>
              </a:rPr>
              <a:t>{</a:t>
            </a:r>
            <a:r>
              <a:rPr lang="ja-JP" altLang="en-US" sz="1800" dirty="0">
                <a:effectLst/>
                <a:latin typeface="HGP創英角ｺﾞｼｯｸUB" panose="020B0900000000000000" pitchFamily="50" charset="-128"/>
                <a:ea typeface="HGP創英角ｺﾞｼｯｸUB" panose="020B0900000000000000" pitchFamily="50" charset="-128"/>
              </a:rPr>
              <a:t>大阪</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その他</a:t>
            </a:r>
            <a:r>
              <a:rPr lang="en-US" altLang="ja-JP" sz="1800" dirty="0">
                <a:effectLst/>
                <a:latin typeface="HGP創英角ｺﾞｼｯｸUB" panose="020B0900000000000000" pitchFamily="50" charset="-128"/>
                <a:ea typeface="HGP創英角ｺﾞｼｯｸUB" panose="020B0900000000000000" pitchFamily="50" charset="-128"/>
              </a:rPr>
              <a:t>}</a:t>
            </a:r>
          </a:p>
        </p:txBody>
      </p:sp>
      <p:sp>
        <p:nvSpPr>
          <p:cNvPr id="31" name="タイトル 8">
            <a:extLst>
              <a:ext uri="{FF2B5EF4-FFF2-40B4-BE49-F238E27FC236}">
                <a16:creationId xmlns="" xmlns:a16="http://schemas.microsoft.com/office/drawing/2014/main" id="{13C7C90D-665C-4EA4-93D4-A2F47CB87686}"/>
              </a:ext>
            </a:extLst>
          </p:cNvPr>
          <p:cNvSpPr txBox="1">
            <a:spLocks/>
          </p:cNvSpPr>
          <p:nvPr/>
        </p:nvSpPr>
        <p:spPr>
          <a:xfrm>
            <a:off x="1608997" y="2274757"/>
            <a:ext cx="1366037" cy="41228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1800" dirty="0">
                <a:effectLst/>
                <a:latin typeface="HGP創英角ｺﾞｼｯｸUB" panose="020B0900000000000000" pitchFamily="50" charset="-128"/>
                <a:ea typeface="HGP創英角ｺﾞｼｯｸUB" panose="020B0900000000000000" pitchFamily="50" charset="-128"/>
              </a:rPr>
              <a:t>{</a:t>
            </a:r>
            <a:r>
              <a:rPr lang="ja-JP" altLang="en-US" sz="1800" dirty="0">
                <a:effectLst/>
                <a:latin typeface="HGP創英角ｺﾞｼｯｸUB" panose="020B0900000000000000" pitchFamily="50" charset="-128"/>
                <a:ea typeface="HGP創英角ｺﾞｼｯｸUB" panose="020B0900000000000000" pitchFamily="50" charset="-128"/>
              </a:rPr>
              <a:t>あり</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なし</a:t>
            </a:r>
            <a:r>
              <a:rPr lang="en-US" altLang="ja-JP" sz="1800" dirty="0">
                <a:effectLst/>
                <a:latin typeface="HGP創英角ｺﾞｼｯｸUB" panose="020B0900000000000000" pitchFamily="50" charset="-128"/>
                <a:ea typeface="HGP創英角ｺﾞｼｯｸUB" panose="020B0900000000000000" pitchFamily="50" charset="-128"/>
              </a:rPr>
              <a:t>}</a:t>
            </a:r>
          </a:p>
        </p:txBody>
      </p:sp>
      <p:sp>
        <p:nvSpPr>
          <p:cNvPr id="39" name="正方形/長方形 38"/>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51" name="正方形/長方形 50">
            <a:extLst>
              <a:ext uri="{FF2B5EF4-FFF2-40B4-BE49-F238E27FC236}">
                <a16:creationId xmlns="" xmlns:a16="http://schemas.microsoft.com/office/drawing/2014/main" id="{05973125-3FBA-4CDC-AEF2-5A732A7361C8}"/>
              </a:ext>
            </a:extLst>
          </p:cNvPr>
          <p:cNvSpPr>
            <a:spLocks noChangeAspect="1"/>
          </p:cNvSpPr>
          <p:nvPr/>
        </p:nvSpPr>
        <p:spPr>
          <a:xfrm>
            <a:off x="892274" y="214311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43" name="グループ化 42">
            <a:extLst>
              <a:ext uri="{FF2B5EF4-FFF2-40B4-BE49-F238E27FC236}">
                <a16:creationId xmlns="" xmlns:a16="http://schemas.microsoft.com/office/drawing/2014/main" id="{97956C1C-DBFF-4FD0-9745-DF5EC1C88490}"/>
              </a:ext>
            </a:extLst>
          </p:cNvPr>
          <p:cNvGrpSpPr/>
          <p:nvPr/>
        </p:nvGrpSpPr>
        <p:grpSpPr>
          <a:xfrm>
            <a:off x="611189" y="2986658"/>
            <a:ext cx="4824907" cy="609398"/>
            <a:chOff x="611189" y="1072020"/>
            <a:chExt cx="4824907" cy="609398"/>
          </a:xfrm>
        </p:grpSpPr>
        <p:sp>
          <p:nvSpPr>
            <p:cNvPr id="44" name="正方形/長方形 43">
              <a:extLst>
                <a:ext uri="{FF2B5EF4-FFF2-40B4-BE49-F238E27FC236}">
                  <a16:creationId xmlns="" xmlns:a16="http://schemas.microsoft.com/office/drawing/2014/main" id="{CCC40A13-3AF4-40C8-88F4-4D7D0DCDC05D}"/>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5" name="タイトル 8">
              <a:extLst>
                <a:ext uri="{FF2B5EF4-FFF2-40B4-BE49-F238E27FC236}">
                  <a16:creationId xmlns="" xmlns:a16="http://schemas.microsoft.com/office/drawing/2014/main" id="{4303AFDB-88A1-49F2-90FF-F420D900DAB2}"/>
                </a:ext>
              </a:extLst>
            </p:cNvPr>
            <p:cNvSpPr txBox="1">
              <a:spLocks/>
            </p:cNvSpPr>
            <p:nvPr/>
          </p:nvSpPr>
          <p:spPr>
            <a:xfrm>
              <a:off x="810346" y="1072020"/>
              <a:ext cx="4625750"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二値</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データ </a:t>
              </a:r>
              <a:r>
                <a:rPr lang="en-US" altLang="ja-JP" sz="2800" dirty="0" smtClean="0">
                  <a:solidFill>
                    <a:srgbClr val="0000FF"/>
                  </a:solidFill>
                  <a:effectLst/>
                  <a:latin typeface="HGP創英角ｺﾞｼｯｸUB" panose="020B0900000000000000" pitchFamily="50" charset="-128"/>
                  <a:ea typeface="HGP創英角ｺﾞｼｯｸUB" panose="020B0900000000000000" pitchFamily="50" charset="-128"/>
                </a:rPr>
                <a:t>(</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名義尺度</a:t>
              </a:r>
              <a:r>
                <a:rPr lang="en-US" altLang="ja-JP" sz="2800" dirty="0" smtClean="0">
                  <a:solidFill>
                    <a:srgbClr val="0000FF"/>
                  </a:solidFill>
                  <a:latin typeface="HGP創英角ｺﾞｼｯｸUB" panose="020B0900000000000000" pitchFamily="50" charset="-128"/>
                  <a:ea typeface="HGP創英角ｺﾞｼｯｸUB" panose="020B0900000000000000" pitchFamily="50" charset="-128"/>
                </a:rPr>
                <a:t>) </a:t>
              </a:r>
              <a:endParaRPr lang="en-US" altLang="ja-JP" sz="28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grpSp>
      <p:sp>
        <p:nvSpPr>
          <p:cNvPr id="32" name="タイトル 8">
            <a:extLst>
              <a:ext uri="{FF2B5EF4-FFF2-40B4-BE49-F238E27FC236}">
                <a16:creationId xmlns="" xmlns:a16="http://schemas.microsoft.com/office/drawing/2014/main" id="{43F3AE40-A6DF-4487-A1D8-C4D7B714AD5C}"/>
              </a:ext>
            </a:extLst>
          </p:cNvPr>
          <p:cNvSpPr txBox="1">
            <a:spLocks/>
          </p:cNvSpPr>
          <p:nvPr/>
        </p:nvSpPr>
        <p:spPr>
          <a:xfrm>
            <a:off x="947462" y="3875937"/>
            <a:ext cx="3096344" cy="3946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1800" dirty="0">
                <a:effectLst/>
                <a:latin typeface="HGP創英角ｺﾞｼｯｸUB" panose="020B0900000000000000" pitchFamily="50" charset="-128"/>
                <a:ea typeface="HGP創英角ｺﾞｼｯｸUB" panose="020B0900000000000000" pitchFamily="50" charset="-128"/>
              </a:rPr>
              <a:t>{yes, no}, {</a:t>
            </a:r>
            <a:r>
              <a:rPr lang="ja-JP" altLang="en-US" sz="1800" dirty="0">
                <a:effectLst/>
                <a:latin typeface="HGP創英角ｺﾞｼｯｸUB" panose="020B0900000000000000" pitchFamily="50" charset="-128"/>
                <a:ea typeface="HGP創英角ｺﾞｼｯｸUB" panose="020B0900000000000000" pitchFamily="50" charset="-128"/>
              </a:rPr>
              <a:t>男</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女</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紅</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白</a:t>
            </a:r>
            <a:r>
              <a:rPr lang="en-US" altLang="ja-JP" sz="1800" dirty="0">
                <a:effectLst/>
                <a:latin typeface="HGP創英角ｺﾞｼｯｸUB" panose="020B0900000000000000" pitchFamily="50" charset="-128"/>
                <a:ea typeface="HGP創英角ｺﾞｼｯｸUB" panose="020B0900000000000000" pitchFamily="50" charset="-128"/>
              </a:rPr>
              <a:t>}</a:t>
            </a:r>
          </a:p>
        </p:txBody>
      </p:sp>
      <p:sp>
        <p:nvSpPr>
          <p:cNvPr id="33" name="タイトル 8">
            <a:extLst>
              <a:ext uri="{FF2B5EF4-FFF2-40B4-BE49-F238E27FC236}">
                <a16:creationId xmlns="" xmlns:a16="http://schemas.microsoft.com/office/drawing/2014/main" id="{45B76DA6-5209-45B6-A34A-5C15BD3F99D4}"/>
              </a:ext>
            </a:extLst>
          </p:cNvPr>
          <p:cNvSpPr txBox="1">
            <a:spLocks/>
          </p:cNvSpPr>
          <p:nvPr/>
        </p:nvSpPr>
        <p:spPr>
          <a:xfrm>
            <a:off x="942730" y="4632268"/>
            <a:ext cx="2055168" cy="38171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1800" dirty="0">
                <a:effectLst/>
                <a:latin typeface="HGP創英角ｺﾞｼｯｸUB" panose="020B0900000000000000" pitchFamily="50" charset="-128"/>
                <a:ea typeface="HGP創英角ｺﾞｼｯｸUB" panose="020B0900000000000000" pitchFamily="50" charset="-128"/>
              </a:rPr>
              <a:t>{a</a:t>
            </a:r>
            <a:r>
              <a:rPr lang="ja-JP" altLang="en-US" sz="1800" dirty="0">
                <a:effectLst/>
                <a:latin typeface="HGP創英角ｺﾞｼｯｸUB" panose="020B0900000000000000" pitchFamily="50" charset="-128"/>
                <a:ea typeface="HGP創英角ｺﾞｼｯｸUB" panose="020B0900000000000000" pitchFamily="50" charset="-128"/>
              </a:rPr>
              <a:t>である</a:t>
            </a:r>
            <a:r>
              <a:rPr lang="en-US" altLang="ja-JP" sz="1800" dirty="0">
                <a:effectLst/>
                <a:latin typeface="HGP創英角ｺﾞｼｯｸUB" panose="020B0900000000000000" pitchFamily="50" charset="-128"/>
                <a:ea typeface="HGP創英角ｺﾞｼｯｸUB" panose="020B0900000000000000" pitchFamily="50" charset="-128"/>
              </a:rPr>
              <a:t>, a</a:t>
            </a:r>
            <a:r>
              <a:rPr lang="ja-JP" altLang="en-US" sz="1800" dirty="0">
                <a:effectLst/>
                <a:latin typeface="HGP創英角ｺﾞｼｯｸUB" panose="020B0900000000000000" pitchFamily="50" charset="-128"/>
                <a:ea typeface="HGP創英角ｺﾞｼｯｸUB" panose="020B0900000000000000" pitchFamily="50" charset="-128"/>
              </a:rPr>
              <a:t>でない</a:t>
            </a:r>
            <a:r>
              <a:rPr lang="en-US" altLang="ja-JP" sz="1800" dirty="0">
                <a:effectLst/>
                <a:latin typeface="HGP創英角ｺﾞｼｯｸUB" panose="020B0900000000000000" pitchFamily="50" charset="-128"/>
                <a:ea typeface="HGP創英角ｺﾞｼｯｸUB" panose="020B0900000000000000" pitchFamily="50" charset="-128"/>
              </a:rPr>
              <a:t>}</a:t>
            </a:r>
          </a:p>
        </p:txBody>
      </p:sp>
      <p:sp>
        <p:nvSpPr>
          <p:cNvPr id="34" name="タイトル 8">
            <a:extLst>
              <a:ext uri="{FF2B5EF4-FFF2-40B4-BE49-F238E27FC236}">
                <a16:creationId xmlns="" xmlns:a16="http://schemas.microsoft.com/office/drawing/2014/main" id="{2373E7D9-EFBB-479B-A49A-CA57A0AB345C}"/>
              </a:ext>
            </a:extLst>
          </p:cNvPr>
          <p:cNvSpPr txBox="1">
            <a:spLocks/>
          </p:cNvSpPr>
          <p:nvPr/>
        </p:nvSpPr>
        <p:spPr>
          <a:xfrm>
            <a:off x="1004664" y="4921878"/>
            <a:ext cx="3207290" cy="46176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とすれば二値データになる</a:t>
            </a:r>
            <a:endParaRPr lang="en-US" altLang="ja-JP" sz="1800" dirty="0">
              <a:solidFill>
                <a:srgbClr val="66ADE8"/>
              </a:solidFill>
              <a:effectLst/>
              <a:latin typeface="HGP創英角ｺﾞｼｯｸUB" panose="020B0900000000000000" pitchFamily="50" charset="-128"/>
              <a:ea typeface="HGP創英角ｺﾞｼｯｸUB" panose="020B0900000000000000" pitchFamily="50" charset="-128"/>
            </a:endParaRPr>
          </a:p>
        </p:txBody>
      </p:sp>
      <p:sp>
        <p:nvSpPr>
          <p:cNvPr id="56" name="タイトル 8">
            <a:extLst>
              <a:ext uri="{FF2B5EF4-FFF2-40B4-BE49-F238E27FC236}">
                <a16:creationId xmlns="" xmlns:a16="http://schemas.microsoft.com/office/drawing/2014/main" id="{486B386A-F202-406D-A14A-8AC0BF96080B}"/>
              </a:ext>
            </a:extLst>
          </p:cNvPr>
          <p:cNvSpPr txBox="1">
            <a:spLocks/>
          </p:cNvSpPr>
          <p:nvPr/>
        </p:nvSpPr>
        <p:spPr>
          <a:xfrm>
            <a:off x="990200" y="3510081"/>
            <a:ext cx="761305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取り得る値が</a:t>
            </a:r>
            <a:r>
              <a:rPr lang="en-US" altLang="ja-JP" sz="2200" dirty="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種類だけのデータ</a:t>
            </a:r>
          </a:p>
        </p:txBody>
      </p:sp>
      <p:sp>
        <p:nvSpPr>
          <p:cNvPr id="57" name="タイトル 8">
            <a:extLst>
              <a:ext uri="{FF2B5EF4-FFF2-40B4-BE49-F238E27FC236}">
                <a16:creationId xmlns="" xmlns:a16="http://schemas.microsoft.com/office/drawing/2014/main" id="{58231952-0193-4424-99CE-42F4471D00D7}"/>
              </a:ext>
            </a:extLst>
          </p:cNvPr>
          <p:cNvSpPr txBox="1">
            <a:spLocks/>
          </p:cNvSpPr>
          <p:nvPr/>
        </p:nvSpPr>
        <p:spPr>
          <a:xfrm>
            <a:off x="990200" y="4256337"/>
            <a:ext cx="761305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取り得る値が</a:t>
            </a:r>
            <a:r>
              <a:rPr lang="en-US" altLang="ja-JP" sz="2200" dirty="0">
                <a:latin typeface="HGP創英角ｺﾞｼｯｸUB" panose="020B0900000000000000" pitchFamily="50" charset="-128"/>
                <a:ea typeface="HGP創英角ｺﾞｼｯｸUB" panose="020B0900000000000000" pitchFamily="50" charset="-128"/>
              </a:rPr>
              <a:t>3</a:t>
            </a:r>
            <a:r>
              <a:rPr lang="ja-JP" altLang="en-US" sz="2200" dirty="0">
                <a:latin typeface="HGP創英角ｺﾞｼｯｸUB" panose="020B0900000000000000" pitchFamily="50" charset="-128"/>
                <a:ea typeface="HGP創英角ｺﾞｼｯｸUB" panose="020B0900000000000000" pitchFamily="50" charset="-128"/>
              </a:rPr>
              <a:t>種類以上であっても</a:t>
            </a:r>
          </a:p>
        </p:txBody>
      </p:sp>
      <p:sp>
        <p:nvSpPr>
          <p:cNvPr id="2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二値の質的データの集計</a:t>
            </a:r>
          </a:p>
        </p:txBody>
      </p:sp>
      <p:sp>
        <p:nvSpPr>
          <p:cNvPr id="37" name="正方形/長方形 36">
            <a:extLst>
              <a:ext uri="{FF2B5EF4-FFF2-40B4-BE49-F238E27FC236}">
                <a16:creationId xmlns="" xmlns:a16="http://schemas.microsoft.com/office/drawing/2014/main" id="{0DD90D11-A709-47E1-BFD5-E1A9CC2C7FF6}"/>
              </a:ext>
            </a:extLst>
          </p:cNvPr>
          <p:cNvSpPr>
            <a:spLocks noChangeAspect="1"/>
          </p:cNvSpPr>
          <p:nvPr/>
        </p:nvSpPr>
        <p:spPr>
          <a:xfrm>
            <a:off x="892274" y="370437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8" name="正方形/長方形 37">
            <a:extLst>
              <a:ext uri="{FF2B5EF4-FFF2-40B4-BE49-F238E27FC236}">
                <a16:creationId xmlns="" xmlns:a16="http://schemas.microsoft.com/office/drawing/2014/main" id="{63817D67-D58C-49DB-8B9A-E7C65D87E841}"/>
              </a:ext>
            </a:extLst>
          </p:cNvPr>
          <p:cNvSpPr>
            <a:spLocks noChangeAspect="1"/>
          </p:cNvSpPr>
          <p:nvPr/>
        </p:nvSpPr>
        <p:spPr>
          <a:xfrm>
            <a:off x="892274" y="442132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136726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media_imac1_user\Desktop\たこ焼き器.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8969" y="1616752"/>
            <a:ext cx="3326893" cy="32450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edia_imac1_user\Desktop\日本地図.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469563">
            <a:off x="-110245" y="880723"/>
            <a:ext cx="3960440" cy="44001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3" name="グラフ 42">
            <a:extLst>
              <a:ext uri="{FF2B5EF4-FFF2-40B4-BE49-F238E27FC236}">
                <a16:creationId xmlns="" xmlns:a16="http://schemas.microsoft.com/office/drawing/2014/main" id="{9A021FD2-8051-4ABB-BEF1-38778393004E}"/>
              </a:ext>
            </a:extLst>
          </p:cNvPr>
          <p:cNvGraphicFramePr>
            <a:graphicFrameLocks/>
          </p:cNvGraphicFramePr>
          <p:nvPr>
            <p:extLst>
              <p:ext uri="{D42A27DB-BD31-4B8C-83A1-F6EECF244321}">
                <p14:modId xmlns:p14="http://schemas.microsoft.com/office/powerpoint/2010/main" val="95371690"/>
              </p:ext>
            </p:extLst>
          </p:nvPr>
        </p:nvGraphicFramePr>
        <p:xfrm>
          <a:off x="4355976" y="3621643"/>
          <a:ext cx="3887978" cy="163336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5" name="グラフ 44">
            <a:extLst>
              <a:ext uri="{FF2B5EF4-FFF2-40B4-BE49-F238E27FC236}">
                <a16:creationId xmlns="" xmlns:a16="http://schemas.microsoft.com/office/drawing/2014/main" id="{641D0561-E158-4F84-8812-9AD8AE0AE390}"/>
              </a:ext>
            </a:extLst>
          </p:cNvPr>
          <p:cNvGraphicFramePr/>
          <p:nvPr>
            <p:extLst>
              <p:ext uri="{D42A27DB-BD31-4B8C-83A1-F6EECF244321}">
                <p14:modId xmlns:p14="http://schemas.microsoft.com/office/powerpoint/2010/main" val="3333681003"/>
              </p:ext>
            </p:extLst>
          </p:nvPr>
        </p:nvGraphicFramePr>
        <p:xfrm>
          <a:off x="96529" y="1438711"/>
          <a:ext cx="4915989" cy="31134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6" name="グラフ 45">
            <a:extLst>
              <a:ext uri="{FF2B5EF4-FFF2-40B4-BE49-F238E27FC236}">
                <a16:creationId xmlns="" xmlns:a16="http://schemas.microsoft.com/office/drawing/2014/main" id="{0549C17D-832E-4F63-B761-E670CB3E3C0A}"/>
              </a:ext>
            </a:extLst>
          </p:cNvPr>
          <p:cNvGraphicFramePr/>
          <p:nvPr>
            <p:extLst>
              <p:ext uri="{D42A27DB-BD31-4B8C-83A1-F6EECF244321}">
                <p14:modId xmlns:p14="http://schemas.microsoft.com/office/powerpoint/2010/main" val="662274359"/>
              </p:ext>
            </p:extLst>
          </p:nvPr>
        </p:nvGraphicFramePr>
        <p:xfrm>
          <a:off x="3986580" y="1438711"/>
          <a:ext cx="5040559" cy="3113459"/>
        </p:xfrm>
        <a:graphic>
          <a:graphicData uri="http://schemas.openxmlformats.org/drawingml/2006/chart">
            <c:chart xmlns:c="http://schemas.openxmlformats.org/drawingml/2006/chart" xmlns:r="http://schemas.openxmlformats.org/officeDocument/2006/relationships" r:id="rId7"/>
          </a:graphicData>
        </a:graphic>
      </p:graphicFrame>
      <p:sp>
        <p:nvSpPr>
          <p:cNvPr id="47" name="テキスト ボックス 46">
            <a:extLst>
              <a:ext uri="{FF2B5EF4-FFF2-40B4-BE49-F238E27FC236}">
                <a16:creationId xmlns="" xmlns:a16="http://schemas.microsoft.com/office/drawing/2014/main" id="{11B50BDC-4AE7-4049-AEA8-FE0B23345DD9}"/>
              </a:ext>
            </a:extLst>
          </p:cNvPr>
          <p:cNvSpPr txBox="1"/>
          <p:nvPr/>
        </p:nvSpPr>
        <p:spPr>
          <a:xfrm>
            <a:off x="1345477" y="1248797"/>
            <a:ext cx="2510624" cy="430887"/>
          </a:xfrm>
          <a:prstGeom prst="rect">
            <a:avLst/>
          </a:prstGeom>
          <a:noFill/>
        </p:spPr>
        <p:txBody>
          <a:bodyPr wrap="none" rtlCol="0">
            <a:spAutoFit/>
          </a:bodyPr>
          <a:lstStyle/>
          <a:p>
            <a:pP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実家はどこですか？</a:t>
            </a:r>
          </a:p>
        </p:txBody>
      </p:sp>
      <p:sp>
        <p:nvSpPr>
          <p:cNvPr id="48" name="テキスト ボックス 47">
            <a:extLst>
              <a:ext uri="{FF2B5EF4-FFF2-40B4-BE49-F238E27FC236}">
                <a16:creationId xmlns="" xmlns:a16="http://schemas.microsoft.com/office/drawing/2014/main" id="{5785C013-02E7-4CEA-AF54-73AF57B8F787}"/>
              </a:ext>
            </a:extLst>
          </p:cNvPr>
          <p:cNvSpPr txBox="1"/>
          <p:nvPr/>
        </p:nvSpPr>
        <p:spPr>
          <a:xfrm>
            <a:off x="5270569" y="1248797"/>
            <a:ext cx="3722494" cy="430887"/>
          </a:xfrm>
          <a:prstGeom prst="rect">
            <a:avLst/>
          </a:prstGeom>
        </p:spPr>
        <p:txBody>
          <a:bodyPr wrap="none" rtlCol="0">
            <a:spAutoFit/>
          </a:bodyPr>
          <a:lstStyle/>
          <a:p>
            <a:pP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たこ焼き器を持っていますか？</a:t>
            </a:r>
          </a:p>
        </p:txBody>
      </p:sp>
      <p:sp>
        <p:nvSpPr>
          <p:cNvPr id="49" name="テキスト ボックス 48">
            <a:extLst>
              <a:ext uri="{FF2B5EF4-FFF2-40B4-BE49-F238E27FC236}">
                <a16:creationId xmlns="" xmlns:a16="http://schemas.microsoft.com/office/drawing/2014/main" id="{69F1B7D6-0663-4D84-970C-DF1E6027BBE6}"/>
              </a:ext>
            </a:extLst>
          </p:cNvPr>
          <p:cNvSpPr txBox="1"/>
          <p:nvPr/>
        </p:nvSpPr>
        <p:spPr>
          <a:xfrm>
            <a:off x="3347864" y="3827523"/>
            <a:ext cx="722650" cy="316829"/>
          </a:xfrm>
          <a:prstGeom prst="rect">
            <a:avLst/>
          </a:prstGeom>
          <a:noFill/>
        </p:spPr>
        <p:txBody>
          <a:bodyPr wrap="square" rtlCol="0">
            <a:spAutoFit/>
          </a:bodyPr>
          <a:lstStyle/>
          <a:p>
            <a:pPr algn="ctr">
              <a:defRPr/>
            </a:pPr>
            <a:r>
              <a:rPr lang="en-US" altLang="ja-JP" sz="1400" dirty="0">
                <a:effectLst/>
                <a:latin typeface="HGP創英角ｺﾞｼｯｸUB" panose="020B0900000000000000" pitchFamily="50" charset="-128"/>
                <a:ea typeface="HGP創英角ｺﾞｼｯｸUB" panose="020B0900000000000000" pitchFamily="50" charset="-128"/>
              </a:rPr>
              <a:t>N=35</a:t>
            </a:r>
            <a:endParaRPr lang="ja-JP" altLang="en-US" sz="1400" dirty="0">
              <a:effectLst/>
              <a:latin typeface="HGP創英角ｺﾞｼｯｸUB" panose="020B0900000000000000" pitchFamily="50" charset="-128"/>
              <a:ea typeface="HGP創英角ｺﾞｼｯｸUB" panose="020B0900000000000000" pitchFamily="50" charset="-128"/>
            </a:endParaRPr>
          </a:p>
        </p:txBody>
      </p:sp>
      <p:sp>
        <p:nvSpPr>
          <p:cNvPr id="50" name="テキスト ボックス 49">
            <a:extLst>
              <a:ext uri="{FF2B5EF4-FFF2-40B4-BE49-F238E27FC236}">
                <a16:creationId xmlns="" xmlns:a16="http://schemas.microsoft.com/office/drawing/2014/main" id="{2B4240C8-6924-4088-A27B-7D8065580F59}"/>
              </a:ext>
            </a:extLst>
          </p:cNvPr>
          <p:cNvSpPr txBox="1"/>
          <p:nvPr/>
        </p:nvSpPr>
        <p:spPr>
          <a:xfrm>
            <a:off x="7399362" y="3836815"/>
            <a:ext cx="722650" cy="316829"/>
          </a:xfrm>
          <a:prstGeom prst="rect">
            <a:avLst/>
          </a:prstGeom>
          <a:noFill/>
        </p:spPr>
        <p:txBody>
          <a:bodyPr wrap="square" rtlCol="0">
            <a:spAutoFit/>
          </a:bodyPr>
          <a:lstStyle/>
          <a:p>
            <a:pPr algn="ctr">
              <a:defRPr/>
            </a:pPr>
            <a:r>
              <a:rPr lang="en-US" altLang="ja-JP" sz="1400" dirty="0">
                <a:effectLst/>
                <a:latin typeface="HGP創英角ｺﾞｼｯｸUB" panose="020B0900000000000000" pitchFamily="50" charset="-128"/>
                <a:ea typeface="HGP創英角ｺﾞｼｯｸUB" panose="020B0900000000000000" pitchFamily="50" charset="-128"/>
              </a:rPr>
              <a:t>N=35</a:t>
            </a:r>
            <a:endParaRPr lang="ja-JP" altLang="en-US" sz="1400" dirty="0">
              <a:effectLst/>
              <a:latin typeface="HGP創英角ｺﾞｼｯｸUB" panose="020B0900000000000000" pitchFamily="50" charset="-128"/>
              <a:ea typeface="HGP創英角ｺﾞｼｯｸUB" panose="020B0900000000000000" pitchFamily="50" charset="-128"/>
            </a:endParaRPr>
          </a:p>
        </p:txBody>
      </p:sp>
      <p:sp>
        <p:nvSpPr>
          <p:cNvPr id="53" name="タイトル 8">
            <a:extLst>
              <a:ext uri="{FF2B5EF4-FFF2-40B4-BE49-F238E27FC236}">
                <a16:creationId xmlns="" xmlns:a16="http://schemas.microsoft.com/office/drawing/2014/main" id="{71DF74AC-A7AE-4D6B-9AF4-87D8A01FD6CF}"/>
              </a:ext>
            </a:extLst>
          </p:cNvPr>
          <p:cNvSpPr txBox="1">
            <a:spLocks/>
          </p:cNvSpPr>
          <p:nvPr/>
        </p:nvSpPr>
        <p:spPr>
          <a:xfrm>
            <a:off x="801006" y="1294405"/>
            <a:ext cx="806282" cy="288612"/>
          </a:xfrm>
          <a:prstGeom prst="rect">
            <a:avLst/>
          </a:prstGeom>
        </p:spPr>
        <p:txBody>
          <a:bodyPr>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b="1" dirty="0">
                <a:ln w="19050">
                  <a:noFill/>
                  <a:prstDash val="solid"/>
                </a:ln>
                <a:solidFill>
                  <a:schemeClr val="accent5">
                    <a:lumMod val="60000"/>
                    <a:lumOff val="40000"/>
                  </a:schemeClr>
                </a:solidFill>
                <a:effectLst>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問</a:t>
            </a:r>
            <a:r>
              <a:rPr lang="en-US" altLang="ja-JP" sz="2400" b="1" dirty="0">
                <a:ln w="19050">
                  <a:noFill/>
                  <a:prstDash val="solid"/>
                </a:ln>
                <a:solidFill>
                  <a:schemeClr val="accent5">
                    <a:lumMod val="60000"/>
                    <a:lumOff val="40000"/>
                  </a:schemeClr>
                </a:solidFill>
                <a:effectLst>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n w="19050">
                <a:noFill/>
                <a:prstDash val="solid"/>
              </a:ln>
              <a:solidFill>
                <a:schemeClr val="accent5">
                  <a:lumMod val="60000"/>
                  <a:lumOff val="40000"/>
                </a:schemeClr>
              </a:solidFill>
              <a:effectLst>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タイトル 8">
            <a:extLst>
              <a:ext uri="{FF2B5EF4-FFF2-40B4-BE49-F238E27FC236}">
                <a16:creationId xmlns="" xmlns:a16="http://schemas.microsoft.com/office/drawing/2014/main" id="{0B7B5EAB-8771-44A2-B199-313D3B6A4B48}"/>
              </a:ext>
            </a:extLst>
          </p:cNvPr>
          <p:cNvSpPr txBox="1">
            <a:spLocks/>
          </p:cNvSpPr>
          <p:nvPr/>
        </p:nvSpPr>
        <p:spPr>
          <a:xfrm>
            <a:off x="4691882" y="1294405"/>
            <a:ext cx="938542" cy="288612"/>
          </a:xfrm>
          <a:prstGeom prst="rect">
            <a:avLst/>
          </a:prstGeom>
        </p:spPr>
        <p:txBody>
          <a:bodyPr>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b="1" dirty="0">
                <a:ln w="19050">
                  <a:noFill/>
                  <a:prstDash val="solid"/>
                </a:ln>
                <a:solidFill>
                  <a:schemeClr val="accent5">
                    <a:lumMod val="60000"/>
                    <a:lumOff val="40000"/>
                  </a:schemeClr>
                </a:solidFill>
                <a:effectLst>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問</a:t>
            </a:r>
            <a:r>
              <a:rPr lang="en-US" altLang="ja-JP" sz="2400" b="1" dirty="0">
                <a:ln w="19050">
                  <a:noFill/>
                  <a:prstDash val="solid"/>
                </a:ln>
                <a:solidFill>
                  <a:schemeClr val="accent5">
                    <a:lumMod val="60000"/>
                    <a:lumOff val="40000"/>
                  </a:schemeClr>
                </a:solidFill>
                <a:effectLst>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n w="19050">
                <a:noFill/>
                <a:prstDash val="solid"/>
              </a:ln>
              <a:solidFill>
                <a:schemeClr val="accent5">
                  <a:lumMod val="60000"/>
                  <a:lumOff val="40000"/>
                </a:schemeClr>
              </a:solidFill>
              <a:effectLst>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5" name="グラフ 54">
            <a:extLst>
              <a:ext uri="{FF2B5EF4-FFF2-40B4-BE49-F238E27FC236}">
                <a16:creationId xmlns="" xmlns:a16="http://schemas.microsoft.com/office/drawing/2014/main" id="{A73FB1CC-FF6B-451E-A833-05BDCDA2D247}"/>
              </a:ext>
            </a:extLst>
          </p:cNvPr>
          <p:cNvGraphicFramePr>
            <a:graphicFrameLocks/>
          </p:cNvGraphicFramePr>
          <p:nvPr>
            <p:extLst>
              <p:ext uri="{D42A27DB-BD31-4B8C-83A1-F6EECF244321}">
                <p14:modId xmlns:p14="http://schemas.microsoft.com/office/powerpoint/2010/main" val="3188387195"/>
              </p:ext>
            </p:extLst>
          </p:nvPr>
        </p:nvGraphicFramePr>
        <p:xfrm>
          <a:off x="395536" y="4349055"/>
          <a:ext cx="3887978" cy="1633364"/>
        </p:xfrm>
        <a:graphic>
          <a:graphicData uri="http://schemas.openxmlformats.org/drawingml/2006/chart">
            <c:chart xmlns:c="http://schemas.openxmlformats.org/drawingml/2006/chart" xmlns:r="http://schemas.openxmlformats.org/officeDocument/2006/relationships" r:id="rId8"/>
          </a:graphicData>
        </a:graphic>
      </p:graphicFrame>
      <p:sp>
        <p:nvSpPr>
          <p:cNvPr id="57" name="タイトル 8">
            <a:extLst>
              <a:ext uri="{FF2B5EF4-FFF2-40B4-BE49-F238E27FC236}">
                <a16:creationId xmlns="" xmlns:a16="http://schemas.microsoft.com/office/drawing/2014/main" id="{B47AD361-37AA-40F2-A8D9-40B6811B4482}"/>
              </a:ext>
            </a:extLst>
          </p:cNvPr>
          <p:cNvSpPr txBox="1">
            <a:spLocks/>
          </p:cNvSpPr>
          <p:nvPr/>
        </p:nvSpPr>
        <p:spPr>
          <a:xfrm>
            <a:off x="810345" y="694174"/>
            <a:ext cx="5057799"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一変数のみに着目した集計</a:t>
            </a:r>
          </a:p>
        </p:txBody>
      </p:sp>
      <p:sp>
        <p:nvSpPr>
          <p:cNvPr id="58" name="正方形/長方形 57">
            <a:extLst>
              <a:ext uri="{FF2B5EF4-FFF2-40B4-BE49-F238E27FC236}">
                <a16:creationId xmlns="" xmlns:a16="http://schemas.microsoft.com/office/drawing/2014/main" id="{5BEAEE0F-4376-45C2-AD0F-8C89C81EFC38}"/>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5" name="タイトル 8"/>
          <p:cNvSpPr txBox="1">
            <a:spLocks/>
          </p:cNvSpPr>
          <p:nvPr/>
        </p:nvSpPr>
        <p:spPr>
          <a:xfrm>
            <a:off x="810345"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二値データの集計</a:t>
            </a:r>
          </a:p>
        </p:txBody>
      </p:sp>
      <p:cxnSp>
        <p:nvCxnSpPr>
          <p:cNvPr id="19" name="直線コネクタ 18">
            <a:extLst>
              <a:ext uri="{FF2B5EF4-FFF2-40B4-BE49-F238E27FC236}">
                <a16:creationId xmlns="" xmlns:a16="http://schemas.microsoft.com/office/drawing/2014/main" id="{84AD5C77-AFD3-4A7C-823A-9740630AED06}"/>
              </a:ext>
            </a:extLst>
          </p:cNvPr>
          <p:cNvCxnSpPr>
            <a:cxnSpLocks/>
          </p:cNvCxnSpPr>
          <p:nvPr/>
        </p:nvCxnSpPr>
        <p:spPr>
          <a:xfrm>
            <a:off x="3784467" y="213103"/>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21" name="タイトル 8"/>
          <p:cNvSpPr txBox="1">
            <a:spLocks/>
          </p:cNvSpPr>
          <p:nvPr/>
        </p:nvSpPr>
        <p:spPr>
          <a:xfrm>
            <a:off x="3936371"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単純集計</a:t>
            </a:r>
          </a:p>
        </p:txBody>
      </p:sp>
    </p:spTree>
    <p:extLst>
      <p:ext uri="{BB962C8B-B14F-4D97-AF65-F5344CB8AC3E}">
        <p14:creationId xmlns:p14="http://schemas.microsoft.com/office/powerpoint/2010/main" val="302135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403118464"/>
              </p:ext>
            </p:extLst>
          </p:nvPr>
        </p:nvGraphicFramePr>
        <p:xfrm>
          <a:off x="1000418" y="2631846"/>
          <a:ext cx="6768752" cy="27174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036608124"/>
              </p:ext>
            </p:extLst>
          </p:nvPr>
        </p:nvGraphicFramePr>
        <p:xfrm>
          <a:off x="899591" y="1338201"/>
          <a:ext cx="7344296" cy="1310604"/>
        </p:xfrm>
        <a:graphic>
          <a:graphicData uri="http://schemas.openxmlformats.org/drawingml/2006/table">
            <a:tbl>
              <a:tblPr firstRow="1" bandRow="1">
                <a:tableStyleId>{7DF18680-E054-41AD-8BC1-D1AEF772440D}</a:tableStyleId>
              </a:tblPr>
              <a:tblGrid>
                <a:gridCol w="1836074">
                  <a:extLst>
                    <a:ext uri="{9D8B030D-6E8A-4147-A177-3AD203B41FA5}">
                      <a16:colId xmlns="" xmlns:a16="http://schemas.microsoft.com/office/drawing/2014/main" val="20000"/>
                    </a:ext>
                  </a:extLst>
                </a:gridCol>
                <a:gridCol w="1836074">
                  <a:extLst>
                    <a:ext uri="{9D8B030D-6E8A-4147-A177-3AD203B41FA5}">
                      <a16:colId xmlns="" xmlns:a16="http://schemas.microsoft.com/office/drawing/2014/main" val="20001"/>
                    </a:ext>
                  </a:extLst>
                </a:gridCol>
                <a:gridCol w="1836074">
                  <a:extLst>
                    <a:ext uri="{9D8B030D-6E8A-4147-A177-3AD203B41FA5}">
                      <a16:colId xmlns="" xmlns:a16="http://schemas.microsoft.com/office/drawing/2014/main" val="20002"/>
                    </a:ext>
                  </a:extLst>
                </a:gridCol>
                <a:gridCol w="1836074">
                  <a:extLst>
                    <a:ext uri="{9D8B030D-6E8A-4147-A177-3AD203B41FA5}">
                      <a16:colId xmlns="" xmlns:a16="http://schemas.microsoft.com/office/drawing/2014/main"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13" name="テキスト ボックス 12"/>
          <p:cNvSpPr txBox="1"/>
          <p:nvPr/>
        </p:nvSpPr>
        <p:spPr>
          <a:xfrm>
            <a:off x="952630" y="1445950"/>
            <a:ext cx="543739" cy="307777"/>
          </a:xfrm>
          <a:prstGeom prst="rect">
            <a:avLst/>
          </a:prstGeom>
          <a:noFill/>
        </p:spPr>
        <p:txBody>
          <a:bodyPr wrap="none" rtlCol="0">
            <a:spAutoFit/>
          </a:bodyPr>
          <a:lstStyle/>
          <a:p>
            <a:pPr>
              <a:defRPr/>
            </a:pPr>
            <a:r>
              <a:rPr lang="ja-JP" altLang="en-US" sz="1400" dirty="0">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住所</a:t>
            </a:r>
          </a:p>
        </p:txBody>
      </p:sp>
      <p:sp>
        <p:nvSpPr>
          <p:cNvPr id="14" name="テキスト ボックス 13"/>
          <p:cNvSpPr txBox="1"/>
          <p:nvPr/>
        </p:nvSpPr>
        <p:spPr>
          <a:xfrm>
            <a:off x="2137004" y="1304341"/>
            <a:ext cx="543739" cy="307777"/>
          </a:xfrm>
          <a:prstGeom prst="rect">
            <a:avLst/>
          </a:prstGeom>
          <a:noFill/>
        </p:spPr>
        <p:txBody>
          <a:bodyPr wrap="none" rtlCol="0">
            <a:spAutoFit/>
          </a:bodyPr>
          <a:lstStyle/>
          <a:p>
            <a:pPr>
              <a:defRPr/>
            </a:pPr>
            <a:r>
              <a:rPr lang="ja-JP" altLang="en-US" sz="1400" dirty="0">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所持</a:t>
            </a:r>
          </a:p>
        </p:txBody>
      </p:sp>
      <p:sp>
        <p:nvSpPr>
          <p:cNvPr id="15" name="タイトル 8"/>
          <p:cNvSpPr txBox="1">
            <a:spLocks/>
          </p:cNvSpPr>
          <p:nvPr/>
        </p:nvSpPr>
        <p:spPr>
          <a:xfrm>
            <a:off x="810345" y="694174"/>
            <a:ext cx="5057799"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二変数の関係に着目した集計</a:t>
            </a:r>
          </a:p>
        </p:txBody>
      </p:sp>
      <p:sp>
        <p:nvSpPr>
          <p:cNvPr id="17" name="正方形/長方形 16"/>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1" name="タイトル 8"/>
          <p:cNvSpPr txBox="1">
            <a:spLocks/>
          </p:cNvSpPr>
          <p:nvPr/>
        </p:nvSpPr>
        <p:spPr>
          <a:xfrm>
            <a:off x="810345"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二値データの集計</a:t>
            </a:r>
          </a:p>
        </p:txBody>
      </p:sp>
      <p:cxnSp>
        <p:nvCxnSpPr>
          <p:cNvPr id="22" name="直線コネクタ 21">
            <a:extLst>
              <a:ext uri="{FF2B5EF4-FFF2-40B4-BE49-F238E27FC236}">
                <a16:creationId xmlns="" xmlns:a16="http://schemas.microsoft.com/office/drawing/2014/main" id="{84AD5C77-AFD3-4A7C-823A-9740630AED06}"/>
              </a:ext>
            </a:extLst>
          </p:cNvPr>
          <p:cNvCxnSpPr>
            <a:cxnSpLocks/>
          </p:cNvCxnSpPr>
          <p:nvPr/>
        </p:nvCxnSpPr>
        <p:spPr>
          <a:xfrm>
            <a:off x="3784467" y="213103"/>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23" name="タイトル 8"/>
          <p:cNvSpPr txBox="1">
            <a:spLocks/>
          </p:cNvSpPr>
          <p:nvPr/>
        </p:nvSpPr>
        <p:spPr>
          <a:xfrm>
            <a:off x="3936371"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クロス集計</a:t>
            </a:r>
          </a:p>
        </p:txBody>
      </p:sp>
    </p:spTree>
    <p:extLst>
      <p:ext uri="{BB962C8B-B14F-4D97-AF65-F5344CB8AC3E}">
        <p14:creationId xmlns:p14="http://schemas.microsoft.com/office/powerpoint/2010/main" val="257346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 xmlns:a16="http://schemas.microsoft.com/office/drawing/2014/main" id="{6ED6888A-1CB5-4147-8B8A-03C63515AD3D}"/>
              </a:ext>
            </a:extLst>
          </p:cNvPr>
          <p:cNvSpPr/>
          <p:nvPr/>
        </p:nvSpPr>
        <p:spPr>
          <a:xfrm>
            <a:off x="5220072" y="4924961"/>
            <a:ext cx="3243191" cy="252000"/>
          </a:xfrm>
          <a:prstGeom prst="rect">
            <a:avLst/>
          </a:prstGeom>
          <a:gradFill flip="none" rotWithShape="1">
            <a:gsLst>
              <a:gs pos="100000">
                <a:schemeClr val="bg1"/>
              </a:gs>
              <a:gs pos="0">
                <a:schemeClr val="bg1"/>
              </a:gs>
              <a:gs pos="70000">
                <a:srgbClr val="66ADE8"/>
              </a:gs>
              <a:gs pos="30000">
                <a:srgbClr val="66ADE8"/>
              </a:gs>
            </a:gsLst>
            <a:lin ang="10800000" scaled="1"/>
            <a:tileRect/>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41" name="矢印: 上向き折線 40">
            <a:extLst>
              <a:ext uri="{FF2B5EF4-FFF2-40B4-BE49-F238E27FC236}">
                <a16:creationId xmlns="" xmlns:a16="http://schemas.microsoft.com/office/drawing/2014/main" id="{359984B3-DFC9-4011-83F0-01C8C7C87E8B}"/>
              </a:ext>
            </a:extLst>
          </p:cNvPr>
          <p:cNvSpPr/>
          <p:nvPr/>
        </p:nvSpPr>
        <p:spPr>
          <a:xfrm rot="16200000" flipH="1">
            <a:off x="3909634" y="3304217"/>
            <a:ext cx="984378" cy="1270003"/>
          </a:xfrm>
          <a:prstGeom prst="bentUpArrow">
            <a:avLst>
              <a:gd name="adj1" fmla="val 9630"/>
              <a:gd name="adj2" fmla="val 15778"/>
              <a:gd name="adj3" fmla="val 18058"/>
            </a:avLst>
          </a:prstGeom>
          <a:solidFill>
            <a:srgbClr val="F6B7B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pic>
        <p:nvPicPr>
          <p:cNvPr id="9" name="図 8">
            <a:extLst>
              <a:ext uri="{FF2B5EF4-FFF2-40B4-BE49-F238E27FC236}">
                <a16:creationId xmlns="" xmlns:a16="http://schemas.microsoft.com/office/drawing/2014/main" id="{9F4CC731-4266-47EE-AE00-EE385016EC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0937" y="1996848"/>
            <a:ext cx="2926299" cy="1616374"/>
          </a:xfrm>
          <a:prstGeom prst="rect">
            <a:avLst/>
          </a:prstGeom>
          <a:effectLst>
            <a:outerShdw blurRad="38100" dist="38100" dir="2700000" algn="tl" rotWithShape="0">
              <a:prstClr val="black">
                <a:alpha val="25000"/>
              </a:prstClr>
            </a:outerShdw>
          </a:effectLst>
        </p:spPr>
      </p:pic>
      <p:graphicFrame>
        <p:nvGraphicFramePr>
          <p:cNvPr id="31" name="グラフ 30">
            <a:extLst>
              <a:ext uri="{FF2B5EF4-FFF2-40B4-BE49-F238E27FC236}">
                <a16:creationId xmlns="" xmlns:a16="http://schemas.microsoft.com/office/drawing/2014/main" id="{4C93507C-E038-4A3E-97F8-7A0AA644CA16}"/>
              </a:ext>
            </a:extLst>
          </p:cNvPr>
          <p:cNvGraphicFramePr>
            <a:graphicFrameLocks/>
          </p:cNvGraphicFramePr>
          <p:nvPr>
            <p:extLst>
              <p:ext uri="{D42A27DB-BD31-4B8C-83A1-F6EECF244321}">
                <p14:modId xmlns:p14="http://schemas.microsoft.com/office/powerpoint/2010/main" val="3480579290"/>
              </p:ext>
            </p:extLst>
          </p:nvPr>
        </p:nvGraphicFramePr>
        <p:xfrm>
          <a:off x="4844365" y="3409937"/>
          <a:ext cx="3632498" cy="1630566"/>
        </p:xfrm>
        <a:graphic>
          <a:graphicData uri="http://schemas.openxmlformats.org/drawingml/2006/chart">
            <c:chart xmlns:c="http://schemas.openxmlformats.org/drawingml/2006/chart" xmlns:r="http://schemas.openxmlformats.org/officeDocument/2006/relationships" r:id="rId4"/>
          </a:graphicData>
        </a:graphic>
      </p:graphicFrame>
      <p:sp>
        <p:nvSpPr>
          <p:cNvPr id="16" name="タイトル 8">
            <a:extLst>
              <a:ext uri="{FF2B5EF4-FFF2-40B4-BE49-F238E27FC236}">
                <a16:creationId xmlns="" xmlns:a16="http://schemas.microsoft.com/office/drawing/2014/main" id="{54EAFDFE-43DC-43EC-B4FD-152F1D57D3DD}"/>
              </a:ext>
            </a:extLst>
          </p:cNvPr>
          <p:cNvSpPr txBox="1">
            <a:spLocks/>
          </p:cNvSpPr>
          <p:nvPr/>
        </p:nvSpPr>
        <p:spPr>
          <a:xfrm>
            <a:off x="810346" y="697260"/>
            <a:ext cx="7866110"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なぜ</a:t>
            </a:r>
            <a:r>
              <a:rPr lang="en-US" altLang="ja-JP" sz="2800" dirty="0">
                <a:solidFill>
                  <a:srgbClr val="0000FF"/>
                </a:solidFill>
                <a:effectLst/>
                <a:latin typeface="HGP創英角ｺﾞｼｯｸUB" panose="020B0900000000000000" pitchFamily="50" charset="-128"/>
                <a:ea typeface="HGP創英角ｺﾞｼｯｸUB" panose="020B0900000000000000" pitchFamily="50" charset="-128"/>
              </a:rPr>
              <a:t>%</a:t>
            </a: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表示か？ 本当に欲しいのは日本全体の数字</a:t>
            </a:r>
          </a:p>
        </p:txBody>
      </p:sp>
      <p:sp>
        <p:nvSpPr>
          <p:cNvPr id="18" name="タイトル 8">
            <a:extLst>
              <a:ext uri="{FF2B5EF4-FFF2-40B4-BE49-F238E27FC236}">
                <a16:creationId xmlns="" xmlns:a16="http://schemas.microsoft.com/office/drawing/2014/main" id="{171904D4-21A4-4778-BA2E-8DA195B4E34F}"/>
              </a:ext>
            </a:extLst>
          </p:cNvPr>
          <p:cNvSpPr txBox="1">
            <a:spLocks/>
          </p:cNvSpPr>
          <p:nvPr/>
        </p:nvSpPr>
        <p:spPr>
          <a:xfrm>
            <a:off x="1007183" y="1231836"/>
            <a:ext cx="7381027"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000" dirty="0">
                <a:effectLst/>
                <a:latin typeface="HGP創英角ｺﾞｼｯｸUB" panose="020B0900000000000000" pitchFamily="50" charset="-128"/>
                <a:ea typeface="HGP創英角ｺﾞｼｯｸUB" panose="020B0900000000000000" pitchFamily="50" charset="-128"/>
              </a:rPr>
              <a:t>35</a:t>
            </a:r>
            <a:r>
              <a:rPr lang="ja-JP" altLang="en-US" sz="2000" dirty="0">
                <a:effectLst/>
                <a:latin typeface="HGP創英角ｺﾞｼｯｸUB" panose="020B0900000000000000" pitchFamily="50" charset="-128"/>
                <a:ea typeface="HGP創英角ｺﾞｼｯｸUB" panose="020B0900000000000000" pitchFamily="50" charset="-128"/>
              </a:rPr>
              <a:t>人分しか分からないのでここから全体を推測するしかない</a:t>
            </a:r>
          </a:p>
        </p:txBody>
      </p:sp>
      <p:sp>
        <p:nvSpPr>
          <p:cNvPr id="22" name="タイトル 8">
            <a:extLst>
              <a:ext uri="{FF2B5EF4-FFF2-40B4-BE49-F238E27FC236}">
                <a16:creationId xmlns="" xmlns:a16="http://schemas.microsoft.com/office/drawing/2014/main" id="{1BD6DD09-F4D6-4AAA-836C-419947EB9376}"/>
              </a:ext>
            </a:extLst>
          </p:cNvPr>
          <p:cNvSpPr txBox="1">
            <a:spLocks/>
          </p:cNvSpPr>
          <p:nvPr/>
        </p:nvSpPr>
        <p:spPr>
          <a:xfrm>
            <a:off x="1007183" y="1571026"/>
            <a:ext cx="7381027" cy="45784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2000" dirty="0">
                <a:effectLst/>
                <a:latin typeface="HGP創英角ｺﾞｼｯｸUB" panose="020B0900000000000000" pitchFamily="50" charset="-128"/>
                <a:ea typeface="HGP創英角ｺﾞｼｯｸUB" panose="020B0900000000000000" pitchFamily="50" charset="-128"/>
              </a:rPr>
              <a:t>8</a:t>
            </a:r>
            <a:r>
              <a:rPr lang="ja-JP" altLang="en-US" sz="2000" dirty="0">
                <a:effectLst/>
                <a:latin typeface="HGP創英角ｺﾞｼｯｸUB" panose="020B0900000000000000" pitchFamily="50" charset="-128"/>
                <a:ea typeface="HGP創英角ｺﾞｼｯｸUB" panose="020B0900000000000000" pitchFamily="50" charset="-128"/>
              </a:rPr>
              <a:t>や</a:t>
            </a:r>
            <a:r>
              <a:rPr lang="en-US" altLang="ja-JP" sz="2000" dirty="0">
                <a:effectLst/>
                <a:latin typeface="HGP創英角ｺﾞｼｯｸUB" panose="020B0900000000000000" pitchFamily="50" charset="-128"/>
                <a:ea typeface="HGP創英角ｺﾞｼｯｸUB" panose="020B0900000000000000" pitchFamily="50" charset="-128"/>
              </a:rPr>
              <a:t>2</a:t>
            </a:r>
            <a:r>
              <a:rPr lang="ja-JP" altLang="en-US" sz="2000" dirty="0">
                <a:effectLst/>
                <a:latin typeface="HGP創英角ｺﾞｼｯｸUB" panose="020B0900000000000000" pitchFamily="50" charset="-128"/>
                <a:ea typeface="HGP創英角ｺﾞｼｯｸUB" panose="020B0900000000000000" pitchFamily="50" charset="-128"/>
              </a:rPr>
              <a:t>といった実数に関心はなく、</a:t>
            </a:r>
            <a:r>
              <a:rPr lang="ja-JP" altLang="en-US" sz="2000" dirty="0" smtClean="0">
                <a:effectLst/>
                <a:latin typeface="HGP創英角ｺﾞｼｯｸUB" panose="020B0900000000000000" pitchFamily="50" charset="-128"/>
                <a:ea typeface="HGP創英角ｺﾞｼｯｸUB" panose="020B0900000000000000" pitchFamily="50" charset="-128"/>
              </a:rPr>
              <a:t>割合 </a:t>
            </a:r>
            <a:r>
              <a:rPr lang="en-US" altLang="ja-JP" sz="2000" dirty="0" smtClean="0">
                <a:effectLst/>
                <a:latin typeface="HGP創英角ｺﾞｼｯｸUB" panose="020B0900000000000000" pitchFamily="50" charset="-128"/>
                <a:ea typeface="HGP創英角ｺﾞｼｯｸUB" panose="020B0900000000000000" pitchFamily="50" charset="-128"/>
              </a:rPr>
              <a:t>(</a:t>
            </a:r>
            <a:r>
              <a:rPr lang="ja-JP" altLang="en-US" sz="2000" dirty="0" smtClean="0">
                <a:effectLst/>
                <a:latin typeface="HGP創英角ｺﾞｼｯｸUB" panose="020B0900000000000000" pitchFamily="50" charset="-128"/>
                <a:ea typeface="HGP創英角ｺﾞｼｯｸUB" panose="020B0900000000000000" pitchFamily="50" charset="-128"/>
              </a:rPr>
              <a:t>正確</a:t>
            </a:r>
            <a:r>
              <a:rPr lang="ja-JP" altLang="en-US" sz="2000" dirty="0">
                <a:effectLst/>
                <a:latin typeface="HGP創英角ｺﾞｼｯｸUB" panose="020B0900000000000000" pitchFamily="50" charset="-128"/>
                <a:ea typeface="HGP創英角ｺﾞｼｯｸUB" panose="020B0900000000000000" pitchFamily="50" charset="-128"/>
              </a:rPr>
              <a:t>には</a:t>
            </a:r>
            <a:r>
              <a:rPr lang="ja-JP" altLang="en-US" sz="2000" dirty="0" smtClean="0">
                <a:solidFill>
                  <a:srgbClr val="FF0000"/>
                </a:solidFill>
                <a:effectLst/>
                <a:latin typeface="HGP創英角ｺﾞｼｯｸUB" panose="020B0900000000000000" pitchFamily="50" charset="-128"/>
                <a:ea typeface="HGP創英角ｺﾞｼｯｸUB" panose="020B0900000000000000" pitchFamily="50" charset="-128"/>
              </a:rPr>
              <a:t>分布</a:t>
            </a:r>
            <a:r>
              <a:rPr lang="en-US" altLang="ja-JP" sz="2000" dirty="0" smtClean="0">
                <a:latin typeface="HGP創英角ｺﾞｼｯｸUB" panose="020B0900000000000000" pitchFamily="50" charset="-128"/>
                <a:ea typeface="HGP創英角ｺﾞｼｯｸUB" panose="020B0900000000000000" pitchFamily="50" charset="-128"/>
              </a:rPr>
              <a:t>) </a:t>
            </a:r>
            <a:r>
              <a:rPr lang="ja-JP" altLang="en-US" sz="2000" dirty="0" smtClean="0">
                <a:effectLst/>
                <a:latin typeface="HGP創英角ｺﾞｼｯｸUB" panose="020B0900000000000000" pitchFamily="50" charset="-128"/>
                <a:ea typeface="HGP創英角ｺﾞｼｯｸUB" panose="020B0900000000000000" pitchFamily="50" charset="-128"/>
              </a:rPr>
              <a:t>を</a:t>
            </a:r>
            <a:r>
              <a:rPr lang="ja-JP" altLang="en-US" sz="2000" dirty="0">
                <a:effectLst/>
                <a:latin typeface="HGP創英角ｺﾞｼｯｸUB" panose="020B0900000000000000" pitchFamily="50" charset="-128"/>
                <a:ea typeface="HGP創英角ｺﾞｼｯｸUB" panose="020B0900000000000000" pitchFamily="50" charset="-128"/>
              </a:rPr>
              <a:t>知りたい</a:t>
            </a:r>
          </a:p>
        </p:txBody>
      </p:sp>
      <p:sp>
        <p:nvSpPr>
          <p:cNvPr id="23" name="正方形/長方形 22">
            <a:extLst>
              <a:ext uri="{FF2B5EF4-FFF2-40B4-BE49-F238E27FC236}">
                <a16:creationId xmlns="" xmlns:a16="http://schemas.microsoft.com/office/drawing/2014/main" id="{BFD7071A-5182-4963-916F-3E455B26C600}"/>
              </a:ext>
            </a:extLst>
          </p:cNvPr>
          <p:cNvSpPr>
            <a:spLocks noChangeAspect="1"/>
          </p:cNvSpPr>
          <p:nvPr/>
        </p:nvSpPr>
        <p:spPr>
          <a:xfrm>
            <a:off x="901700" y="172114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ffectLst/>
              <a:latin typeface="Arial" panose="020B0604020202020204" pitchFamily="34" charset="0"/>
            </a:endParaRPr>
          </a:p>
        </p:txBody>
      </p:sp>
      <p:graphicFrame>
        <p:nvGraphicFramePr>
          <p:cNvPr id="17" name="表 16">
            <a:extLst>
              <a:ext uri="{FF2B5EF4-FFF2-40B4-BE49-F238E27FC236}">
                <a16:creationId xmlns="" xmlns:a16="http://schemas.microsoft.com/office/drawing/2014/main" id="{9E8281D4-D484-4C2D-8C5A-72FA24AB0D1A}"/>
              </a:ext>
            </a:extLst>
          </p:cNvPr>
          <p:cNvGraphicFramePr>
            <a:graphicFrameLocks noGrp="1"/>
          </p:cNvGraphicFramePr>
          <p:nvPr>
            <p:extLst>
              <p:ext uri="{D42A27DB-BD31-4B8C-83A1-F6EECF244321}">
                <p14:modId xmlns:p14="http://schemas.microsoft.com/office/powerpoint/2010/main" val="2961512338"/>
              </p:ext>
            </p:extLst>
          </p:nvPr>
        </p:nvGraphicFramePr>
        <p:xfrm>
          <a:off x="4937760" y="2256164"/>
          <a:ext cx="3529080" cy="1152000"/>
        </p:xfrm>
        <a:graphic>
          <a:graphicData uri="http://schemas.openxmlformats.org/drawingml/2006/table">
            <a:tbl>
              <a:tblPr firstRow="1" bandRow="1">
                <a:tableStyleId>{7DF18680-E054-41AD-8BC1-D1AEF772440D}</a:tableStyleId>
              </a:tblPr>
              <a:tblGrid>
                <a:gridCol w="1359024">
                  <a:extLst>
                    <a:ext uri="{9D8B030D-6E8A-4147-A177-3AD203B41FA5}">
                      <a16:colId xmlns="" xmlns:a16="http://schemas.microsoft.com/office/drawing/2014/main" val="20000"/>
                    </a:ext>
                  </a:extLst>
                </a:gridCol>
                <a:gridCol w="723352">
                  <a:extLst>
                    <a:ext uri="{9D8B030D-6E8A-4147-A177-3AD203B41FA5}">
                      <a16:colId xmlns="" xmlns:a16="http://schemas.microsoft.com/office/drawing/2014/main" val="20001"/>
                    </a:ext>
                  </a:extLst>
                </a:gridCol>
                <a:gridCol w="723352">
                  <a:extLst>
                    <a:ext uri="{9D8B030D-6E8A-4147-A177-3AD203B41FA5}">
                      <a16:colId xmlns="" xmlns:a16="http://schemas.microsoft.com/office/drawing/2014/main" val="20002"/>
                    </a:ext>
                  </a:extLst>
                </a:gridCol>
                <a:gridCol w="723352">
                  <a:extLst>
                    <a:ext uri="{9D8B030D-6E8A-4147-A177-3AD203B41FA5}">
                      <a16:colId xmlns="" xmlns:a16="http://schemas.microsoft.com/office/drawing/2014/main" val="20003"/>
                    </a:ext>
                  </a:extLst>
                </a:gridCol>
              </a:tblGrid>
              <a:tr h="288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8800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8800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9050" cap="flat" cmpd="sng" algn="ctr">
                      <a:solidFill>
                        <a:srgbClr val="0000FF"/>
                      </a:solidFill>
                      <a:prstDash val="solid"/>
                      <a:round/>
                      <a:headEnd type="none" w="med" len="med"/>
                      <a:tailEnd type="none" w="med" len="med"/>
                    </a:lnL>
                    <a:lnR w="12700" cmpd="sng">
                      <a:noFill/>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8800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9050" cap="flat" cmpd="sng" algn="ctr">
                      <a:solidFill>
                        <a:srgbClr val="0000FF"/>
                      </a:solidFill>
                      <a:prstDash val="solid"/>
                      <a:round/>
                      <a:headEnd type="none" w="med" len="med"/>
                      <a:tailEnd type="none" w="med" len="med"/>
                    </a:lnL>
                    <a:lnR w="12700" cmpd="sng">
                      <a:noFill/>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252000"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19" name="テキスト ボックス 18">
            <a:extLst>
              <a:ext uri="{FF2B5EF4-FFF2-40B4-BE49-F238E27FC236}">
                <a16:creationId xmlns="" xmlns:a16="http://schemas.microsoft.com/office/drawing/2014/main" id="{02CC31B1-2D86-4687-A671-471E52434753}"/>
              </a:ext>
            </a:extLst>
          </p:cNvPr>
          <p:cNvSpPr txBox="1"/>
          <p:nvPr/>
        </p:nvSpPr>
        <p:spPr>
          <a:xfrm>
            <a:off x="4889828" y="2303720"/>
            <a:ext cx="598889" cy="246221"/>
          </a:xfrm>
          <a:prstGeom prst="rect">
            <a:avLst/>
          </a:prstGeom>
          <a:noFill/>
        </p:spPr>
        <p:txBody>
          <a:bodyPr wrap="square" rtlCol="0">
            <a:spAutoFit/>
          </a:bodyPr>
          <a:lstStyle/>
          <a:p>
            <a:pPr>
              <a:defRPr/>
            </a:pPr>
            <a:r>
              <a:rPr lang="ja-JP" altLang="en-US" sz="10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20" name="テキスト ボックス 19">
            <a:extLst>
              <a:ext uri="{FF2B5EF4-FFF2-40B4-BE49-F238E27FC236}">
                <a16:creationId xmlns="" xmlns:a16="http://schemas.microsoft.com/office/drawing/2014/main" id="{A7E1B9C6-8256-40E7-A7A6-A4CACA0916A0}"/>
              </a:ext>
            </a:extLst>
          </p:cNvPr>
          <p:cNvSpPr txBox="1"/>
          <p:nvPr/>
        </p:nvSpPr>
        <p:spPr>
          <a:xfrm>
            <a:off x="5604030" y="2212779"/>
            <a:ext cx="790144" cy="246221"/>
          </a:xfrm>
          <a:prstGeom prst="rect">
            <a:avLst/>
          </a:prstGeom>
          <a:noFill/>
        </p:spPr>
        <p:txBody>
          <a:bodyPr wrap="square" rtlCol="0">
            <a:spAutoFit/>
          </a:bodyPr>
          <a:lstStyle/>
          <a:p>
            <a:pPr>
              <a:defRPr/>
            </a:pPr>
            <a:r>
              <a:rPr lang="ja-JP" altLang="en-US" sz="10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graphicFrame>
        <p:nvGraphicFramePr>
          <p:cNvPr id="27" name="表 26">
            <a:extLst>
              <a:ext uri="{FF2B5EF4-FFF2-40B4-BE49-F238E27FC236}">
                <a16:creationId xmlns="" xmlns:a16="http://schemas.microsoft.com/office/drawing/2014/main" id="{1DE16239-C98F-42A2-BF16-54117F9A3825}"/>
              </a:ext>
            </a:extLst>
          </p:cNvPr>
          <p:cNvGraphicFramePr>
            <a:graphicFrameLocks noGrp="1"/>
          </p:cNvGraphicFramePr>
          <p:nvPr>
            <p:extLst>
              <p:ext uri="{D42A27DB-BD31-4B8C-83A1-F6EECF244321}">
                <p14:modId xmlns:p14="http://schemas.microsoft.com/office/powerpoint/2010/main" val="3813660685"/>
              </p:ext>
            </p:extLst>
          </p:nvPr>
        </p:nvGraphicFramePr>
        <p:xfrm>
          <a:off x="680737" y="3677854"/>
          <a:ext cx="3096000" cy="1152000"/>
        </p:xfrm>
        <a:graphic>
          <a:graphicData uri="http://schemas.openxmlformats.org/drawingml/2006/table">
            <a:tbl>
              <a:tblPr firstRow="1" bandRow="1">
                <a:tableStyleId>{7DF18680-E054-41AD-8BC1-D1AEF772440D}</a:tableStyleId>
              </a:tblPr>
              <a:tblGrid>
                <a:gridCol w="1116000">
                  <a:extLst>
                    <a:ext uri="{9D8B030D-6E8A-4147-A177-3AD203B41FA5}">
                      <a16:colId xmlns="" xmlns:a16="http://schemas.microsoft.com/office/drawing/2014/main" val="20000"/>
                    </a:ext>
                  </a:extLst>
                </a:gridCol>
                <a:gridCol w="612000">
                  <a:extLst>
                    <a:ext uri="{9D8B030D-6E8A-4147-A177-3AD203B41FA5}">
                      <a16:colId xmlns="" xmlns:a16="http://schemas.microsoft.com/office/drawing/2014/main" val="20001"/>
                    </a:ext>
                  </a:extLst>
                </a:gridCol>
                <a:gridCol w="612000">
                  <a:extLst>
                    <a:ext uri="{9D8B030D-6E8A-4147-A177-3AD203B41FA5}">
                      <a16:colId xmlns="" xmlns:a16="http://schemas.microsoft.com/office/drawing/2014/main" val="20002"/>
                    </a:ext>
                  </a:extLst>
                </a:gridCol>
                <a:gridCol w="756000">
                  <a:extLst>
                    <a:ext uri="{9D8B030D-6E8A-4147-A177-3AD203B41FA5}">
                      <a16:colId xmlns="" xmlns:a16="http://schemas.microsoft.com/office/drawing/2014/main" val="20003"/>
                    </a:ext>
                  </a:extLst>
                </a:gridCol>
              </a:tblGrid>
              <a:tr h="288000">
                <a:tc>
                  <a:txBody>
                    <a:bodyPr/>
                    <a:lstStyle/>
                    <a:p>
                      <a:pPr algn="ct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chemeClr val="accent1"/>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CE6E4"/>
                    </a:solid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chemeClr val="accent1"/>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8800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chemeClr val="accent1"/>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FCE6E4"/>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9050" cap="flat" cmpd="sng" algn="ctr">
                      <a:solidFill>
                        <a:schemeClr val="accent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382</a:t>
                      </a: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万</a:t>
                      </a:r>
                    </a:p>
                  </a:txBody>
                  <a:tcPr marT="10800" marB="0"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8800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chemeClr val="accent1"/>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FCE6E4"/>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9050" cap="flat" cmpd="sng" algn="ctr">
                      <a:solidFill>
                        <a:schemeClr val="accent1"/>
                      </a:solidFill>
                      <a:prstDash val="solid"/>
                      <a:round/>
                      <a:headEnd type="none" w="med" len="med"/>
                      <a:tailEnd type="none" w="med" len="med"/>
                    </a:lnL>
                    <a:lnR w="12700" cmpd="sng">
                      <a:noFill/>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4,802</a:t>
                      </a: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万</a:t>
                      </a:r>
                    </a:p>
                  </a:txBody>
                  <a:tcPr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8800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chemeClr val="accent1"/>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CE6E4"/>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9050" cap="flat" cmpd="sng" algn="ctr">
                      <a:solidFill>
                        <a:schemeClr val="accent1"/>
                      </a:solidFill>
                      <a:prstDash val="solid"/>
                      <a:round/>
                      <a:headEnd type="none" w="med" len="med"/>
                      <a:tailEnd type="none" w="med" len="med"/>
                    </a:lnL>
                    <a:lnR w="12700" cmpd="sng">
                      <a:noFill/>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5,184</a:t>
                      </a: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万</a:t>
                      </a:r>
                    </a:p>
                  </a:txBody>
                  <a:tcPr marT="10800" marB="0" anchor="ctr">
                    <a:lnL w="12700" cmpd="sng">
                      <a:noFill/>
                    </a:lnL>
                    <a:lnR w="12700" cmpd="sng">
                      <a:noFill/>
                    </a:lnR>
                    <a:lnT w="12700" cap="flat" cmpd="sng" algn="ctr">
                      <a:solidFill>
                        <a:schemeClr val="bg1">
                          <a:lumMod val="75000"/>
                        </a:schemeClr>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28" name="テキスト ボックス 27">
            <a:extLst>
              <a:ext uri="{FF2B5EF4-FFF2-40B4-BE49-F238E27FC236}">
                <a16:creationId xmlns="" xmlns:a16="http://schemas.microsoft.com/office/drawing/2014/main" id="{37519D41-6C96-4848-9342-E8304318DBCA}"/>
              </a:ext>
            </a:extLst>
          </p:cNvPr>
          <p:cNvSpPr txBox="1"/>
          <p:nvPr/>
        </p:nvSpPr>
        <p:spPr>
          <a:xfrm>
            <a:off x="627096" y="3722225"/>
            <a:ext cx="598889" cy="246221"/>
          </a:xfrm>
          <a:prstGeom prst="rect">
            <a:avLst/>
          </a:prstGeom>
          <a:noFill/>
        </p:spPr>
        <p:txBody>
          <a:bodyPr wrap="square" rtlCol="0">
            <a:spAutoFit/>
          </a:bodyPr>
          <a:lstStyle/>
          <a:p>
            <a:pPr>
              <a:defRPr/>
            </a:pPr>
            <a:r>
              <a:rPr lang="ja-JP" altLang="en-US" sz="10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実家</a:t>
            </a:r>
          </a:p>
        </p:txBody>
      </p:sp>
      <p:sp>
        <p:nvSpPr>
          <p:cNvPr id="29" name="テキスト ボックス 28">
            <a:extLst>
              <a:ext uri="{FF2B5EF4-FFF2-40B4-BE49-F238E27FC236}">
                <a16:creationId xmlns="" xmlns:a16="http://schemas.microsoft.com/office/drawing/2014/main" id="{78E1555B-4230-4DBD-8374-7C09CF50B4B5}"/>
              </a:ext>
            </a:extLst>
          </p:cNvPr>
          <p:cNvSpPr txBox="1"/>
          <p:nvPr/>
        </p:nvSpPr>
        <p:spPr>
          <a:xfrm>
            <a:off x="1093150" y="3615419"/>
            <a:ext cx="790144" cy="246221"/>
          </a:xfrm>
          <a:prstGeom prst="rect">
            <a:avLst/>
          </a:prstGeom>
          <a:noFill/>
        </p:spPr>
        <p:txBody>
          <a:bodyPr wrap="square" rtlCol="0">
            <a:spAutoFit/>
          </a:bodyPr>
          <a:lstStyle/>
          <a:p>
            <a:pPr>
              <a:defRPr/>
            </a:pPr>
            <a:r>
              <a:rPr lang="ja-JP" altLang="en-US" sz="10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たこ焼き器</a:t>
            </a:r>
          </a:p>
        </p:txBody>
      </p:sp>
      <p:sp>
        <p:nvSpPr>
          <p:cNvPr id="33" name="テキスト ボックス 32">
            <a:extLst>
              <a:ext uri="{FF2B5EF4-FFF2-40B4-BE49-F238E27FC236}">
                <a16:creationId xmlns="" xmlns:a16="http://schemas.microsoft.com/office/drawing/2014/main" id="{6A742836-AE8C-4233-B41B-1B8039767978}"/>
              </a:ext>
            </a:extLst>
          </p:cNvPr>
          <p:cNvSpPr txBox="1"/>
          <p:nvPr/>
        </p:nvSpPr>
        <p:spPr>
          <a:xfrm>
            <a:off x="4136952" y="3991170"/>
            <a:ext cx="646331" cy="369332"/>
          </a:xfrm>
          <a:prstGeom prst="rect">
            <a:avLst/>
          </a:prstGeom>
          <a:noFill/>
          <a:effectLst>
            <a:glow rad="127000">
              <a:schemeClr val="bg1"/>
            </a:glow>
          </a:effectLst>
        </p:spPr>
        <p:txBody>
          <a:bodyPr wrap="none" rtlCol="0">
            <a:spAutoFit/>
          </a:bodyPr>
          <a:lstStyle/>
          <a:p>
            <a:r>
              <a:rPr kumimoji="1" lang="ja-JP" altLang="en-US" dirty="0">
                <a:effectLst/>
                <a:latin typeface="HGP創英角ｺﾞｼｯｸUB" panose="020B0900000000000000" pitchFamily="50" charset="-128"/>
                <a:ea typeface="HGP創英角ｺﾞｼｯｸUB" panose="020B0900000000000000" pitchFamily="50" charset="-128"/>
              </a:rPr>
              <a:t>推測</a:t>
            </a:r>
          </a:p>
        </p:txBody>
      </p:sp>
      <p:cxnSp>
        <p:nvCxnSpPr>
          <p:cNvPr id="39" name="直線コネクタ 38">
            <a:extLst>
              <a:ext uri="{FF2B5EF4-FFF2-40B4-BE49-F238E27FC236}">
                <a16:creationId xmlns="" xmlns:a16="http://schemas.microsoft.com/office/drawing/2014/main" id="{F86B4FF6-1B0C-4D55-851E-4A251674AFB4}"/>
              </a:ext>
            </a:extLst>
          </p:cNvPr>
          <p:cNvCxnSpPr>
            <a:cxnSpLocks/>
          </p:cNvCxnSpPr>
          <p:nvPr/>
        </p:nvCxnSpPr>
        <p:spPr>
          <a:xfrm flipH="1">
            <a:off x="6953251" y="3955054"/>
            <a:ext cx="973930" cy="126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 xmlns:a16="http://schemas.microsoft.com/office/drawing/2014/main" id="{7489542D-0BF9-452E-9640-85F1C97DD15A}"/>
              </a:ext>
            </a:extLst>
          </p:cNvPr>
          <p:cNvCxnSpPr>
            <a:cxnSpLocks/>
          </p:cNvCxnSpPr>
          <p:nvPr/>
        </p:nvCxnSpPr>
        <p:spPr>
          <a:xfrm flipH="1" flipV="1">
            <a:off x="6948264" y="4398390"/>
            <a:ext cx="283592" cy="130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 xmlns:a16="http://schemas.microsoft.com/office/drawing/2014/main" id="{B58119D7-E82C-446B-A8D9-0A82C6D1B2CA}"/>
              </a:ext>
            </a:extLst>
          </p:cNvPr>
          <p:cNvSpPr/>
          <p:nvPr/>
        </p:nvSpPr>
        <p:spPr>
          <a:xfrm>
            <a:off x="680737" y="4924961"/>
            <a:ext cx="3095999" cy="252000"/>
          </a:xfrm>
          <a:prstGeom prst="rect">
            <a:avLst/>
          </a:prstGeom>
          <a:gradFill flip="none" rotWithShape="1">
            <a:gsLst>
              <a:gs pos="100000">
                <a:schemeClr val="bg1"/>
              </a:gs>
              <a:gs pos="0">
                <a:schemeClr val="bg1"/>
              </a:gs>
              <a:gs pos="70000">
                <a:srgbClr val="FF5357"/>
              </a:gs>
              <a:gs pos="30000">
                <a:srgbClr val="FF5357"/>
              </a:gs>
            </a:gsLst>
            <a:lin ang="10800000" scaled="1"/>
            <a:tileRect/>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8" name="テキスト ボックス 7"/>
          <p:cNvSpPr txBox="1"/>
          <p:nvPr/>
        </p:nvSpPr>
        <p:spPr>
          <a:xfrm>
            <a:off x="1790155" y="4885878"/>
            <a:ext cx="723275" cy="307777"/>
          </a:xfrm>
          <a:prstGeom prst="rect">
            <a:avLst/>
          </a:prstGeom>
          <a:noFill/>
        </p:spPr>
        <p:txBody>
          <a:bodyPr wrap="none" rtlCol="0">
            <a:spAutoFit/>
          </a:bodyPr>
          <a:lstStyle/>
          <a:p>
            <a:r>
              <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rPr>
              <a:t>母集団</a:t>
            </a:r>
          </a:p>
        </p:txBody>
      </p:sp>
      <p:sp>
        <p:nvSpPr>
          <p:cNvPr id="5" name="テキスト ボックス 4"/>
          <p:cNvSpPr txBox="1"/>
          <p:nvPr/>
        </p:nvSpPr>
        <p:spPr>
          <a:xfrm>
            <a:off x="6518502" y="4877907"/>
            <a:ext cx="789801" cy="307777"/>
          </a:xfrm>
          <a:prstGeom prst="rect">
            <a:avLst/>
          </a:prstGeom>
          <a:noFill/>
        </p:spPr>
        <p:txBody>
          <a:bodyPr wrap="square" rtlCol="0">
            <a:spAutoFit/>
          </a:bodyPr>
          <a:lstStyle/>
          <a:p>
            <a:pPr algn="dist"/>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標本</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4" name="矢印: 上向き折線 43">
            <a:extLst>
              <a:ext uri="{FF2B5EF4-FFF2-40B4-BE49-F238E27FC236}">
                <a16:creationId xmlns="" xmlns:a16="http://schemas.microsoft.com/office/drawing/2014/main" id="{FBED48F1-30A1-4B47-98E3-CCE47686178C}"/>
              </a:ext>
            </a:extLst>
          </p:cNvPr>
          <p:cNvSpPr/>
          <p:nvPr/>
        </p:nvSpPr>
        <p:spPr>
          <a:xfrm rot="5400000" flipH="1">
            <a:off x="3691024" y="2414805"/>
            <a:ext cx="909525" cy="1397155"/>
          </a:xfrm>
          <a:prstGeom prst="bentUpArrow">
            <a:avLst>
              <a:gd name="adj1" fmla="val 11055"/>
              <a:gd name="adj2" fmla="val 18529"/>
              <a:gd name="adj3" fmla="val 18589"/>
            </a:avLst>
          </a:prstGeom>
          <a:solidFill>
            <a:srgbClr val="C5E0F7"/>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32" name="テキスト ボックス 31">
            <a:extLst>
              <a:ext uri="{FF2B5EF4-FFF2-40B4-BE49-F238E27FC236}">
                <a16:creationId xmlns="" xmlns:a16="http://schemas.microsoft.com/office/drawing/2014/main" id="{6B344914-4AE0-4299-8B36-EC7D79F9366E}"/>
              </a:ext>
            </a:extLst>
          </p:cNvPr>
          <p:cNvSpPr txBox="1"/>
          <p:nvPr/>
        </p:nvSpPr>
        <p:spPr>
          <a:xfrm>
            <a:off x="3765387" y="2548585"/>
            <a:ext cx="646331" cy="369332"/>
          </a:xfrm>
          <a:prstGeom prst="rect">
            <a:avLst/>
          </a:prstGeom>
          <a:noFill/>
        </p:spPr>
        <p:txBody>
          <a:bodyPr wrap="none" rtlCol="0">
            <a:spAutoFit/>
          </a:bodyPr>
          <a:lstStyle/>
          <a:p>
            <a:r>
              <a:rPr kumimoji="1" lang="ja-JP" altLang="en-US" dirty="0">
                <a:effectLst/>
                <a:latin typeface="HGP創英角ｺﾞｼｯｸUB" panose="020B0900000000000000" pitchFamily="50" charset="-128"/>
                <a:ea typeface="HGP創英角ｺﾞｼｯｸUB" panose="020B0900000000000000" pitchFamily="50" charset="-128"/>
              </a:rPr>
              <a:t>代表</a:t>
            </a:r>
          </a:p>
        </p:txBody>
      </p:sp>
      <p:sp>
        <p:nvSpPr>
          <p:cNvPr id="30" name="正方形/長方形 29"/>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0" name="タイトル 8"/>
          <p:cNvSpPr txBox="1">
            <a:spLocks/>
          </p:cNvSpPr>
          <p:nvPr/>
        </p:nvSpPr>
        <p:spPr>
          <a:xfrm>
            <a:off x="810345"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二値データの集計</a:t>
            </a:r>
          </a:p>
        </p:txBody>
      </p:sp>
      <p:sp>
        <p:nvSpPr>
          <p:cNvPr id="34" name="テキスト ボックス 33">
            <a:extLst>
              <a:ext uri="{FF2B5EF4-FFF2-40B4-BE49-F238E27FC236}">
                <a16:creationId xmlns="" xmlns:a16="http://schemas.microsoft.com/office/drawing/2014/main" id="{6B344914-4AE0-4299-8B36-EC7D79F9366E}"/>
              </a:ext>
            </a:extLst>
          </p:cNvPr>
          <p:cNvSpPr txBox="1"/>
          <p:nvPr/>
        </p:nvSpPr>
        <p:spPr>
          <a:xfrm>
            <a:off x="1443318" y="2472589"/>
            <a:ext cx="441146" cy="246221"/>
          </a:xfrm>
          <a:prstGeom prst="rect">
            <a:avLst/>
          </a:prstGeom>
          <a:noFill/>
        </p:spPr>
        <p:txBody>
          <a:bodyPr wrap="none" rtlCol="0">
            <a:spAutoFit/>
          </a:bodyPr>
          <a:lstStyle/>
          <a:p>
            <a:pPr algn="r"/>
            <a:r>
              <a:rPr kumimoji="1" lang="ja-JP" altLang="en-US" sz="1000" dirty="0" smtClean="0">
                <a:solidFill>
                  <a:schemeClr val="accent1"/>
                </a:solidFill>
                <a:effectLst/>
                <a:latin typeface="HGP創英角ｺﾞｼｯｸUB" panose="020B0900000000000000" pitchFamily="50" charset="-128"/>
                <a:ea typeface="HGP創英角ｺﾞｼｯｸUB" panose="020B0900000000000000" pitchFamily="50" charset="-128"/>
              </a:rPr>
              <a:t>大阪</a:t>
            </a:r>
            <a:endParaRPr kumimoji="1" lang="ja-JP" altLang="en-US" sz="1000" dirty="0">
              <a:solidFill>
                <a:schemeClr val="accent1"/>
              </a:solidFill>
              <a:effectLst/>
              <a:latin typeface="HGP創英角ｺﾞｼｯｸUB" panose="020B0900000000000000" pitchFamily="50" charset="-128"/>
              <a:ea typeface="HGP創英角ｺﾞｼｯｸUB" panose="020B0900000000000000" pitchFamily="50" charset="-128"/>
            </a:endParaRPr>
          </a:p>
        </p:txBody>
      </p:sp>
      <p:cxnSp>
        <p:nvCxnSpPr>
          <p:cNvPr id="3" name="カギ線コネクタ 2"/>
          <p:cNvCxnSpPr/>
          <p:nvPr/>
        </p:nvCxnSpPr>
        <p:spPr>
          <a:xfrm rot="16200000" flipH="1">
            <a:off x="1624994" y="2800529"/>
            <a:ext cx="508158" cy="117549"/>
          </a:xfrm>
          <a:prstGeom prst="bentConnector3">
            <a:avLst>
              <a:gd name="adj1" fmla="val -1547"/>
            </a:avLst>
          </a:prstGeom>
        </p:spPr>
        <p:style>
          <a:lnRef idx="1">
            <a:schemeClr val="accent1"/>
          </a:lnRef>
          <a:fillRef idx="0">
            <a:schemeClr val="accent1"/>
          </a:fillRef>
          <a:effectRef idx="0">
            <a:schemeClr val="accent1"/>
          </a:effectRef>
          <a:fontRef idx="minor">
            <a:schemeClr val="tx1"/>
          </a:fontRef>
        </p:style>
      </p:cxnSp>
      <p:sp>
        <p:nvSpPr>
          <p:cNvPr id="36" name="正方形/長方形 35"/>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06638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8">
            <a:extLst>
              <a:ext uri="{FF2B5EF4-FFF2-40B4-BE49-F238E27FC236}">
                <a16:creationId xmlns="" xmlns:a16="http://schemas.microsoft.com/office/drawing/2014/main" id="{3BE29CDC-B00B-4B11-A171-87E81F6554E8}"/>
              </a:ext>
            </a:extLst>
          </p:cNvPr>
          <p:cNvSpPr txBox="1">
            <a:spLocks/>
          </p:cNvSpPr>
          <p:nvPr/>
        </p:nvSpPr>
        <p:spPr>
          <a:xfrm>
            <a:off x="810346" y="697260"/>
            <a:ext cx="7866110"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有意抽出法は選択バイアスを生む</a:t>
            </a:r>
          </a:p>
        </p:txBody>
      </p:sp>
      <p:sp>
        <p:nvSpPr>
          <p:cNvPr id="22" name="タイトル 8">
            <a:extLst>
              <a:ext uri="{FF2B5EF4-FFF2-40B4-BE49-F238E27FC236}">
                <a16:creationId xmlns="" xmlns:a16="http://schemas.microsoft.com/office/drawing/2014/main" id="{FF083A16-EBFF-4700-98BD-616D308BC41F}"/>
              </a:ext>
            </a:extLst>
          </p:cNvPr>
          <p:cNvSpPr txBox="1">
            <a:spLocks/>
          </p:cNvSpPr>
          <p:nvPr/>
        </p:nvSpPr>
        <p:spPr>
          <a:xfrm>
            <a:off x="999627" y="1231836"/>
            <a:ext cx="1601230"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便宜的方法</a:t>
            </a:r>
          </a:p>
        </p:txBody>
      </p:sp>
      <p:sp>
        <p:nvSpPr>
          <p:cNvPr id="30" name="タイトル 8">
            <a:extLst>
              <a:ext uri="{FF2B5EF4-FFF2-40B4-BE49-F238E27FC236}">
                <a16:creationId xmlns="" xmlns:a16="http://schemas.microsoft.com/office/drawing/2014/main" id="{36EED907-D30B-4BCB-8557-3932B2453E10}"/>
              </a:ext>
            </a:extLst>
          </p:cNvPr>
          <p:cNvSpPr txBox="1">
            <a:spLocks/>
          </p:cNvSpPr>
          <p:nvPr/>
        </p:nvSpPr>
        <p:spPr>
          <a:xfrm>
            <a:off x="999626" y="2747898"/>
            <a:ext cx="760482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標本の偏り｜</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選択</a:t>
            </a:r>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バイアス </a:t>
            </a:r>
            <a:r>
              <a:rPr lang="en-US" altLang="ja-JP" sz="2200" dirty="0" smtClean="0">
                <a:solidFill>
                  <a:srgbClr val="FF0000"/>
                </a:solidFill>
                <a:latin typeface="HGP創英角ｺﾞｼｯｸUB" panose="020B0900000000000000" pitchFamily="50" charset="-128"/>
                <a:ea typeface="HGP創英角ｺﾞｼｯｸUB" panose="020B0900000000000000" pitchFamily="50" charset="-128"/>
              </a:rPr>
              <a:t>(</a:t>
            </a:r>
            <a:r>
              <a:rPr lang="en-US" altLang="ja-JP" sz="2200" dirty="0">
                <a:solidFill>
                  <a:srgbClr val="FF0000"/>
                </a:solidFill>
                <a:latin typeface="HGP創英角ｺﾞｼｯｸUB" panose="020B0900000000000000" pitchFamily="50" charset="-128"/>
                <a:ea typeface="HGP創英角ｺﾞｼｯｸUB" panose="020B0900000000000000" pitchFamily="50" charset="-128"/>
              </a:rPr>
              <a:t>selection bias) </a:t>
            </a:r>
            <a:r>
              <a:rPr lang="ja-JP" altLang="en-US" sz="2200" dirty="0">
                <a:latin typeface="HGP創英角ｺﾞｼｯｸUB" panose="020B0900000000000000" pitchFamily="50" charset="-128"/>
                <a:ea typeface="HGP創英角ｺﾞｼｯｸUB" panose="020B0900000000000000" pitchFamily="50" charset="-128"/>
              </a:rPr>
              <a:t>を生む </a:t>
            </a:r>
          </a:p>
          <a:p>
            <a:pPr>
              <a:lnSpc>
                <a:spcPct val="120000"/>
              </a:lnSpc>
            </a:pPr>
            <a:endParaRPr lang="ja-JP" altLang="en-US" sz="2200" dirty="0">
              <a:effectLst/>
              <a:latin typeface="HGP創英角ｺﾞｼｯｸUB" panose="020B0900000000000000" pitchFamily="50" charset="-128"/>
              <a:ea typeface="HGP創英角ｺﾞｼｯｸUB" panose="020B0900000000000000" pitchFamily="50" charset="-128"/>
            </a:endParaRPr>
          </a:p>
        </p:txBody>
      </p:sp>
      <p:sp>
        <p:nvSpPr>
          <p:cNvPr id="31" name="正方形/長方形 30">
            <a:extLst>
              <a:ext uri="{FF2B5EF4-FFF2-40B4-BE49-F238E27FC236}">
                <a16:creationId xmlns="" xmlns:a16="http://schemas.microsoft.com/office/drawing/2014/main" id="{7D841E7A-E269-4E65-903E-8FDC675E212A}"/>
              </a:ext>
            </a:extLst>
          </p:cNvPr>
          <p:cNvSpPr>
            <a:spLocks noChangeAspect="1"/>
          </p:cNvSpPr>
          <p:nvPr/>
        </p:nvSpPr>
        <p:spPr>
          <a:xfrm>
            <a:off x="901700" y="294218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nvGrpSpPr>
          <p:cNvPr id="7" name="グループ化 6">
            <a:extLst>
              <a:ext uri="{FF2B5EF4-FFF2-40B4-BE49-F238E27FC236}">
                <a16:creationId xmlns="" xmlns:a16="http://schemas.microsoft.com/office/drawing/2014/main" id="{3E2F3532-2440-4859-AF61-9604B115EBF1}"/>
              </a:ext>
            </a:extLst>
          </p:cNvPr>
          <p:cNvGrpSpPr/>
          <p:nvPr/>
        </p:nvGrpSpPr>
        <p:grpSpPr>
          <a:xfrm>
            <a:off x="5542639" y="3985580"/>
            <a:ext cx="1771291" cy="718056"/>
            <a:chOff x="5475293" y="3885067"/>
            <a:chExt cx="1771291" cy="718056"/>
          </a:xfrm>
        </p:grpSpPr>
        <p:sp>
          <p:nvSpPr>
            <p:cNvPr id="73" name="フリーフォーム: 図形 72">
              <a:extLst>
                <a:ext uri="{FF2B5EF4-FFF2-40B4-BE49-F238E27FC236}">
                  <a16:creationId xmlns="" xmlns:a16="http://schemas.microsoft.com/office/drawing/2014/main" id="{61E30430-FB4D-40AD-AA50-1275440B83B2}"/>
                </a:ext>
              </a:extLst>
            </p:cNvPr>
            <p:cNvSpPr/>
            <p:nvPr/>
          </p:nvSpPr>
          <p:spPr>
            <a:xfrm rot="690786" flipH="1">
              <a:off x="5475293" y="3885067"/>
              <a:ext cx="1771291" cy="718056"/>
            </a:xfrm>
            <a:custGeom>
              <a:avLst/>
              <a:gdLst>
                <a:gd name="connsiteX0" fmla="*/ 16894 w 1771291"/>
                <a:gd name="connsiteY0" fmla="*/ 0 h 718056"/>
                <a:gd name="connsiteX1" fmla="*/ 29380 w 1771291"/>
                <a:gd name="connsiteY1" fmla="*/ 23004 h 718056"/>
                <a:gd name="connsiteX2" fmla="*/ 80086 w 1771291"/>
                <a:gd name="connsiteY2" fmla="*/ 81557 h 718056"/>
                <a:gd name="connsiteX3" fmla="*/ 97120 w 1771291"/>
                <a:gd name="connsiteY3" fmla="*/ 93662 h 718056"/>
                <a:gd name="connsiteX4" fmla="*/ 144484 w 1771291"/>
                <a:gd name="connsiteY4" fmla="*/ 74067 h 718056"/>
                <a:gd name="connsiteX5" fmla="*/ 215962 w 1771291"/>
                <a:gd name="connsiteY5" fmla="*/ 74190 h 718056"/>
                <a:gd name="connsiteX6" fmla="*/ 1627183 w 1771291"/>
                <a:gd name="connsiteY6" fmla="*/ 361643 h 718056"/>
                <a:gd name="connsiteX7" fmla="*/ 1767634 w 1771291"/>
                <a:gd name="connsiteY7" fmla="*/ 573947 h 718056"/>
                <a:gd name="connsiteX8" fmla="*/ 1555329 w 1771291"/>
                <a:gd name="connsiteY8" fmla="*/ 714399 h 718056"/>
                <a:gd name="connsiteX9" fmla="*/ 144109 w 1771291"/>
                <a:gd name="connsiteY9" fmla="*/ 426947 h 718056"/>
                <a:gd name="connsiteX10" fmla="*/ 3657 w 1771291"/>
                <a:gd name="connsiteY10" fmla="*/ 214642 h 718056"/>
                <a:gd name="connsiteX11" fmla="*/ 27573 w 1771291"/>
                <a:gd name="connsiteY11" fmla="*/ 158099 h 718056"/>
                <a:gd name="connsiteX12" fmla="*/ 19249 w 1771291"/>
                <a:gd name="connsiteY12" fmla="*/ 145754 h 718056"/>
                <a:gd name="connsiteX13" fmla="*/ 3770 w 1771291"/>
                <a:gd name="connsiteY13" fmla="*/ 69082 h 718056"/>
                <a:gd name="connsiteX14" fmla="*/ 7772 w 1771291"/>
                <a:gd name="connsiteY14" fmla="*/ 29385 h 71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71291" h="718056">
                  <a:moveTo>
                    <a:pt x="16894" y="0"/>
                  </a:moveTo>
                  <a:lnTo>
                    <a:pt x="29380" y="23004"/>
                  </a:lnTo>
                  <a:cubicBezTo>
                    <a:pt x="43905" y="44504"/>
                    <a:pt x="60948" y="64163"/>
                    <a:pt x="80086" y="81557"/>
                  </a:cubicBezTo>
                  <a:lnTo>
                    <a:pt x="97120" y="93662"/>
                  </a:lnTo>
                  <a:lnTo>
                    <a:pt x="144484" y="74067"/>
                  </a:lnTo>
                  <a:cubicBezTo>
                    <a:pt x="167404" y="69440"/>
                    <a:pt x="191609" y="69230"/>
                    <a:pt x="215962" y="74190"/>
                  </a:cubicBezTo>
                  <a:lnTo>
                    <a:pt x="1627183" y="361643"/>
                  </a:lnTo>
                  <a:cubicBezTo>
                    <a:pt x="1724593" y="381484"/>
                    <a:pt x="1787476" y="476537"/>
                    <a:pt x="1767634" y="573947"/>
                  </a:cubicBezTo>
                  <a:cubicBezTo>
                    <a:pt x="1747793" y="671358"/>
                    <a:pt x="1652740" y="734241"/>
                    <a:pt x="1555329" y="714399"/>
                  </a:cubicBezTo>
                  <a:lnTo>
                    <a:pt x="144109" y="426947"/>
                  </a:lnTo>
                  <a:cubicBezTo>
                    <a:pt x="46698" y="407105"/>
                    <a:pt x="-16185" y="312053"/>
                    <a:pt x="3657" y="214642"/>
                  </a:cubicBezTo>
                  <a:lnTo>
                    <a:pt x="27573" y="158099"/>
                  </a:lnTo>
                  <a:lnTo>
                    <a:pt x="19249" y="145754"/>
                  </a:lnTo>
                  <a:cubicBezTo>
                    <a:pt x="9282" y="122187"/>
                    <a:pt x="3770" y="96279"/>
                    <a:pt x="3770" y="69082"/>
                  </a:cubicBezTo>
                  <a:cubicBezTo>
                    <a:pt x="3770" y="55484"/>
                    <a:pt x="5148" y="42208"/>
                    <a:pt x="7772" y="29385"/>
                  </a:cubicBezTo>
                  <a:close/>
                </a:path>
              </a:pathLst>
            </a:custGeom>
            <a:gradFill flip="none" rotWithShape="1">
              <a:gsLst>
                <a:gs pos="0">
                  <a:schemeClr val="bg1">
                    <a:lumMod val="75000"/>
                  </a:schemeClr>
                </a:gs>
                <a:gs pos="50000">
                  <a:schemeClr val="bg1"/>
                </a:gs>
              </a:gsLst>
              <a:lin ang="16800000" scaled="0"/>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37" name="テキスト ボックス 36">
              <a:extLst>
                <a:ext uri="{FF2B5EF4-FFF2-40B4-BE49-F238E27FC236}">
                  <a16:creationId xmlns="" xmlns:a16="http://schemas.microsoft.com/office/drawing/2014/main" id="{7BF69736-B19C-481F-B382-50207C160813}"/>
                </a:ext>
              </a:extLst>
            </p:cNvPr>
            <p:cNvSpPr txBox="1"/>
            <p:nvPr/>
          </p:nvSpPr>
          <p:spPr>
            <a:xfrm>
              <a:off x="5584645" y="4097851"/>
              <a:ext cx="1645002"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誰に調査したん？</a:t>
              </a:r>
            </a:p>
          </p:txBody>
        </p:sp>
      </p:grpSp>
      <p:grpSp>
        <p:nvGrpSpPr>
          <p:cNvPr id="13" name="グループ化 12">
            <a:extLst>
              <a:ext uri="{FF2B5EF4-FFF2-40B4-BE49-F238E27FC236}">
                <a16:creationId xmlns="" xmlns:a16="http://schemas.microsoft.com/office/drawing/2014/main" id="{B924AA6F-D4BB-4299-843B-863D64F02831}"/>
              </a:ext>
            </a:extLst>
          </p:cNvPr>
          <p:cNvGrpSpPr/>
          <p:nvPr/>
        </p:nvGrpSpPr>
        <p:grpSpPr>
          <a:xfrm>
            <a:off x="4597878" y="4355933"/>
            <a:ext cx="2706185" cy="898148"/>
            <a:chOff x="4592398" y="4558452"/>
            <a:chExt cx="2706185" cy="898148"/>
          </a:xfrm>
        </p:grpSpPr>
        <p:sp>
          <p:nvSpPr>
            <p:cNvPr id="77" name="フリーフォーム: 図形 76">
              <a:extLst>
                <a:ext uri="{FF2B5EF4-FFF2-40B4-BE49-F238E27FC236}">
                  <a16:creationId xmlns="" xmlns:a16="http://schemas.microsoft.com/office/drawing/2014/main" id="{0887DB66-BA18-4157-8921-FE07A0F336B9}"/>
                </a:ext>
              </a:extLst>
            </p:cNvPr>
            <p:cNvSpPr/>
            <p:nvPr/>
          </p:nvSpPr>
          <p:spPr>
            <a:xfrm rot="690786" flipH="1">
              <a:off x="4592398" y="4558452"/>
              <a:ext cx="2652987" cy="898148"/>
            </a:xfrm>
            <a:custGeom>
              <a:avLst/>
              <a:gdLst>
                <a:gd name="connsiteX0" fmla="*/ 24590 w 2652987"/>
                <a:gd name="connsiteY0" fmla="*/ 0 h 898148"/>
                <a:gd name="connsiteX1" fmla="*/ 15468 w 2652987"/>
                <a:gd name="connsiteY1" fmla="*/ 29385 h 898148"/>
                <a:gd name="connsiteX2" fmla="*/ 11466 w 2652987"/>
                <a:gd name="connsiteY2" fmla="*/ 69082 h 898148"/>
                <a:gd name="connsiteX3" fmla="*/ 26945 w 2652987"/>
                <a:gd name="connsiteY3" fmla="*/ 145754 h 898148"/>
                <a:gd name="connsiteX4" fmla="*/ 30669 w 2652987"/>
                <a:gd name="connsiteY4" fmla="*/ 151277 h 898148"/>
                <a:gd name="connsiteX5" fmla="*/ 3656 w 2652987"/>
                <a:gd name="connsiteY5" fmla="*/ 215141 h 898148"/>
                <a:gd name="connsiteX6" fmla="*/ 144108 w 2652987"/>
                <a:gd name="connsiteY6" fmla="*/ 427446 h 898148"/>
                <a:gd name="connsiteX7" fmla="*/ 2437025 w 2652987"/>
                <a:gd name="connsiteY7" fmla="*/ 894491 h 898148"/>
                <a:gd name="connsiteX8" fmla="*/ 2649330 w 2652987"/>
                <a:gd name="connsiteY8" fmla="*/ 754039 h 898148"/>
                <a:gd name="connsiteX9" fmla="*/ 2508878 w 2652987"/>
                <a:gd name="connsiteY9" fmla="*/ 541734 h 898148"/>
                <a:gd name="connsiteX10" fmla="*/ 215961 w 2652987"/>
                <a:gd name="connsiteY10" fmla="*/ 74689 h 898148"/>
                <a:gd name="connsiteX11" fmla="*/ 144484 w 2652987"/>
                <a:gd name="connsiteY11" fmla="*/ 74566 h 898148"/>
                <a:gd name="connsiteX12" fmla="*/ 102428 w 2652987"/>
                <a:gd name="connsiteY12" fmla="*/ 91965 h 898148"/>
                <a:gd name="connsiteX13" fmla="*/ 87782 w 2652987"/>
                <a:gd name="connsiteY13" fmla="*/ 81557 h 898148"/>
                <a:gd name="connsiteX14" fmla="*/ 37076 w 2652987"/>
                <a:gd name="connsiteY14" fmla="*/ 23004 h 898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2987" h="898148">
                  <a:moveTo>
                    <a:pt x="24590" y="0"/>
                  </a:moveTo>
                  <a:lnTo>
                    <a:pt x="15468" y="29385"/>
                  </a:lnTo>
                  <a:cubicBezTo>
                    <a:pt x="12844" y="42208"/>
                    <a:pt x="11466" y="55484"/>
                    <a:pt x="11466" y="69082"/>
                  </a:cubicBezTo>
                  <a:cubicBezTo>
                    <a:pt x="11466" y="96279"/>
                    <a:pt x="16978" y="122188"/>
                    <a:pt x="26945" y="145754"/>
                  </a:cubicBezTo>
                  <a:lnTo>
                    <a:pt x="30669" y="151277"/>
                  </a:lnTo>
                  <a:lnTo>
                    <a:pt x="3656" y="215141"/>
                  </a:lnTo>
                  <a:cubicBezTo>
                    <a:pt x="-16185" y="312552"/>
                    <a:pt x="46697" y="407604"/>
                    <a:pt x="144108" y="427446"/>
                  </a:cubicBezTo>
                  <a:lnTo>
                    <a:pt x="2437025" y="894491"/>
                  </a:lnTo>
                  <a:cubicBezTo>
                    <a:pt x="2534436" y="914333"/>
                    <a:pt x="2629488" y="851450"/>
                    <a:pt x="2649330" y="754039"/>
                  </a:cubicBezTo>
                  <a:cubicBezTo>
                    <a:pt x="2669172" y="656629"/>
                    <a:pt x="2606289" y="561576"/>
                    <a:pt x="2508878" y="541734"/>
                  </a:cubicBezTo>
                  <a:lnTo>
                    <a:pt x="215961" y="74689"/>
                  </a:lnTo>
                  <a:cubicBezTo>
                    <a:pt x="191608" y="69729"/>
                    <a:pt x="167403" y="69939"/>
                    <a:pt x="144484" y="74566"/>
                  </a:cubicBezTo>
                  <a:lnTo>
                    <a:pt x="102428" y="91965"/>
                  </a:lnTo>
                  <a:lnTo>
                    <a:pt x="87782" y="81557"/>
                  </a:lnTo>
                  <a:cubicBezTo>
                    <a:pt x="68644" y="64162"/>
                    <a:pt x="51601" y="44504"/>
                    <a:pt x="37076" y="23004"/>
                  </a:cubicBezTo>
                  <a:close/>
                </a:path>
              </a:pathLst>
            </a:custGeom>
            <a:gradFill flip="none" rotWithShape="1">
              <a:gsLst>
                <a:gs pos="0">
                  <a:schemeClr val="bg1">
                    <a:lumMod val="50000"/>
                  </a:schemeClr>
                </a:gs>
                <a:gs pos="50000">
                  <a:schemeClr val="bg1"/>
                </a:gs>
              </a:gsLst>
              <a:lin ang="16800000" scaled="0"/>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76" name="テキスト ボックス 75">
              <a:extLst>
                <a:ext uri="{FF2B5EF4-FFF2-40B4-BE49-F238E27FC236}">
                  <a16:creationId xmlns="" xmlns:a16="http://schemas.microsoft.com/office/drawing/2014/main" id="{E502E8D8-6C1F-433B-B2DD-ECA5FC10D914}"/>
                </a:ext>
              </a:extLst>
            </p:cNvPr>
            <p:cNvSpPr txBox="1"/>
            <p:nvPr/>
          </p:nvSpPr>
          <p:spPr>
            <a:xfrm>
              <a:off x="4618041" y="4870291"/>
              <a:ext cx="2680542"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あんたの友達だからちゃうの？</a:t>
              </a:r>
            </a:p>
          </p:txBody>
        </p:sp>
      </p:grpSp>
      <p:grpSp>
        <p:nvGrpSpPr>
          <p:cNvPr id="15" name="グループ化 14">
            <a:extLst>
              <a:ext uri="{FF2B5EF4-FFF2-40B4-BE49-F238E27FC236}">
                <a16:creationId xmlns="" xmlns:a16="http://schemas.microsoft.com/office/drawing/2014/main" id="{7699DB8D-DDA6-43D6-8EC2-76FF65442E72}"/>
              </a:ext>
            </a:extLst>
          </p:cNvPr>
          <p:cNvGrpSpPr/>
          <p:nvPr/>
        </p:nvGrpSpPr>
        <p:grpSpPr>
          <a:xfrm>
            <a:off x="2036980" y="4252240"/>
            <a:ext cx="1771291" cy="718056"/>
            <a:chOff x="1843112" y="4147661"/>
            <a:chExt cx="1771291" cy="718056"/>
          </a:xfrm>
        </p:grpSpPr>
        <p:sp>
          <p:nvSpPr>
            <p:cNvPr id="67" name="フリーフォーム: 図形 66">
              <a:extLst>
                <a:ext uri="{FF2B5EF4-FFF2-40B4-BE49-F238E27FC236}">
                  <a16:creationId xmlns="" xmlns:a16="http://schemas.microsoft.com/office/drawing/2014/main" id="{53D7184F-272B-43D1-A5F1-D927885038BA}"/>
                </a:ext>
              </a:extLst>
            </p:cNvPr>
            <p:cNvSpPr/>
            <p:nvPr/>
          </p:nvSpPr>
          <p:spPr>
            <a:xfrm rot="20909214">
              <a:off x="1843112" y="4147661"/>
              <a:ext cx="1771291" cy="718056"/>
            </a:xfrm>
            <a:custGeom>
              <a:avLst/>
              <a:gdLst>
                <a:gd name="connsiteX0" fmla="*/ 16894 w 1771291"/>
                <a:gd name="connsiteY0" fmla="*/ 0 h 718056"/>
                <a:gd name="connsiteX1" fmla="*/ 29380 w 1771291"/>
                <a:gd name="connsiteY1" fmla="*/ 23004 h 718056"/>
                <a:gd name="connsiteX2" fmla="*/ 80086 w 1771291"/>
                <a:gd name="connsiteY2" fmla="*/ 81557 h 718056"/>
                <a:gd name="connsiteX3" fmla="*/ 97120 w 1771291"/>
                <a:gd name="connsiteY3" fmla="*/ 93662 h 718056"/>
                <a:gd name="connsiteX4" fmla="*/ 144484 w 1771291"/>
                <a:gd name="connsiteY4" fmla="*/ 74067 h 718056"/>
                <a:gd name="connsiteX5" fmla="*/ 215962 w 1771291"/>
                <a:gd name="connsiteY5" fmla="*/ 74190 h 718056"/>
                <a:gd name="connsiteX6" fmla="*/ 1627183 w 1771291"/>
                <a:gd name="connsiteY6" fmla="*/ 361643 h 718056"/>
                <a:gd name="connsiteX7" fmla="*/ 1767634 w 1771291"/>
                <a:gd name="connsiteY7" fmla="*/ 573947 h 718056"/>
                <a:gd name="connsiteX8" fmla="*/ 1555329 w 1771291"/>
                <a:gd name="connsiteY8" fmla="*/ 714399 h 718056"/>
                <a:gd name="connsiteX9" fmla="*/ 144109 w 1771291"/>
                <a:gd name="connsiteY9" fmla="*/ 426947 h 718056"/>
                <a:gd name="connsiteX10" fmla="*/ 3657 w 1771291"/>
                <a:gd name="connsiteY10" fmla="*/ 214642 h 718056"/>
                <a:gd name="connsiteX11" fmla="*/ 27573 w 1771291"/>
                <a:gd name="connsiteY11" fmla="*/ 158099 h 718056"/>
                <a:gd name="connsiteX12" fmla="*/ 19249 w 1771291"/>
                <a:gd name="connsiteY12" fmla="*/ 145754 h 718056"/>
                <a:gd name="connsiteX13" fmla="*/ 3770 w 1771291"/>
                <a:gd name="connsiteY13" fmla="*/ 69082 h 718056"/>
                <a:gd name="connsiteX14" fmla="*/ 7772 w 1771291"/>
                <a:gd name="connsiteY14" fmla="*/ 29385 h 71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71291" h="718056">
                  <a:moveTo>
                    <a:pt x="16894" y="0"/>
                  </a:moveTo>
                  <a:lnTo>
                    <a:pt x="29380" y="23004"/>
                  </a:lnTo>
                  <a:cubicBezTo>
                    <a:pt x="43905" y="44504"/>
                    <a:pt x="60948" y="64163"/>
                    <a:pt x="80086" y="81557"/>
                  </a:cubicBezTo>
                  <a:lnTo>
                    <a:pt x="97120" y="93662"/>
                  </a:lnTo>
                  <a:lnTo>
                    <a:pt x="144484" y="74067"/>
                  </a:lnTo>
                  <a:cubicBezTo>
                    <a:pt x="167404" y="69440"/>
                    <a:pt x="191609" y="69230"/>
                    <a:pt x="215962" y="74190"/>
                  </a:cubicBezTo>
                  <a:lnTo>
                    <a:pt x="1627183" y="361643"/>
                  </a:lnTo>
                  <a:cubicBezTo>
                    <a:pt x="1724593" y="381484"/>
                    <a:pt x="1787476" y="476537"/>
                    <a:pt x="1767634" y="573947"/>
                  </a:cubicBezTo>
                  <a:cubicBezTo>
                    <a:pt x="1747793" y="671358"/>
                    <a:pt x="1652740" y="734241"/>
                    <a:pt x="1555329" y="714399"/>
                  </a:cubicBezTo>
                  <a:lnTo>
                    <a:pt x="144109" y="426947"/>
                  </a:lnTo>
                  <a:cubicBezTo>
                    <a:pt x="46698" y="407105"/>
                    <a:pt x="-16185" y="312053"/>
                    <a:pt x="3657" y="214642"/>
                  </a:cubicBezTo>
                  <a:lnTo>
                    <a:pt x="27573" y="158099"/>
                  </a:lnTo>
                  <a:lnTo>
                    <a:pt x="19249" y="145754"/>
                  </a:lnTo>
                  <a:cubicBezTo>
                    <a:pt x="9282" y="122187"/>
                    <a:pt x="3770" y="96279"/>
                    <a:pt x="3770" y="69082"/>
                  </a:cubicBezTo>
                  <a:cubicBezTo>
                    <a:pt x="3770" y="55484"/>
                    <a:pt x="5148" y="42208"/>
                    <a:pt x="7772" y="29385"/>
                  </a:cubicBezTo>
                  <a:close/>
                </a:path>
              </a:pathLst>
            </a:custGeom>
            <a:gradFill flip="none" rotWithShape="1">
              <a:gsLst>
                <a:gs pos="0">
                  <a:schemeClr val="bg1">
                    <a:lumMod val="75000"/>
                  </a:schemeClr>
                </a:gs>
                <a:gs pos="50000">
                  <a:schemeClr val="bg1"/>
                </a:gs>
              </a:gsLst>
              <a:lin ang="16800000" scaled="0"/>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38" name="テキスト ボックス 37">
              <a:extLst>
                <a:ext uri="{FF2B5EF4-FFF2-40B4-BE49-F238E27FC236}">
                  <a16:creationId xmlns="" xmlns:a16="http://schemas.microsoft.com/office/drawing/2014/main" id="{A1C67AFE-7BBC-494E-9C88-F6EF6A5746AB}"/>
                </a:ext>
              </a:extLst>
            </p:cNvPr>
            <p:cNvSpPr txBox="1"/>
            <p:nvPr/>
          </p:nvSpPr>
          <p:spPr>
            <a:xfrm>
              <a:off x="2125516" y="4369621"/>
              <a:ext cx="1290738" cy="323165"/>
            </a:xfrm>
            <a:prstGeom prst="rect">
              <a:avLst/>
            </a:prstGeom>
            <a:noFill/>
          </p:spPr>
          <p:txBody>
            <a:bodyPr wrap="none" rtlCol="0">
              <a:spAutoFit/>
            </a:bodyPr>
            <a:lstStyle/>
            <a:p>
              <a:pPr defTabSz="761970"/>
              <a:r>
                <a:rPr lang="ja-JP" altLang="en-US" sz="1500" dirty="0">
                  <a:latin typeface="HGP創英角ｺﾞｼｯｸUB" panose="020B0900000000000000" pitchFamily="50" charset="-128"/>
                  <a:ea typeface="HGP創英角ｺﾞｼｯｸUB" panose="020B0900000000000000" pitchFamily="50" charset="-128"/>
                </a:rPr>
                <a:t>友達みんな！</a:t>
              </a:r>
            </a:p>
          </p:txBody>
        </p:sp>
      </p:grpSp>
      <p:grpSp>
        <p:nvGrpSpPr>
          <p:cNvPr id="14" name="グループ化 13">
            <a:extLst>
              <a:ext uri="{FF2B5EF4-FFF2-40B4-BE49-F238E27FC236}">
                <a16:creationId xmlns="" xmlns:a16="http://schemas.microsoft.com/office/drawing/2014/main" id="{5C8B4384-FCB4-4848-AC16-93AB440BF62C}"/>
              </a:ext>
            </a:extLst>
          </p:cNvPr>
          <p:cNvGrpSpPr/>
          <p:nvPr/>
        </p:nvGrpSpPr>
        <p:grpSpPr>
          <a:xfrm>
            <a:off x="1835696" y="3254592"/>
            <a:ext cx="2673926" cy="1235762"/>
            <a:chOff x="1848222" y="3111913"/>
            <a:chExt cx="2673926" cy="1235762"/>
          </a:xfrm>
        </p:grpSpPr>
        <p:sp>
          <p:nvSpPr>
            <p:cNvPr id="72" name="フリーフォーム: 図形 71">
              <a:extLst>
                <a:ext uri="{FF2B5EF4-FFF2-40B4-BE49-F238E27FC236}">
                  <a16:creationId xmlns="" xmlns:a16="http://schemas.microsoft.com/office/drawing/2014/main" id="{2BFAB882-5B9C-4F12-B886-2136C11C915B}"/>
                </a:ext>
              </a:extLst>
            </p:cNvPr>
            <p:cNvSpPr/>
            <p:nvPr/>
          </p:nvSpPr>
          <p:spPr>
            <a:xfrm rot="20909214">
              <a:off x="1848222" y="3111913"/>
              <a:ext cx="2673926" cy="1235762"/>
            </a:xfrm>
            <a:custGeom>
              <a:avLst/>
              <a:gdLst>
                <a:gd name="connsiteX0" fmla="*/ 469059 w 2673926"/>
                <a:gd name="connsiteY0" fmla="*/ 76294 h 1235762"/>
                <a:gd name="connsiteX1" fmla="*/ 2360929 w 2673926"/>
                <a:gd name="connsiteY1" fmla="*/ 461650 h 1235762"/>
                <a:gd name="connsiteX2" fmla="*/ 2665983 w 2673926"/>
                <a:gd name="connsiteY2" fmla="*/ 922765 h 1235762"/>
                <a:gd name="connsiteX3" fmla="*/ 2204867 w 2673926"/>
                <a:gd name="connsiteY3" fmla="*/ 1227819 h 1235762"/>
                <a:gd name="connsiteX4" fmla="*/ 312997 w 2673926"/>
                <a:gd name="connsiteY4" fmla="*/ 842464 h 1235762"/>
                <a:gd name="connsiteX5" fmla="*/ 7943 w 2673926"/>
                <a:gd name="connsiteY5" fmla="*/ 381348 h 1235762"/>
                <a:gd name="connsiteX6" fmla="*/ 68421 w 2673926"/>
                <a:gd name="connsiteY6" fmla="*/ 238367 h 1235762"/>
                <a:gd name="connsiteX7" fmla="*/ 113777 w 2673926"/>
                <a:gd name="connsiteY7" fmla="*/ 184324 h 1235762"/>
                <a:gd name="connsiteX8" fmla="*/ 87772 w 2673926"/>
                <a:gd name="connsiteY8" fmla="*/ 145754 h 1235762"/>
                <a:gd name="connsiteX9" fmla="*/ 72293 w 2673926"/>
                <a:gd name="connsiteY9" fmla="*/ 69082 h 1235762"/>
                <a:gd name="connsiteX10" fmla="*/ 76295 w 2673926"/>
                <a:gd name="connsiteY10" fmla="*/ 29385 h 1235762"/>
                <a:gd name="connsiteX11" fmla="*/ 85417 w 2673926"/>
                <a:gd name="connsiteY11" fmla="*/ 0 h 1235762"/>
                <a:gd name="connsiteX12" fmla="*/ 97903 w 2673926"/>
                <a:gd name="connsiteY12" fmla="*/ 23004 h 1235762"/>
                <a:gd name="connsiteX13" fmla="*/ 148609 w 2673926"/>
                <a:gd name="connsiteY13" fmla="*/ 81557 h 1235762"/>
                <a:gd name="connsiteX14" fmla="*/ 201702 w 2673926"/>
                <a:gd name="connsiteY14" fmla="*/ 119288 h 1235762"/>
                <a:gd name="connsiteX15" fmla="*/ 241546 w 2673926"/>
                <a:gd name="connsiteY15" fmla="*/ 98092 h 1235762"/>
                <a:gd name="connsiteX16" fmla="*/ 469059 w 2673926"/>
                <a:gd name="connsiteY16" fmla="*/ 76294 h 1235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73926" h="1235762">
                  <a:moveTo>
                    <a:pt x="469059" y="76294"/>
                  </a:moveTo>
                  <a:lnTo>
                    <a:pt x="2360929" y="461650"/>
                  </a:lnTo>
                  <a:cubicBezTo>
                    <a:pt x="2572500" y="504745"/>
                    <a:pt x="2709078" y="711194"/>
                    <a:pt x="2665983" y="922765"/>
                  </a:cubicBezTo>
                  <a:cubicBezTo>
                    <a:pt x="2622888" y="1134337"/>
                    <a:pt x="2416439" y="1270915"/>
                    <a:pt x="2204867" y="1227819"/>
                  </a:cubicBezTo>
                  <a:lnTo>
                    <a:pt x="312997" y="842464"/>
                  </a:lnTo>
                  <a:cubicBezTo>
                    <a:pt x="101426" y="799368"/>
                    <a:pt x="-35152" y="592920"/>
                    <a:pt x="7943" y="381348"/>
                  </a:cubicBezTo>
                  <a:cubicBezTo>
                    <a:pt x="18717" y="328455"/>
                    <a:pt x="39700" y="280249"/>
                    <a:pt x="68421" y="238367"/>
                  </a:cubicBezTo>
                  <a:lnTo>
                    <a:pt x="113777" y="184324"/>
                  </a:lnTo>
                  <a:lnTo>
                    <a:pt x="87772" y="145754"/>
                  </a:lnTo>
                  <a:cubicBezTo>
                    <a:pt x="77805" y="122187"/>
                    <a:pt x="72293" y="96279"/>
                    <a:pt x="72293" y="69082"/>
                  </a:cubicBezTo>
                  <a:cubicBezTo>
                    <a:pt x="72293" y="55484"/>
                    <a:pt x="73671" y="42208"/>
                    <a:pt x="76295" y="29385"/>
                  </a:cubicBezTo>
                  <a:lnTo>
                    <a:pt x="85417" y="0"/>
                  </a:lnTo>
                  <a:lnTo>
                    <a:pt x="97903" y="23004"/>
                  </a:lnTo>
                  <a:cubicBezTo>
                    <a:pt x="112428" y="44504"/>
                    <a:pt x="129471" y="64163"/>
                    <a:pt x="148609" y="81557"/>
                  </a:cubicBezTo>
                  <a:lnTo>
                    <a:pt x="201702" y="119288"/>
                  </a:lnTo>
                  <a:lnTo>
                    <a:pt x="241546" y="98092"/>
                  </a:lnTo>
                  <a:cubicBezTo>
                    <a:pt x="311100" y="69239"/>
                    <a:pt x="389719" y="60133"/>
                    <a:pt x="469059" y="76294"/>
                  </a:cubicBezTo>
                  <a:close/>
                </a:path>
              </a:pathLst>
            </a:custGeom>
            <a:gradFill flip="none" rotWithShape="1">
              <a:gsLst>
                <a:gs pos="0">
                  <a:schemeClr val="bg1">
                    <a:lumMod val="75000"/>
                  </a:schemeClr>
                </a:gs>
                <a:gs pos="50000">
                  <a:schemeClr val="bg1"/>
                </a:gs>
              </a:gsLst>
              <a:lin ang="16800000" scaled="0"/>
              <a:tileRect/>
            </a:gra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24" name="タイトル 8">
              <a:extLst>
                <a:ext uri="{FF2B5EF4-FFF2-40B4-BE49-F238E27FC236}">
                  <a16:creationId xmlns="" xmlns:a16="http://schemas.microsoft.com/office/drawing/2014/main" id="{B61F6455-92A1-495B-8BA8-59F835C4CCC3}"/>
                </a:ext>
              </a:extLst>
            </p:cNvPr>
            <p:cNvSpPr txBox="1">
              <a:spLocks/>
            </p:cNvSpPr>
            <p:nvPr/>
          </p:nvSpPr>
          <p:spPr>
            <a:xfrm>
              <a:off x="2026215" y="3392562"/>
              <a:ext cx="2477737" cy="80391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400" dirty="0">
                  <a:effectLst/>
                  <a:latin typeface="HGP創英角ｺﾞｼｯｸUB" panose="020B0900000000000000" pitchFamily="50" charset="-128"/>
                  <a:ea typeface="HGP創英角ｺﾞｼｯｸUB" panose="020B0900000000000000" pitchFamily="50" charset="-128"/>
                </a:rPr>
                <a:t>この前調査したら、</a:t>
              </a:r>
              <a:endParaRPr lang="en-US" altLang="ja-JP" sz="14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1400" dirty="0">
                  <a:effectLst/>
                  <a:latin typeface="HGP創英角ｺﾞｼｯｸUB" panose="020B0900000000000000" pitchFamily="50" charset="-128"/>
                  <a:ea typeface="HGP創英角ｺﾞｼｯｸUB" panose="020B0900000000000000" pitchFamily="50" charset="-128"/>
                </a:rPr>
                <a:t>最近、日本人の知能指数が</a:t>
              </a:r>
              <a:endParaRPr lang="en-US" altLang="ja-JP" sz="14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1400" dirty="0">
                  <a:effectLst/>
                  <a:latin typeface="HGP創英角ｺﾞｼｯｸUB" panose="020B0900000000000000" pitchFamily="50" charset="-128"/>
                  <a:ea typeface="HGP創英角ｺﾞｼｯｸUB" panose="020B0900000000000000" pitchFamily="50" charset="-128"/>
                </a:rPr>
                <a:t>低下していることが分かった！</a:t>
              </a:r>
            </a:p>
          </p:txBody>
        </p:sp>
      </p:grpSp>
      <p:sp>
        <p:nvSpPr>
          <p:cNvPr id="25" name="タイトル 8">
            <a:extLst>
              <a:ext uri="{FF2B5EF4-FFF2-40B4-BE49-F238E27FC236}">
                <a16:creationId xmlns="" xmlns:a16="http://schemas.microsoft.com/office/drawing/2014/main" id="{ACDA0140-52F0-45D9-911E-FD6F270F840B}"/>
              </a:ext>
            </a:extLst>
          </p:cNvPr>
          <p:cNvSpPr txBox="1">
            <a:spLocks/>
          </p:cNvSpPr>
          <p:nvPr/>
        </p:nvSpPr>
        <p:spPr>
          <a:xfrm>
            <a:off x="1158159" y="1580578"/>
            <a:ext cx="7059318" cy="73123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年齢・性別・地域・所属など、</a:t>
            </a:r>
            <a:endParaRPr lang="en-US" altLang="ja-JP" sz="22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なにかの属性に基づいて調査対象の選定を行う方法</a:t>
            </a:r>
          </a:p>
        </p:txBody>
      </p:sp>
      <p:sp>
        <p:nvSpPr>
          <p:cNvPr id="39" name="正方形/長方形 38">
            <a:extLst>
              <a:ext uri="{FF2B5EF4-FFF2-40B4-BE49-F238E27FC236}">
                <a16:creationId xmlns="" xmlns:a16="http://schemas.microsoft.com/office/drawing/2014/main" id="{CB3A2365-B004-4155-A1C8-6F74C3A9B483}"/>
              </a:ext>
            </a:extLst>
          </p:cNvPr>
          <p:cNvSpPr>
            <a:spLocks noChangeAspect="1"/>
          </p:cNvSpPr>
          <p:nvPr/>
        </p:nvSpPr>
        <p:spPr>
          <a:xfrm>
            <a:off x="1050159" y="176770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6" name="タイトル 8">
            <a:extLst>
              <a:ext uri="{FF2B5EF4-FFF2-40B4-BE49-F238E27FC236}">
                <a16:creationId xmlns="" xmlns:a16="http://schemas.microsoft.com/office/drawing/2014/main" id="{68DD210B-7BEF-4847-9EA3-A1541AF00EC8}"/>
              </a:ext>
            </a:extLst>
          </p:cNvPr>
          <p:cNvSpPr txBox="1">
            <a:spLocks/>
          </p:cNvSpPr>
          <p:nvPr/>
        </p:nvSpPr>
        <p:spPr>
          <a:xfrm>
            <a:off x="1158159" y="2252861"/>
            <a:ext cx="6914656" cy="50601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主観に基づくため標本の偏りに客観的な評価ができない</a:t>
            </a:r>
          </a:p>
        </p:txBody>
      </p:sp>
      <p:sp>
        <p:nvSpPr>
          <p:cNvPr id="40" name="正方形/長方形 39">
            <a:extLst>
              <a:ext uri="{FF2B5EF4-FFF2-40B4-BE49-F238E27FC236}">
                <a16:creationId xmlns="" xmlns:a16="http://schemas.microsoft.com/office/drawing/2014/main" id="{4B35F76D-C382-4A2B-B1B7-E515682D4F97}"/>
              </a:ext>
            </a:extLst>
          </p:cNvPr>
          <p:cNvSpPr>
            <a:spLocks noChangeAspect="1"/>
          </p:cNvSpPr>
          <p:nvPr/>
        </p:nvSpPr>
        <p:spPr>
          <a:xfrm>
            <a:off x="1050159" y="2462351"/>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1" name="正方形/長方形 40"/>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pic>
        <p:nvPicPr>
          <p:cNvPr id="1027" name="Picture 3" descr="\\192.168.1.140\work\デザイナーズパワーポイント\K_京都大学\2020年3月制作\PPT\部材\花子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6709" y="3910725"/>
            <a:ext cx="801569" cy="11269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92.168.1.140\work\デザイナーズパワーポイント\K_京都大学\2020年3月制作\PPT\部材\太郎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78" y="3386771"/>
            <a:ext cx="896601" cy="1157937"/>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直線コネクタ 34">
            <a:extLst>
              <a:ext uri="{FF2B5EF4-FFF2-40B4-BE49-F238E27FC236}">
                <a16:creationId xmlns="" xmlns:a16="http://schemas.microsoft.com/office/drawing/2014/main" id="{84AD5C77-AFD3-4A7C-823A-9740630AED06}"/>
              </a:ext>
            </a:extLst>
          </p:cNvPr>
          <p:cNvCxnSpPr>
            <a:cxnSpLocks/>
          </p:cNvCxnSpPr>
          <p:nvPr/>
        </p:nvCxnSpPr>
        <p:spPr>
          <a:xfrm>
            <a:off x="3576506" y="213103"/>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36" name="タイトル 8"/>
          <p:cNvSpPr txBox="1">
            <a:spLocks/>
          </p:cNvSpPr>
          <p:nvPr/>
        </p:nvSpPr>
        <p:spPr>
          <a:xfrm>
            <a:off x="810345" y="110530"/>
            <a:ext cx="3051766"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調査対象の設定</a:t>
            </a:r>
          </a:p>
        </p:txBody>
      </p:sp>
      <p:sp>
        <p:nvSpPr>
          <p:cNvPr id="43" name="タイトル 8"/>
          <p:cNvSpPr txBox="1">
            <a:spLocks/>
          </p:cNvSpPr>
          <p:nvPr/>
        </p:nvSpPr>
        <p:spPr>
          <a:xfrm>
            <a:off x="3720088"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標本の取り方</a:t>
            </a:r>
          </a:p>
        </p:txBody>
      </p:sp>
      <p:sp>
        <p:nvSpPr>
          <p:cNvPr id="29" name="テキスト ボックス 28">
            <a:extLst>
              <a:ext uri="{FF2B5EF4-FFF2-40B4-BE49-F238E27FC236}">
                <a16:creationId xmlns="" xmlns:a16="http://schemas.microsoft.com/office/drawing/2014/main" id="{DFD143BD-CCAF-4F68-BE2D-E84D6B25203A}"/>
              </a:ext>
            </a:extLst>
          </p:cNvPr>
          <p:cNvSpPr txBox="1"/>
          <p:nvPr/>
        </p:nvSpPr>
        <p:spPr>
          <a:xfrm>
            <a:off x="1087185" y="4534950"/>
            <a:ext cx="569387" cy="323165"/>
          </a:xfrm>
          <a:prstGeom prst="rect">
            <a:avLst/>
          </a:prstGeom>
          <a:noFill/>
        </p:spPr>
        <p:txBody>
          <a:bodyPr wrap="none" rtlCol="0">
            <a:spAutoFit/>
          </a:bodyPr>
          <a:lstStyle/>
          <a:p>
            <a:pPr defTabSz="761970"/>
            <a:r>
              <a:rPr lang="ja-JP" altLang="en-US" sz="1500" dirty="0">
                <a:solidFill>
                  <a:schemeClr val="bg1">
                    <a:lumMod val="65000"/>
                  </a:schemeClr>
                </a:solidFill>
                <a:latin typeface="+mn-ea"/>
              </a:rPr>
              <a:t>太郎</a:t>
            </a:r>
          </a:p>
        </p:txBody>
      </p:sp>
      <p:sp>
        <p:nvSpPr>
          <p:cNvPr id="32" name="テキスト ボックス 31">
            <a:extLst>
              <a:ext uri="{FF2B5EF4-FFF2-40B4-BE49-F238E27FC236}">
                <a16:creationId xmlns="" xmlns:a16="http://schemas.microsoft.com/office/drawing/2014/main" id="{D40C56B1-FEEE-4AE9-AC2D-B6C3BEE89389}"/>
              </a:ext>
            </a:extLst>
          </p:cNvPr>
          <p:cNvSpPr txBox="1"/>
          <p:nvPr/>
        </p:nvSpPr>
        <p:spPr>
          <a:xfrm>
            <a:off x="7512800" y="5030796"/>
            <a:ext cx="569387" cy="323165"/>
          </a:xfrm>
          <a:prstGeom prst="rect">
            <a:avLst/>
          </a:prstGeom>
          <a:noFill/>
        </p:spPr>
        <p:txBody>
          <a:bodyPr wrap="none" rtlCol="0">
            <a:spAutoFit/>
          </a:bodyPr>
          <a:lstStyle/>
          <a:p>
            <a:pPr defTabSz="761970"/>
            <a:r>
              <a:rPr lang="ja-JP" altLang="en-US" sz="1500" dirty="0">
                <a:solidFill>
                  <a:schemeClr val="bg1">
                    <a:lumMod val="65000"/>
                  </a:schemeClr>
                </a:solidFill>
                <a:latin typeface="+mn-ea"/>
              </a:rPr>
              <a:t>花子</a:t>
            </a:r>
          </a:p>
        </p:txBody>
      </p:sp>
      <p:sp>
        <p:nvSpPr>
          <p:cNvPr id="34" name="正方形/長方形 33"/>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4706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10" presetClass="entr" presetSubtype="0" fill="hold" nodeType="afterEffect">
                                  <p:stCondLst>
                                    <p:cond delay="500"/>
                                  </p:stCondLst>
                                  <p:childTnLst>
                                    <p:set>
                                      <p:cBhvr>
                                        <p:cTn id="19" dur="1" fill="hold">
                                          <p:stCondLst>
                                            <p:cond delay="0"/>
                                          </p:stCondLst>
                                        </p:cTn>
                                        <p:tgtEl>
                                          <p:spTgt spid="1027"/>
                                        </p:tgtEl>
                                        <p:attrNameLst>
                                          <p:attrName>style.visibility</p:attrName>
                                        </p:attrNameLst>
                                      </p:cBhvr>
                                      <p:to>
                                        <p:strVal val="visible"/>
                                      </p:to>
                                    </p:set>
                                    <p:animEffect transition="in" filter="fade">
                                      <p:cBhvr>
                                        <p:cTn id="20" dur="500"/>
                                        <p:tgtEl>
                                          <p:spTgt spid="1027"/>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nodeType="afterEffect">
                                  <p:stCondLst>
                                    <p:cond delay="50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42" presetClass="entr" presetSubtype="0" fill="hold" nodeType="afterEffect">
                                  <p:stCondLst>
                                    <p:cond delay="50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8">
            <a:extLst>
              <a:ext uri="{FF2B5EF4-FFF2-40B4-BE49-F238E27FC236}">
                <a16:creationId xmlns="" xmlns:a16="http://schemas.microsoft.com/office/drawing/2014/main" id="{15375DD5-5F52-4433-9C52-CAA55D7A2DB0}"/>
              </a:ext>
            </a:extLst>
          </p:cNvPr>
          <p:cNvSpPr txBox="1">
            <a:spLocks/>
          </p:cNvSpPr>
          <p:nvPr/>
        </p:nvSpPr>
        <p:spPr>
          <a:xfrm>
            <a:off x="810346" y="697260"/>
            <a:ext cx="7866110"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多くの場合で無作為抽出法が望ましい</a:t>
            </a:r>
          </a:p>
        </p:txBody>
      </p:sp>
      <p:sp>
        <p:nvSpPr>
          <p:cNvPr id="9" name="タイトル 8">
            <a:extLst>
              <a:ext uri="{FF2B5EF4-FFF2-40B4-BE49-F238E27FC236}">
                <a16:creationId xmlns="" xmlns:a16="http://schemas.microsoft.com/office/drawing/2014/main" id="{5AD2EDBA-5741-4833-A300-02D400FBD5D7}"/>
              </a:ext>
            </a:extLst>
          </p:cNvPr>
          <p:cNvSpPr txBox="1">
            <a:spLocks/>
          </p:cNvSpPr>
          <p:nvPr/>
        </p:nvSpPr>
        <p:spPr>
          <a:xfrm>
            <a:off x="988167" y="1223419"/>
            <a:ext cx="224930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a:solidFill>
                  <a:srgbClr val="FF0000"/>
                </a:solidFill>
                <a:latin typeface="HGP創英角ｺﾞｼｯｸUB" panose="020B0900000000000000" pitchFamily="50" charset="-128"/>
                <a:ea typeface="HGP創英角ｺﾞｼｯｸUB" panose="020B0900000000000000" pitchFamily="50" charset="-128"/>
              </a:rPr>
              <a:t>単純無作為抽出</a:t>
            </a:r>
          </a:p>
        </p:txBody>
      </p:sp>
      <p:sp>
        <p:nvSpPr>
          <p:cNvPr id="11" name="タイトル 8">
            <a:extLst>
              <a:ext uri="{FF2B5EF4-FFF2-40B4-BE49-F238E27FC236}">
                <a16:creationId xmlns="" xmlns:a16="http://schemas.microsoft.com/office/drawing/2014/main" id="{ED6452D8-8A62-4D4F-9B32-85498599D930}"/>
              </a:ext>
            </a:extLst>
          </p:cNvPr>
          <p:cNvSpPr txBox="1">
            <a:spLocks/>
          </p:cNvSpPr>
          <p:nvPr/>
        </p:nvSpPr>
        <p:spPr>
          <a:xfrm>
            <a:off x="1002687" y="1605977"/>
            <a:ext cx="7059318" cy="86378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smtClean="0">
                <a:effectLst/>
                <a:latin typeface="HGP創英角ｺﾞｼｯｸUB" panose="020B0900000000000000" pitchFamily="50" charset="-128"/>
                <a:ea typeface="HGP創英角ｺﾞｼｯｸUB" panose="020B0900000000000000" pitchFamily="50" charset="-128"/>
              </a:rPr>
              <a:t>母集団 </a:t>
            </a:r>
            <a:r>
              <a:rPr lang="en-US" altLang="ja-JP" sz="1800" dirty="0" smtClean="0">
                <a:effectLst/>
                <a:latin typeface="HGP創英角ｺﾞｼｯｸUB" panose="020B0900000000000000" pitchFamily="50" charset="-128"/>
                <a:ea typeface="HGP創英角ｺﾞｼｯｸUB" panose="020B0900000000000000" pitchFamily="50" charset="-128"/>
              </a:rPr>
              <a:t>(</a:t>
            </a:r>
            <a:r>
              <a:rPr lang="ja-JP" altLang="en-US" sz="1800" dirty="0">
                <a:effectLst/>
                <a:latin typeface="HGP創英角ｺﾞｼｯｸUB" panose="020B0900000000000000" pitchFamily="50" charset="-128"/>
                <a:ea typeface="HGP創英角ｺﾞｼｯｸUB" panose="020B0900000000000000" pitchFamily="50" charset="-128"/>
              </a:rPr>
              <a:t>電話帳、住民台帳、その他名簿など</a:t>
            </a:r>
            <a:r>
              <a:rPr lang="en-US" altLang="ja-JP" sz="1800" dirty="0">
                <a:effectLst/>
                <a:latin typeface="HGP創英角ｺﾞｼｯｸUB" panose="020B0900000000000000" pitchFamily="50" charset="-128"/>
                <a:ea typeface="HGP創英角ｺﾞｼｯｸUB" panose="020B0900000000000000" pitchFamily="50" charset="-128"/>
              </a:rPr>
              <a:t>) </a:t>
            </a:r>
            <a:r>
              <a:rPr lang="ja-JP" altLang="en-US" sz="1800" dirty="0">
                <a:effectLst/>
                <a:latin typeface="HGP創英角ｺﾞｼｯｸUB" panose="020B0900000000000000" pitchFamily="50" charset="-128"/>
                <a:ea typeface="HGP創英角ｺﾞｼｯｸUB" panose="020B0900000000000000" pitchFamily="50" charset="-128"/>
              </a:rPr>
              <a:t>に通し番号をつけ、</a:t>
            </a:r>
            <a:endParaRPr lang="en-US" altLang="ja-JP" sz="18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くじ・乱数などによって必要な数を選ぶ</a:t>
            </a:r>
          </a:p>
        </p:txBody>
      </p:sp>
      <p:sp>
        <p:nvSpPr>
          <p:cNvPr id="20" name="タイトル 8">
            <a:extLst>
              <a:ext uri="{FF2B5EF4-FFF2-40B4-BE49-F238E27FC236}">
                <a16:creationId xmlns="" xmlns:a16="http://schemas.microsoft.com/office/drawing/2014/main" id="{6F28D7FA-4D39-488B-A0B8-8A28A86B74E8}"/>
              </a:ext>
            </a:extLst>
          </p:cNvPr>
          <p:cNvSpPr txBox="1">
            <a:spLocks/>
          </p:cNvSpPr>
          <p:nvPr/>
        </p:nvSpPr>
        <p:spPr>
          <a:xfrm>
            <a:off x="988166" y="3081744"/>
            <a:ext cx="7059315" cy="68112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全国調査時に、最初に調査する都道府県を無作為に選び、</a:t>
            </a:r>
            <a:br>
              <a:rPr lang="ja-JP" altLang="en-US" sz="1800" dirty="0">
                <a:latin typeface="HGP創英角ｺﾞｼｯｸUB" panose="020B0900000000000000" pitchFamily="50" charset="-128"/>
                <a:ea typeface="HGP創英角ｺﾞｼｯｸUB" panose="020B0900000000000000" pitchFamily="50" charset="-128"/>
              </a:rPr>
            </a:br>
            <a:r>
              <a:rPr lang="ja-JP" altLang="en-US" sz="1800" dirty="0">
                <a:latin typeface="HGP創英角ｺﾞｼｯｸUB" panose="020B0900000000000000" pitchFamily="50" charset="-128"/>
                <a:ea typeface="HGP創英角ｺﾞｼｯｸUB" panose="020B0900000000000000" pitchFamily="50" charset="-128"/>
              </a:rPr>
              <a:t>都道府県の中から市町村を選び、最後に市町村の中から人を選ぶ</a:t>
            </a:r>
          </a:p>
        </p:txBody>
      </p:sp>
      <p:sp>
        <p:nvSpPr>
          <p:cNvPr id="12" name="タイトル 8">
            <a:extLst>
              <a:ext uri="{FF2B5EF4-FFF2-40B4-BE49-F238E27FC236}">
                <a16:creationId xmlns="" xmlns:a16="http://schemas.microsoft.com/office/drawing/2014/main" id="{E2AAB8D5-2888-4D78-A4A0-FFC4F33361E3}"/>
              </a:ext>
            </a:extLst>
          </p:cNvPr>
          <p:cNvSpPr txBox="1">
            <a:spLocks/>
          </p:cNvSpPr>
          <p:nvPr/>
        </p:nvSpPr>
        <p:spPr>
          <a:xfrm>
            <a:off x="988166" y="2307378"/>
            <a:ext cx="783230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系統抽出</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母集団の名簿に番号をつけ一定間隔で標本を</a:t>
            </a:r>
            <a:r>
              <a:rPr lang="ja-JP" altLang="en-US" sz="2200" dirty="0" smtClean="0">
                <a:latin typeface="HGP創英角ｺﾞｼｯｸUB" panose="020B0900000000000000" pitchFamily="50" charset="-128"/>
                <a:ea typeface="HGP創英角ｺﾞｼｯｸUB" panose="020B0900000000000000" pitchFamily="50" charset="-128"/>
              </a:rPr>
              <a:t>選ぶ</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3" name="正方形/長方形 12">
            <a:extLst>
              <a:ext uri="{FF2B5EF4-FFF2-40B4-BE49-F238E27FC236}">
                <a16:creationId xmlns="" xmlns:a16="http://schemas.microsoft.com/office/drawing/2014/main" id="{67FCCB31-505F-4FE7-938E-7D4ABC38C409}"/>
              </a:ext>
            </a:extLst>
          </p:cNvPr>
          <p:cNvSpPr>
            <a:spLocks noChangeAspect="1"/>
          </p:cNvSpPr>
          <p:nvPr/>
        </p:nvSpPr>
        <p:spPr>
          <a:xfrm>
            <a:off x="901700" y="250166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16" name="タイトル 8">
            <a:extLst>
              <a:ext uri="{FF2B5EF4-FFF2-40B4-BE49-F238E27FC236}">
                <a16:creationId xmlns="" xmlns:a16="http://schemas.microsoft.com/office/drawing/2014/main" id="{37955C24-521D-4DCE-9E11-90A2D0CD8E71}"/>
              </a:ext>
            </a:extLst>
          </p:cNvPr>
          <p:cNvSpPr txBox="1">
            <a:spLocks/>
          </p:cNvSpPr>
          <p:nvPr/>
        </p:nvSpPr>
        <p:spPr>
          <a:xfrm>
            <a:off x="988166" y="2646210"/>
            <a:ext cx="783230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多段抽出</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母集団からの抽出を何段階かに分けて行う</a:t>
            </a:r>
            <a:r>
              <a:rPr lang="ja-JP" altLang="en-US" sz="2200" dirty="0" smtClean="0">
                <a:latin typeface="HGP創英角ｺﾞｼｯｸUB" panose="020B0900000000000000" pitchFamily="50" charset="-128"/>
                <a:ea typeface="HGP創英角ｺﾞｼｯｸUB" panose="020B0900000000000000" pitchFamily="50" charset="-128"/>
              </a:rPr>
              <a:t>方法</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7" name="正方形/長方形 16">
            <a:extLst>
              <a:ext uri="{FF2B5EF4-FFF2-40B4-BE49-F238E27FC236}">
                <a16:creationId xmlns="" xmlns:a16="http://schemas.microsoft.com/office/drawing/2014/main" id="{38148877-48A0-4A02-8044-C3170EC1CF5F}"/>
              </a:ext>
            </a:extLst>
          </p:cNvPr>
          <p:cNvSpPr>
            <a:spLocks noChangeAspect="1"/>
          </p:cNvSpPr>
          <p:nvPr/>
        </p:nvSpPr>
        <p:spPr>
          <a:xfrm>
            <a:off x="901700" y="284050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1" name="タイトル 8">
            <a:extLst>
              <a:ext uri="{FF2B5EF4-FFF2-40B4-BE49-F238E27FC236}">
                <a16:creationId xmlns="" xmlns:a16="http://schemas.microsoft.com/office/drawing/2014/main" id="{B6D2A87A-6FDF-4AD3-918E-A42753041299}"/>
              </a:ext>
            </a:extLst>
          </p:cNvPr>
          <p:cNvSpPr txBox="1">
            <a:spLocks/>
          </p:cNvSpPr>
          <p:nvPr/>
        </p:nvSpPr>
        <p:spPr>
          <a:xfrm>
            <a:off x="988166" y="3793604"/>
            <a:ext cx="8048329"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層化抽出</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既知の母集団の</a:t>
            </a:r>
            <a:r>
              <a:rPr lang="ja-JP" altLang="en-US" sz="2200" dirty="0" smtClean="0">
                <a:latin typeface="HGP創英角ｺﾞｼｯｸUB" panose="020B0900000000000000" pitchFamily="50" charset="-128"/>
                <a:ea typeface="HGP創英角ｺﾞｼｯｸUB" panose="020B0900000000000000" pitchFamily="50" charset="-128"/>
              </a:rPr>
              <a:t>状況 </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男女比等</a:t>
            </a:r>
            <a:r>
              <a:rPr lang="en-US" altLang="ja-JP" sz="2200" dirty="0">
                <a:latin typeface="HGP創英角ｺﾞｼｯｸUB" panose="020B0900000000000000" pitchFamily="50" charset="-128"/>
                <a:ea typeface="HGP創英角ｺﾞｼｯｸUB" panose="020B0900000000000000" pitchFamily="50" charset="-128"/>
              </a:rPr>
              <a:t>) </a:t>
            </a:r>
            <a:r>
              <a:rPr lang="ja-JP" altLang="en-US" sz="2200" dirty="0">
                <a:latin typeface="HGP創英角ｺﾞｼｯｸUB" panose="020B0900000000000000" pitchFamily="50" charset="-128"/>
                <a:ea typeface="HGP創英角ｺﾞｼｯｸUB" panose="020B0900000000000000" pitchFamily="50" charset="-128"/>
              </a:rPr>
              <a:t>に合わせて</a:t>
            </a:r>
            <a:r>
              <a:rPr lang="ja-JP" altLang="en-US" sz="2200" dirty="0" smtClean="0">
                <a:latin typeface="HGP創英角ｺﾞｼｯｸUB" panose="020B0900000000000000" pitchFamily="50" charset="-128"/>
                <a:ea typeface="HGP創英角ｺﾞｼｯｸUB" panose="020B0900000000000000" pitchFamily="50" charset="-128"/>
              </a:rPr>
              <a:t>抽出</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22" name="正方形/長方形 21">
            <a:extLst>
              <a:ext uri="{FF2B5EF4-FFF2-40B4-BE49-F238E27FC236}">
                <a16:creationId xmlns="" xmlns:a16="http://schemas.microsoft.com/office/drawing/2014/main" id="{267B3E76-FF0F-456F-A757-CF4E5C44301F}"/>
              </a:ext>
            </a:extLst>
          </p:cNvPr>
          <p:cNvSpPr>
            <a:spLocks noChangeAspect="1"/>
          </p:cNvSpPr>
          <p:nvPr/>
        </p:nvSpPr>
        <p:spPr>
          <a:xfrm>
            <a:off x="901700" y="398789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5" name="タイトル 8">
            <a:extLst>
              <a:ext uri="{FF2B5EF4-FFF2-40B4-BE49-F238E27FC236}">
                <a16:creationId xmlns="" xmlns:a16="http://schemas.microsoft.com/office/drawing/2014/main" id="{1A2125E0-688D-47BC-9A9A-06329EA323C1}"/>
              </a:ext>
            </a:extLst>
          </p:cNvPr>
          <p:cNvSpPr txBox="1">
            <a:spLocks/>
          </p:cNvSpPr>
          <p:nvPr/>
        </p:nvSpPr>
        <p:spPr>
          <a:xfrm>
            <a:off x="988166" y="4183748"/>
            <a:ext cx="8048329"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集落抽出</a:t>
            </a:r>
            <a:endParaRPr lang="zh-TW" altLang="en-US" sz="2200" dirty="0">
              <a:latin typeface="HGP創英角ｺﾞｼｯｸUB" panose="020B0900000000000000" pitchFamily="50" charset="-128"/>
              <a:ea typeface="HGP創英角ｺﾞｼｯｸUB" panose="020B0900000000000000" pitchFamily="50" charset="-128"/>
            </a:endParaRPr>
          </a:p>
        </p:txBody>
      </p:sp>
      <p:sp>
        <p:nvSpPr>
          <p:cNvPr id="26" name="正方形/長方形 25">
            <a:extLst>
              <a:ext uri="{FF2B5EF4-FFF2-40B4-BE49-F238E27FC236}">
                <a16:creationId xmlns="" xmlns:a16="http://schemas.microsoft.com/office/drawing/2014/main" id="{6675F480-BABD-402F-97A3-496DE9B8A0D9}"/>
              </a:ext>
            </a:extLst>
          </p:cNvPr>
          <p:cNvSpPr>
            <a:spLocks noChangeAspect="1"/>
          </p:cNvSpPr>
          <p:nvPr/>
        </p:nvSpPr>
        <p:spPr>
          <a:xfrm>
            <a:off x="901700" y="437803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8" name="タイトル 8">
            <a:extLst>
              <a:ext uri="{FF2B5EF4-FFF2-40B4-BE49-F238E27FC236}">
                <a16:creationId xmlns="" xmlns:a16="http://schemas.microsoft.com/office/drawing/2014/main" id="{0C10D552-0DF4-4037-A10D-9A8F739A406C}"/>
              </a:ext>
            </a:extLst>
          </p:cNvPr>
          <p:cNvSpPr txBox="1">
            <a:spLocks/>
          </p:cNvSpPr>
          <p:nvPr/>
        </p:nvSpPr>
        <p:spPr>
          <a:xfrm>
            <a:off x="2431799" y="4204428"/>
            <a:ext cx="6715372" cy="88439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smtClean="0">
                <a:latin typeface="HGP創英角ｺﾞｼｯｸUB" panose="020B0900000000000000" pitchFamily="50" charset="-128"/>
                <a:ea typeface="HGP創英角ｺﾞｼｯｸUB" panose="020B0900000000000000" pitchFamily="50" charset="-128"/>
              </a:rPr>
              <a:t>あらかじめ</a:t>
            </a:r>
            <a:r>
              <a:rPr lang="ja-JP" altLang="en-US" sz="2200" dirty="0">
                <a:latin typeface="HGP創英角ｺﾞｼｯｸUB" panose="020B0900000000000000" pitchFamily="50" charset="-128"/>
                <a:ea typeface="HGP創英角ｺﾞｼｯｸUB" panose="020B0900000000000000" pitchFamily="50" charset="-128"/>
              </a:rPr>
              <a:t>母集団をグループ分けしておいて、</a:t>
            </a:r>
            <a:br>
              <a:rPr lang="ja-JP" altLang="en-US" sz="2200" dirty="0">
                <a:latin typeface="HGP創英角ｺﾞｼｯｸUB" panose="020B0900000000000000" pitchFamily="50" charset="-128"/>
                <a:ea typeface="HGP創英角ｺﾞｼｯｸUB" panose="020B0900000000000000" pitchFamily="50" charset="-128"/>
              </a:rPr>
            </a:br>
            <a:r>
              <a:rPr lang="ja-JP" altLang="en-US" sz="2200" dirty="0" smtClean="0">
                <a:latin typeface="HGP創英角ｺﾞｼｯｸUB" panose="020B0900000000000000" pitchFamily="50" charset="-128"/>
                <a:ea typeface="HGP創英角ｺﾞｼｯｸUB" panose="020B0900000000000000" pitchFamily="50" charset="-128"/>
              </a:rPr>
              <a:t>グループ</a:t>
            </a:r>
            <a:r>
              <a:rPr lang="ja-JP" altLang="en-US" sz="2200" dirty="0">
                <a:latin typeface="HGP創英角ｺﾞｼｯｸUB" panose="020B0900000000000000" pitchFamily="50" charset="-128"/>
                <a:ea typeface="HGP創英角ｺﾞｼｯｸUB" panose="020B0900000000000000" pitchFamily="50" charset="-128"/>
              </a:rPr>
              <a:t>を無作為に選び、選ばれたグループ全員を調査</a:t>
            </a:r>
            <a:endParaRPr lang="zh-TW" altLang="en-US" sz="2200" dirty="0">
              <a:latin typeface="HGP創英角ｺﾞｼｯｸUB" panose="020B0900000000000000" pitchFamily="50" charset="-128"/>
              <a:ea typeface="HGP創英角ｺﾞｼｯｸUB" panose="020B0900000000000000" pitchFamily="50" charset="-128"/>
            </a:endParaRPr>
          </a:p>
        </p:txBody>
      </p:sp>
      <p:sp>
        <p:nvSpPr>
          <p:cNvPr id="36" name="正方形/長方形 35"/>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cxnSp>
        <p:nvCxnSpPr>
          <p:cNvPr id="4" name="直線コネクタ 3"/>
          <p:cNvCxnSpPr/>
          <p:nvPr/>
        </p:nvCxnSpPr>
        <p:spPr>
          <a:xfrm>
            <a:off x="2329885" y="4294850"/>
            <a:ext cx="0" cy="650882"/>
          </a:xfrm>
          <a:prstGeom prst="line">
            <a:avLst/>
          </a:prstGeom>
          <a:ln w="349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 xmlns:a16="http://schemas.microsoft.com/office/drawing/2014/main" id="{84AD5C77-AFD3-4A7C-823A-9740630AED06}"/>
              </a:ext>
            </a:extLst>
          </p:cNvPr>
          <p:cNvCxnSpPr>
            <a:cxnSpLocks/>
          </p:cNvCxnSpPr>
          <p:nvPr/>
        </p:nvCxnSpPr>
        <p:spPr>
          <a:xfrm>
            <a:off x="3576506" y="213103"/>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31" name="タイトル 8"/>
          <p:cNvSpPr txBox="1">
            <a:spLocks/>
          </p:cNvSpPr>
          <p:nvPr/>
        </p:nvSpPr>
        <p:spPr>
          <a:xfrm>
            <a:off x="810345" y="110530"/>
            <a:ext cx="3051766"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調査対象の設定</a:t>
            </a:r>
          </a:p>
        </p:txBody>
      </p:sp>
      <p:sp>
        <p:nvSpPr>
          <p:cNvPr id="32" name="タイトル 8"/>
          <p:cNvSpPr txBox="1">
            <a:spLocks/>
          </p:cNvSpPr>
          <p:nvPr/>
        </p:nvSpPr>
        <p:spPr>
          <a:xfrm>
            <a:off x="3720088" y="110530"/>
            <a:ext cx="347362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標本の取り方</a:t>
            </a:r>
          </a:p>
        </p:txBody>
      </p:sp>
      <p:sp>
        <p:nvSpPr>
          <p:cNvPr id="23" name="正方形/長方形 22"/>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99960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1594</Words>
  <Application>Microsoft Office PowerPoint</Application>
  <PresentationFormat>画面に合わせる (16:10)</PresentationFormat>
  <Paragraphs>339</Paragraphs>
  <Slides>10</Slides>
  <Notes>10</Notes>
  <HiddenSlides>0</HiddenSlides>
  <MMClips>0</MMClips>
  <ScaleCrop>false</ScaleCrop>
  <HeadingPairs>
    <vt:vector size="4" baseType="variant">
      <vt:variant>
        <vt:lpstr>テーマ</vt:lpstr>
      </vt:variant>
      <vt:variant>
        <vt:i4>4</vt:i4>
      </vt:variant>
      <vt:variant>
        <vt:lpstr>スライド タイトル</vt:lpstr>
      </vt:variant>
      <vt:variant>
        <vt:i4>10</vt:i4>
      </vt:variant>
    </vt:vector>
  </HeadingPairs>
  <TitlesOfParts>
    <vt:vector size="14"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2020-02-19T10:31:45Z</dcterms:created>
  <dcterms:modified xsi:type="dcterms:W3CDTF">2020-02-26T06:00:03Z</dcterms:modified>
</cp:coreProperties>
</file>