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4.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5.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drawings/drawing2.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ppt/notesSlides/notesSlide11.xml" ContentType="application/vnd.openxmlformats-officedocument.presentationml.notesSlide+xml"/>
  <Override PartName="/ppt/charts/chart5.xml" ContentType="application/vnd.openxmlformats-officedocument.drawingml.chart+xml"/>
  <Override PartName="/ppt/theme/themeOverride5.xml" ContentType="application/vnd.openxmlformats-officedocument.themeOverride+xml"/>
  <Override PartName="/ppt/drawings/drawing3.xml" ContentType="application/vnd.openxmlformats-officedocument.drawingml.chartshapes+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17" r:id="rId1"/>
    <p:sldMasterId id="2147483674" r:id="rId2"/>
    <p:sldMasterId id="2147483720" r:id="rId3"/>
    <p:sldMasterId id="2147483718" r:id="rId4"/>
  </p:sldMasterIdLst>
  <p:notesMasterIdLst>
    <p:notesMasterId r:id="rId17"/>
  </p:notesMasterIdLst>
  <p:handoutMasterIdLst>
    <p:handoutMasterId r:id="rId18"/>
  </p:handoutMasterIdLst>
  <p:sldIdLst>
    <p:sldId id="642" r:id="rId5"/>
    <p:sldId id="610" r:id="rId6"/>
    <p:sldId id="560" r:id="rId7"/>
    <p:sldId id="561" r:id="rId8"/>
    <p:sldId id="643" r:id="rId9"/>
    <p:sldId id="644" r:id="rId10"/>
    <p:sldId id="564" r:id="rId11"/>
    <p:sldId id="645" r:id="rId12"/>
    <p:sldId id="612" r:id="rId13"/>
    <p:sldId id="614" r:id="rId14"/>
    <p:sldId id="646" r:id="rId15"/>
    <p:sldId id="647" r:id="rId16"/>
  </p:sldIdLst>
  <p:sldSz cx="9144000" cy="5715000" type="screen16x1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800" userDrawn="1">
          <p15:clr>
            <a:srgbClr val="A4A3A4"/>
          </p15:clr>
        </p15:guide>
        <p15:guide id="2" pos="2400" userDrawn="1">
          <p15:clr>
            <a:srgbClr val="A4A3A4"/>
          </p15:clr>
        </p15:guide>
        <p15:guide id="3" pos="2880">
          <p15:clr>
            <a:srgbClr val="A4A3A4"/>
          </p15:clr>
        </p15:guide>
        <p15:guide id="4" orient="horz" pos="2979" userDrawn="1">
          <p15:clr>
            <a:srgbClr val="A4A3A4"/>
          </p15:clr>
        </p15:guide>
        <p15:guide id="5" orient="horz" pos="530">
          <p15:clr>
            <a:srgbClr val="A4A3A4"/>
          </p15:clr>
        </p15:guide>
        <p15:guide id="6" orient="horz" pos="394">
          <p15:clr>
            <a:srgbClr val="A4A3A4"/>
          </p15:clr>
        </p15:guide>
        <p15:guide id="7" pos="567">
          <p15:clr>
            <a:srgbClr val="A4A3A4"/>
          </p15:clr>
        </p15:guide>
        <p15:guide id="8" pos="5193">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66ADE8"/>
    <a:srgbClr val="C5E0F7"/>
    <a:srgbClr val="F9CFCB"/>
    <a:srgbClr val="FF7C80"/>
    <a:srgbClr val="FF5357"/>
    <a:srgbClr val="99C8F0"/>
    <a:srgbClr val="F6B7B0"/>
    <a:srgbClr val="F2F2FF"/>
    <a:srgbClr val="FCE6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21" autoAdjust="0"/>
    <p:restoredTop sz="72738" autoAdjust="0"/>
  </p:normalViewPr>
  <p:slideViewPr>
    <p:cSldViewPr>
      <p:cViewPr varScale="1">
        <p:scale>
          <a:sx n="135" d="100"/>
          <a:sy n="135" d="100"/>
        </p:scale>
        <p:origin x="-822" y="-78"/>
      </p:cViewPr>
      <p:guideLst>
        <p:guide orient="horz" pos="1800"/>
        <p:guide orient="horz" pos="2979"/>
        <p:guide orient="horz" pos="530"/>
        <p:guide orient="horz" pos="394"/>
        <p:guide pos="2400"/>
        <p:guide pos="2880"/>
        <p:guide pos="567"/>
        <p:guide pos="5193"/>
      </p:guideLst>
    </p:cSldViewPr>
  </p:slideViewPr>
  <p:notesTextViewPr>
    <p:cViewPr>
      <p:scale>
        <a:sx n="125" d="100"/>
        <a:sy n="125" d="100"/>
      </p:scale>
      <p:origin x="0" y="0"/>
    </p:cViewPr>
  </p:notesTextViewPr>
  <p:sorterViewPr>
    <p:cViewPr varScale="1">
      <p:scale>
        <a:sx n="1" d="1"/>
        <a:sy n="1" d="1"/>
      </p:scale>
      <p:origin x="0" y="0"/>
    </p:cViewPr>
  </p:sorterViewPr>
  <p:notesViewPr>
    <p:cSldViewPr>
      <p:cViewPr varScale="1">
        <p:scale>
          <a:sx n="88" d="100"/>
          <a:sy n="88" d="100"/>
        </p:scale>
        <p:origin x="382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package" Target="../embeddings/Microsoft_Excel_Worksheet5.xlsx"/><Relationship Id="rId1" Type="http://schemas.openxmlformats.org/officeDocument/2006/relationships/themeOverride" Target="../theme/themeOverrid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5289393767489549"/>
          <c:y val="0.10047077198664013"/>
          <c:w val="0.74500255485061373"/>
          <c:h val="0.82001664785013106"/>
        </c:manualLayout>
      </c:layout>
      <c:barChart>
        <c:barDir val="bar"/>
        <c:grouping val="percentStacked"/>
        <c:varyColors val="0"/>
        <c:ser>
          <c:idx val="0"/>
          <c:order val="0"/>
          <c:tx>
            <c:strRef>
              <c:f>Sheet1!$E$2</c:f>
              <c:strCache>
                <c:ptCount val="1"/>
                <c:pt idx="0">
                  <c:v>有り</c:v>
                </c:pt>
              </c:strCache>
            </c:strRef>
          </c:tx>
          <c:spPr>
            <a:solidFill>
              <a:srgbClr val="3A43FF"/>
            </a:solidFill>
            <a:ln w="6350">
              <a:solidFill>
                <a:srgbClr val="0000FF"/>
              </a:solidFill>
            </a:ln>
            <a:effectLst/>
          </c:spPr>
          <c:invertIfNegative val="0"/>
          <c:cat>
            <c:strRef>
              <c:f>Sheet1!$D$3:$D$5</c:f>
              <c:strCache>
                <c:ptCount val="3"/>
                <c:pt idx="0">
                  <c:v>大阪人</c:v>
                </c:pt>
                <c:pt idx="1">
                  <c:v>その他</c:v>
                </c:pt>
                <c:pt idx="2">
                  <c:v>計</c:v>
                </c:pt>
              </c:strCache>
            </c:strRef>
          </c:cat>
          <c:val>
            <c:numRef>
              <c:f>Sheet1!$E$3:$E$5</c:f>
              <c:numCache>
                <c:formatCode>General</c:formatCode>
                <c:ptCount val="3"/>
                <c:pt idx="0">
                  <c:v>54.3</c:v>
                </c:pt>
                <c:pt idx="1">
                  <c:v>54.3</c:v>
                </c:pt>
                <c:pt idx="2">
                  <c:v>54.3</c:v>
                </c:pt>
              </c:numCache>
            </c:numRef>
          </c:val>
          <c:extLst xmlns:c16r2="http://schemas.microsoft.com/office/drawing/2015/06/chart">
            <c:ext xmlns:c16="http://schemas.microsoft.com/office/drawing/2014/chart" uri="{C3380CC4-5D6E-409C-BE32-E72D297353CC}">
              <c16:uniqueId val="{00000000-7838-41B6-9343-8415A9D82AA9}"/>
            </c:ext>
          </c:extLst>
        </c:ser>
        <c:ser>
          <c:idx val="1"/>
          <c:order val="1"/>
          <c:tx>
            <c:strRef>
              <c:f>Sheet1!$F$2</c:f>
              <c:strCache>
                <c:ptCount val="1"/>
                <c:pt idx="0">
                  <c:v>無し</c:v>
                </c:pt>
              </c:strCache>
            </c:strRef>
          </c:tx>
          <c:spPr>
            <a:solidFill>
              <a:srgbClr val="F2F2FF"/>
            </a:solidFill>
            <a:ln w="6350">
              <a:solidFill>
                <a:srgbClr val="000000"/>
              </a:solidFill>
            </a:ln>
            <a:effectLst/>
          </c:spPr>
          <c:invertIfNegative val="0"/>
          <c:cat>
            <c:strRef>
              <c:f>Sheet1!$D$3:$D$5</c:f>
              <c:strCache>
                <c:ptCount val="3"/>
                <c:pt idx="0">
                  <c:v>大阪人</c:v>
                </c:pt>
                <c:pt idx="1">
                  <c:v>その他</c:v>
                </c:pt>
                <c:pt idx="2">
                  <c:v>計</c:v>
                </c:pt>
              </c:strCache>
            </c:strRef>
          </c:cat>
          <c:val>
            <c:numRef>
              <c:f>Sheet1!$F$3:$F$5</c:f>
              <c:numCache>
                <c:formatCode>General</c:formatCode>
                <c:ptCount val="3"/>
                <c:pt idx="0">
                  <c:v>45.7</c:v>
                </c:pt>
                <c:pt idx="1">
                  <c:v>45.7</c:v>
                </c:pt>
                <c:pt idx="2">
                  <c:v>45.7</c:v>
                </c:pt>
              </c:numCache>
            </c:numRef>
          </c:val>
          <c:extLst xmlns:c16r2="http://schemas.microsoft.com/office/drawing/2015/06/chart">
            <c:ext xmlns:c16="http://schemas.microsoft.com/office/drawing/2014/chart" uri="{C3380CC4-5D6E-409C-BE32-E72D297353CC}">
              <c16:uniqueId val="{00000001-7838-41B6-9343-8415A9D82AA9}"/>
            </c:ext>
          </c:extLst>
        </c:ser>
        <c:dLbls>
          <c:showLegendKey val="0"/>
          <c:showVal val="0"/>
          <c:showCatName val="0"/>
          <c:showSerName val="0"/>
          <c:showPercent val="0"/>
          <c:showBubbleSize val="0"/>
        </c:dLbls>
        <c:gapWidth val="30"/>
        <c:overlap val="100"/>
        <c:axId val="70820992"/>
        <c:axId val="70822528"/>
      </c:barChart>
      <c:catAx>
        <c:axId val="70820992"/>
        <c:scaling>
          <c:orientation val="maxMin"/>
        </c:scaling>
        <c:delete val="0"/>
        <c:axPos val="l"/>
        <c:numFmt formatCode="General" sourceLinked="1"/>
        <c:majorTickMark val="out"/>
        <c:minorTickMark val="none"/>
        <c:tickLblPos val="nextTo"/>
        <c:spPr>
          <a:noFill/>
          <a:ln w="9525" cap="flat" cmpd="sng" algn="ctr">
            <a:noFill/>
            <a:round/>
          </a:ln>
          <a:effectLst/>
        </c:spPr>
        <c:txPr>
          <a:bodyPr rot="-60000000" vert="horz"/>
          <a:lstStyle/>
          <a:p>
            <a:pPr>
              <a:defRPr/>
            </a:pPr>
            <a:endParaRPr lang="ja-JP"/>
          </a:p>
        </c:txPr>
        <c:crossAx val="70822528"/>
        <c:crosses val="autoZero"/>
        <c:auto val="1"/>
        <c:lblAlgn val="ctr"/>
        <c:lblOffset val="100"/>
        <c:noMultiLvlLbl val="0"/>
      </c:catAx>
      <c:valAx>
        <c:axId val="70822528"/>
        <c:scaling>
          <c:orientation val="minMax"/>
        </c:scaling>
        <c:delete val="1"/>
        <c:axPos val="t"/>
        <c:numFmt formatCode="0%" sourceLinked="1"/>
        <c:majorTickMark val="out"/>
        <c:minorTickMark val="none"/>
        <c:tickLblPos val="nextTo"/>
        <c:crossAx val="70820992"/>
        <c:crosses val="autoZero"/>
        <c:crossBetween val="between"/>
      </c:valAx>
      <c:spPr>
        <a:noFill/>
        <a:ln>
          <a:noFill/>
        </a:ln>
        <a:effectLst/>
      </c:spPr>
    </c:plotArea>
    <c:plotVisOnly val="1"/>
    <c:dispBlanksAs val="gap"/>
    <c:showDLblsOverMax val="0"/>
  </c:chart>
  <c:spPr>
    <a:noFill/>
    <a:ln>
      <a:noFill/>
    </a:ln>
    <a:effectLst/>
  </c:spPr>
  <c:txPr>
    <a:bodyPr/>
    <a:lstStyle/>
    <a:p>
      <a:pPr>
        <a:defRPr sz="1200">
          <a:solidFill>
            <a:schemeClr val="tx1"/>
          </a:solidFill>
          <a:latin typeface="HGP創英角ｺﾞｼｯｸUB" panose="020B0900000000000000" pitchFamily="50" charset="-128"/>
          <a:ea typeface="HGP創英角ｺﾞｼｯｸUB" panose="020B0900000000000000" pitchFamily="50" charset="-128"/>
        </a:defRPr>
      </a:pPr>
      <a:endParaRPr lang="ja-JP"/>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5289393767489549"/>
          <c:y val="0.10047077198664013"/>
          <c:w val="0.74500255485061373"/>
          <c:h val="0.82001664785013106"/>
        </c:manualLayout>
      </c:layout>
      <c:barChart>
        <c:barDir val="bar"/>
        <c:grouping val="percentStacked"/>
        <c:varyColors val="0"/>
        <c:ser>
          <c:idx val="0"/>
          <c:order val="0"/>
          <c:tx>
            <c:strRef>
              <c:f>Sheet1!$E$2</c:f>
              <c:strCache>
                <c:ptCount val="1"/>
                <c:pt idx="0">
                  <c:v>有り</c:v>
                </c:pt>
              </c:strCache>
            </c:strRef>
          </c:tx>
          <c:spPr>
            <a:solidFill>
              <a:srgbClr val="3A43FF"/>
            </a:solidFill>
            <a:ln w="6350">
              <a:solidFill>
                <a:srgbClr val="0000FF"/>
              </a:solidFill>
            </a:ln>
            <a:effectLst/>
          </c:spPr>
          <c:invertIfNegative val="0"/>
          <c:cat>
            <c:strRef>
              <c:f>Sheet1!$D$3:$D$4</c:f>
              <c:strCache>
                <c:ptCount val="2"/>
                <c:pt idx="0">
                  <c:v>大阪人</c:v>
                </c:pt>
                <c:pt idx="1">
                  <c:v>その他</c:v>
                </c:pt>
              </c:strCache>
            </c:strRef>
          </c:cat>
          <c:val>
            <c:numRef>
              <c:f>Sheet1!$E$3:$E$4</c:f>
              <c:numCache>
                <c:formatCode>General</c:formatCode>
                <c:ptCount val="2"/>
                <c:pt idx="0">
                  <c:v>80</c:v>
                </c:pt>
                <c:pt idx="1">
                  <c:v>44</c:v>
                </c:pt>
              </c:numCache>
            </c:numRef>
          </c:val>
          <c:extLst xmlns:c16r2="http://schemas.microsoft.com/office/drawing/2015/06/chart">
            <c:ext xmlns:c16="http://schemas.microsoft.com/office/drawing/2014/chart" uri="{C3380CC4-5D6E-409C-BE32-E72D297353CC}">
              <c16:uniqueId val="{00000000-022B-4490-A455-585D7DCF25A3}"/>
            </c:ext>
          </c:extLst>
        </c:ser>
        <c:ser>
          <c:idx val="1"/>
          <c:order val="1"/>
          <c:tx>
            <c:strRef>
              <c:f>Sheet1!$F$2</c:f>
              <c:strCache>
                <c:ptCount val="1"/>
                <c:pt idx="0">
                  <c:v>無し</c:v>
                </c:pt>
              </c:strCache>
            </c:strRef>
          </c:tx>
          <c:spPr>
            <a:solidFill>
              <a:srgbClr val="F2F2FF"/>
            </a:solidFill>
            <a:ln w="6350">
              <a:solidFill>
                <a:srgbClr val="000000"/>
              </a:solidFill>
            </a:ln>
            <a:effectLst/>
          </c:spPr>
          <c:invertIfNegative val="0"/>
          <c:cat>
            <c:strRef>
              <c:f>Sheet1!$D$3:$D$4</c:f>
              <c:strCache>
                <c:ptCount val="2"/>
                <c:pt idx="0">
                  <c:v>大阪人</c:v>
                </c:pt>
                <c:pt idx="1">
                  <c:v>その他</c:v>
                </c:pt>
              </c:strCache>
            </c:strRef>
          </c:cat>
          <c:val>
            <c:numRef>
              <c:f>Sheet1!$F$3:$F$4</c:f>
              <c:numCache>
                <c:formatCode>General</c:formatCode>
                <c:ptCount val="2"/>
                <c:pt idx="0">
                  <c:v>20</c:v>
                </c:pt>
                <c:pt idx="1">
                  <c:v>56</c:v>
                </c:pt>
              </c:numCache>
            </c:numRef>
          </c:val>
          <c:extLst xmlns:c16r2="http://schemas.microsoft.com/office/drawing/2015/06/chart">
            <c:ext xmlns:c16="http://schemas.microsoft.com/office/drawing/2014/chart" uri="{C3380CC4-5D6E-409C-BE32-E72D297353CC}">
              <c16:uniqueId val="{00000001-022B-4490-A455-585D7DCF25A3}"/>
            </c:ext>
          </c:extLst>
        </c:ser>
        <c:dLbls>
          <c:showLegendKey val="0"/>
          <c:showVal val="0"/>
          <c:showCatName val="0"/>
          <c:showSerName val="0"/>
          <c:showPercent val="0"/>
          <c:showBubbleSize val="0"/>
        </c:dLbls>
        <c:gapWidth val="25"/>
        <c:overlap val="100"/>
        <c:axId val="160021888"/>
        <c:axId val="109982848"/>
      </c:barChart>
      <c:catAx>
        <c:axId val="160021888"/>
        <c:scaling>
          <c:orientation val="maxMin"/>
        </c:scaling>
        <c:delete val="0"/>
        <c:axPos val="l"/>
        <c:numFmt formatCode="General" sourceLinked="1"/>
        <c:majorTickMark val="out"/>
        <c:minorTickMark val="none"/>
        <c:tickLblPos val="nextTo"/>
        <c:spPr>
          <a:noFill/>
          <a:ln w="9525" cap="flat" cmpd="sng" algn="ctr">
            <a:noFill/>
            <a:round/>
          </a:ln>
          <a:effectLst/>
        </c:spPr>
        <c:txPr>
          <a:bodyPr rot="-60000000" vert="horz"/>
          <a:lstStyle/>
          <a:p>
            <a:pPr>
              <a:defRPr/>
            </a:pPr>
            <a:endParaRPr lang="ja-JP"/>
          </a:p>
        </c:txPr>
        <c:crossAx val="109982848"/>
        <c:crosses val="autoZero"/>
        <c:auto val="1"/>
        <c:lblAlgn val="ctr"/>
        <c:lblOffset val="100"/>
        <c:noMultiLvlLbl val="0"/>
      </c:catAx>
      <c:valAx>
        <c:axId val="109982848"/>
        <c:scaling>
          <c:orientation val="minMax"/>
        </c:scaling>
        <c:delete val="1"/>
        <c:axPos val="t"/>
        <c:numFmt formatCode="0%" sourceLinked="1"/>
        <c:majorTickMark val="out"/>
        <c:minorTickMark val="none"/>
        <c:tickLblPos val="nextTo"/>
        <c:crossAx val="160021888"/>
        <c:crosses val="autoZero"/>
        <c:crossBetween val="between"/>
      </c:valAx>
      <c:spPr>
        <a:noFill/>
        <a:ln>
          <a:noFill/>
        </a:ln>
        <a:effectLst/>
      </c:spPr>
    </c:plotArea>
    <c:plotVisOnly val="1"/>
    <c:dispBlanksAs val="gap"/>
    <c:showDLblsOverMax val="0"/>
  </c:chart>
  <c:spPr>
    <a:noFill/>
    <a:ln>
      <a:noFill/>
    </a:ln>
    <a:effectLst/>
  </c:spPr>
  <c:txPr>
    <a:bodyPr/>
    <a:lstStyle/>
    <a:p>
      <a:pPr>
        <a:defRPr sz="1200">
          <a:solidFill>
            <a:schemeClr val="tx1"/>
          </a:solidFill>
          <a:latin typeface="HGP創英角ｺﾞｼｯｸUB" panose="020B0900000000000000" pitchFamily="50" charset="-128"/>
          <a:ea typeface="HGP創英角ｺﾞｼｯｸUB" panose="020B0900000000000000" pitchFamily="50" charset="-128"/>
        </a:defRPr>
      </a:pPr>
      <a:endParaRPr lang="ja-JP"/>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5289393767489549"/>
          <c:y val="0.10047077198664013"/>
          <c:w val="0.74500255485061373"/>
          <c:h val="0.82001664785013106"/>
        </c:manualLayout>
      </c:layout>
      <c:barChart>
        <c:barDir val="bar"/>
        <c:grouping val="percentStacked"/>
        <c:varyColors val="0"/>
        <c:ser>
          <c:idx val="0"/>
          <c:order val="0"/>
          <c:tx>
            <c:strRef>
              <c:f>Sheet1!$E$2</c:f>
              <c:strCache>
                <c:ptCount val="1"/>
                <c:pt idx="0">
                  <c:v>有り</c:v>
                </c:pt>
              </c:strCache>
            </c:strRef>
          </c:tx>
          <c:spPr>
            <a:solidFill>
              <a:srgbClr val="3A43FF"/>
            </a:solidFill>
            <a:ln w="6350">
              <a:solidFill>
                <a:srgbClr val="0000FF"/>
              </a:solidFill>
            </a:ln>
            <a:effectLst/>
          </c:spPr>
          <c:invertIfNegative val="0"/>
          <c:cat>
            <c:strRef>
              <c:f>Sheet1!$D$3:$D$5</c:f>
              <c:strCache>
                <c:ptCount val="3"/>
                <c:pt idx="0">
                  <c:v>大阪人</c:v>
                </c:pt>
                <c:pt idx="1">
                  <c:v>その他</c:v>
                </c:pt>
                <c:pt idx="2">
                  <c:v>計</c:v>
                </c:pt>
              </c:strCache>
            </c:strRef>
          </c:cat>
          <c:val>
            <c:numRef>
              <c:f>Sheet1!$E$3:$E$5</c:f>
              <c:numCache>
                <c:formatCode>General</c:formatCode>
                <c:ptCount val="3"/>
                <c:pt idx="0">
                  <c:v>8</c:v>
                </c:pt>
                <c:pt idx="1">
                  <c:v>11</c:v>
                </c:pt>
                <c:pt idx="2">
                  <c:v>19</c:v>
                </c:pt>
              </c:numCache>
            </c:numRef>
          </c:val>
          <c:extLst xmlns:c16r2="http://schemas.microsoft.com/office/drawing/2015/06/chart">
            <c:ext xmlns:c16="http://schemas.microsoft.com/office/drawing/2014/chart" uri="{C3380CC4-5D6E-409C-BE32-E72D297353CC}">
              <c16:uniqueId val="{00000000-AC5E-4C22-9166-B907E4ED8134}"/>
            </c:ext>
          </c:extLst>
        </c:ser>
        <c:ser>
          <c:idx val="1"/>
          <c:order val="1"/>
          <c:tx>
            <c:strRef>
              <c:f>Sheet1!$F$2</c:f>
              <c:strCache>
                <c:ptCount val="1"/>
                <c:pt idx="0">
                  <c:v>無し</c:v>
                </c:pt>
              </c:strCache>
            </c:strRef>
          </c:tx>
          <c:spPr>
            <a:solidFill>
              <a:srgbClr val="F2F2FF"/>
            </a:solidFill>
            <a:ln w="6350">
              <a:solidFill>
                <a:srgbClr val="000000"/>
              </a:solidFill>
            </a:ln>
            <a:effectLst/>
          </c:spPr>
          <c:invertIfNegative val="0"/>
          <c:cat>
            <c:strRef>
              <c:f>Sheet1!$D$3:$D$5</c:f>
              <c:strCache>
                <c:ptCount val="3"/>
                <c:pt idx="0">
                  <c:v>大阪人</c:v>
                </c:pt>
                <c:pt idx="1">
                  <c:v>その他</c:v>
                </c:pt>
                <c:pt idx="2">
                  <c:v>計</c:v>
                </c:pt>
              </c:strCache>
            </c:strRef>
          </c:cat>
          <c:val>
            <c:numRef>
              <c:f>Sheet1!$F$3:$F$5</c:f>
              <c:numCache>
                <c:formatCode>General</c:formatCode>
                <c:ptCount val="3"/>
                <c:pt idx="0">
                  <c:v>2</c:v>
                </c:pt>
                <c:pt idx="1">
                  <c:v>14</c:v>
                </c:pt>
                <c:pt idx="2">
                  <c:v>16</c:v>
                </c:pt>
              </c:numCache>
            </c:numRef>
          </c:val>
          <c:extLst xmlns:c16r2="http://schemas.microsoft.com/office/drawing/2015/06/chart">
            <c:ext xmlns:c16="http://schemas.microsoft.com/office/drawing/2014/chart" uri="{C3380CC4-5D6E-409C-BE32-E72D297353CC}">
              <c16:uniqueId val="{00000001-AC5E-4C22-9166-B907E4ED8134}"/>
            </c:ext>
          </c:extLst>
        </c:ser>
        <c:dLbls>
          <c:showLegendKey val="0"/>
          <c:showVal val="0"/>
          <c:showCatName val="0"/>
          <c:showSerName val="0"/>
          <c:showPercent val="0"/>
          <c:showBubbleSize val="0"/>
        </c:dLbls>
        <c:gapWidth val="50"/>
        <c:overlap val="100"/>
        <c:axId val="151347968"/>
        <c:axId val="151349504"/>
      </c:barChart>
      <c:catAx>
        <c:axId val="151347968"/>
        <c:scaling>
          <c:orientation val="maxMin"/>
        </c:scaling>
        <c:delete val="0"/>
        <c:axPos val="l"/>
        <c:numFmt formatCode="General" sourceLinked="1"/>
        <c:majorTickMark val="out"/>
        <c:minorTickMark val="none"/>
        <c:tickLblPos val="nextTo"/>
        <c:spPr>
          <a:noFill/>
          <a:ln w="9525" cap="flat" cmpd="sng" algn="ctr">
            <a:noFill/>
            <a:round/>
          </a:ln>
          <a:effectLst/>
        </c:spPr>
        <c:txPr>
          <a:bodyPr rot="-60000000" vert="horz"/>
          <a:lstStyle/>
          <a:p>
            <a:pPr>
              <a:defRPr/>
            </a:pPr>
            <a:endParaRPr lang="ja-JP"/>
          </a:p>
        </c:txPr>
        <c:crossAx val="151349504"/>
        <c:crosses val="autoZero"/>
        <c:auto val="1"/>
        <c:lblAlgn val="ctr"/>
        <c:lblOffset val="100"/>
        <c:noMultiLvlLbl val="0"/>
      </c:catAx>
      <c:valAx>
        <c:axId val="151349504"/>
        <c:scaling>
          <c:orientation val="minMax"/>
        </c:scaling>
        <c:delete val="1"/>
        <c:axPos val="t"/>
        <c:numFmt formatCode="0%" sourceLinked="1"/>
        <c:majorTickMark val="out"/>
        <c:minorTickMark val="none"/>
        <c:tickLblPos val="nextTo"/>
        <c:crossAx val="151347968"/>
        <c:crosses val="autoZero"/>
        <c:crossBetween val="between"/>
      </c:valAx>
      <c:spPr>
        <a:noFill/>
        <a:ln>
          <a:noFill/>
        </a:ln>
        <a:effectLst/>
      </c:spPr>
    </c:plotArea>
    <c:plotVisOnly val="1"/>
    <c:dispBlanksAs val="gap"/>
    <c:showDLblsOverMax val="0"/>
  </c:chart>
  <c:spPr>
    <a:noFill/>
    <a:ln>
      <a:noFill/>
    </a:ln>
    <a:effectLst/>
  </c:spPr>
  <c:txPr>
    <a:bodyPr/>
    <a:lstStyle/>
    <a:p>
      <a:pPr>
        <a:defRPr sz="1200">
          <a:solidFill>
            <a:schemeClr val="tx1"/>
          </a:solidFill>
          <a:latin typeface="HGP創英角ｺﾞｼｯｸUB" panose="020B0900000000000000" pitchFamily="50" charset="-128"/>
          <a:ea typeface="HGP創英角ｺﾞｼｯｸUB" panose="020B0900000000000000" pitchFamily="50" charset="-128"/>
        </a:defRPr>
      </a:pPr>
      <a:endParaRPr lang="ja-JP"/>
    </a:p>
  </c:tx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4119718363341967"/>
          <c:y val="4.7791535403787527E-2"/>
          <c:w val="0.60479638225546273"/>
          <c:h val="0.74033605493928167"/>
        </c:manualLayout>
      </c:layout>
      <c:scatterChart>
        <c:scatterStyle val="smoothMarker"/>
        <c:varyColors val="0"/>
        <c:ser>
          <c:idx val="0"/>
          <c:order val="0"/>
          <c:tx>
            <c:strRef>
              <c:f>Sheet1!$B$1</c:f>
              <c:strCache>
                <c:ptCount val="1"/>
                <c:pt idx="0">
                  <c:v>Y の値</c:v>
                </c:pt>
              </c:strCache>
            </c:strRef>
          </c:tx>
          <c:spPr>
            <a:ln>
              <a:solidFill>
                <a:srgbClr val="66ADE8"/>
              </a:solidFill>
            </a:ln>
          </c:spPr>
          <c:marker>
            <c:symbol val="none"/>
          </c:marker>
          <c:xVal>
            <c:numRef>
              <c:f>Sheet1!$A$2:$A$42</c:f>
              <c:numCache>
                <c:formatCode>0.0</c:formatCode>
                <c:ptCount val="41"/>
                <c:pt idx="0">
                  <c:v>0</c:v>
                </c:pt>
                <c:pt idx="1">
                  <c:v>0.1</c:v>
                </c:pt>
                <c:pt idx="2">
                  <c:v>0.2</c:v>
                </c:pt>
                <c:pt idx="3">
                  <c:v>0.3</c:v>
                </c:pt>
                <c:pt idx="4">
                  <c:v>0.4</c:v>
                </c:pt>
                <c:pt idx="5">
                  <c:v>0.5</c:v>
                </c:pt>
                <c:pt idx="6">
                  <c:v>0.6</c:v>
                </c:pt>
                <c:pt idx="7">
                  <c:v>0.7</c:v>
                </c:pt>
                <c:pt idx="8">
                  <c:v>0.8</c:v>
                </c:pt>
                <c:pt idx="9">
                  <c:v>0.9</c:v>
                </c:pt>
                <c:pt idx="10">
                  <c:v>1</c:v>
                </c:pt>
                <c:pt idx="11">
                  <c:v>1.1000000000000001</c:v>
                </c:pt>
                <c:pt idx="12">
                  <c:v>1.2</c:v>
                </c:pt>
                <c:pt idx="13">
                  <c:v>1.3</c:v>
                </c:pt>
                <c:pt idx="14">
                  <c:v>1.4</c:v>
                </c:pt>
                <c:pt idx="15">
                  <c:v>1.5</c:v>
                </c:pt>
                <c:pt idx="16">
                  <c:v>1.6</c:v>
                </c:pt>
                <c:pt idx="17">
                  <c:v>1.7</c:v>
                </c:pt>
                <c:pt idx="18">
                  <c:v>1.8</c:v>
                </c:pt>
                <c:pt idx="19">
                  <c:v>1.9</c:v>
                </c:pt>
                <c:pt idx="20">
                  <c:v>2</c:v>
                </c:pt>
                <c:pt idx="21">
                  <c:v>2.1</c:v>
                </c:pt>
                <c:pt idx="22">
                  <c:v>2.2000000000000002</c:v>
                </c:pt>
                <c:pt idx="23">
                  <c:v>2.2999999999999998</c:v>
                </c:pt>
                <c:pt idx="24">
                  <c:v>2.4</c:v>
                </c:pt>
                <c:pt idx="25">
                  <c:v>2.5</c:v>
                </c:pt>
                <c:pt idx="26">
                  <c:v>2.6</c:v>
                </c:pt>
                <c:pt idx="27">
                  <c:v>2.7</c:v>
                </c:pt>
                <c:pt idx="28">
                  <c:v>2.8</c:v>
                </c:pt>
                <c:pt idx="29">
                  <c:v>2.9</c:v>
                </c:pt>
                <c:pt idx="30">
                  <c:v>3</c:v>
                </c:pt>
                <c:pt idx="31">
                  <c:v>3.1</c:v>
                </c:pt>
                <c:pt idx="32">
                  <c:v>3.2</c:v>
                </c:pt>
                <c:pt idx="33">
                  <c:v>3.3</c:v>
                </c:pt>
                <c:pt idx="34">
                  <c:v>3.4</c:v>
                </c:pt>
                <c:pt idx="35">
                  <c:v>3.5</c:v>
                </c:pt>
                <c:pt idx="36">
                  <c:v>3.6</c:v>
                </c:pt>
                <c:pt idx="37">
                  <c:v>3.7</c:v>
                </c:pt>
                <c:pt idx="38">
                  <c:v>3.8</c:v>
                </c:pt>
                <c:pt idx="39">
                  <c:v>3.9</c:v>
                </c:pt>
                <c:pt idx="40">
                  <c:v>4</c:v>
                </c:pt>
              </c:numCache>
            </c:numRef>
          </c:xVal>
          <c:yVal>
            <c:numRef>
              <c:f>Sheet1!$B$2:$B$42</c:f>
              <c:numCache>
                <c:formatCode>0.0</c:formatCode>
                <c:ptCount val="41"/>
                <c:pt idx="0">
                  <c:v>1</c:v>
                </c:pt>
                <c:pt idx="1">
                  <c:v>0.75182963404584924</c:v>
                </c:pt>
                <c:pt idx="2">
                  <c:v>0.65472084601857705</c:v>
                </c:pt>
                <c:pt idx="3">
                  <c:v>0.58388242077036512</c:v>
                </c:pt>
                <c:pt idx="4">
                  <c:v>0.52708925686553809</c:v>
                </c:pt>
                <c:pt idx="5">
                  <c:v>0.47950012218695348</c:v>
                </c:pt>
                <c:pt idx="6">
                  <c:v>0.43857802608099988</c:v>
                </c:pt>
                <c:pt idx="7">
                  <c:v>0.4027836942464757</c:v>
                </c:pt>
                <c:pt idx="8">
                  <c:v>0.37109336952269767</c:v>
                </c:pt>
                <c:pt idx="9">
                  <c:v>0.34278171114791145</c:v>
                </c:pt>
                <c:pt idx="10">
                  <c:v>0.31731050786291398</c:v>
                </c:pt>
                <c:pt idx="11">
                  <c:v>0.29426610430496292</c:v>
                </c:pt>
                <c:pt idx="12">
                  <c:v>0.27332167829229809</c:v>
                </c:pt>
                <c:pt idx="13">
                  <c:v>0.25421322360396431</c:v>
                </c:pt>
                <c:pt idx="14">
                  <c:v>0.23672357063785732</c:v>
                </c:pt>
                <c:pt idx="15">
                  <c:v>0.22067136191984679</c:v>
                </c:pt>
                <c:pt idx="16">
                  <c:v>0.20590321073206833</c:v>
                </c:pt>
                <c:pt idx="17">
                  <c:v>0.19228797711151979</c:v>
                </c:pt>
                <c:pt idx="18">
                  <c:v>0.17971249487899987</c:v>
                </c:pt>
                <c:pt idx="19">
                  <c:v>0.16807831903497031</c:v>
                </c:pt>
                <c:pt idx="20">
                  <c:v>0.15729920705028513</c:v>
                </c:pt>
                <c:pt idx="21">
                  <c:v>0.14729913862267605</c:v>
                </c:pt>
                <c:pt idx="22">
                  <c:v>0.13801073756865953</c:v>
                </c:pt>
                <c:pt idx="23">
                  <c:v>0.12937399883629819</c:v>
                </c:pt>
                <c:pt idx="24">
                  <c:v>0.12133525035848219</c:v>
                </c:pt>
                <c:pt idx="25">
                  <c:v>0.11384629800665802</c:v>
                </c:pt>
                <c:pt idx="26">
                  <c:v>0.10686371499337943</c:v>
                </c:pt>
                <c:pt idx="27">
                  <c:v>0.10034824646229074</c:v>
                </c:pt>
                <c:pt idx="28">
                  <c:v>9.4264306841210302E-2</c:v>
                </c:pt>
                <c:pt idx="29">
                  <c:v>8.8579552579776788E-2</c:v>
                </c:pt>
                <c:pt idx="30">
                  <c:v>8.3264516663550447E-2</c:v>
                </c:pt>
                <c:pt idx="31">
                  <c:v>7.8292294146409883E-2</c:v>
                </c:pt>
                <c:pt idx="32">
                  <c:v>7.3638270120302621E-2</c:v>
                </c:pt>
                <c:pt idx="33">
                  <c:v>6.9279883221201974E-2</c:v>
                </c:pt>
                <c:pt idx="34">
                  <c:v>6.5196419078130063E-2</c:v>
                </c:pt>
                <c:pt idx="35">
                  <c:v>6.1368829139402156E-2</c:v>
                </c:pt>
                <c:pt idx="36">
                  <c:v>5.7779571123597238E-2</c:v>
                </c:pt>
                <c:pt idx="37">
                  <c:v>5.4412467991601439E-2</c:v>
                </c:pt>
                <c:pt idx="38">
                  <c:v>5.1252582857369527E-2</c:v>
                </c:pt>
                <c:pt idx="39">
                  <c:v>4.8286107676681664E-2</c:v>
                </c:pt>
                <c:pt idx="40">
                  <c:v>4.5500263896358382E-2</c:v>
                </c:pt>
              </c:numCache>
            </c:numRef>
          </c:yVal>
          <c:smooth val="1"/>
          <c:extLst xmlns:c16r2="http://schemas.microsoft.com/office/drawing/2015/06/chart">
            <c:ext xmlns:c16="http://schemas.microsoft.com/office/drawing/2014/chart" uri="{C3380CC4-5D6E-409C-BE32-E72D297353CC}">
              <c16:uniqueId val="{00000000-1165-46B9-A940-72F588232479}"/>
            </c:ext>
          </c:extLst>
        </c:ser>
        <c:dLbls>
          <c:showLegendKey val="0"/>
          <c:showVal val="0"/>
          <c:showCatName val="0"/>
          <c:showSerName val="0"/>
          <c:showPercent val="0"/>
          <c:showBubbleSize val="0"/>
        </c:dLbls>
        <c:axId val="166883328"/>
        <c:axId val="167147392"/>
      </c:scatterChart>
      <c:valAx>
        <c:axId val="166883328"/>
        <c:scaling>
          <c:orientation val="minMax"/>
          <c:max val="4"/>
          <c:min val="0"/>
        </c:scaling>
        <c:delete val="0"/>
        <c:axPos val="b"/>
        <c:title>
          <c:tx>
            <c:rich>
              <a:bodyPr/>
              <a:lstStyle/>
              <a:p>
                <a:pPr>
                  <a:defRPr sz="1200" b="1">
                    <a:latin typeface="Cambria Math" panose="02040503050406030204" pitchFamily="18" charset="0"/>
                    <a:ea typeface="Cambria Math" panose="02040503050406030204" pitchFamily="18" charset="0"/>
                  </a:defRPr>
                </a:pPr>
                <a:r>
                  <a:rPr lang="en-US" altLang="ja-JP" sz="1200" b="1" dirty="0">
                    <a:latin typeface="Cambria Math" panose="02040503050406030204" pitchFamily="18" charset="0"/>
                    <a:ea typeface="Cambria Math" panose="02040503050406030204" pitchFamily="18" charset="0"/>
                  </a:rPr>
                  <a:t>χ2</a:t>
                </a:r>
                <a:endParaRPr lang="ja-JP" altLang="en-US" sz="1200" b="1" dirty="0">
                  <a:latin typeface="Cambria Math" panose="02040503050406030204" pitchFamily="18" charset="0"/>
                </a:endParaRPr>
              </a:p>
            </c:rich>
          </c:tx>
          <c:layout>
            <c:manualLayout>
              <c:xMode val="edge"/>
              <c:yMode val="edge"/>
              <c:x val="0.67649430809095412"/>
              <c:y val="0.85172453086319855"/>
            </c:manualLayout>
          </c:layout>
          <c:overlay val="0"/>
        </c:title>
        <c:numFmt formatCode="0.0" sourceLinked="1"/>
        <c:majorTickMark val="out"/>
        <c:minorTickMark val="none"/>
        <c:tickLblPos val="nextTo"/>
        <c:txPr>
          <a:bodyPr/>
          <a:lstStyle/>
          <a:p>
            <a:pPr>
              <a:defRPr sz="1200">
                <a:latin typeface="ＭＳ Ｐゴシック" panose="020B0600070205080204" pitchFamily="50" charset="-128"/>
                <a:ea typeface="ＭＳ Ｐゴシック" panose="020B0600070205080204" pitchFamily="50" charset="-128"/>
              </a:defRPr>
            </a:pPr>
            <a:endParaRPr lang="ja-JP"/>
          </a:p>
        </c:txPr>
        <c:crossAx val="167147392"/>
        <c:crosses val="autoZero"/>
        <c:crossBetween val="midCat"/>
        <c:majorUnit val="1"/>
      </c:valAx>
      <c:valAx>
        <c:axId val="167147392"/>
        <c:scaling>
          <c:orientation val="minMax"/>
          <c:max val="1"/>
          <c:min val="0"/>
        </c:scaling>
        <c:delete val="0"/>
        <c:axPos val="l"/>
        <c:majorGridlines/>
        <c:title>
          <c:tx>
            <c:rich>
              <a:bodyPr rot="0" vert="horz"/>
              <a:lstStyle/>
              <a:p>
                <a:pPr>
                  <a:defRPr sz="1200" b="1">
                    <a:latin typeface="Cambria Math" panose="02040503050406030204" pitchFamily="18" charset="0"/>
                    <a:ea typeface="Cambria Math" panose="02040503050406030204" pitchFamily="18" charset="0"/>
                  </a:defRPr>
                </a:pPr>
                <a:r>
                  <a:rPr lang="en-US" altLang="ja-JP" sz="1200" b="1" dirty="0" err="1">
                    <a:latin typeface="Cambria Math" panose="02040503050406030204" pitchFamily="18" charset="0"/>
                    <a:ea typeface="Cambria Math" panose="02040503050406030204" pitchFamily="18" charset="0"/>
                  </a:rPr>
                  <a:t>Prob</a:t>
                </a:r>
                <a:endParaRPr lang="en-US" altLang="ja-JP" sz="1200" b="1" dirty="0">
                  <a:latin typeface="Cambria Math" panose="02040503050406030204" pitchFamily="18" charset="0"/>
                  <a:ea typeface="Cambria Math" panose="02040503050406030204" pitchFamily="18" charset="0"/>
                </a:endParaRPr>
              </a:p>
              <a:p>
                <a:pPr>
                  <a:defRPr sz="1200" b="1">
                    <a:latin typeface="Cambria Math" panose="02040503050406030204" pitchFamily="18" charset="0"/>
                    <a:ea typeface="Cambria Math" panose="02040503050406030204" pitchFamily="18" charset="0"/>
                  </a:defRPr>
                </a:pPr>
                <a:r>
                  <a:rPr lang="en-US" altLang="ja-JP" sz="1200" b="1" dirty="0">
                    <a:latin typeface="Cambria Math" panose="02040503050406030204" pitchFamily="18" charset="0"/>
                    <a:ea typeface="Cambria Math" panose="02040503050406030204" pitchFamily="18" charset="0"/>
                  </a:rPr>
                  <a:t>(&gt;χ2)</a:t>
                </a:r>
                <a:endParaRPr lang="ja-JP" altLang="en-US" sz="1200" b="1" dirty="0">
                  <a:latin typeface="Cambria Math" panose="02040503050406030204" pitchFamily="18" charset="0"/>
                  <a:ea typeface="HGP創英角ｺﾞｼｯｸUB" panose="020B0900000000000000" pitchFamily="50" charset="-128"/>
                </a:endParaRPr>
              </a:p>
            </c:rich>
          </c:tx>
          <c:layout>
            <c:manualLayout>
              <c:xMode val="edge"/>
              <c:yMode val="edge"/>
              <c:x val="0.15193685037994584"/>
              <c:y val="0.35685642423872105"/>
            </c:manualLayout>
          </c:layout>
          <c:overlay val="0"/>
        </c:title>
        <c:numFmt formatCode="0.0" sourceLinked="1"/>
        <c:majorTickMark val="out"/>
        <c:minorTickMark val="none"/>
        <c:tickLblPos val="nextTo"/>
        <c:txPr>
          <a:bodyPr/>
          <a:lstStyle/>
          <a:p>
            <a:pPr>
              <a:defRPr sz="1100">
                <a:latin typeface="ＭＳ Ｐゴシック" panose="020B0600070205080204" pitchFamily="50" charset="-128"/>
                <a:ea typeface="ＭＳ Ｐゴシック" panose="020B0600070205080204" pitchFamily="50" charset="-128"/>
              </a:defRPr>
            </a:pPr>
            <a:endParaRPr lang="ja-JP"/>
          </a:p>
        </c:txPr>
        <c:crossAx val="166883328"/>
        <c:crosses val="autoZero"/>
        <c:crossBetween val="midCat"/>
        <c:majorUnit val="0.2"/>
      </c:valAx>
    </c:plotArea>
    <c:plotVisOnly val="1"/>
    <c:dispBlanksAs val="gap"/>
    <c:showDLblsOverMax val="0"/>
  </c:chart>
  <c:txPr>
    <a:bodyPr/>
    <a:lstStyle/>
    <a:p>
      <a:pPr>
        <a:defRPr sz="1800"/>
      </a:pPr>
      <a:endParaRPr lang="ja-JP"/>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4119718363341967"/>
          <c:y val="4.7791535403787527E-2"/>
          <c:w val="0.60479638225546273"/>
          <c:h val="0.74033605493928167"/>
        </c:manualLayout>
      </c:layout>
      <c:scatterChart>
        <c:scatterStyle val="smoothMarker"/>
        <c:varyColors val="0"/>
        <c:ser>
          <c:idx val="0"/>
          <c:order val="0"/>
          <c:tx>
            <c:strRef>
              <c:f>Sheet1!$B$1</c:f>
              <c:strCache>
                <c:ptCount val="1"/>
                <c:pt idx="0">
                  <c:v>Y の値</c:v>
                </c:pt>
              </c:strCache>
            </c:strRef>
          </c:tx>
          <c:spPr>
            <a:ln>
              <a:solidFill>
                <a:srgbClr val="66ADE8"/>
              </a:solidFill>
            </a:ln>
          </c:spPr>
          <c:marker>
            <c:symbol val="none"/>
          </c:marker>
          <c:xVal>
            <c:numRef>
              <c:f>Sheet1!$A$2:$A$42</c:f>
              <c:numCache>
                <c:formatCode>0.0</c:formatCode>
                <c:ptCount val="41"/>
                <c:pt idx="0">
                  <c:v>0</c:v>
                </c:pt>
                <c:pt idx="1">
                  <c:v>0.1</c:v>
                </c:pt>
                <c:pt idx="2">
                  <c:v>0.2</c:v>
                </c:pt>
                <c:pt idx="3">
                  <c:v>0.3</c:v>
                </c:pt>
                <c:pt idx="4">
                  <c:v>0.4</c:v>
                </c:pt>
                <c:pt idx="5">
                  <c:v>0.5</c:v>
                </c:pt>
                <c:pt idx="6">
                  <c:v>0.6</c:v>
                </c:pt>
                <c:pt idx="7">
                  <c:v>0.7</c:v>
                </c:pt>
                <c:pt idx="8">
                  <c:v>0.8</c:v>
                </c:pt>
                <c:pt idx="9">
                  <c:v>0.9</c:v>
                </c:pt>
                <c:pt idx="10">
                  <c:v>1</c:v>
                </c:pt>
                <c:pt idx="11">
                  <c:v>1.1000000000000001</c:v>
                </c:pt>
                <c:pt idx="12">
                  <c:v>1.2</c:v>
                </c:pt>
                <c:pt idx="13">
                  <c:v>1.3</c:v>
                </c:pt>
                <c:pt idx="14">
                  <c:v>1.4</c:v>
                </c:pt>
                <c:pt idx="15">
                  <c:v>1.5</c:v>
                </c:pt>
                <c:pt idx="16">
                  <c:v>1.6</c:v>
                </c:pt>
                <c:pt idx="17">
                  <c:v>1.7</c:v>
                </c:pt>
                <c:pt idx="18">
                  <c:v>1.8</c:v>
                </c:pt>
                <c:pt idx="19">
                  <c:v>1.9</c:v>
                </c:pt>
                <c:pt idx="20">
                  <c:v>2</c:v>
                </c:pt>
                <c:pt idx="21">
                  <c:v>2.1</c:v>
                </c:pt>
                <c:pt idx="22">
                  <c:v>2.2000000000000002</c:v>
                </c:pt>
                <c:pt idx="23">
                  <c:v>2.2999999999999998</c:v>
                </c:pt>
                <c:pt idx="24">
                  <c:v>2.4</c:v>
                </c:pt>
                <c:pt idx="25">
                  <c:v>2.5</c:v>
                </c:pt>
                <c:pt idx="26">
                  <c:v>2.6</c:v>
                </c:pt>
                <c:pt idx="27">
                  <c:v>2.7</c:v>
                </c:pt>
                <c:pt idx="28">
                  <c:v>2.8</c:v>
                </c:pt>
                <c:pt idx="29">
                  <c:v>2.9</c:v>
                </c:pt>
                <c:pt idx="30">
                  <c:v>3</c:v>
                </c:pt>
                <c:pt idx="31">
                  <c:v>3.1</c:v>
                </c:pt>
                <c:pt idx="32">
                  <c:v>3.2</c:v>
                </c:pt>
                <c:pt idx="33">
                  <c:v>3.3</c:v>
                </c:pt>
                <c:pt idx="34">
                  <c:v>3.4</c:v>
                </c:pt>
                <c:pt idx="35">
                  <c:v>3.5</c:v>
                </c:pt>
                <c:pt idx="36">
                  <c:v>3.6</c:v>
                </c:pt>
                <c:pt idx="37">
                  <c:v>3.7</c:v>
                </c:pt>
                <c:pt idx="38">
                  <c:v>3.8</c:v>
                </c:pt>
                <c:pt idx="39">
                  <c:v>3.9</c:v>
                </c:pt>
                <c:pt idx="40">
                  <c:v>4</c:v>
                </c:pt>
              </c:numCache>
            </c:numRef>
          </c:xVal>
          <c:yVal>
            <c:numRef>
              <c:f>Sheet1!$B$2:$B$42</c:f>
              <c:numCache>
                <c:formatCode>0.0</c:formatCode>
                <c:ptCount val="41"/>
                <c:pt idx="0">
                  <c:v>1</c:v>
                </c:pt>
                <c:pt idx="1">
                  <c:v>0.75182963404584924</c:v>
                </c:pt>
                <c:pt idx="2">
                  <c:v>0.65472084601857705</c:v>
                </c:pt>
                <c:pt idx="3">
                  <c:v>0.58388242077036512</c:v>
                </c:pt>
                <c:pt idx="4">
                  <c:v>0.52708925686553809</c:v>
                </c:pt>
                <c:pt idx="5">
                  <c:v>0.47950012218695348</c:v>
                </c:pt>
                <c:pt idx="6">
                  <c:v>0.43857802608099988</c:v>
                </c:pt>
                <c:pt idx="7">
                  <c:v>0.4027836942464757</c:v>
                </c:pt>
                <c:pt idx="8">
                  <c:v>0.37109336952269767</c:v>
                </c:pt>
                <c:pt idx="9">
                  <c:v>0.34278171114791145</c:v>
                </c:pt>
                <c:pt idx="10">
                  <c:v>0.31731050786291398</c:v>
                </c:pt>
                <c:pt idx="11">
                  <c:v>0.29426610430496292</c:v>
                </c:pt>
                <c:pt idx="12">
                  <c:v>0.27332167829229809</c:v>
                </c:pt>
                <c:pt idx="13">
                  <c:v>0.25421322360396431</c:v>
                </c:pt>
                <c:pt idx="14">
                  <c:v>0.23672357063785732</c:v>
                </c:pt>
                <c:pt idx="15">
                  <c:v>0.22067136191984679</c:v>
                </c:pt>
                <c:pt idx="16">
                  <c:v>0.20590321073206833</c:v>
                </c:pt>
                <c:pt idx="17">
                  <c:v>0.19228797711151979</c:v>
                </c:pt>
                <c:pt idx="18">
                  <c:v>0.17971249487899987</c:v>
                </c:pt>
                <c:pt idx="19">
                  <c:v>0.16807831903497031</c:v>
                </c:pt>
                <c:pt idx="20">
                  <c:v>0.15729920705028513</c:v>
                </c:pt>
                <c:pt idx="21">
                  <c:v>0.14729913862267605</c:v>
                </c:pt>
                <c:pt idx="22">
                  <c:v>0.13801073756865953</c:v>
                </c:pt>
                <c:pt idx="23">
                  <c:v>0.12937399883629819</c:v>
                </c:pt>
                <c:pt idx="24">
                  <c:v>0.12133525035848219</c:v>
                </c:pt>
                <c:pt idx="25">
                  <c:v>0.11384629800665802</c:v>
                </c:pt>
                <c:pt idx="26">
                  <c:v>0.10686371499337943</c:v>
                </c:pt>
                <c:pt idx="27">
                  <c:v>0.10034824646229074</c:v>
                </c:pt>
                <c:pt idx="28">
                  <c:v>9.4264306841210302E-2</c:v>
                </c:pt>
                <c:pt idx="29">
                  <c:v>8.8579552579776788E-2</c:v>
                </c:pt>
                <c:pt idx="30">
                  <c:v>8.3264516663550447E-2</c:v>
                </c:pt>
                <c:pt idx="31">
                  <c:v>7.8292294146409883E-2</c:v>
                </c:pt>
                <c:pt idx="32">
                  <c:v>7.3638270120302621E-2</c:v>
                </c:pt>
                <c:pt idx="33">
                  <c:v>6.9279883221201974E-2</c:v>
                </c:pt>
                <c:pt idx="34">
                  <c:v>6.5196419078130063E-2</c:v>
                </c:pt>
                <c:pt idx="35">
                  <c:v>6.1368829139402156E-2</c:v>
                </c:pt>
                <c:pt idx="36">
                  <c:v>5.7779571123597238E-2</c:v>
                </c:pt>
                <c:pt idx="37">
                  <c:v>5.4412467991601439E-2</c:v>
                </c:pt>
                <c:pt idx="38">
                  <c:v>5.1252582857369527E-2</c:v>
                </c:pt>
                <c:pt idx="39">
                  <c:v>4.8286107676681664E-2</c:v>
                </c:pt>
                <c:pt idx="40">
                  <c:v>4.5500263896358382E-2</c:v>
                </c:pt>
              </c:numCache>
            </c:numRef>
          </c:yVal>
          <c:smooth val="1"/>
          <c:extLst xmlns:c16r2="http://schemas.microsoft.com/office/drawing/2015/06/chart">
            <c:ext xmlns:c16="http://schemas.microsoft.com/office/drawing/2014/chart" uri="{C3380CC4-5D6E-409C-BE32-E72D297353CC}">
              <c16:uniqueId val="{00000000-FBC3-417A-9B10-450CA8EA8A36}"/>
            </c:ext>
          </c:extLst>
        </c:ser>
        <c:dLbls>
          <c:showLegendKey val="0"/>
          <c:showVal val="0"/>
          <c:showCatName val="0"/>
          <c:showSerName val="0"/>
          <c:showPercent val="0"/>
          <c:showBubbleSize val="0"/>
        </c:dLbls>
        <c:axId val="186619776"/>
        <c:axId val="186621952"/>
      </c:scatterChart>
      <c:valAx>
        <c:axId val="186619776"/>
        <c:scaling>
          <c:orientation val="minMax"/>
          <c:max val="4"/>
          <c:min val="0"/>
        </c:scaling>
        <c:delete val="0"/>
        <c:axPos val="b"/>
        <c:title>
          <c:tx>
            <c:rich>
              <a:bodyPr/>
              <a:lstStyle/>
              <a:p>
                <a:pPr>
                  <a:defRPr sz="1400">
                    <a:latin typeface="Cambria Math" panose="02040503050406030204" pitchFamily="18" charset="0"/>
                    <a:ea typeface="Cambria Math" panose="02040503050406030204" pitchFamily="18" charset="0"/>
                  </a:defRPr>
                </a:pPr>
                <a:r>
                  <a:rPr lang="en-US" altLang="ja-JP" sz="1400" dirty="0">
                    <a:latin typeface="Cambria Math" panose="02040503050406030204" pitchFamily="18" charset="0"/>
                    <a:ea typeface="Cambria Math" panose="02040503050406030204" pitchFamily="18" charset="0"/>
                  </a:rPr>
                  <a:t>χ2</a:t>
                </a:r>
                <a:endParaRPr lang="ja-JP" altLang="en-US" sz="1400" dirty="0">
                  <a:latin typeface="Cambria Math" panose="02040503050406030204" pitchFamily="18" charset="0"/>
                </a:endParaRPr>
              </a:p>
            </c:rich>
          </c:tx>
          <c:layout>
            <c:manualLayout>
              <c:xMode val="edge"/>
              <c:yMode val="edge"/>
              <c:x val="0.61637654312102141"/>
              <c:y val="0.86045341908768114"/>
            </c:manualLayout>
          </c:layout>
          <c:overlay val="0"/>
        </c:title>
        <c:numFmt formatCode="0.0" sourceLinked="1"/>
        <c:majorTickMark val="out"/>
        <c:minorTickMark val="none"/>
        <c:tickLblPos val="nextTo"/>
        <c:txPr>
          <a:bodyPr/>
          <a:lstStyle/>
          <a:p>
            <a:pPr>
              <a:defRPr sz="1100">
                <a:latin typeface="ＭＳ Ｐゴシック" panose="020B0600070205080204" pitchFamily="50" charset="-128"/>
                <a:ea typeface="ＭＳ Ｐゴシック" panose="020B0600070205080204" pitchFamily="50" charset="-128"/>
              </a:defRPr>
            </a:pPr>
            <a:endParaRPr lang="ja-JP"/>
          </a:p>
        </c:txPr>
        <c:crossAx val="186621952"/>
        <c:crosses val="autoZero"/>
        <c:crossBetween val="midCat"/>
        <c:majorUnit val="1"/>
      </c:valAx>
      <c:valAx>
        <c:axId val="186621952"/>
        <c:scaling>
          <c:orientation val="minMax"/>
          <c:max val="1"/>
          <c:min val="0"/>
        </c:scaling>
        <c:delete val="0"/>
        <c:axPos val="l"/>
        <c:majorGridlines/>
        <c:title>
          <c:tx>
            <c:rich>
              <a:bodyPr rot="0" vert="horz"/>
              <a:lstStyle/>
              <a:p>
                <a:pPr>
                  <a:defRPr sz="1400">
                    <a:latin typeface="Cambria Math" panose="02040503050406030204" pitchFamily="18" charset="0"/>
                    <a:ea typeface="Cambria Math" panose="02040503050406030204" pitchFamily="18" charset="0"/>
                  </a:defRPr>
                </a:pPr>
                <a:r>
                  <a:rPr lang="en-US" altLang="ja-JP" sz="1400" dirty="0" err="1">
                    <a:latin typeface="Cambria Math" panose="02040503050406030204" pitchFamily="18" charset="0"/>
                    <a:ea typeface="Cambria Math" panose="02040503050406030204" pitchFamily="18" charset="0"/>
                  </a:rPr>
                  <a:t>Prob</a:t>
                </a:r>
                <a:endParaRPr lang="en-US" altLang="ja-JP" sz="1400" dirty="0">
                  <a:latin typeface="Cambria Math" panose="02040503050406030204" pitchFamily="18" charset="0"/>
                  <a:ea typeface="Cambria Math" panose="02040503050406030204" pitchFamily="18" charset="0"/>
                </a:endParaRPr>
              </a:p>
              <a:p>
                <a:pPr>
                  <a:defRPr sz="1400">
                    <a:latin typeface="Cambria Math" panose="02040503050406030204" pitchFamily="18" charset="0"/>
                    <a:ea typeface="Cambria Math" panose="02040503050406030204" pitchFamily="18" charset="0"/>
                  </a:defRPr>
                </a:pPr>
                <a:r>
                  <a:rPr lang="en-US" altLang="ja-JP" sz="1400" dirty="0">
                    <a:latin typeface="Cambria Math" panose="02040503050406030204" pitchFamily="18" charset="0"/>
                    <a:ea typeface="Cambria Math" panose="02040503050406030204" pitchFamily="18" charset="0"/>
                  </a:rPr>
                  <a:t>(&gt;χ2)</a:t>
                </a:r>
                <a:endParaRPr lang="ja-JP" altLang="en-US" sz="1400" dirty="0">
                  <a:latin typeface="Cambria Math" panose="02040503050406030204" pitchFamily="18" charset="0"/>
                </a:endParaRPr>
              </a:p>
            </c:rich>
          </c:tx>
          <c:layout/>
          <c:overlay val="0"/>
        </c:title>
        <c:numFmt formatCode="0.0" sourceLinked="1"/>
        <c:majorTickMark val="out"/>
        <c:minorTickMark val="none"/>
        <c:tickLblPos val="nextTo"/>
        <c:txPr>
          <a:bodyPr/>
          <a:lstStyle/>
          <a:p>
            <a:pPr>
              <a:defRPr sz="1100">
                <a:latin typeface="ＭＳ Ｐゴシック" panose="020B0600070205080204" pitchFamily="50" charset="-128"/>
                <a:ea typeface="ＭＳ Ｐゴシック" panose="020B0600070205080204" pitchFamily="50" charset="-128"/>
              </a:defRPr>
            </a:pPr>
            <a:endParaRPr lang="ja-JP"/>
          </a:p>
        </c:txPr>
        <c:crossAx val="186619776"/>
        <c:crosses val="autoZero"/>
        <c:crossBetween val="midCat"/>
        <c:majorUnit val="0.2"/>
      </c:valAx>
    </c:plotArea>
    <c:plotVisOnly val="1"/>
    <c:dispBlanksAs val="gap"/>
    <c:showDLblsOverMax val="0"/>
  </c:chart>
  <c:txPr>
    <a:bodyPr/>
    <a:lstStyle/>
    <a:p>
      <a:pPr>
        <a:defRPr sz="1800"/>
      </a:pPr>
      <a:endParaRPr lang="ja-JP"/>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0.75153</cdr:x>
      <cdr:y>0.08658</cdr:y>
    </cdr:from>
    <cdr:to>
      <cdr:x>0.91733</cdr:x>
      <cdr:y>0.34072</cdr:y>
    </cdr:to>
    <cdr:sp macro="" textlink="">
      <cdr:nvSpPr>
        <cdr:cNvPr id="5" name="テキスト ボックス 1"/>
        <cdr:cNvSpPr txBox="1"/>
      </cdr:nvSpPr>
      <cdr:spPr>
        <a:xfrm xmlns:a="http://schemas.openxmlformats.org/drawingml/2006/main">
          <a:off x="4242717" y="196237"/>
          <a:ext cx="936000" cy="576000"/>
        </a:xfrm>
        <a:prstGeom xmlns:a="http://schemas.openxmlformats.org/drawingml/2006/main" prst="rect">
          <a:avLst/>
        </a:prstGeom>
      </cdr:spPr>
      <cdr:txBody>
        <a:bodyPr xmlns:a="http://schemas.openxmlformats.org/drawingml/2006/main" wrap="square" tIns="3600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ja-JP" altLang="en-US" sz="1400" dirty="0">
              <a:solidFill>
                <a:sysClr val="windowText" lastClr="000000"/>
              </a:solidFill>
              <a:latin typeface="HGP創英角ｺﾞｼｯｸUB" panose="020B0900000000000000" pitchFamily="50" charset="-128"/>
              <a:ea typeface="HGP創英角ｺﾞｼｯｸUB" panose="020B0900000000000000" pitchFamily="50" charset="-128"/>
            </a:rPr>
            <a:t>無し</a:t>
          </a:r>
          <a:r>
            <a:rPr lang="ja-JP" altLang="en-US" sz="1800" dirty="0">
              <a:solidFill>
                <a:sysClr val="windowText" lastClr="000000"/>
              </a:solidFill>
              <a:latin typeface="HGP創英角ｺﾞｼｯｸUB" panose="020B0900000000000000" pitchFamily="50" charset="-128"/>
              <a:ea typeface="HGP創英角ｺﾞｼｯｸUB" panose="020B0900000000000000" pitchFamily="50" charset="-128"/>
            </a:rPr>
            <a:t> </a:t>
          </a:r>
          <a:r>
            <a:rPr lang="en-US" altLang="ja-JP" sz="1800" dirty="0">
              <a:solidFill>
                <a:sysClr val="windowText" lastClr="000000"/>
              </a:solidFill>
              <a:latin typeface="HGP創英角ｺﾞｼｯｸUB" panose="020B0900000000000000" pitchFamily="50" charset="-128"/>
              <a:ea typeface="HGP創英角ｺﾞｼｯｸUB" panose="020B0900000000000000" pitchFamily="50" charset="-128"/>
            </a:rPr>
            <a:t>45.7</a:t>
          </a:r>
          <a:r>
            <a:rPr lang="en-US" altLang="ja-JP" sz="1400" dirty="0">
              <a:solidFill>
                <a:sysClr val="windowText" lastClr="000000"/>
              </a:solidFill>
              <a:latin typeface="HGP創英角ｺﾞｼｯｸUB" panose="020B0900000000000000" pitchFamily="50" charset="-128"/>
              <a:ea typeface="HGP創英角ｺﾞｼｯｸUB" panose="020B0900000000000000" pitchFamily="50" charset="-128"/>
            </a:rPr>
            <a:t>%</a:t>
          </a:r>
          <a:endParaRPr lang="ja-JP" altLang="en-US" sz="1800" dirty="0">
            <a:solidFill>
              <a:sysClr val="windowText" lastClr="000000"/>
            </a:solidFill>
            <a:latin typeface="HGP創英角ｺﾞｼｯｸUB" panose="020B0900000000000000" pitchFamily="50" charset="-128"/>
            <a:ea typeface="HGP創英角ｺﾞｼｯｸUB" panose="020B0900000000000000" pitchFamily="50" charset="-128"/>
          </a:endParaRPr>
        </a:p>
      </cdr:txBody>
    </cdr:sp>
  </cdr:relSizeAnchor>
  <cdr:relSizeAnchor xmlns:cdr="http://schemas.openxmlformats.org/drawingml/2006/chartDrawing">
    <cdr:from>
      <cdr:x>0.36914</cdr:x>
      <cdr:y>0.10936</cdr:y>
    </cdr:from>
    <cdr:to>
      <cdr:x>0.53494</cdr:x>
      <cdr:y>0.36349</cdr:y>
    </cdr:to>
    <cdr:sp macro="" textlink="">
      <cdr:nvSpPr>
        <cdr:cNvPr id="2" name="テキスト ボックス 1"/>
        <cdr:cNvSpPr txBox="1"/>
      </cdr:nvSpPr>
      <cdr:spPr>
        <a:xfrm xmlns:a="http://schemas.openxmlformats.org/drawingml/2006/main">
          <a:off x="2083984" y="247854"/>
          <a:ext cx="936000" cy="576000"/>
        </a:xfrm>
        <a:prstGeom xmlns:a="http://schemas.openxmlformats.org/drawingml/2006/main" prst="rect">
          <a:avLst/>
        </a:prstGeom>
      </cdr:spPr>
      <cdr:txBody>
        <a:bodyPr xmlns:a="http://schemas.openxmlformats.org/drawingml/2006/main" vertOverflow="clip" wrap="square" tIns="36000" rtlCol="0"/>
        <a:lstStyle xmlns:a="http://schemas.openxmlformats.org/drawingml/2006/main"/>
        <a:p xmlns:a="http://schemas.openxmlformats.org/drawingml/2006/main">
          <a:pPr algn="ctr"/>
          <a:r>
            <a:rPr lang="ja-JP" altLang="en-US" sz="1400" dirty="0">
              <a:solidFill>
                <a:schemeClr val="bg1"/>
              </a:solidFill>
              <a:latin typeface="HGP創英角ｺﾞｼｯｸUB" panose="020B0900000000000000" pitchFamily="50" charset="-128"/>
              <a:ea typeface="HGP創英角ｺﾞｼｯｸUB" panose="020B0900000000000000" pitchFamily="50" charset="-128"/>
            </a:rPr>
            <a:t>有り</a:t>
          </a:r>
          <a:endParaRPr lang="en-US" altLang="ja-JP" sz="1800" dirty="0">
            <a:solidFill>
              <a:schemeClr val="bg1"/>
            </a:solidFill>
            <a:latin typeface="HGP創英角ｺﾞｼｯｸUB" panose="020B0900000000000000" pitchFamily="50" charset="-128"/>
            <a:ea typeface="HGP創英角ｺﾞｼｯｸUB" panose="020B0900000000000000" pitchFamily="50" charset="-128"/>
          </a:endParaRPr>
        </a:p>
        <a:p xmlns:a="http://schemas.openxmlformats.org/drawingml/2006/main">
          <a:pPr algn="ctr"/>
          <a:r>
            <a:rPr lang="en-US" altLang="ja-JP" sz="1800" dirty="0">
              <a:solidFill>
                <a:schemeClr val="bg1"/>
              </a:solidFill>
              <a:latin typeface="HGP創英角ｺﾞｼｯｸUB" panose="020B0900000000000000" pitchFamily="50" charset="-128"/>
              <a:ea typeface="HGP創英角ｺﾞｼｯｸUB" panose="020B0900000000000000" pitchFamily="50" charset="-128"/>
            </a:rPr>
            <a:t>54.3</a:t>
          </a:r>
          <a:r>
            <a:rPr lang="en-US" altLang="ja-JP" sz="1400" dirty="0">
              <a:solidFill>
                <a:schemeClr val="bg1"/>
              </a:solidFill>
              <a:latin typeface="HGP創英角ｺﾞｼｯｸUB" panose="020B0900000000000000" pitchFamily="50" charset="-128"/>
              <a:ea typeface="HGP創英角ｺﾞｼｯｸUB" panose="020B0900000000000000" pitchFamily="50" charset="-128"/>
            </a:rPr>
            <a:t>%</a:t>
          </a:r>
          <a:endParaRPr lang="ja-JP" altLang="en-US" sz="1800" dirty="0">
            <a:solidFill>
              <a:schemeClr val="bg1"/>
            </a:solidFill>
            <a:latin typeface="HGP創英角ｺﾞｼｯｸUB" panose="020B0900000000000000" pitchFamily="50" charset="-128"/>
            <a:ea typeface="HGP創英角ｺﾞｼｯｸUB" panose="020B0900000000000000" pitchFamily="50" charset="-128"/>
          </a:endParaRPr>
        </a:p>
      </cdr:txBody>
    </cdr:sp>
  </cdr:relSizeAnchor>
  <cdr:relSizeAnchor xmlns:cdr="http://schemas.openxmlformats.org/drawingml/2006/chartDrawing">
    <cdr:from>
      <cdr:x>0.75153</cdr:x>
      <cdr:y>0.35975</cdr:y>
    </cdr:from>
    <cdr:to>
      <cdr:x>0.91733</cdr:x>
      <cdr:y>0.61388</cdr:y>
    </cdr:to>
    <cdr:sp macro="" textlink="">
      <cdr:nvSpPr>
        <cdr:cNvPr id="10" name="テキスト ボックス 1">
          <a:extLst xmlns:a="http://schemas.openxmlformats.org/drawingml/2006/main">
            <a:ext uri="{FF2B5EF4-FFF2-40B4-BE49-F238E27FC236}">
              <a16:creationId xmlns:a16="http://schemas.microsoft.com/office/drawing/2014/main" xmlns="" id="{1D6AE14B-96BC-4B6E-9BF6-A64282D228BB}"/>
            </a:ext>
          </a:extLst>
        </cdr:cNvPr>
        <cdr:cNvSpPr txBox="1"/>
      </cdr:nvSpPr>
      <cdr:spPr>
        <a:xfrm xmlns:a="http://schemas.openxmlformats.org/drawingml/2006/main">
          <a:off x="4242717" y="815362"/>
          <a:ext cx="936000" cy="576000"/>
        </a:xfrm>
        <a:prstGeom xmlns:a="http://schemas.openxmlformats.org/drawingml/2006/main" prst="rect">
          <a:avLst/>
        </a:prstGeom>
      </cdr:spPr>
      <cdr:txBody>
        <a:bodyPr xmlns:a="http://schemas.openxmlformats.org/drawingml/2006/main" wrap="square" tIns="3600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ja-JP" altLang="en-US" sz="1400" dirty="0">
              <a:solidFill>
                <a:sysClr val="windowText" lastClr="000000"/>
              </a:solidFill>
              <a:latin typeface="HGP創英角ｺﾞｼｯｸUB" panose="020B0900000000000000" pitchFamily="50" charset="-128"/>
              <a:ea typeface="HGP創英角ｺﾞｼｯｸUB" panose="020B0900000000000000" pitchFamily="50" charset="-128"/>
            </a:rPr>
            <a:t>無し</a:t>
          </a:r>
          <a:r>
            <a:rPr lang="ja-JP" altLang="en-US" sz="1800" dirty="0">
              <a:solidFill>
                <a:sysClr val="windowText" lastClr="000000"/>
              </a:solidFill>
              <a:latin typeface="HGP創英角ｺﾞｼｯｸUB" panose="020B0900000000000000" pitchFamily="50" charset="-128"/>
              <a:ea typeface="HGP創英角ｺﾞｼｯｸUB" panose="020B0900000000000000" pitchFamily="50" charset="-128"/>
            </a:rPr>
            <a:t> </a:t>
          </a:r>
          <a:r>
            <a:rPr lang="en-US" altLang="ja-JP" sz="1800" dirty="0">
              <a:solidFill>
                <a:sysClr val="windowText" lastClr="000000"/>
              </a:solidFill>
              <a:latin typeface="HGP創英角ｺﾞｼｯｸUB" panose="020B0900000000000000" pitchFamily="50" charset="-128"/>
              <a:ea typeface="HGP創英角ｺﾞｼｯｸUB" panose="020B0900000000000000" pitchFamily="50" charset="-128"/>
            </a:rPr>
            <a:t>45.7</a:t>
          </a:r>
          <a:r>
            <a:rPr lang="en-US" altLang="ja-JP" sz="1400" dirty="0">
              <a:solidFill>
                <a:sysClr val="windowText" lastClr="000000"/>
              </a:solidFill>
              <a:latin typeface="HGP創英角ｺﾞｼｯｸUB" panose="020B0900000000000000" pitchFamily="50" charset="-128"/>
              <a:ea typeface="HGP創英角ｺﾞｼｯｸUB" panose="020B0900000000000000" pitchFamily="50" charset="-128"/>
            </a:rPr>
            <a:t>%</a:t>
          </a:r>
          <a:endParaRPr lang="ja-JP" altLang="en-US" sz="1800" dirty="0">
            <a:solidFill>
              <a:sysClr val="windowText" lastClr="000000"/>
            </a:solidFill>
            <a:latin typeface="HGP創英角ｺﾞｼｯｸUB" panose="020B0900000000000000" pitchFamily="50" charset="-128"/>
            <a:ea typeface="HGP創英角ｺﾞｼｯｸUB" panose="020B0900000000000000" pitchFamily="50" charset="-128"/>
          </a:endParaRPr>
        </a:p>
      </cdr:txBody>
    </cdr:sp>
  </cdr:relSizeAnchor>
  <cdr:relSizeAnchor xmlns:cdr="http://schemas.openxmlformats.org/drawingml/2006/chartDrawing">
    <cdr:from>
      <cdr:x>0.75153</cdr:x>
      <cdr:y>0.63291</cdr:y>
    </cdr:from>
    <cdr:to>
      <cdr:x>0.91733</cdr:x>
      <cdr:y>0.88705</cdr:y>
    </cdr:to>
    <cdr:sp macro="" textlink="">
      <cdr:nvSpPr>
        <cdr:cNvPr id="11" name="テキスト ボックス 1">
          <a:extLst xmlns:a="http://schemas.openxmlformats.org/drawingml/2006/main">
            <a:ext uri="{FF2B5EF4-FFF2-40B4-BE49-F238E27FC236}">
              <a16:creationId xmlns:a16="http://schemas.microsoft.com/office/drawing/2014/main" xmlns="" id="{3BBB1CDA-59F8-4475-BC08-ECB8D368FF9C}"/>
            </a:ext>
          </a:extLst>
        </cdr:cNvPr>
        <cdr:cNvSpPr txBox="1"/>
      </cdr:nvSpPr>
      <cdr:spPr>
        <a:xfrm xmlns:a="http://schemas.openxmlformats.org/drawingml/2006/main">
          <a:off x="4242717" y="1434487"/>
          <a:ext cx="936000" cy="576000"/>
        </a:xfrm>
        <a:prstGeom xmlns:a="http://schemas.openxmlformats.org/drawingml/2006/main" prst="rect">
          <a:avLst/>
        </a:prstGeom>
      </cdr:spPr>
      <cdr:txBody>
        <a:bodyPr xmlns:a="http://schemas.openxmlformats.org/drawingml/2006/main" wrap="square" tIns="3600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ja-JP" altLang="en-US" sz="1400" dirty="0">
              <a:solidFill>
                <a:sysClr val="windowText" lastClr="000000"/>
              </a:solidFill>
              <a:latin typeface="HGP創英角ｺﾞｼｯｸUB" panose="020B0900000000000000" pitchFamily="50" charset="-128"/>
              <a:ea typeface="HGP創英角ｺﾞｼｯｸUB" panose="020B0900000000000000" pitchFamily="50" charset="-128"/>
            </a:rPr>
            <a:t>無し</a:t>
          </a:r>
          <a:r>
            <a:rPr lang="ja-JP" altLang="en-US" sz="1800" dirty="0">
              <a:solidFill>
                <a:sysClr val="windowText" lastClr="000000"/>
              </a:solidFill>
              <a:latin typeface="HGP創英角ｺﾞｼｯｸUB" panose="020B0900000000000000" pitchFamily="50" charset="-128"/>
              <a:ea typeface="HGP創英角ｺﾞｼｯｸUB" panose="020B0900000000000000" pitchFamily="50" charset="-128"/>
            </a:rPr>
            <a:t> </a:t>
          </a:r>
          <a:r>
            <a:rPr lang="en-US" altLang="ja-JP" sz="1800" dirty="0">
              <a:solidFill>
                <a:sysClr val="windowText" lastClr="000000"/>
              </a:solidFill>
              <a:latin typeface="HGP創英角ｺﾞｼｯｸUB" panose="020B0900000000000000" pitchFamily="50" charset="-128"/>
              <a:ea typeface="HGP創英角ｺﾞｼｯｸUB" panose="020B0900000000000000" pitchFamily="50" charset="-128"/>
            </a:rPr>
            <a:t>45.7</a:t>
          </a:r>
          <a:r>
            <a:rPr lang="en-US" altLang="ja-JP" sz="1400" dirty="0">
              <a:solidFill>
                <a:sysClr val="windowText" lastClr="000000"/>
              </a:solidFill>
              <a:latin typeface="HGP創英角ｺﾞｼｯｸUB" panose="020B0900000000000000" pitchFamily="50" charset="-128"/>
              <a:ea typeface="HGP創英角ｺﾞｼｯｸUB" panose="020B0900000000000000" pitchFamily="50" charset="-128"/>
            </a:rPr>
            <a:t>%</a:t>
          </a:r>
          <a:endParaRPr lang="ja-JP" altLang="en-US" sz="1800" dirty="0">
            <a:solidFill>
              <a:sysClr val="windowText" lastClr="000000"/>
            </a:solidFill>
            <a:latin typeface="HGP創英角ｺﾞｼｯｸUB" panose="020B0900000000000000" pitchFamily="50" charset="-128"/>
            <a:ea typeface="HGP創英角ｺﾞｼｯｸUB" panose="020B0900000000000000" pitchFamily="50" charset="-128"/>
          </a:endParaRPr>
        </a:p>
      </cdr:txBody>
    </cdr:sp>
  </cdr:relSizeAnchor>
  <cdr:relSizeAnchor xmlns:cdr="http://schemas.openxmlformats.org/drawingml/2006/chartDrawing">
    <cdr:from>
      <cdr:x>0.36914</cdr:x>
      <cdr:y>0.38672</cdr:y>
    </cdr:from>
    <cdr:to>
      <cdr:x>0.53494</cdr:x>
      <cdr:y>0.64086</cdr:y>
    </cdr:to>
    <cdr:sp macro="" textlink="">
      <cdr:nvSpPr>
        <cdr:cNvPr id="12" name="テキスト ボックス 11">
          <a:extLst xmlns:a="http://schemas.openxmlformats.org/drawingml/2006/main">
            <a:ext uri="{FF2B5EF4-FFF2-40B4-BE49-F238E27FC236}">
              <a16:creationId xmlns:a16="http://schemas.microsoft.com/office/drawing/2014/main" xmlns="" id="{642EEAA7-5B66-4588-B3F1-A45AF2D2228B}"/>
            </a:ext>
          </a:extLst>
        </cdr:cNvPr>
        <cdr:cNvSpPr txBox="1"/>
      </cdr:nvSpPr>
      <cdr:spPr>
        <a:xfrm xmlns:a="http://schemas.openxmlformats.org/drawingml/2006/main">
          <a:off x="2083984" y="876504"/>
          <a:ext cx="936000" cy="576000"/>
        </a:xfrm>
        <a:prstGeom xmlns:a="http://schemas.openxmlformats.org/drawingml/2006/main" prst="rect">
          <a:avLst/>
        </a:prstGeom>
      </cdr:spPr>
      <cdr:txBody>
        <a:bodyPr xmlns:a="http://schemas.openxmlformats.org/drawingml/2006/main" vertOverflow="clip" wrap="square" tIns="36000" rtlCol="0"/>
        <a:lstStyle xmlns:a="http://schemas.openxmlformats.org/drawingml/2006/main"/>
        <a:p xmlns:a="http://schemas.openxmlformats.org/drawingml/2006/main">
          <a:pPr algn="ctr"/>
          <a:r>
            <a:rPr lang="ja-JP" altLang="en-US" sz="1400" dirty="0">
              <a:solidFill>
                <a:schemeClr val="bg1"/>
              </a:solidFill>
              <a:latin typeface="HGP創英角ｺﾞｼｯｸUB" panose="020B0900000000000000" pitchFamily="50" charset="-128"/>
              <a:ea typeface="HGP創英角ｺﾞｼｯｸUB" panose="020B0900000000000000" pitchFamily="50" charset="-128"/>
            </a:rPr>
            <a:t>有り</a:t>
          </a:r>
          <a:endParaRPr lang="en-US" altLang="ja-JP" sz="1800" dirty="0">
            <a:solidFill>
              <a:schemeClr val="bg1"/>
            </a:solidFill>
            <a:latin typeface="HGP創英角ｺﾞｼｯｸUB" panose="020B0900000000000000" pitchFamily="50" charset="-128"/>
            <a:ea typeface="HGP創英角ｺﾞｼｯｸUB" panose="020B0900000000000000" pitchFamily="50" charset="-128"/>
          </a:endParaRPr>
        </a:p>
        <a:p xmlns:a="http://schemas.openxmlformats.org/drawingml/2006/main">
          <a:pPr algn="ctr"/>
          <a:r>
            <a:rPr lang="en-US" altLang="ja-JP" sz="1800" dirty="0">
              <a:solidFill>
                <a:schemeClr val="bg1"/>
              </a:solidFill>
              <a:latin typeface="HGP創英角ｺﾞｼｯｸUB" panose="020B0900000000000000" pitchFamily="50" charset="-128"/>
              <a:ea typeface="HGP創英角ｺﾞｼｯｸUB" panose="020B0900000000000000" pitchFamily="50" charset="-128"/>
            </a:rPr>
            <a:t>54.3</a:t>
          </a:r>
          <a:r>
            <a:rPr lang="en-US" altLang="ja-JP" sz="1400" dirty="0">
              <a:solidFill>
                <a:schemeClr val="bg1"/>
              </a:solidFill>
              <a:latin typeface="HGP創英角ｺﾞｼｯｸUB" panose="020B0900000000000000" pitchFamily="50" charset="-128"/>
              <a:ea typeface="HGP創英角ｺﾞｼｯｸUB" panose="020B0900000000000000" pitchFamily="50" charset="-128"/>
            </a:rPr>
            <a:t>%</a:t>
          </a:r>
          <a:endParaRPr lang="ja-JP" altLang="en-US" sz="1800" dirty="0">
            <a:solidFill>
              <a:schemeClr val="bg1"/>
            </a:solidFill>
            <a:latin typeface="HGP創英角ｺﾞｼｯｸUB" panose="020B0900000000000000" pitchFamily="50" charset="-128"/>
            <a:ea typeface="HGP創英角ｺﾞｼｯｸUB" panose="020B0900000000000000" pitchFamily="50" charset="-128"/>
          </a:endParaRPr>
        </a:p>
      </cdr:txBody>
    </cdr:sp>
  </cdr:relSizeAnchor>
  <cdr:relSizeAnchor xmlns:cdr="http://schemas.openxmlformats.org/drawingml/2006/chartDrawing">
    <cdr:from>
      <cdr:x>0.36914</cdr:x>
      <cdr:y>0.65989</cdr:y>
    </cdr:from>
    <cdr:to>
      <cdr:x>0.53494</cdr:x>
      <cdr:y>0.91403</cdr:y>
    </cdr:to>
    <cdr:sp macro="" textlink="">
      <cdr:nvSpPr>
        <cdr:cNvPr id="13" name="テキスト ボックス 12">
          <a:extLst xmlns:a="http://schemas.openxmlformats.org/drawingml/2006/main">
            <a:ext uri="{FF2B5EF4-FFF2-40B4-BE49-F238E27FC236}">
              <a16:creationId xmlns:a16="http://schemas.microsoft.com/office/drawing/2014/main" xmlns="" id="{D455FD37-A275-464F-8DAE-F617BFB3663A}"/>
            </a:ext>
          </a:extLst>
        </cdr:cNvPr>
        <cdr:cNvSpPr txBox="1"/>
      </cdr:nvSpPr>
      <cdr:spPr>
        <a:xfrm xmlns:a="http://schemas.openxmlformats.org/drawingml/2006/main">
          <a:off x="2083984" y="1495629"/>
          <a:ext cx="936000" cy="576000"/>
        </a:xfrm>
        <a:prstGeom xmlns:a="http://schemas.openxmlformats.org/drawingml/2006/main" prst="rect">
          <a:avLst/>
        </a:prstGeom>
      </cdr:spPr>
      <cdr:txBody>
        <a:bodyPr xmlns:a="http://schemas.openxmlformats.org/drawingml/2006/main" vertOverflow="clip" wrap="square" tIns="36000" rtlCol="0"/>
        <a:lstStyle xmlns:a="http://schemas.openxmlformats.org/drawingml/2006/main"/>
        <a:p xmlns:a="http://schemas.openxmlformats.org/drawingml/2006/main">
          <a:pPr algn="ctr"/>
          <a:r>
            <a:rPr lang="ja-JP" altLang="en-US" sz="1400" dirty="0">
              <a:solidFill>
                <a:schemeClr val="bg1"/>
              </a:solidFill>
              <a:latin typeface="HGP創英角ｺﾞｼｯｸUB" panose="020B0900000000000000" pitchFamily="50" charset="-128"/>
              <a:ea typeface="HGP創英角ｺﾞｼｯｸUB" panose="020B0900000000000000" pitchFamily="50" charset="-128"/>
            </a:rPr>
            <a:t>有り</a:t>
          </a:r>
          <a:endParaRPr lang="en-US" altLang="ja-JP" sz="1800" dirty="0">
            <a:solidFill>
              <a:schemeClr val="bg1"/>
            </a:solidFill>
            <a:latin typeface="HGP創英角ｺﾞｼｯｸUB" panose="020B0900000000000000" pitchFamily="50" charset="-128"/>
            <a:ea typeface="HGP創英角ｺﾞｼｯｸUB" panose="020B0900000000000000" pitchFamily="50" charset="-128"/>
          </a:endParaRPr>
        </a:p>
        <a:p xmlns:a="http://schemas.openxmlformats.org/drawingml/2006/main">
          <a:pPr algn="ctr"/>
          <a:r>
            <a:rPr lang="en-US" altLang="ja-JP" sz="1800" dirty="0">
              <a:solidFill>
                <a:schemeClr val="bg1"/>
              </a:solidFill>
              <a:latin typeface="HGP創英角ｺﾞｼｯｸUB" panose="020B0900000000000000" pitchFamily="50" charset="-128"/>
              <a:ea typeface="HGP創英角ｺﾞｼｯｸUB" panose="020B0900000000000000" pitchFamily="50" charset="-128"/>
            </a:rPr>
            <a:t>54.3</a:t>
          </a:r>
          <a:r>
            <a:rPr lang="en-US" altLang="ja-JP" sz="1400" dirty="0">
              <a:solidFill>
                <a:schemeClr val="bg1"/>
              </a:solidFill>
              <a:latin typeface="HGP創英角ｺﾞｼｯｸUB" panose="020B0900000000000000" pitchFamily="50" charset="-128"/>
              <a:ea typeface="HGP創英角ｺﾞｼｯｸUB" panose="020B0900000000000000" pitchFamily="50" charset="-128"/>
            </a:rPr>
            <a:t>%</a:t>
          </a:r>
          <a:endParaRPr lang="ja-JP" altLang="en-US" sz="1800" dirty="0">
            <a:solidFill>
              <a:schemeClr val="bg1"/>
            </a:solidFill>
            <a:latin typeface="HGP創英角ｺﾞｼｯｸUB" panose="020B0900000000000000" pitchFamily="50" charset="-128"/>
            <a:ea typeface="HGP創英角ｺﾞｼｯｸUB" panose="020B0900000000000000" pitchFamily="50" charset="-128"/>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0.85142</cdr:x>
      <cdr:y>0.1337</cdr:y>
    </cdr:from>
    <cdr:to>
      <cdr:x>1</cdr:x>
      <cdr:y>0.32377</cdr:y>
    </cdr:to>
    <cdr:sp macro="" textlink="">
      <cdr:nvSpPr>
        <cdr:cNvPr id="5" name="テキスト ボックス 1"/>
        <cdr:cNvSpPr txBox="1"/>
      </cdr:nvSpPr>
      <cdr:spPr>
        <a:xfrm xmlns:a="http://schemas.openxmlformats.org/drawingml/2006/main">
          <a:off x="3507077" y="379841"/>
          <a:ext cx="612000" cy="540000"/>
        </a:xfrm>
        <a:prstGeom xmlns:a="http://schemas.openxmlformats.org/drawingml/2006/main" prst="rect">
          <a:avLst/>
        </a:prstGeom>
      </cdr:spPr>
      <cdr:txBody>
        <a:bodyPr xmlns:a="http://schemas.openxmlformats.org/drawingml/2006/main" wrap="square" tIns="3600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ja-JP" altLang="en-US" sz="1400" dirty="0">
              <a:solidFill>
                <a:sysClr val="windowText" lastClr="000000"/>
              </a:solidFill>
              <a:latin typeface="HGP創英角ｺﾞｼｯｸUB" panose="020B0900000000000000" pitchFamily="50" charset="-128"/>
              <a:ea typeface="HGP創英角ｺﾞｼｯｸUB" panose="020B0900000000000000" pitchFamily="50" charset="-128"/>
            </a:rPr>
            <a:t>無し</a:t>
          </a:r>
          <a:endParaRPr lang="en-US" altLang="ja-JP" sz="1800" dirty="0">
            <a:latin typeface="HGP創英角ｺﾞｼｯｸUB" panose="020B0900000000000000" pitchFamily="50" charset="-128"/>
            <a:ea typeface="HGP創英角ｺﾞｼｯｸUB" panose="020B0900000000000000" pitchFamily="50" charset="-128"/>
          </a:endParaRPr>
        </a:p>
        <a:p xmlns:a="http://schemas.openxmlformats.org/drawingml/2006/main">
          <a:pPr algn="ctr"/>
          <a:r>
            <a:rPr lang="en-US" altLang="ja-JP" sz="1800" dirty="0">
              <a:solidFill>
                <a:sysClr val="windowText" lastClr="000000"/>
              </a:solidFill>
              <a:latin typeface="HGP創英角ｺﾞｼｯｸUB" panose="020B0900000000000000" pitchFamily="50" charset="-128"/>
              <a:ea typeface="HGP創英角ｺﾞｼｯｸUB" panose="020B0900000000000000" pitchFamily="50" charset="-128"/>
            </a:rPr>
            <a:t>2</a:t>
          </a:r>
          <a:endParaRPr lang="ja-JP" altLang="en-US" sz="1800" dirty="0">
            <a:solidFill>
              <a:sysClr val="windowText" lastClr="000000"/>
            </a:solidFill>
            <a:latin typeface="HGP創英角ｺﾞｼｯｸUB" panose="020B0900000000000000" pitchFamily="50" charset="-128"/>
            <a:ea typeface="HGP創英角ｺﾞｼｯｸUB" panose="020B0900000000000000" pitchFamily="50" charset="-128"/>
          </a:endParaRPr>
        </a:p>
      </cdr:txBody>
    </cdr:sp>
  </cdr:relSizeAnchor>
  <cdr:relSizeAnchor xmlns:cdr="http://schemas.openxmlformats.org/drawingml/2006/chartDrawing">
    <cdr:from>
      <cdr:x>0.46524</cdr:x>
      <cdr:y>0.13365</cdr:y>
    </cdr:from>
    <cdr:to>
      <cdr:x>0.63104</cdr:x>
      <cdr:y>0.38778</cdr:y>
    </cdr:to>
    <cdr:sp macro="" textlink="">
      <cdr:nvSpPr>
        <cdr:cNvPr id="2" name="テキスト ボックス 1"/>
        <cdr:cNvSpPr txBox="1"/>
      </cdr:nvSpPr>
      <cdr:spPr>
        <a:xfrm xmlns:a="http://schemas.openxmlformats.org/drawingml/2006/main">
          <a:off x="1916372" y="379710"/>
          <a:ext cx="682943" cy="722000"/>
        </a:xfrm>
        <a:prstGeom xmlns:a="http://schemas.openxmlformats.org/drawingml/2006/main" prst="rect">
          <a:avLst/>
        </a:prstGeom>
      </cdr:spPr>
      <cdr:txBody>
        <a:bodyPr xmlns:a="http://schemas.openxmlformats.org/drawingml/2006/main" vertOverflow="clip" wrap="square" tIns="36000" rtlCol="0"/>
        <a:lstStyle xmlns:a="http://schemas.openxmlformats.org/drawingml/2006/main"/>
        <a:p xmlns:a="http://schemas.openxmlformats.org/drawingml/2006/main">
          <a:pPr algn="ctr"/>
          <a:r>
            <a:rPr lang="ja-JP" altLang="en-US" sz="1400" dirty="0">
              <a:solidFill>
                <a:schemeClr val="bg1"/>
              </a:solidFill>
              <a:latin typeface="HGP創英角ｺﾞｼｯｸUB" panose="020B0900000000000000" pitchFamily="50" charset="-128"/>
              <a:ea typeface="HGP創英角ｺﾞｼｯｸUB" panose="020B0900000000000000" pitchFamily="50" charset="-128"/>
            </a:rPr>
            <a:t>有り</a:t>
          </a:r>
          <a:endParaRPr lang="en-US" altLang="ja-JP" sz="1800" dirty="0">
            <a:solidFill>
              <a:schemeClr val="bg1"/>
            </a:solidFill>
            <a:latin typeface="HGP創英角ｺﾞｼｯｸUB" panose="020B0900000000000000" pitchFamily="50" charset="-128"/>
            <a:ea typeface="HGP創英角ｺﾞｼｯｸUB" panose="020B0900000000000000" pitchFamily="50" charset="-128"/>
          </a:endParaRPr>
        </a:p>
        <a:p xmlns:a="http://schemas.openxmlformats.org/drawingml/2006/main">
          <a:pPr algn="ctr"/>
          <a:r>
            <a:rPr lang="en-US" altLang="ja-JP" sz="1800" dirty="0">
              <a:solidFill>
                <a:schemeClr val="bg1"/>
              </a:solidFill>
              <a:latin typeface="HGP創英角ｺﾞｼｯｸUB" panose="020B0900000000000000" pitchFamily="50" charset="-128"/>
              <a:ea typeface="HGP創英角ｺﾞｼｯｸUB" panose="020B0900000000000000" pitchFamily="50" charset="-128"/>
            </a:rPr>
            <a:t>8</a:t>
          </a:r>
          <a:endParaRPr lang="ja-JP" altLang="en-US" sz="1800" dirty="0">
            <a:solidFill>
              <a:schemeClr val="bg1"/>
            </a:solidFill>
            <a:latin typeface="HGP創英角ｺﾞｼｯｸUB" panose="020B0900000000000000" pitchFamily="50" charset="-128"/>
            <a:ea typeface="HGP創英角ｺﾞｼｯｸUB" panose="020B0900000000000000" pitchFamily="50" charset="-128"/>
          </a:endParaRPr>
        </a:p>
      </cdr:txBody>
    </cdr:sp>
  </cdr:relSizeAnchor>
  <cdr:relSizeAnchor xmlns:cdr="http://schemas.openxmlformats.org/drawingml/2006/chartDrawing">
    <cdr:from>
      <cdr:x>0.69247</cdr:x>
      <cdr:y>0.40431</cdr:y>
    </cdr:from>
    <cdr:to>
      <cdr:x>0.89639</cdr:x>
      <cdr:y>0.65844</cdr:y>
    </cdr:to>
    <cdr:sp macro="" textlink="">
      <cdr:nvSpPr>
        <cdr:cNvPr id="10" name="テキスト ボックス 1">
          <a:extLst xmlns:a="http://schemas.openxmlformats.org/drawingml/2006/main">
            <a:ext uri="{FF2B5EF4-FFF2-40B4-BE49-F238E27FC236}">
              <a16:creationId xmlns:a16="http://schemas.microsoft.com/office/drawing/2014/main" xmlns="" id="{1D6AE14B-96BC-4B6E-9BF6-A64282D228BB}"/>
            </a:ext>
          </a:extLst>
        </cdr:cNvPr>
        <cdr:cNvSpPr txBox="1"/>
      </cdr:nvSpPr>
      <cdr:spPr>
        <a:xfrm xmlns:a="http://schemas.openxmlformats.org/drawingml/2006/main">
          <a:off x="2852356" y="1148672"/>
          <a:ext cx="839956" cy="722000"/>
        </a:xfrm>
        <a:prstGeom xmlns:a="http://schemas.openxmlformats.org/drawingml/2006/main" prst="rect">
          <a:avLst/>
        </a:prstGeom>
      </cdr:spPr>
      <cdr:txBody>
        <a:bodyPr xmlns:a="http://schemas.openxmlformats.org/drawingml/2006/main" wrap="square" tIns="3600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ja-JP" altLang="en-US" sz="1400" dirty="0">
              <a:solidFill>
                <a:sysClr val="windowText" lastClr="000000"/>
              </a:solidFill>
              <a:latin typeface="HGP創英角ｺﾞｼｯｸUB" panose="020B0900000000000000" pitchFamily="50" charset="-128"/>
              <a:ea typeface="HGP創英角ｺﾞｼｯｸUB" panose="020B0900000000000000" pitchFamily="50" charset="-128"/>
            </a:rPr>
            <a:t>無し</a:t>
          </a:r>
          <a:endParaRPr lang="en-US" altLang="ja-JP" sz="1800" dirty="0">
            <a:latin typeface="HGP創英角ｺﾞｼｯｸUB" panose="020B0900000000000000" pitchFamily="50" charset="-128"/>
            <a:ea typeface="HGP創英角ｺﾞｼｯｸUB" panose="020B0900000000000000" pitchFamily="50" charset="-128"/>
          </a:endParaRPr>
        </a:p>
        <a:p xmlns:a="http://schemas.openxmlformats.org/drawingml/2006/main">
          <a:pPr algn="ctr"/>
          <a:r>
            <a:rPr lang="en-US" altLang="ja-JP" sz="1800" dirty="0">
              <a:solidFill>
                <a:sysClr val="windowText" lastClr="000000"/>
              </a:solidFill>
              <a:latin typeface="HGP創英角ｺﾞｼｯｸUB" panose="020B0900000000000000" pitchFamily="50" charset="-128"/>
              <a:ea typeface="HGP創英角ｺﾞｼｯｸUB" panose="020B0900000000000000" pitchFamily="50" charset="-128"/>
            </a:rPr>
            <a:t>14</a:t>
          </a:r>
          <a:endParaRPr lang="ja-JP" altLang="en-US" sz="1800" dirty="0">
            <a:solidFill>
              <a:sysClr val="windowText" lastClr="000000"/>
            </a:solidFill>
            <a:latin typeface="HGP創英角ｺﾞｼｯｸUB" panose="020B0900000000000000" pitchFamily="50" charset="-128"/>
            <a:ea typeface="HGP創英角ｺﾞｼｯｸUB" panose="020B0900000000000000" pitchFamily="50" charset="-128"/>
          </a:endParaRPr>
        </a:p>
      </cdr:txBody>
    </cdr:sp>
  </cdr:relSizeAnchor>
  <cdr:relSizeAnchor xmlns:cdr="http://schemas.openxmlformats.org/drawingml/2006/chartDrawing">
    <cdr:from>
      <cdr:x>0.7291</cdr:x>
      <cdr:y>0.68732</cdr:y>
    </cdr:from>
    <cdr:to>
      <cdr:x>0.93302</cdr:x>
      <cdr:y>0.94146</cdr:y>
    </cdr:to>
    <cdr:sp macro="" textlink="">
      <cdr:nvSpPr>
        <cdr:cNvPr id="11" name="テキスト ボックス 1">
          <a:extLst xmlns:a="http://schemas.openxmlformats.org/drawingml/2006/main">
            <a:ext uri="{FF2B5EF4-FFF2-40B4-BE49-F238E27FC236}">
              <a16:creationId xmlns:a16="http://schemas.microsoft.com/office/drawing/2014/main" xmlns="" id="{3BBB1CDA-59F8-4475-BC08-ECB8D368FF9C}"/>
            </a:ext>
          </a:extLst>
        </cdr:cNvPr>
        <cdr:cNvSpPr txBox="1"/>
      </cdr:nvSpPr>
      <cdr:spPr>
        <a:xfrm xmlns:a="http://schemas.openxmlformats.org/drawingml/2006/main">
          <a:off x="3003231" y="1952730"/>
          <a:ext cx="839956" cy="722029"/>
        </a:xfrm>
        <a:prstGeom xmlns:a="http://schemas.openxmlformats.org/drawingml/2006/main" prst="rect">
          <a:avLst/>
        </a:prstGeom>
      </cdr:spPr>
      <cdr:txBody>
        <a:bodyPr xmlns:a="http://schemas.openxmlformats.org/drawingml/2006/main" wrap="square" tIns="3600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ja-JP" altLang="en-US" sz="1400" dirty="0">
              <a:solidFill>
                <a:sysClr val="windowText" lastClr="000000"/>
              </a:solidFill>
              <a:latin typeface="HGP創英角ｺﾞｼｯｸUB" panose="020B0900000000000000" pitchFamily="50" charset="-128"/>
              <a:ea typeface="HGP創英角ｺﾞｼｯｸUB" panose="020B0900000000000000" pitchFamily="50" charset="-128"/>
            </a:rPr>
            <a:t>無し</a:t>
          </a:r>
          <a:endParaRPr lang="en-US" altLang="ja-JP" sz="1800" dirty="0">
            <a:latin typeface="HGP創英角ｺﾞｼｯｸUB" panose="020B0900000000000000" pitchFamily="50" charset="-128"/>
            <a:ea typeface="HGP創英角ｺﾞｼｯｸUB" panose="020B0900000000000000" pitchFamily="50" charset="-128"/>
          </a:endParaRPr>
        </a:p>
        <a:p xmlns:a="http://schemas.openxmlformats.org/drawingml/2006/main">
          <a:pPr algn="ctr"/>
          <a:r>
            <a:rPr lang="en-US" altLang="ja-JP" sz="1800" dirty="0">
              <a:solidFill>
                <a:sysClr val="windowText" lastClr="000000"/>
              </a:solidFill>
              <a:latin typeface="HGP創英角ｺﾞｼｯｸUB" panose="020B0900000000000000" pitchFamily="50" charset="-128"/>
              <a:ea typeface="HGP創英角ｺﾞｼｯｸUB" panose="020B0900000000000000" pitchFamily="50" charset="-128"/>
            </a:rPr>
            <a:t>16</a:t>
          </a:r>
          <a:endParaRPr lang="ja-JP" altLang="en-US" sz="1800" dirty="0">
            <a:solidFill>
              <a:sysClr val="windowText" lastClr="000000"/>
            </a:solidFill>
            <a:latin typeface="HGP創英角ｺﾞｼｯｸUB" panose="020B0900000000000000" pitchFamily="50" charset="-128"/>
            <a:ea typeface="HGP創英角ｺﾞｼｯｸUB" panose="020B0900000000000000" pitchFamily="50" charset="-128"/>
          </a:endParaRPr>
        </a:p>
      </cdr:txBody>
    </cdr:sp>
  </cdr:relSizeAnchor>
  <cdr:relSizeAnchor xmlns:cdr="http://schemas.openxmlformats.org/drawingml/2006/chartDrawing">
    <cdr:from>
      <cdr:x>0.33383</cdr:x>
      <cdr:y>0.40583</cdr:y>
    </cdr:from>
    <cdr:to>
      <cdr:x>0.49963</cdr:x>
      <cdr:y>0.65997</cdr:y>
    </cdr:to>
    <cdr:sp macro="" textlink="">
      <cdr:nvSpPr>
        <cdr:cNvPr id="12" name="テキスト ボックス 11">
          <a:extLst xmlns:a="http://schemas.openxmlformats.org/drawingml/2006/main">
            <a:ext uri="{FF2B5EF4-FFF2-40B4-BE49-F238E27FC236}">
              <a16:creationId xmlns:a16="http://schemas.microsoft.com/office/drawing/2014/main" xmlns="" id="{642EEAA7-5B66-4588-B3F1-A45AF2D2228B}"/>
            </a:ext>
          </a:extLst>
        </cdr:cNvPr>
        <cdr:cNvSpPr txBox="1"/>
      </cdr:nvSpPr>
      <cdr:spPr>
        <a:xfrm xmlns:a="http://schemas.openxmlformats.org/drawingml/2006/main">
          <a:off x="1375059" y="1152978"/>
          <a:ext cx="682943" cy="722029"/>
        </a:xfrm>
        <a:prstGeom xmlns:a="http://schemas.openxmlformats.org/drawingml/2006/main" prst="rect">
          <a:avLst/>
        </a:prstGeom>
      </cdr:spPr>
      <cdr:txBody>
        <a:bodyPr xmlns:a="http://schemas.openxmlformats.org/drawingml/2006/main" vertOverflow="clip" wrap="square" tIns="36000" rtlCol="0"/>
        <a:lstStyle xmlns:a="http://schemas.openxmlformats.org/drawingml/2006/main"/>
        <a:p xmlns:a="http://schemas.openxmlformats.org/drawingml/2006/main">
          <a:pPr algn="ctr"/>
          <a:r>
            <a:rPr lang="ja-JP" altLang="en-US" sz="1400" dirty="0">
              <a:solidFill>
                <a:schemeClr val="bg1"/>
              </a:solidFill>
              <a:latin typeface="HGP創英角ｺﾞｼｯｸUB" panose="020B0900000000000000" pitchFamily="50" charset="-128"/>
              <a:ea typeface="HGP創英角ｺﾞｼｯｸUB" panose="020B0900000000000000" pitchFamily="50" charset="-128"/>
            </a:rPr>
            <a:t>有り</a:t>
          </a:r>
          <a:endParaRPr lang="en-US" altLang="ja-JP" sz="1800" dirty="0">
            <a:solidFill>
              <a:schemeClr val="bg1"/>
            </a:solidFill>
            <a:latin typeface="HGP創英角ｺﾞｼｯｸUB" panose="020B0900000000000000" pitchFamily="50" charset="-128"/>
            <a:ea typeface="HGP創英角ｺﾞｼｯｸUB" panose="020B0900000000000000" pitchFamily="50" charset="-128"/>
          </a:endParaRPr>
        </a:p>
        <a:p xmlns:a="http://schemas.openxmlformats.org/drawingml/2006/main">
          <a:pPr algn="ctr"/>
          <a:r>
            <a:rPr lang="en-US" altLang="ja-JP" sz="1800" dirty="0">
              <a:solidFill>
                <a:schemeClr val="bg1"/>
              </a:solidFill>
              <a:latin typeface="HGP創英角ｺﾞｼｯｸUB" panose="020B0900000000000000" pitchFamily="50" charset="-128"/>
              <a:ea typeface="HGP創英角ｺﾞｼｯｸUB" panose="020B0900000000000000" pitchFamily="50" charset="-128"/>
            </a:rPr>
            <a:t>11</a:t>
          </a:r>
          <a:endParaRPr lang="ja-JP" altLang="en-US" sz="1800" dirty="0">
            <a:solidFill>
              <a:schemeClr val="bg1"/>
            </a:solidFill>
            <a:latin typeface="HGP創英角ｺﾞｼｯｸUB" panose="020B0900000000000000" pitchFamily="50" charset="-128"/>
            <a:ea typeface="HGP創英角ｺﾞｼｯｸUB" panose="020B0900000000000000" pitchFamily="50" charset="-128"/>
          </a:endParaRPr>
        </a:p>
      </cdr:txBody>
    </cdr:sp>
  </cdr:relSizeAnchor>
  <cdr:relSizeAnchor xmlns:cdr="http://schemas.openxmlformats.org/drawingml/2006/chartDrawing">
    <cdr:from>
      <cdr:x>0.36076</cdr:x>
      <cdr:y>0.68722</cdr:y>
    </cdr:from>
    <cdr:to>
      <cdr:x>0.52656</cdr:x>
      <cdr:y>0.94136</cdr:y>
    </cdr:to>
    <cdr:sp macro="" textlink="">
      <cdr:nvSpPr>
        <cdr:cNvPr id="13" name="テキスト ボックス 12">
          <a:extLst xmlns:a="http://schemas.openxmlformats.org/drawingml/2006/main">
            <a:ext uri="{FF2B5EF4-FFF2-40B4-BE49-F238E27FC236}">
              <a16:creationId xmlns:a16="http://schemas.microsoft.com/office/drawing/2014/main" xmlns="" id="{D455FD37-A275-464F-8DAE-F617BFB3663A}"/>
            </a:ext>
          </a:extLst>
        </cdr:cNvPr>
        <cdr:cNvSpPr txBox="1"/>
      </cdr:nvSpPr>
      <cdr:spPr>
        <a:xfrm xmlns:a="http://schemas.openxmlformats.org/drawingml/2006/main">
          <a:off x="1486011" y="1952430"/>
          <a:ext cx="682943" cy="722030"/>
        </a:xfrm>
        <a:prstGeom xmlns:a="http://schemas.openxmlformats.org/drawingml/2006/main" prst="rect">
          <a:avLst/>
        </a:prstGeom>
      </cdr:spPr>
      <cdr:txBody>
        <a:bodyPr xmlns:a="http://schemas.openxmlformats.org/drawingml/2006/main" vertOverflow="clip" wrap="square" tIns="36000" rtlCol="0"/>
        <a:lstStyle xmlns:a="http://schemas.openxmlformats.org/drawingml/2006/main"/>
        <a:p xmlns:a="http://schemas.openxmlformats.org/drawingml/2006/main">
          <a:pPr algn="ctr"/>
          <a:r>
            <a:rPr lang="ja-JP" altLang="en-US" sz="1400" dirty="0">
              <a:solidFill>
                <a:schemeClr val="bg1"/>
              </a:solidFill>
              <a:latin typeface="HGP創英角ｺﾞｼｯｸUB" panose="020B0900000000000000" pitchFamily="50" charset="-128"/>
              <a:ea typeface="HGP創英角ｺﾞｼｯｸUB" panose="020B0900000000000000" pitchFamily="50" charset="-128"/>
            </a:rPr>
            <a:t>有り</a:t>
          </a:r>
          <a:endParaRPr lang="en-US" altLang="ja-JP" sz="1800" dirty="0">
            <a:solidFill>
              <a:schemeClr val="bg1"/>
            </a:solidFill>
            <a:latin typeface="HGP創英角ｺﾞｼｯｸUB" panose="020B0900000000000000" pitchFamily="50" charset="-128"/>
            <a:ea typeface="HGP創英角ｺﾞｼｯｸUB" panose="020B0900000000000000" pitchFamily="50" charset="-128"/>
          </a:endParaRPr>
        </a:p>
        <a:p xmlns:a="http://schemas.openxmlformats.org/drawingml/2006/main">
          <a:pPr algn="ctr"/>
          <a:r>
            <a:rPr lang="en-US" altLang="ja-JP" sz="1800" dirty="0">
              <a:solidFill>
                <a:schemeClr val="bg1"/>
              </a:solidFill>
              <a:latin typeface="HGP創英角ｺﾞｼｯｸUB" panose="020B0900000000000000" pitchFamily="50" charset="-128"/>
              <a:ea typeface="HGP創英角ｺﾞｼｯｸUB" panose="020B0900000000000000" pitchFamily="50" charset="-128"/>
            </a:rPr>
            <a:t>19</a:t>
          </a:r>
          <a:endParaRPr lang="ja-JP" altLang="en-US" sz="1800" dirty="0">
            <a:solidFill>
              <a:schemeClr val="bg1"/>
            </a:solidFill>
            <a:latin typeface="HGP創英角ｺﾞｼｯｸUB" panose="020B0900000000000000" pitchFamily="50" charset="-128"/>
            <a:ea typeface="HGP創英角ｺﾞｼｯｸUB" panose="020B0900000000000000" pitchFamily="50" charset="-128"/>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0.88291</cdr:x>
      <cdr:y>0.67505</cdr:y>
    </cdr:from>
    <cdr:to>
      <cdr:x>0.91026</cdr:x>
      <cdr:y>0.73722</cdr:y>
    </cdr:to>
    <cdr:sp macro="" textlink="">
      <cdr:nvSpPr>
        <cdr:cNvPr id="2" name="ホームベース 1"/>
        <cdr:cNvSpPr/>
      </cdr:nvSpPr>
      <cdr:spPr>
        <a:xfrm xmlns:a="http://schemas.openxmlformats.org/drawingml/2006/main" rot="5400000">
          <a:off x="3733387" y="2225534"/>
          <a:ext cx="201090" cy="116953"/>
        </a:xfrm>
        <a:prstGeom xmlns:a="http://schemas.openxmlformats.org/drawingml/2006/main" prst="homePlate">
          <a:avLst/>
        </a:prstGeom>
        <a:solidFill xmlns:a="http://schemas.openxmlformats.org/drawingml/2006/main">
          <a:srgbClr val="FF0000"/>
        </a:solidFill>
        <a:ln xmlns:a="http://schemas.openxmlformats.org/drawingml/2006/main">
          <a:solidFill>
            <a:srgbClr val="FF0000"/>
          </a:solidFill>
        </a:ln>
      </cdr:spPr>
      <cdr:style>
        <a:lnRef xmlns:a="http://schemas.openxmlformats.org/drawingml/2006/main" idx="1">
          <a:schemeClr val="accent3"/>
        </a:lnRef>
        <a:fillRef xmlns:a="http://schemas.openxmlformats.org/drawingml/2006/main" idx="3">
          <a:schemeClr val="accent3"/>
        </a:fillRef>
        <a:effectRef xmlns:a="http://schemas.openxmlformats.org/drawingml/2006/main" idx="2">
          <a:schemeClr val="accent3"/>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9371286"/>
            <a:ext cx="2918831" cy="495028"/>
          </a:xfrm>
          <a:prstGeom prst="rect">
            <a:avLst/>
          </a:prstGeom>
        </p:spPr>
        <p:txBody>
          <a:bodyPr vert="horz" lIns="90644" tIns="45322" rIns="90644" bIns="4532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4" y="9371286"/>
            <a:ext cx="2918831" cy="495028"/>
          </a:xfrm>
          <a:prstGeom prst="rect">
            <a:avLst/>
          </a:prstGeom>
        </p:spPr>
        <p:txBody>
          <a:bodyPr vert="horz" lIns="90644" tIns="45322" rIns="90644" bIns="45322" rtlCol="0" anchor="b"/>
          <a:lstStyle>
            <a:lvl1pPr algn="r">
              <a:defRPr sz="1200"/>
            </a:lvl1pPr>
          </a:lstStyle>
          <a:p>
            <a:fld id="{1AB10502-D433-4698-A4DF-06029B496A98}" type="slidenum">
              <a:rPr kumimoji="1" lang="ja-JP" altLang="en-US" smtClean="0"/>
              <a:t>‹#›</a:t>
            </a:fld>
            <a:endParaRPr kumimoji="1" lang="ja-JP" altLang="en-US"/>
          </a:p>
        </p:txBody>
      </p:sp>
    </p:spTree>
    <p:extLst>
      <p:ext uri="{BB962C8B-B14F-4D97-AF65-F5344CB8AC3E}">
        <p14:creationId xmlns:p14="http://schemas.microsoft.com/office/powerpoint/2010/main" val="2455715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1" cy="495029"/>
          </a:xfrm>
          <a:prstGeom prst="rect">
            <a:avLst/>
          </a:prstGeom>
        </p:spPr>
        <p:txBody>
          <a:bodyPr vert="horz" lIns="90644" tIns="45322" rIns="90644" bIns="45322" rtlCol="0"/>
          <a:lstStyle>
            <a:lvl1pPr algn="r">
              <a:defRPr sz="1200"/>
            </a:lvl1pPr>
          </a:lstStyle>
          <a:p>
            <a:fld id="{9D65FD74-6499-4290-962A-F179C6685009}" type="datetimeFigureOut">
              <a:rPr kumimoji="1" lang="ja-JP" altLang="en-US" smtClean="0"/>
              <a:t>2020/2/26</a:t>
            </a:fld>
            <a:endParaRPr kumimoji="1" lang="ja-JP" altLang="en-US"/>
          </a:p>
        </p:txBody>
      </p:sp>
      <p:sp>
        <p:nvSpPr>
          <p:cNvPr id="4" name="スライド イメージ プレースホルダー 3"/>
          <p:cNvSpPr>
            <a:spLocks noGrp="1" noRot="1" noChangeAspect="1"/>
          </p:cNvSpPr>
          <p:nvPr>
            <p:ph type="sldImg" idx="2"/>
          </p:nvPr>
        </p:nvSpPr>
        <p:spPr>
          <a:xfrm>
            <a:off x="704850" y="1233488"/>
            <a:ext cx="5326063"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0644" tIns="45322" rIns="90644" bIns="45322" rtlCol="0" anchor="b"/>
          <a:lstStyle>
            <a:lvl1pPr algn="r">
              <a:defRPr sz="1200"/>
            </a:lvl1pPr>
          </a:lstStyle>
          <a:p>
            <a:fld id="{7D5489D7-4FFC-455B-B915-3CEFB519FBBE}" type="slidenum">
              <a:rPr kumimoji="1" lang="ja-JP" altLang="en-US" smtClean="0"/>
              <a:t>‹#›</a:t>
            </a:fld>
            <a:endParaRPr kumimoji="1" lang="ja-JP" altLang="en-US"/>
          </a:p>
        </p:txBody>
      </p:sp>
    </p:spTree>
    <p:extLst>
      <p:ext uri="{BB962C8B-B14F-4D97-AF65-F5344CB8AC3E}">
        <p14:creationId xmlns:p14="http://schemas.microsoft.com/office/powerpoint/2010/main" val="24145518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endParaRPr kumimoji="1" lang="ja-JP" altLang="en-US" dirty="0">
              <a:latin typeface="+mn-ea"/>
              <a:ea typeface="+mn-ea"/>
            </a:endParaRP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1</a:t>
            </a:fld>
            <a:endParaRPr kumimoji="1" lang="ja-JP" altLang="en-US"/>
          </a:p>
        </p:txBody>
      </p:sp>
    </p:spTree>
    <p:extLst>
      <p:ext uri="{BB962C8B-B14F-4D97-AF65-F5344CB8AC3E}">
        <p14:creationId xmlns:p14="http://schemas.microsoft.com/office/powerpoint/2010/main" val="26220114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さて、カイ二乗値はカイ二乗分布という分布の仕方をすることが理論的にわかっています。</a:t>
            </a:r>
          </a:p>
          <a:p>
            <a:r>
              <a:rPr kumimoji="1" lang="ja-JP" altLang="en-US" dirty="0" smtClean="0">
                <a:latin typeface="+mn-ea"/>
                <a:ea typeface="+mn-ea"/>
              </a:rPr>
              <a:t>先ほどでてきた自由度によって分布はかわりますが、</a:t>
            </a:r>
            <a:r>
              <a:rPr kumimoji="1" lang="en-US" altLang="ja-JP" dirty="0" smtClean="0">
                <a:latin typeface="+mn-ea"/>
                <a:ea typeface="+mn-ea"/>
              </a:rPr>
              <a:t>2×</a:t>
            </a:r>
            <a:r>
              <a:rPr kumimoji="1" lang="ja-JP" altLang="en-US" dirty="0" smtClean="0">
                <a:latin typeface="+mn-ea"/>
                <a:ea typeface="+mn-ea"/>
              </a:rPr>
              <a:t>２のクロス表のカイ二乗値は自由度が１なので、自由度１のカイ</a:t>
            </a:r>
            <a:r>
              <a:rPr kumimoji="1" lang="en-US" altLang="ja-JP" dirty="0" smtClean="0">
                <a:latin typeface="+mn-ea"/>
                <a:ea typeface="+mn-ea"/>
              </a:rPr>
              <a:t>2</a:t>
            </a:r>
            <a:r>
              <a:rPr kumimoji="1" lang="ja-JP" altLang="en-US" dirty="0" smtClean="0">
                <a:latin typeface="+mn-ea"/>
                <a:ea typeface="+mn-ea"/>
              </a:rPr>
              <a:t>乗分布に従います。</a:t>
            </a:r>
          </a:p>
          <a:p>
            <a:r>
              <a:rPr kumimoji="1" lang="ja-JP" altLang="en-US" dirty="0" smtClean="0">
                <a:latin typeface="+mn-ea"/>
                <a:ea typeface="+mn-ea"/>
              </a:rPr>
              <a:t>左図に示されるカイ二乗分布は確率密度関数をグラフ化したものです。</a:t>
            </a:r>
          </a:p>
          <a:p>
            <a:r>
              <a:rPr kumimoji="1" lang="ja-JP" altLang="en-US" dirty="0" smtClean="0">
                <a:latin typeface="+mn-ea"/>
                <a:ea typeface="+mn-ea"/>
              </a:rPr>
              <a:t>カイ二乗値が</a:t>
            </a:r>
            <a:r>
              <a:rPr kumimoji="1" lang="en-US" altLang="ja-JP" dirty="0" smtClean="0">
                <a:latin typeface="+mn-ea"/>
                <a:ea typeface="+mn-ea"/>
              </a:rPr>
              <a:t>X</a:t>
            </a:r>
            <a:r>
              <a:rPr kumimoji="1" lang="ja-JP" altLang="en-US" dirty="0" smtClean="0">
                <a:latin typeface="+mn-ea"/>
                <a:ea typeface="+mn-ea"/>
              </a:rPr>
              <a:t>軸のある値よりも大きな値、つまり偏りの大きなクロス表をとる確率が問題になるので、右図のような累積分布関数に変形してその確率を求めます。</a:t>
            </a: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10</a:t>
            </a:fld>
            <a:endParaRPr kumimoji="1" lang="ja-JP" altLang="en-US"/>
          </a:p>
        </p:txBody>
      </p:sp>
    </p:spTree>
    <p:extLst>
      <p:ext uri="{BB962C8B-B14F-4D97-AF65-F5344CB8AC3E}">
        <p14:creationId xmlns:p14="http://schemas.microsoft.com/office/powerpoint/2010/main" val="29936739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少し話が込み入ってきましたが、今回の例ではカイ</a:t>
            </a:r>
            <a:r>
              <a:rPr kumimoji="1" lang="en-US" altLang="ja-JP" dirty="0" smtClean="0">
                <a:latin typeface="+mn-ea"/>
                <a:ea typeface="+mn-ea"/>
              </a:rPr>
              <a:t>2</a:t>
            </a:r>
            <a:r>
              <a:rPr kumimoji="1" lang="ja-JP" altLang="en-US" dirty="0" smtClean="0">
                <a:latin typeface="+mn-ea"/>
                <a:ea typeface="+mn-ea"/>
              </a:rPr>
              <a:t>乗値が</a:t>
            </a:r>
            <a:r>
              <a:rPr kumimoji="1" lang="en-US" altLang="ja-JP" dirty="0" smtClean="0">
                <a:latin typeface="+mn-ea"/>
                <a:ea typeface="+mn-ea"/>
              </a:rPr>
              <a:t>3.7</a:t>
            </a:r>
            <a:r>
              <a:rPr kumimoji="1" lang="ja-JP" altLang="en-US" dirty="0" smtClean="0">
                <a:latin typeface="+mn-ea"/>
                <a:ea typeface="+mn-ea"/>
              </a:rPr>
              <a:t>でした。</a:t>
            </a:r>
          </a:p>
          <a:p>
            <a:r>
              <a:rPr kumimoji="1" lang="ja-JP" altLang="en-US" dirty="0" smtClean="0">
                <a:latin typeface="+mn-ea"/>
                <a:ea typeface="+mn-ea"/>
              </a:rPr>
              <a:t>カイ</a:t>
            </a:r>
            <a:r>
              <a:rPr kumimoji="1" lang="en-US" altLang="ja-JP" dirty="0" smtClean="0">
                <a:latin typeface="+mn-ea"/>
                <a:ea typeface="+mn-ea"/>
              </a:rPr>
              <a:t>2</a:t>
            </a:r>
            <a:r>
              <a:rPr kumimoji="1" lang="ja-JP" altLang="en-US" dirty="0" smtClean="0">
                <a:latin typeface="+mn-ea"/>
                <a:ea typeface="+mn-ea"/>
              </a:rPr>
              <a:t>乗が</a:t>
            </a:r>
            <a:r>
              <a:rPr kumimoji="1" lang="en-US" altLang="ja-JP" dirty="0" smtClean="0">
                <a:latin typeface="+mn-ea"/>
                <a:ea typeface="+mn-ea"/>
              </a:rPr>
              <a:t>3.7</a:t>
            </a:r>
            <a:r>
              <a:rPr kumimoji="1" lang="ja-JP" altLang="en-US" dirty="0" smtClean="0">
                <a:latin typeface="+mn-ea"/>
                <a:ea typeface="+mn-ea"/>
              </a:rPr>
              <a:t>より大きくなる可能性は</a:t>
            </a:r>
            <a:r>
              <a:rPr kumimoji="1" lang="en-US" altLang="ja-JP" dirty="0" smtClean="0">
                <a:latin typeface="+mn-ea"/>
                <a:ea typeface="+mn-ea"/>
              </a:rPr>
              <a:t>0.053</a:t>
            </a:r>
            <a:r>
              <a:rPr kumimoji="1" lang="ja-JP" altLang="en-US" dirty="0" err="1" smtClean="0">
                <a:latin typeface="+mn-ea"/>
                <a:ea typeface="+mn-ea"/>
              </a:rPr>
              <a:t>、</a:t>
            </a:r>
            <a:r>
              <a:rPr kumimoji="1" lang="ja-JP" altLang="en-US" dirty="0" smtClean="0">
                <a:latin typeface="+mn-ea"/>
                <a:ea typeface="+mn-ea"/>
              </a:rPr>
              <a:t>つまり</a:t>
            </a:r>
            <a:r>
              <a:rPr kumimoji="1" lang="en-US" altLang="ja-JP" dirty="0" smtClean="0">
                <a:latin typeface="+mn-ea"/>
                <a:ea typeface="+mn-ea"/>
              </a:rPr>
              <a:t>5.3%</a:t>
            </a:r>
            <a:r>
              <a:rPr kumimoji="1" lang="ja-JP" altLang="en-US" dirty="0" smtClean="0">
                <a:latin typeface="+mn-ea"/>
                <a:ea typeface="+mn-ea"/>
              </a:rPr>
              <a:t>ということが、与えられる表からわかります。</a:t>
            </a:r>
          </a:p>
          <a:p>
            <a:endParaRPr kumimoji="1" lang="ja-JP" altLang="en-US" dirty="0" smtClean="0">
              <a:latin typeface="+mn-ea"/>
              <a:ea typeface="+mn-ea"/>
            </a:endParaRPr>
          </a:p>
          <a:p>
            <a:r>
              <a:rPr kumimoji="1" lang="ja-JP" altLang="en-US" dirty="0" smtClean="0">
                <a:latin typeface="+mn-ea"/>
                <a:ea typeface="+mn-ea"/>
              </a:rPr>
              <a:t>つまりカイ</a:t>
            </a:r>
            <a:r>
              <a:rPr kumimoji="1" lang="en-US" altLang="ja-JP" dirty="0" smtClean="0">
                <a:latin typeface="+mn-ea"/>
                <a:ea typeface="+mn-ea"/>
              </a:rPr>
              <a:t>2</a:t>
            </a:r>
            <a:r>
              <a:rPr kumimoji="1" lang="ja-JP" altLang="en-US" dirty="0" smtClean="0">
                <a:latin typeface="+mn-ea"/>
                <a:ea typeface="+mn-ea"/>
              </a:rPr>
              <a:t>乗値が</a:t>
            </a:r>
            <a:r>
              <a:rPr kumimoji="1" lang="en-US" altLang="ja-JP" dirty="0" smtClean="0">
                <a:latin typeface="+mn-ea"/>
                <a:ea typeface="+mn-ea"/>
              </a:rPr>
              <a:t>3.7</a:t>
            </a:r>
            <a:r>
              <a:rPr kumimoji="1" lang="ja-JP" altLang="en-US" dirty="0" smtClean="0">
                <a:latin typeface="+mn-ea"/>
                <a:ea typeface="+mn-ea"/>
              </a:rPr>
              <a:t>以上に大きい、偏りの大きなクロス表、が得られる確率は</a:t>
            </a:r>
            <a:r>
              <a:rPr kumimoji="1" lang="en-US" altLang="ja-JP" dirty="0" smtClean="0">
                <a:latin typeface="+mn-ea"/>
                <a:ea typeface="+mn-ea"/>
              </a:rPr>
              <a:t>5.3</a:t>
            </a:r>
            <a:r>
              <a:rPr kumimoji="1" lang="ja-JP" altLang="en-US" dirty="0" smtClean="0">
                <a:latin typeface="+mn-ea"/>
                <a:ea typeface="+mn-ea"/>
              </a:rPr>
              <a:t>％ということです。</a:t>
            </a:r>
          </a:p>
          <a:p>
            <a:r>
              <a:rPr kumimoji="1" lang="en-US" altLang="ja-JP" dirty="0" smtClean="0">
                <a:latin typeface="+mn-ea"/>
                <a:ea typeface="+mn-ea"/>
              </a:rPr>
              <a:t>5.3%</a:t>
            </a:r>
            <a:r>
              <a:rPr kumimoji="1" lang="ja-JP" altLang="en-US" dirty="0" smtClean="0">
                <a:latin typeface="+mn-ea"/>
                <a:ea typeface="+mn-ea"/>
              </a:rPr>
              <a:t>が十分に小さいかどうかというのは少し微妙なところですが、小さいと判断した場合には、得られたクロス表は独立の仮定のわりには特殊すぎる結果、ということで独立ではない、と結論付けます。</a:t>
            </a:r>
          </a:p>
          <a:p>
            <a:r>
              <a:rPr kumimoji="1" lang="ja-JP" altLang="en-US" dirty="0" smtClean="0">
                <a:latin typeface="+mn-ea"/>
                <a:ea typeface="+mn-ea"/>
              </a:rPr>
              <a:t>独立ではない、つまり大阪人かどうかとタコ焼き器の保有には関係がある、というのが、今回の独立性の検定で得られた結論になります。</a:t>
            </a:r>
          </a:p>
          <a:p>
            <a:endParaRPr kumimoji="1" lang="ja-JP" altLang="en-US" dirty="0" smtClean="0">
              <a:latin typeface="+mn-ea"/>
              <a:ea typeface="+mn-ea"/>
            </a:endParaRP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11</a:t>
            </a:fld>
            <a:endParaRPr kumimoji="1" lang="ja-JP" altLang="en-US"/>
          </a:p>
        </p:txBody>
      </p:sp>
    </p:spTree>
    <p:extLst>
      <p:ext uri="{BB962C8B-B14F-4D97-AF65-F5344CB8AC3E}">
        <p14:creationId xmlns:p14="http://schemas.microsoft.com/office/powerpoint/2010/main" val="29936739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独立性の検定での考え方を復習してみましょう。</a:t>
            </a:r>
          </a:p>
          <a:p>
            <a:r>
              <a:rPr kumimoji="1" lang="ja-JP" altLang="en-US" dirty="0" smtClean="0"/>
              <a:t>まず、「独立である」と仮定します。独立性の仮定の下に計算されるカイ２乗値はカイ２分布というのに従うので、</a:t>
            </a:r>
          </a:p>
          <a:p>
            <a:r>
              <a:rPr kumimoji="1" lang="ja-JP" altLang="en-US" dirty="0" smtClean="0"/>
              <a:t>次に、実際に得られた以上のカイ２乗値が得られる確率を考えることになります。</a:t>
            </a:r>
          </a:p>
          <a:p>
            <a:r>
              <a:rPr kumimoji="1" lang="ja-JP" altLang="en-US" dirty="0" smtClean="0"/>
              <a:t>確率が十分に小さいなら、独立性の仮定は間違いで、独立ではなかった、と結論づけます。</a:t>
            </a:r>
          </a:p>
          <a:p>
            <a:r>
              <a:rPr kumimoji="1" lang="ja-JP" altLang="en-US" dirty="0" smtClean="0"/>
              <a:t>一方、確率が大きい場合には、これだけでは「独立である」といいきれないことになっていることには注意が必要です。</a:t>
            </a: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12</a:t>
            </a:fld>
            <a:endParaRPr kumimoji="1" lang="ja-JP" altLang="en-US"/>
          </a:p>
        </p:txBody>
      </p:sp>
    </p:spTree>
    <p:extLst>
      <p:ext uri="{BB962C8B-B14F-4D97-AF65-F5344CB8AC3E}">
        <p14:creationId xmlns:p14="http://schemas.microsoft.com/office/powerpoint/2010/main" val="2993673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大阪人とそれ以外でのたこ焼き器保有の有無の差は、今回の調査でたまたま起こった可能性というのも否定はできません。</a:t>
            </a:r>
          </a:p>
          <a:p>
            <a:r>
              <a:rPr kumimoji="1" lang="ja-JP" altLang="en-US" dirty="0" smtClean="0"/>
              <a:t>仮に大阪人もその他の人もたこ焼き器を持っている割合が同じだとしても、サンプルをとってみると</a:t>
            </a:r>
          </a:p>
          <a:p>
            <a:r>
              <a:rPr kumimoji="1" lang="ja-JP" altLang="en-US" dirty="0" smtClean="0"/>
              <a:t>＜アニメ＞</a:t>
            </a:r>
          </a:p>
          <a:p>
            <a:r>
              <a:rPr kumimoji="1" lang="ja-JP" altLang="en-US" dirty="0" smtClean="0"/>
              <a:t>＜アニメ＞</a:t>
            </a:r>
          </a:p>
          <a:p>
            <a:r>
              <a:rPr kumimoji="1" lang="ja-JP" altLang="en-US" dirty="0" smtClean="0"/>
              <a:t>＜アニメ＞</a:t>
            </a:r>
          </a:p>
          <a:p>
            <a:r>
              <a:rPr kumimoji="1" lang="ja-JP" altLang="en-US" dirty="0" smtClean="0"/>
              <a:t>＜アニメ＞</a:t>
            </a:r>
          </a:p>
          <a:p>
            <a:r>
              <a:rPr kumimoji="1" lang="ja-JP" altLang="en-US" dirty="0" smtClean="0"/>
              <a:t>かなりの確率で違う割合になります。</a:t>
            </a: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D5489D7-4FFC-455B-B915-3CEFB519FBBE}"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367166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44525" y="1198563"/>
            <a:ext cx="5170488" cy="3232150"/>
          </a:xfrm>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統計の世界では、「大阪人」かどうかと「たこ焼き器を持っている」かどうか、が関係がないとき、二つの質問への回答は独立であるといいます。</a:t>
            </a:r>
          </a:p>
          <a:p>
            <a:r>
              <a:rPr kumimoji="1" lang="ja-JP" altLang="en-US" dirty="0" smtClean="0">
                <a:latin typeface="+mn-ea"/>
                <a:ea typeface="+mn-ea"/>
              </a:rPr>
              <a:t>もしこれらが独立であれば、「大阪人」も「その他の人」も、たこ焼き器の所有率は同じであるはずです。</a:t>
            </a:r>
          </a:p>
          <a:p>
            <a:r>
              <a:rPr kumimoji="1" lang="ja-JP" altLang="en-US" dirty="0" smtClean="0">
                <a:latin typeface="+mn-ea"/>
                <a:ea typeface="+mn-ea"/>
              </a:rPr>
              <a:t>したがって、どちらのグループも「たこ焼き器あり」の割合は合計の内訳である</a:t>
            </a:r>
            <a:r>
              <a:rPr kumimoji="1" lang="en-US" altLang="ja-JP" dirty="0" smtClean="0">
                <a:latin typeface="+mn-ea"/>
                <a:ea typeface="+mn-ea"/>
              </a:rPr>
              <a:t>54.3</a:t>
            </a:r>
            <a:r>
              <a:rPr kumimoji="1" lang="ja-JP" altLang="en-US" dirty="0" smtClean="0">
                <a:latin typeface="+mn-ea"/>
                <a:ea typeface="+mn-ea"/>
              </a:rPr>
              <a:t>％と同じ割合となり、グラフで表すと</a:t>
            </a:r>
            <a:r>
              <a:rPr kumimoji="1" lang="ja-JP" altLang="en-US" dirty="0" err="1" smtClean="0">
                <a:latin typeface="+mn-ea"/>
                <a:ea typeface="+mn-ea"/>
              </a:rPr>
              <a:t>こような</a:t>
            </a:r>
            <a:r>
              <a:rPr kumimoji="1" lang="ja-JP" altLang="en-US" dirty="0" smtClean="0">
                <a:latin typeface="+mn-ea"/>
                <a:ea typeface="+mn-ea"/>
              </a:rPr>
              <a:t>かんじになるはずです。</a:t>
            </a:r>
          </a:p>
          <a:p>
            <a:endParaRPr kumimoji="1" lang="ja-JP" altLang="en-US" dirty="0" smtClean="0">
              <a:latin typeface="+mn-ea"/>
              <a:ea typeface="+mn-ea"/>
            </a:endParaRPr>
          </a:p>
        </p:txBody>
      </p:sp>
      <p:sp>
        <p:nvSpPr>
          <p:cNvPr id="4" name="スライド番号プレースホルダー 3"/>
          <p:cNvSpPr>
            <a:spLocks noGrp="1"/>
          </p:cNvSpPr>
          <p:nvPr>
            <p:ph type="sldNum" sz="quarter" idx="10"/>
          </p:nvPr>
        </p:nvSpPr>
        <p:spPr/>
        <p:txBody>
          <a:bodyPr/>
          <a:lstStyle/>
          <a:p>
            <a:pPr marL="0" marR="0" lvl="0" indent="0" algn="r" defTabSz="1031626" rtl="0" eaLnBrk="1" fontAlgn="auto" latinLnBrk="0" hangingPunct="1">
              <a:lnSpc>
                <a:spcPct val="100000"/>
              </a:lnSpc>
              <a:spcBef>
                <a:spcPts val="0"/>
              </a:spcBef>
              <a:spcAft>
                <a:spcPts val="0"/>
              </a:spcAft>
              <a:buClrTx/>
              <a:buSzTx/>
              <a:buFontTx/>
              <a:buNone/>
              <a:tabLst/>
              <a:defRPr/>
            </a:pPr>
            <a:fld id="{7D5489D7-4FFC-455B-B915-3CEFB519FBBE}" type="slidenum">
              <a:rPr kumimoji="1" lang="ja-JP" altLang="en-US" sz="13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1031626" rtl="0" eaLnBrk="1" fontAlgn="auto" latinLnBrk="0" hangingPunct="1">
                <a:lnSpc>
                  <a:spcPct val="100000"/>
                </a:lnSpc>
                <a:spcBef>
                  <a:spcPts val="0"/>
                </a:spcBef>
                <a:spcAft>
                  <a:spcPts val="0"/>
                </a:spcAft>
                <a:buClrTx/>
                <a:buSzTx/>
                <a:buFontTx/>
                <a:buNone/>
                <a:tabLst/>
                <a:defRPr/>
              </a:pPr>
              <a:t>3</a:t>
            </a:fld>
            <a:endParaRPr kumimoji="1" lang="ja-JP" altLang="en-US" sz="13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2610591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69938" y="1270000"/>
            <a:ext cx="5484812" cy="3429000"/>
          </a:xfrm>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ところが、今回のサンプルでは割合に差がありました。</a:t>
            </a:r>
          </a:p>
          <a:p>
            <a:r>
              <a:rPr kumimoji="1" lang="ja-JP" altLang="en-US" dirty="0" smtClean="0">
                <a:latin typeface="+mn-ea"/>
                <a:ea typeface="+mn-ea"/>
              </a:rPr>
              <a:t>大阪人とその他のグループでタコ焼き機に保有率に差がある</a:t>
            </a:r>
            <a:r>
              <a:rPr kumimoji="1" lang="en-US" altLang="ja-JP" dirty="0" smtClean="0">
                <a:latin typeface="+mn-ea"/>
                <a:ea typeface="+mn-ea"/>
              </a:rPr>
              <a:t>35</a:t>
            </a:r>
            <a:r>
              <a:rPr kumimoji="1" lang="ja-JP" altLang="en-US" dirty="0" smtClean="0">
                <a:latin typeface="+mn-ea"/>
                <a:ea typeface="+mn-ea"/>
              </a:rPr>
              <a:t>人分のデータを目の前にしたとき、大阪人の「タコ焼き器保有率８０％」はその他の人の</a:t>
            </a:r>
            <a:r>
              <a:rPr kumimoji="1" lang="en-US" altLang="ja-JP" dirty="0" smtClean="0">
                <a:latin typeface="+mn-ea"/>
                <a:ea typeface="+mn-ea"/>
              </a:rPr>
              <a:t>44%</a:t>
            </a:r>
            <a:r>
              <a:rPr kumimoji="1" lang="ja-JP" altLang="en-US" dirty="0" smtClean="0">
                <a:latin typeface="+mn-ea"/>
                <a:ea typeface="+mn-ea"/>
              </a:rPr>
              <a:t>に比べて高いように見受けられます。</a:t>
            </a:r>
          </a:p>
          <a:p>
            <a:r>
              <a:rPr kumimoji="1" lang="ja-JP" altLang="en-US" dirty="0" smtClean="0">
                <a:latin typeface="+mn-ea"/>
                <a:ea typeface="+mn-ea"/>
              </a:rPr>
              <a:t>ただ、この調査でたまたま差がついている可能性も捨てきれません。</a:t>
            </a:r>
          </a:p>
          <a:p>
            <a:r>
              <a:rPr kumimoji="1" lang="ja-JP" altLang="en-US" dirty="0" smtClean="0">
                <a:latin typeface="+mn-ea"/>
                <a:ea typeface="+mn-ea"/>
              </a:rPr>
              <a:t>＜アニメ＞</a:t>
            </a:r>
          </a:p>
          <a:p>
            <a:r>
              <a:rPr kumimoji="1" lang="ja-JP" altLang="en-US" dirty="0" smtClean="0">
                <a:latin typeface="+mn-ea"/>
                <a:ea typeface="+mn-ea"/>
              </a:rPr>
              <a:t>＜アニメ＞</a:t>
            </a:r>
          </a:p>
          <a:p>
            <a:r>
              <a:rPr kumimoji="1" lang="ja-JP" altLang="en-US" dirty="0" smtClean="0">
                <a:latin typeface="+mn-ea"/>
                <a:ea typeface="+mn-ea"/>
              </a:rPr>
              <a:t>実際のところ、この差はどう考えるべきなんでしょうか？</a:t>
            </a: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4</a:t>
            </a:fld>
            <a:endParaRPr kumimoji="1" lang="ja-JP" altLang="en-US"/>
          </a:p>
        </p:txBody>
      </p:sp>
    </p:spTree>
    <p:extLst>
      <p:ext uri="{BB962C8B-B14F-4D97-AF65-F5344CB8AC3E}">
        <p14:creationId xmlns:p14="http://schemas.microsoft.com/office/powerpoint/2010/main" val="3828227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今回のサンプル調査結果がたまたま生じたとは考えられないくらい大きな差だったら、独立ではない、つまり、「大阪人」であることは「たこ焼き器保有」となんらかの関係があるはず、と考えます。</a:t>
            </a:r>
          </a:p>
          <a:p>
            <a:r>
              <a:rPr kumimoji="1" lang="ja-JP" altLang="en-US" dirty="0" smtClean="0"/>
              <a:t>逆に、たまたま生じそうなくらい小さい差だったら、独立かもしれません。</a:t>
            </a:r>
          </a:p>
          <a:p>
            <a:r>
              <a:rPr kumimoji="1" lang="ja-JP" altLang="en-US" dirty="0" smtClean="0"/>
              <a:t>つまり、「大阪人」であることと「たこ焼き器保有の有無」には関係があるとは言えない、と考えます。</a:t>
            </a:r>
          </a:p>
          <a:p>
            <a:endParaRPr kumimoji="1" lang="ja-JP" altLang="en-US" dirty="0" smtClean="0"/>
          </a:p>
          <a:p>
            <a:r>
              <a:rPr kumimoji="1" lang="ja-JP" altLang="en-US" dirty="0" smtClean="0"/>
              <a:t>では、「たまたま生じそうな差」とはどれくらいの差のことなのでしょうか？</a:t>
            </a: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D5489D7-4FFC-455B-B915-3CEFB519FBBE}"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8964135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この疑問を確認するのが「独立性の検定」という方法です。</a:t>
            </a:r>
          </a:p>
          <a:p>
            <a:r>
              <a:rPr kumimoji="1" lang="ja-JP" altLang="en-US" dirty="0" smtClean="0">
                <a:latin typeface="+mn-ea"/>
                <a:ea typeface="+mn-ea"/>
              </a:rPr>
              <a:t>まず、独立だった場合にはどのようなクロス表になるのか考えるところがスタートになります。</a:t>
            </a:r>
          </a:p>
          <a:p>
            <a:r>
              <a:rPr kumimoji="1" lang="ja-JP" altLang="en-US" dirty="0" smtClean="0">
                <a:latin typeface="+mn-ea"/>
                <a:ea typeface="+mn-ea"/>
              </a:rPr>
              <a:t>もし「大阪人」かどうかと「たこ焼き器を持っている」</a:t>
            </a:r>
            <a:r>
              <a:rPr kumimoji="1" lang="ja-JP" altLang="en-US" dirty="0" err="1" smtClean="0">
                <a:latin typeface="+mn-ea"/>
                <a:ea typeface="+mn-ea"/>
              </a:rPr>
              <a:t>か</a:t>
            </a:r>
            <a:r>
              <a:rPr kumimoji="1" lang="ja-JP" altLang="en-US" dirty="0" smtClean="0">
                <a:latin typeface="+mn-ea"/>
                <a:ea typeface="+mn-ea"/>
              </a:rPr>
              <a:t>どうかが独立であれば、大阪人もその他の人もたこ焼き器所有率は同じはずなので、たこ焼き器の保有割合は全体も大阪人グループもその他グループも、全体の内訳である</a:t>
            </a:r>
            <a:r>
              <a:rPr kumimoji="1" lang="en-US" altLang="ja-JP" dirty="0" smtClean="0">
                <a:latin typeface="+mn-ea"/>
                <a:ea typeface="+mn-ea"/>
              </a:rPr>
              <a:t>19</a:t>
            </a:r>
            <a:r>
              <a:rPr kumimoji="1" lang="ja-JP" altLang="en-US" dirty="0" err="1" smtClean="0">
                <a:latin typeface="+mn-ea"/>
                <a:ea typeface="+mn-ea"/>
              </a:rPr>
              <a:t>たい</a:t>
            </a:r>
            <a:r>
              <a:rPr kumimoji="1" lang="en-US" altLang="ja-JP" dirty="0" smtClean="0">
                <a:latin typeface="+mn-ea"/>
                <a:ea typeface="+mn-ea"/>
              </a:rPr>
              <a:t>16</a:t>
            </a:r>
            <a:r>
              <a:rPr kumimoji="1" lang="ja-JP" altLang="en-US" dirty="0" smtClean="0">
                <a:latin typeface="+mn-ea"/>
                <a:ea typeface="+mn-ea"/>
              </a:rPr>
              <a:t>を反映して、タコ焼き機有りの割合が</a:t>
            </a:r>
            <a:r>
              <a:rPr kumimoji="1" lang="en-US" altLang="ja-JP" dirty="0" smtClean="0">
                <a:latin typeface="+mn-ea"/>
                <a:ea typeface="+mn-ea"/>
              </a:rPr>
              <a:t>54.3</a:t>
            </a:r>
            <a:r>
              <a:rPr kumimoji="1" lang="ja-JP" altLang="en-US" dirty="0" smtClean="0">
                <a:latin typeface="+mn-ea"/>
                <a:ea typeface="+mn-ea"/>
              </a:rPr>
              <a:t>％になり、ここに示すようなクロス表になるはずです。</a:t>
            </a:r>
          </a:p>
          <a:p>
            <a:endParaRPr kumimoji="1" lang="ja-JP" altLang="en-US" dirty="0" smtClean="0">
              <a:latin typeface="+mn-ea"/>
              <a:ea typeface="+mn-ea"/>
            </a:endParaRPr>
          </a:p>
          <a:p>
            <a:endParaRPr kumimoji="1" lang="ja-JP" altLang="en-US" dirty="0" smtClean="0">
              <a:latin typeface="+mn-ea"/>
              <a:ea typeface="+mn-ea"/>
            </a:endParaRP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6</a:t>
            </a:fld>
            <a:endParaRPr kumimoji="1" lang="ja-JP" altLang="en-US"/>
          </a:p>
        </p:txBody>
      </p:sp>
    </p:spTree>
    <p:extLst>
      <p:ext uri="{BB962C8B-B14F-4D97-AF65-F5344CB8AC3E}">
        <p14:creationId xmlns:p14="http://schemas.microsoft.com/office/powerpoint/2010/main" val="12530046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独立と仮定した上のクロス表が理想の状態ですが、実際に得られたのは下のクロス表でした。</a:t>
            </a:r>
          </a:p>
          <a:p>
            <a:r>
              <a:rPr kumimoji="1" lang="ja-JP" altLang="en-US" dirty="0" smtClean="0"/>
              <a:t>この差が十分に大きいなら独立である、「大阪人かどうか」と「タコ焼き器の保有の有無」は無関係である、という仮定には無理があることになります。</a:t>
            </a:r>
          </a:p>
          <a:p>
            <a:r>
              <a:rPr kumimoji="1" lang="ja-JP" altLang="en-US" dirty="0" smtClean="0"/>
              <a:t>十分大きいなら、「独立ではない」</a:t>
            </a:r>
            <a:r>
              <a:rPr kumimoji="1" lang="ja-JP" altLang="en-US" dirty="0" err="1" smtClean="0"/>
              <a:t>だろうと</a:t>
            </a:r>
            <a:r>
              <a:rPr kumimoji="1" lang="ja-JP" altLang="en-US" dirty="0" smtClean="0"/>
              <a:t>考えるわけですね。</a:t>
            </a: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7</a:t>
            </a:fld>
            <a:endParaRPr kumimoji="1" lang="ja-JP" altLang="en-US"/>
          </a:p>
        </p:txBody>
      </p:sp>
    </p:spTree>
    <p:extLst>
      <p:ext uri="{BB962C8B-B14F-4D97-AF65-F5344CB8AC3E}">
        <p14:creationId xmlns:p14="http://schemas.microsoft.com/office/powerpoint/2010/main" val="941061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こうしクロス表の差を測定する方法としてカイ二乗値というものがあります。</a:t>
            </a:r>
          </a:p>
          <a:p>
            <a:r>
              <a:rPr kumimoji="1" lang="ja-JP" altLang="en-US" dirty="0" smtClean="0">
                <a:latin typeface="+mn-ea"/>
                <a:ea typeface="+mn-ea"/>
              </a:rPr>
              <a:t>カイ二乗値は</a:t>
            </a:r>
            <a:r>
              <a:rPr kumimoji="1" lang="en-US" altLang="ja-JP" dirty="0" smtClean="0">
                <a:latin typeface="+mn-ea"/>
                <a:ea typeface="+mn-ea"/>
              </a:rPr>
              <a:t>2×</a:t>
            </a:r>
            <a:r>
              <a:rPr kumimoji="1" lang="ja-JP" altLang="en-US" dirty="0" smtClean="0">
                <a:latin typeface="+mn-ea"/>
                <a:ea typeface="+mn-ea"/>
              </a:rPr>
              <a:t>２の</a:t>
            </a:r>
            <a:r>
              <a:rPr kumimoji="1" lang="en-US" altLang="ja-JP" dirty="0" smtClean="0">
                <a:latin typeface="+mn-ea"/>
                <a:ea typeface="+mn-ea"/>
              </a:rPr>
              <a:t>4</a:t>
            </a:r>
            <a:r>
              <a:rPr kumimoji="1" lang="ja-JP" altLang="en-US" dirty="0" err="1" smtClean="0">
                <a:latin typeface="+mn-ea"/>
                <a:ea typeface="+mn-ea"/>
              </a:rPr>
              <a:t>つの</a:t>
            </a:r>
            <a:r>
              <a:rPr kumimoji="1" lang="ja-JP" altLang="en-US" dirty="0" smtClean="0">
                <a:latin typeface="+mn-ea"/>
                <a:ea typeface="+mn-ea"/>
              </a:rPr>
              <a:t>枠それぞれについて、得られた現実データと理想データの差の二乗を理想値で割って、それぞれ合計することで得られます。</a:t>
            </a:r>
          </a:p>
          <a:p>
            <a:r>
              <a:rPr kumimoji="1" lang="ja-JP" altLang="en-US" dirty="0" smtClean="0">
                <a:latin typeface="+mn-ea"/>
                <a:ea typeface="+mn-ea"/>
              </a:rPr>
              <a:t>この例では、この数式のように計算されて、カイ二乗値</a:t>
            </a:r>
            <a:r>
              <a:rPr kumimoji="1" lang="en-US" altLang="ja-JP" dirty="0" smtClean="0">
                <a:latin typeface="+mn-ea"/>
                <a:ea typeface="+mn-ea"/>
              </a:rPr>
              <a:t>3.7</a:t>
            </a:r>
            <a:r>
              <a:rPr kumimoji="1" lang="ja-JP" altLang="en-US" dirty="0" smtClean="0">
                <a:latin typeface="+mn-ea"/>
                <a:ea typeface="+mn-ea"/>
              </a:rPr>
              <a:t>が得られます。</a:t>
            </a:r>
          </a:p>
          <a:p>
            <a:endParaRPr kumimoji="1" lang="ja-JP" altLang="en-US" dirty="0" smtClean="0">
              <a:latin typeface="+mn-ea"/>
              <a:ea typeface="+mn-ea"/>
            </a:endParaRP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8</a:t>
            </a:fld>
            <a:endParaRPr kumimoji="1" lang="ja-JP" altLang="en-US"/>
          </a:p>
        </p:txBody>
      </p:sp>
    </p:spTree>
    <p:extLst>
      <p:ext uri="{BB962C8B-B14F-4D97-AF65-F5344CB8AC3E}">
        <p14:creationId xmlns:p14="http://schemas.microsoft.com/office/powerpoint/2010/main" val="4881070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クロス表のブレを考えるには大阪人</a:t>
            </a:r>
            <a:r>
              <a:rPr kumimoji="1" lang="en-US" altLang="ja-JP" dirty="0" smtClean="0">
                <a:latin typeface="+mn-ea"/>
                <a:ea typeface="+mn-ea"/>
              </a:rPr>
              <a:t>10</a:t>
            </a:r>
            <a:r>
              <a:rPr kumimoji="1" lang="ja-JP" altLang="en-US" dirty="0" smtClean="0">
                <a:latin typeface="+mn-ea"/>
                <a:ea typeface="+mn-ea"/>
              </a:rPr>
              <a:t>人・その他</a:t>
            </a:r>
            <a:r>
              <a:rPr kumimoji="1" lang="en-US" altLang="ja-JP" dirty="0" smtClean="0">
                <a:latin typeface="+mn-ea"/>
                <a:ea typeface="+mn-ea"/>
              </a:rPr>
              <a:t>25</a:t>
            </a:r>
            <a:r>
              <a:rPr kumimoji="1" lang="ja-JP" altLang="en-US" dirty="0" smtClean="0">
                <a:latin typeface="+mn-ea"/>
                <a:ea typeface="+mn-ea"/>
              </a:rPr>
              <a:t>人、タコ焼き器あり</a:t>
            </a:r>
            <a:r>
              <a:rPr kumimoji="1" lang="en-US" altLang="ja-JP" dirty="0" smtClean="0">
                <a:latin typeface="+mn-ea"/>
                <a:ea typeface="+mn-ea"/>
              </a:rPr>
              <a:t>19</a:t>
            </a:r>
            <a:r>
              <a:rPr kumimoji="1" lang="ja-JP" altLang="en-US" dirty="0" smtClean="0">
                <a:latin typeface="+mn-ea"/>
                <a:ea typeface="+mn-ea"/>
              </a:rPr>
              <a:t>人なし</a:t>
            </a:r>
            <a:r>
              <a:rPr kumimoji="1" lang="en-US" altLang="ja-JP" dirty="0" smtClean="0">
                <a:latin typeface="+mn-ea"/>
                <a:ea typeface="+mn-ea"/>
              </a:rPr>
              <a:t>16</a:t>
            </a:r>
            <a:r>
              <a:rPr kumimoji="1" lang="ja-JP" altLang="en-US" dirty="0" smtClean="0">
                <a:latin typeface="+mn-ea"/>
                <a:ea typeface="+mn-ea"/>
              </a:rPr>
              <a:t>人は変わらないとして、</a:t>
            </a:r>
            <a:r>
              <a:rPr kumimoji="1" lang="en-US" altLang="ja-JP" dirty="0" smtClean="0">
                <a:latin typeface="+mn-ea"/>
                <a:ea typeface="+mn-ea"/>
              </a:rPr>
              <a:t>4</a:t>
            </a:r>
            <a:r>
              <a:rPr kumimoji="1" lang="ja-JP" altLang="en-US" dirty="0" err="1" smtClean="0">
                <a:latin typeface="+mn-ea"/>
                <a:ea typeface="+mn-ea"/>
              </a:rPr>
              <a:t>つの</a:t>
            </a:r>
            <a:r>
              <a:rPr kumimoji="1" lang="ja-JP" altLang="en-US" dirty="0" smtClean="0">
                <a:latin typeface="+mn-ea"/>
                <a:ea typeface="+mn-ea"/>
              </a:rPr>
              <a:t>枠はいろいろなパターンをとりうる中で、今得られた、８・２・１１・１４になる可能性について考えるのですが、この時例えば、大阪人のタコ焼き器ありが一人減る場合を考えます。</a:t>
            </a:r>
          </a:p>
          <a:p>
            <a:r>
              <a:rPr kumimoji="1" lang="ja-JP" altLang="en-US" dirty="0" smtClean="0">
                <a:latin typeface="+mn-ea"/>
                <a:ea typeface="+mn-ea"/>
              </a:rPr>
              <a:t>大阪人のタコ焼き器ありが</a:t>
            </a:r>
            <a:r>
              <a:rPr kumimoji="1" lang="en-US" altLang="ja-JP" dirty="0" smtClean="0">
                <a:latin typeface="+mn-ea"/>
                <a:ea typeface="+mn-ea"/>
              </a:rPr>
              <a:t>7</a:t>
            </a:r>
            <a:r>
              <a:rPr kumimoji="1" lang="ja-JP" altLang="en-US" dirty="0" smtClean="0">
                <a:latin typeface="+mn-ea"/>
                <a:ea typeface="+mn-ea"/>
              </a:rPr>
              <a:t>人になるとその他の枠は、３・１２・１３と自動的に決まってしまいます。</a:t>
            </a:r>
          </a:p>
          <a:p>
            <a:r>
              <a:rPr kumimoji="1" lang="ja-JP" altLang="en-US" dirty="0" smtClean="0">
                <a:latin typeface="+mn-ea"/>
                <a:ea typeface="+mn-ea"/>
              </a:rPr>
              <a:t>このように</a:t>
            </a:r>
            <a:r>
              <a:rPr kumimoji="1" lang="en-US" altLang="ja-JP" dirty="0" smtClean="0">
                <a:latin typeface="+mn-ea"/>
                <a:ea typeface="+mn-ea"/>
              </a:rPr>
              <a:t>2×</a:t>
            </a:r>
            <a:r>
              <a:rPr kumimoji="1" lang="ja-JP" altLang="en-US" dirty="0" smtClean="0">
                <a:latin typeface="+mn-ea"/>
                <a:ea typeface="+mn-ea"/>
              </a:rPr>
              <a:t>２のクロス表ではどこかの枠を</a:t>
            </a:r>
            <a:r>
              <a:rPr kumimoji="1" lang="en-US" altLang="ja-JP" dirty="0" smtClean="0">
                <a:latin typeface="+mn-ea"/>
                <a:ea typeface="+mn-ea"/>
              </a:rPr>
              <a:t>1</a:t>
            </a:r>
            <a:r>
              <a:rPr kumimoji="1" lang="ja-JP" altLang="en-US" dirty="0" smtClean="0">
                <a:latin typeface="+mn-ea"/>
                <a:ea typeface="+mn-ea"/>
              </a:rPr>
              <a:t>つ決めるとその他の枠が自動的に決まってしまうことを「自由度が１」という言い方をします。</a:t>
            </a:r>
          </a:p>
          <a:p>
            <a:r>
              <a:rPr kumimoji="1" lang="en-US" altLang="ja-JP" dirty="0" smtClean="0">
                <a:latin typeface="+mn-ea"/>
                <a:ea typeface="+mn-ea"/>
              </a:rPr>
              <a:t>2×</a:t>
            </a:r>
            <a:r>
              <a:rPr kumimoji="1" lang="ja-JP" altLang="en-US" dirty="0" smtClean="0">
                <a:latin typeface="+mn-ea"/>
                <a:ea typeface="+mn-ea"/>
              </a:rPr>
              <a:t>２のクロス表では自由度は</a:t>
            </a:r>
            <a:r>
              <a:rPr kumimoji="1" lang="en-US" altLang="ja-JP" dirty="0" smtClean="0">
                <a:latin typeface="+mn-ea"/>
                <a:ea typeface="+mn-ea"/>
              </a:rPr>
              <a:t>1</a:t>
            </a:r>
            <a:r>
              <a:rPr kumimoji="1" lang="ja-JP" altLang="en-US" dirty="0" smtClean="0">
                <a:latin typeface="+mn-ea"/>
                <a:ea typeface="+mn-ea"/>
              </a:rPr>
              <a:t>ですが、例えば</a:t>
            </a:r>
            <a:r>
              <a:rPr kumimoji="1" lang="en-US" altLang="ja-JP" dirty="0" smtClean="0">
                <a:latin typeface="+mn-ea"/>
                <a:ea typeface="+mn-ea"/>
              </a:rPr>
              <a:t>2×3</a:t>
            </a:r>
            <a:r>
              <a:rPr kumimoji="1" lang="ja-JP" altLang="en-US" dirty="0" smtClean="0">
                <a:latin typeface="+mn-ea"/>
                <a:ea typeface="+mn-ea"/>
              </a:rPr>
              <a:t>のクロス表では自由度は２になります。あとでご自身で確認してみてください。</a:t>
            </a: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9</a:t>
            </a:fld>
            <a:endParaRPr kumimoji="1" lang="ja-JP" altLang="en-US"/>
          </a:p>
        </p:txBody>
      </p:sp>
    </p:spTree>
    <p:extLst>
      <p:ext uri="{BB962C8B-B14F-4D97-AF65-F5344CB8AC3E}">
        <p14:creationId xmlns:p14="http://schemas.microsoft.com/office/powerpoint/2010/main" val="1129054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2649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701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0424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344166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角丸四角形 1"/>
          <p:cNvSpPr/>
          <p:nvPr userDrawn="1"/>
        </p:nvSpPr>
        <p:spPr>
          <a:xfrm>
            <a:off x="611189" y="0"/>
            <a:ext cx="180000" cy="4140000"/>
          </a:xfrm>
          <a:prstGeom prst="roundRect">
            <a:avLst>
              <a:gd name="adj" fmla="val 0"/>
            </a:avLst>
          </a:prstGeom>
          <a:gradFill>
            <a:gsLst>
              <a:gs pos="100000">
                <a:schemeClr val="accent5">
                  <a:lumMod val="40000"/>
                  <a:lumOff val="60000"/>
                </a:schemeClr>
              </a:gs>
              <a:gs pos="7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latin typeface="Arial" panose="020B0604020202020204" pitchFamily="34" charset="0"/>
            </a:endParaRPr>
          </a:p>
        </p:txBody>
      </p:sp>
    </p:spTree>
    <p:extLst>
      <p:ext uri="{BB962C8B-B14F-4D97-AF65-F5344CB8AC3E}">
        <p14:creationId xmlns:p14="http://schemas.microsoft.com/office/powerpoint/2010/main" val="2330739316"/>
      </p:ext>
    </p:extLst>
  </p:cSld>
  <p:clrMap bg1="lt1" tx1="dk1" bg2="lt2" tx2="dk2" accent1="accent1" accent2="accent2" accent3="accent3" accent4="accent4" accent5="accent5" accent6="accent6" hlink="hlink" folHlink="folHlink"/>
  <p:sldLayoutIdLst>
    <p:sldLayoutId id="2147483716" r:id="rId1"/>
  </p:sldLayoutIdLst>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角丸四角形 1"/>
          <p:cNvSpPr/>
          <p:nvPr userDrawn="1"/>
        </p:nvSpPr>
        <p:spPr>
          <a:xfrm>
            <a:off x="8257345" y="5305773"/>
            <a:ext cx="278578" cy="414051"/>
          </a:xfrm>
          <a:prstGeom prst="roundRect">
            <a:avLst>
              <a:gd name="adj" fmla="val 0"/>
            </a:avLst>
          </a:prstGeom>
          <a:gradFill>
            <a:gsLst>
              <a:gs pos="100000">
                <a:schemeClr val="accent5">
                  <a:lumMod val="40000"/>
                  <a:lumOff val="60000"/>
                </a:schemeClr>
              </a:gs>
              <a:gs pos="36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ja-JP" altLang="en-US" dirty="0">
              <a:solidFill>
                <a:schemeClr val="bg1"/>
              </a:solidFill>
              <a:latin typeface="Arial" panose="020B0604020202020204" pitchFamily="34" charset="0"/>
            </a:endParaRPr>
          </a:p>
        </p:txBody>
      </p:sp>
      <p:sp>
        <p:nvSpPr>
          <p:cNvPr id="3" name="スライド番号プレースホルダー 3"/>
          <p:cNvSpPr txBox="1">
            <a:spLocks/>
          </p:cNvSpPr>
          <p:nvPr userDrawn="1"/>
        </p:nvSpPr>
        <p:spPr>
          <a:xfrm>
            <a:off x="8052535" y="5323508"/>
            <a:ext cx="688197" cy="304800"/>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5DBB7724-83A9-4087-8B02-796B3CA56CD2}" type="slidenum">
              <a:rPr lang="ja-JP" altLang="en-US" sz="1200" smtClean="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pPr algn="ctr"/>
              <a:t>‹#›</a:t>
            </a:fld>
            <a:endParaRPr lang="ja-JP" altLang="en-US" sz="1050" dirty="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
        <p:nvSpPr>
          <p:cNvPr id="5" name="角丸四角形 4"/>
          <p:cNvSpPr/>
          <p:nvPr userDrawn="1"/>
        </p:nvSpPr>
        <p:spPr>
          <a:xfrm>
            <a:off x="611189" y="0"/>
            <a:ext cx="180000" cy="648000"/>
          </a:xfrm>
          <a:prstGeom prst="roundRect">
            <a:avLst>
              <a:gd name="adj" fmla="val 0"/>
            </a:avLst>
          </a:prstGeom>
          <a:gradFill>
            <a:gsLst>
              <a:gs pos="100000">
                <a:schemeClr val="accent5">
                  <a:lumMod val="40000"/>
                  <a:lumOff val="60000"/>
                </a:schemeClr>
              </a:gs>
              <a:gs pos="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latin typeface="Arial" panose="020B0604020202020204" pitchFamily="34" charset="0"/>
            </a:endParaRPr>
          </a:p>
        </p:txBody>
      </p:sp>
    </p:spTree>
    <p:extLst>
      <p:ext uri="{BB962C8B-B14F-4D97-AF65-F5344CB8AC3E}">
        <p14:creationId xmlns:p14="http://schemas.microsoft.com/office/powerpoint/2010/main" val="2538490831"/>
      </p:ext>
    </p:extLst>
  </p:cSld>
  <p:clrMap bg1="lt1" tx1="dk1" bg2="lt2" tx2="dk2" accent1="accent1" accent2="accent2" accent3="accent3" accent4="accent4" accent5="accent5" accent6="accent6" hlink="hlink" folHlink="folHlink"/>
  <p:sldLayoutIdLst>
    <p:sldLayoutId id="2147483678" r:id="rId1"/>
  </p:sldLayoutIdLst>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角丸四角形 1"/>
          <p:cNvSpPr/>
          <p:nvPr userDrawn="1"/>
        </p:nvSpPr>
        <p:spPr>
          <a:xfrm>
            <a:off x="8257345" y="5305773"/>
            <a:ext cx="278578" cy="414051"/>
          </a:xfrm>
          <a:prstGeom prst="roundRect">
            <a:avLst>
              <a:gd name="adj" fmla="val 0"/>
            </a:avLst>
          </a:prstGeom>
          <a:gradFill>
            <a:gsLst>
              <a:gs pos="100000">
                <a:schemeClr val="accent5">
                  <a:lumMod val="40000"/>
                  <a:lumOff val="60000"/>
                </a:schemeClr>
              </a:gs>
              <a:gs pos="36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ja-JP" altLang="en-US" dirty="0">
              <a:solidFill>
                <a:schemeClr val="bg1"/>
              </a:solidFill>
              <a:latin typeface="Arial" panose="020B0604020202020204" pitchFamily="34" charset="0"/>
            </a:endParaRPr>
          </a:p>
        </p:txBody>
      </p:sp>
      <p:sp>
        <p:nvSpPr>
          <p:cNvPr id="3" name="スライド番号プレースホルダー 3"/>
          <p:cNvSpPr txBox="1">
            <a:spLocks/>
          </p:cNvSpPr>
          <p:nvPr userDrawn="1"/>
        </p:nvSpPr>
        <p:spPr>
          <a:xfrm>
            <a:off x="8052535" y="5323508"/>
            <a:ext cx="688197" cy="304800"/>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5DBB7724-83A9-4087-8B02-796B3CA56CD2}" type="slidenum">
              <a:rPr lang="ja-JP" altLang="en-US" sz="1200" smtClean="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pPr algn="ctr"/>
              <a:t>‹#›</a:t>
            </a:fld>
            <a:endParaRPr lang="ja-JP" altLang="en-US" sz="1050" dirty="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Tree>
    <p:extLst>
      <p:ext uri="{BB962C8B-B14F-4D97-AF65-F5344CB8AC3E}">
        <p14:creationId xmlns:p14="http://schemas.microsoft.com/office/powerpoint/2010/main" val="659313304"/>
      </p:ext>
    </p:extLst>
  </p:cSld>
  <p:clrMap bg1="lt1" tx1="dk1" bg2="lt2" tx2="dk2" accent1="accent1" accent2="accent2" accent3="accent3" accent4="accent4" accent5="accent5" accent6="accent6" hlink="hlink" folHlink="folHlink"/>
  <p:sldLayoutIdLst>
    <p:sldLayoutId id="2147483721" r:id="rId1"/>
  </p:sldLayoutIdLst>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6" name="図 5">
            <a:extLst>
              <a:ext uri="{FF2B5EF4-FFF2-40B4-BE49-F238E27FC236}">
                <a16:creationId xmlns="" xmlns:a16="http://schemas.microsoft.com/office/drawing/2014/main" id="{E10559AF-36DE-422B-ABBD-B39E83F58AF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52273" y="2641477"/>
            <a:ext cx="6891727" cy="3083970"/>
          </a:xfrm>
          <a:prstGeom prst="rect">
            <a:avLst/>
          </a:prstGeom>
        </p:spPr>
      </p:pic>
      <p:sp>
        <p:nvSpPr>
          <p:cNvPr id="7" name="正方形/長方形 6">
            <a:extLst>
              <a:ext uri="{FF2B5EF4-FFF2-40B4-BE49-F238E27FC236}">
                <a16:creationId xmlns="" xmlns:a16="http://schemas.microsoft.com/office/drawing/2014/main" id="{B5FA410A-CB5D-4818-B6FD-4263C833D5CD}"/>
              </a:ext>
            </a:extLst>
          </p:cNvPr>
          <p:cNvSpPr/>
          <p:nvPr userDrawn="1"/>
        </p:nvSpPr>
        <p:spPr>
          <a:xfrm>
            <a:off x="1583160" y="1993405"/>
            <a:ext cx="7560840" cy="3732042"/>
          </a:xfrm>
          <a:prstGeom prst="rect">
            <a:avLst/>
          </a:prstGeom>
          <a:gradFill>
            <a:gsLst>
              <a:gs pos="72000">
                <a:schemeClr val="bg1">
                  <a:alpha val="60000"/>
                </a:schemeClr>
              </a:gs>
              <a:gs pos="0">
                <a:schemeClr val="bg1">
                  <a:alpha val="89000"/>
                </a:schemeClr>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ndParaRPr>
          </a:p>
        </p:txBody>
      </p:sp>
      <p:sp>
        <p:nvSpPr>
          <p:cNvPr id="8" name="角丸四角形 6">
            <a:extLst>
              <a:ext uri="{FF2B5EF4-FFF2-40B4-BE49-F238E27FC236}">
                <a16:creationId xmlns="" xmlns:a16="http://schemas.microsoft.com/office/drawing/2014/main" id="{0BFB97FF-EDA1-486F-938C-3971F57AD918}"/>
              </a:ext>
            </a:extLst>
          </p:cNvPr>
          <p:cNvSpPr/>
          <p:nvPr userDrawn="1"/>
        </p:nvSpPr>
        <p:spPr>
          <a:xfrm>
            <a:off x="8257345" y="5305773"/>
            <a:ext cx="278578" cy="414051"/>
          </a:xfrm>
          <a:prstGeom prst="roundRect">
            <a:avLst>
              <a:gd name="adj" fmla="val 0"/>
            </a:avLst>
          </a:prstGeom>
          <a:gradFill>
            <a:gsLst>
              <a:gs pos="100000">
                <a:schemeClr val="accent5">
                  <a:lumMod val="40000"/>
                  <a:lumOff val="60000"/>
                </a:schemeClr>
              </a:gs>
              <a:gs pos="36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ja-JP" altLang="en-US" dirty="0">
              <a:solidFill>
                <a:schemeClr val="bg1"/>
              </a:solidFill>
              <a:latin typeface="Arial" panose="020B0604020202020204" pitchFamily="34" charset="0"/>
            </a:endParaRPr>
          </a:p>
        </p:txBody>
      </p:sp>
      <p:sp>
        <p:nvSpPr>
          <p:cNvPr id="9" name="スライド番号プレースホルダー 3">
            <a:extLst>
              <a:ext uri="{FF2B5EF4-FFF2-40B4-BE49-F238E27FC236}">
                <a16:creationId xmlns="" xmlns:a16="http://schemas.microsoft.com/office/drawing/2014/main" id="{7B20514C-AB0F-4EA9-8DB3-81CEB6859A96}"/>
              </a:ext>
            </a:extLst>
          </p:cNvPr>
          <p:cNvSpPr txBox="1">
            <a:spLocks/>
          </p:cNvSpPr>
          <p:nvPr userDrawn="1"/>
        </p:nvSpPr>
        <p:spPr>
          <a:xfrm>
            <a:off x="8052535" y="5323508"/>
            <a:ext cx="688197" cy="304800"/>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5DBB7724-83A9-4087-8B02-796B3CA56CD2}" type="slidenum">
              <a:rPr lang="ja-JP" altLang="en-US" sz="1200" smtClean="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pPr algn="ctr"/>
              <a:t>‹#›</a:t>
            </a:fld>
            <a:endParaRPr lang="ja-JP" altLang="en-US" sz="1050" dirty="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Tree>
    <p:extLst>
      <p:ext uri="{BB962C8B-B14F-4D97-AF65-F5344CB8AC3E}">
        <p14:creationId xmlns:p14="http://schemas.microsoft.com/office/powerpoint/2010/main" val="168135343"/>
      </p:ext>
    </p:extLst>
  </p:cSld>
  <p:clrMap bg1="lt1" tx1="dk1" bg2="lt2" tx2="dk2" accent1="accent1" accent2="accent2" accent3="accent3" accent4="accent4" accent5="accent5" accent6="accent6" hlink="hlink" folHlink="folHlink"/>
  <p:sldLayoutIdLst>
    <p:sldLayoutId id="2147483719" r:id="rId1"/>
  </p:sldLayoutIdLst>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chart" Target="../charts/chart4.xml"/><Relationship Id="rId7"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chart" Target="../charts/chart5.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50.png"/><Relationship Id="rId4" Type="http://schemas.openxmlformats.org/officeDocument/2006/relationships/image" Target="../media/image40.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8"/>
          <p:cNvSpPr txBox="1">
            <a:spLocks/>
          </p:cNvSpPr>
          <p:nvPr/>
        </p:nvSpPr>
        <p:spPr>
          <a:xfrm>
            <a:off x="818390" y="1117814"/>
            <a:ext cx="6858000" cy="1323439"/>
          </a:xfrm>
          <a:prstGeom prst="rect">
            <a:avLst/>
          </a:prstGeom>
        </p:spPr>
        <p:txBody>
          <a:bodyPr anchor="ctr"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4000" dirty="0">
                <a:latin typeface="HGP創英角ｺﾞｼｯｸUB" panose="020B0900000000000000" pitchFamily="50" charset="-128"/>
                <a:ea typeface="HGP創英角ｺﾞｼｯｸUB" panose="020B0900000000000000" pitchFamily="50" charset="-128"/>
              </a:rPr>
              <a:t>「統計の入門</a:t>
            </a:r>
            <a:r>
              <a:rPr lang="ja-JP" altLang="en-US" sz="4000" dirty="0" smtClean="0">
                <a:latin typeface="HGP創英角ｺﾞｼｯｸUB" panose="020B0900000000000000" pitchFamily="50" charset="-128"/>
                <a:ea typeface="HGP創英角ｺﾞｼｯｸUB" panose="020B0900000000000000" pitchFamily="50" charset="-128"/>
              </a:rPr>
              <a:t>」 </a:t>
            </a:r>
            <a:r>
              <a:rPr lang="ja-JP" altLang="en-US" sz="2400" spc="-300" dirty="0" smtClean="0">
                <a:latin typeface="HGP創英角ｺﾞｼｯｸUB" panose="020B0900000000000000" pitchFamily="50" charset="-128"/>
                <a:ea typeface="HGP創英角ｺﾞｼｯｸUB" panose="020B0900000000000000" pitchFamily="50" charset="-128"/>
              </a:rPr>
              <a:t>＃</a:t>
            </a:r>
            <a:r>
              <a:rPr lang="en-US" altLang="ja-JP" sz="4000" spc="-300" dirty="0">
                <a:latin typeface="HGP創英角ｺﾞｼｯｸUB" panose="020B0900000000000000" pitchFamily="50" charset="-128"/>
                <a:ea typeface="HGP創英角ｺﾞｼｯｸUB" panose="020B0900000000000000" pitchFamily="50" charset="-128"/>
              </a:rPr>
              <a:t>4</a:t>
            </a:r>
            <a:r>
              <a:rPr lang="en-US" altLang="ja-JP" sz="4000" dirty="0">
                <a:latin typeface="HGP創英角ｺﾞｼｯｸUB" panose="020B0900000000000000" pitchFamily="50" charset="-128"/>
                <a:ea typeface="HGP創英角ｺﾞｼｯｸUB" panose="020B0900000000000000" pitchFamily="50" charset="-128"/>
              </a:rPr>
              <a:t/>
            </a:r>
            <a:br>
              <a:rPr lang="en-US" altLang="ja-JP" sz="4000" dirty="0">
                <a:latin typeface="HGP創英角ｺﾞｼｯｸUB" panose="020B0900000000000000" pitchFamily="50" charset="-128"/>
                <a:ea typeface="HGP創英角ｺﾞｼｯｸUB" panose="020B0900000000000000" pitchFamily="50" charset="-128"/>
              </a:rPr>
            </a:br>
            <a:r>
              <a:rPr lang="en-US" altLang="ja-JP" sz="4000" dirty="0">
                <a:latin typeface="HGP創英角ｺﾞｼｯｸUB" panose="020B0900000000000000" pitchFamily="50" charset="-128"/>
                <a:ea typeface="HGP創英角ｺﾞｼｯｸUB" panose="020B0900000000000000" pitchFamily="50" charset="-128"/>
              </a:rPr>
              <a:t>2</a:t>
            </a:r>
            <a:r>
              <a:rPr lang="ja-JP" altLang="en-US" sz="4000" dirty="0">
                <a:latin typeface="HGP創英角ｺﾞｼｯｸUB" panose="020B0900000000000000" pitchFamily="50" charset="-128"/>
                <a:ea typeface="HGP創英角ｺﾞｼｯｸUB" panose="020B0900000000000000" pitchFamily="50" charset="-128"/>
              </a:rPr>
              <a:t>元分割表</a:t>
            </a:r>
            <a:r>
              <a:rPr lang="en-US" altLang="ja-JP" sz="2400" dirty="0">
                <a:latin typeface="HGP創英角ｺﾞｼｯｸUB" panose="020B0900000000000000" pitchFamily="50" charset="-128"/>
                <a:ea typeface="HGP創英角ｺﾞｼｯｸUB" panose="020B0900000000000000" pitchFamily="50" charset="-128"/>
              </a:rPr>
              <a:t>(2/3)</a:t>
            </a:r>
            <a:endParaRPr lang="ja-JP" altLang="en-US" sz="4000" dirty="0">
              <a:latin typeface="HGP創英角ｺﾞｼｯｸUB" panose="020B0900000000000000" pitchFamily="50" charset="-128"/>
              <a:ea typeface="HGP創英角ｺﾞｼｯｸUB" panose="020B0900000000000000" pitchFamily="50" charset="-128"/>
            </a:endParaRPr>
          </a:p>
        </p:txBody>
      </p:sp>
      <p:sp>
        <p:nvSpPr>
          <p:cNvPr id="7" name="サブタイトル 11"/>
          <p:cNvSpPr txBox="1">
            <a:spLocks/>
          </p:cNvSpPr>
          <p:nvPr/>
        </p:nvSpPr>
        <p:spPr>
          <a:xfrm>
            <a:off x="818390" y="2956377"/>
            <a:ext cx="6858000" cy="1198868"/>
          </a:xfrm>
          <a:prstGeom prst="rect">
            <a:avLst/>
          </a:prstGeom>
        </p:spPr>
        <p:txBody>
          <a:bodyPr anchor="ctr" anchorCtr="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80000"/>
              </a:lnSpc>
              <a:buNone/>
            </a:pPr>
            <a:r>
              <a:rPr lang="ja-JP" altLang="en-US" sz="2200" dirty="0">
                <a:latin typeface="HGP創英角ｺﾞｼｯｸUB" panose="020B0900000000000000" pitchFamily="50" charset="-128"/>
                <a:ea typeface="HGP創英角ｺﾞｼｯｸUB" panose="020B0900000000000000" pitchFamily="50" charset="-128"/>
              </a:rPr>
              <a:t>京都大学</a:t>
            </a:r>
            <a:endParaRPr lang="en-US" altLang="ja-JP" sz="2200" dirty="0">
              <a:latin typeface="HGP創英角ｺﾞｼｯｸUB" panose="020B0900000000000000" pitchFamily="50" charset="-128"/>
              <a:ea typeface="HGP創英角ｺﾞｼｯｸUB" panose="020B0900000000000000" pitchFamily="50" charset="-128"/>
            </a:endParaRPr>
          </a:p>
          <a:p>
            <a:pPr marL="0" indent="0">
              <a:lnSpc>
                <a:spcPct val="80000"/>
              </a:lnSpc>
              <a:buNone/>
            </a:pPr>
            <a:r>
              <a:rPr lang="ja-JP" altLang="en-US" sz="2200" dirty="0">
                <a:latin typeface="HGP創英角ｺﾞｼｯｸUB" panose="020B0900000000000000" pitchFamily="50" charset="-128"/>
                <a:ea typeface="HGP創英角ｺﾞｼｯｸUB" panose="020B0900000000000000" pitchFamily="50" charset="-128"/>
              </a:rPr>
              <a:t>国際高等教育院附属</a:t>
            </a:r>
            <a:endParaRPr lang="en-US" altLang="ja-JP" sz="2200" dirty="0">
              <a:latin typeface="HGP創英角ｺﾞｼｯｸUB" panose="020B0900000000000000" pitchFamily="50" charset="-128"/>
              <a:ea typeface="HGP創英角ｺﾞｼｯｸUB" panose="020B0900000000000000" pitchFamily="50" charset="-128"/>
            </a:endParaRPr>
          </a:p>
          <a:p>
            <a:pPr marL="0" indent="0">
              <a:lnSpc>
                <a:spcPct val="80000"/>
              </a:lnSpc>
              <a:buNone/>
            </a:pPr>
            <a:r>
              <a:rPr lang="ja-JP" altLang="en-US" sz="2200" dirty="0">
                <a:latin typeface="HGP創英角ｺﾞｼｯｸUB" panose="020B0900000000000000" pitchFamily="50" charset="-128"/>
                <a:ea typeface="HGP創英角ｺﾞｼｯｸUB" panose="020B0900000000000000" pitchFamily="50" charset="-128"/>
              </a:rPr>
              <a:t>データ科学イノベーション教育研究センター</a:t>
            </a:r>
            <a:endParaRPr lang="en-US" altLang="ja-JP" sz="2200" dirty="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497029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コンテンツ プレースホルダー 6"/>
          <p:cNvGraphicFramePr>
            <a:graphicFrameLocks/>
          </p:cNvGraphicFramePr>
          <p:nvPr>
            <p:extLst>
              <p:ext uri="{D42A27DB-BD31-4B8C-83A1-F6EECF244321}">
                <p14:modId xmlns:p14="http://schemas.microsoft.com/office/powerpoint/2010/main" val="919740508"/>
              </p:ext>
            </p:extLst>
          </p:nvPr>
        </p:nvGraphicFramePr>
        <p:xfrm>
          <a:off x="4187218" y="2226441"/>
          <a:ext cx="4121640" cy="3027635"/>
        </p:xfrm>
        <a:graphic>
          <a:graphicData uri="http://schemas.openxmlformats.org/drawingml/2006/chart">
            <c:chart xmlns:c="http://schemas.openxmlformats.org/drawingml/2006/chart" xmlns:r="http://schemas.openxmlformats.org/officeDocument/2006/relationships" r:id="rId3"/>
          </a:graphicData>
        </a:graphic>
      </p:graphicFrame>
      <p:pic>
        <p:nvPicPr>
          <p:cNvPr id="26" name="図 25"/>
          <p:cNvPicPr>
            <a:picLocks noChangeAspect="1"/>
          </p:cNvPicPr>
          <p:nvPr/>
        </p:nvPicPr>
        <p:blipFill>
          <a:blip r:embed="rId4"/>
          <a:stretch>
            <a:fillRect/>
          </a:stretch>
        </p:blipFill>
        <p:spPr>
          <a:xfrm>
            <a:off x="877787" y="2329016"/>
            <a:ext cx="3430564" cy="2572922"/>
          </a:xfrm>
          <a:prstGeom prst="rect">
            <a:avLst/>
          </a:prstGeom>
        </p:spPr>
      </p:pic>
      <mc:AlternateContent xmlns:mc="http://schemas.openxmlformats.org/markup-compatibility/2006" xmlns:a14="http://schemas.microsoft.com/office/drawing/2010/main">
        <mc:Choice Requires="a14">
          <p:sp>
            <p:nvSpPr>
              <p:cNvPr id="28" name="正方形/長方形 27"/>
              <p:cNvSpPr/>
              <p:nvPr/>
            </p:nvSpPr>
            <p:spPr>
              <a:xfrm>
                <a:off x="1060184" y="1898236"/>
                <a:ext cx="3026042" cy="317066"/>
              </a:xfrm>
              <a:prstGeom prst="rect">
                <a:avLst/>
              </a:prstGeom>
            </p:spPr>
            <p:txBody>
              <a:bodyPr wrap="square">
                <a:spAutoFit/>
              </a:bodyPr>
              <a:lstStyle/>
              <a:p>
                <a:pPr algn="ctr"/>
                <a:r>
                  <a:rPr kumimoji="0" lang="ja-JP" altLang="en-US" sz="1400" kern="0" dirty="0">
                    <a:latin typeface="HGP創英角ｺﾞｼｯｸUB" panose="020B0900000000000000" pitchFamily="50" charset="-128"/>
                    <a:ea typeface="HGP創英角ｺﾞｼｯｸUB" panose="020B0900000000000000" pitchFamily="50" charset="-128"/>
                  </a:rPr>
                  <a:t>自由度</a:t>
                </a:r>
                <a14:m>
                  <m:oMath xmlns:m="http://schemas.openxmlformats.org/officeDocument/2006/math">
                    <m:r>
                      <a:rPr kumimoji="0" lang="en-US" altLang="ja-JP" sz="1400" b="0" i="1" kern="0" smtClean="0">
                        <a:latin typeface="Cambria Math" panose="02040503050406030204" pitchFamily="18" charset="0"/>
                      </a:rPr>
                      <m:t>𝑘</m:t>
                    </m:r>
                  </m:oMath>
                </a14:m>
                <a:r>
                  <a:rPr kumimoji="0" lang="ja-JP" altLang="en-US" sz="1400" kern="0" dirty="0">
                    <a:latin typeface="HGP創英角ｺﾞｼｯｸUB" panose="020B0900000000000000" pitchFamily="50" charset="-128"/>
                    <a:ea typeface="HGP創英角ｺﾞｼｯｸUB" panose="020B0900000000000000" pitchFamily="50" charset="-128"/>
                  </a:rPr>
                  <a:t>の</a:t>
                </a:r>
                <a14:m>
                  <m:oMath xmlns:m="http://schemas.openxmlformats.org/officeDocument/2006/math">
                    <m:sSup>
                      <m:sSupPr>
                        <m:ctrlPr>
                          <a:rPr kumimoji="0" lang="en-US" altLang="ja-JP" sz="1400" b="0" i="1" kern="0" smtClean="0">
                            <a:latin typeface="Cambria Math"/>
                          </a:rPr>
                        </m:ctrlPr>
                      </m:sSupPr>
                      <m:e>
                        <m:r>
                          <a:rPr kumimoji="0" lang="en-US" altLang="ja-JP" sz="1400" b="0" i="1" kern="0" smtClean="0">
                            <a:latin typeface="Cambria Math" panose="02040503050406030204" pitchFamily="18" charset="0"/>
                          </a:rPr>
                          <m:t>𝜒</m:t>
                        </m:r>
                      </m:e>
                      <m:sup>
                        <m:r>
                          <a:rPr kumimoji="0" lang="en-US" altLang="ja-JP" sz="1400" b="0" i="1" kern="0" smtClean="0">
                            <a:latin typeface="Cambria Math" panose="02040503050406030204" pitchFamily="18" charset="0"/>
                          </a:rPr>
                          <m:t>2</m:t>
                        </m:r>
                      </m:sup>
                    </m:sSup>
                  </m:oMath>
                </a14:m>
                <a:r>
                  <a:rPr kumimoji="0" lang="ja-JP" altLang="en-US" sz="1400" kern="0" dirty="0">
                    <a:latin typeface="HGP創英角ｺﾞｼｯｸUB" panose="020B0900000000000000" pitchFamily="50" charset="-128"/>
                    <a:ea typeface="HGP創英角ｺﾞｼｯｸUB" panose="020B0900000000000000" pitchFamily="50" charset="-128"/>
                  </a:rPr>
                  <a:t>分布の確率密度関数</a:t>
                </a:r>
                <a:endParaRPr lang="ja-JP" altLang="en-US" sz="1400" dirty="0">
                  <a:latin typeface="HGP創英角ｺﾞｼｯｸUB" panose="020B0900000000000000" pitchFamily="50" charset="-128"/>
                  <a:ea typeface="HGP創英角ｺﾞｼｯｸUB" panose="020B0900000000000000" pitchFamily="50" charset="-128"/>
                </a:endParaRPr>
              </a:p>
            </p:txBody>
          </p:sp>
        </mc:Choice>
        <mc:Fallback xmlns="">
          <p:sp>
            <p:nvSpPr>
              <p:cNvPr id="28" name="正方形/長方形 27"/>
              <p:cNvSpPr>
                <a:spLocks noRot="1" noChangeAspect="1" noMove="1" noResize="1" noEditPoints="1" noAdjustHandles="1" noChangeArrowheads="1" noChangeShapeType="1" noTextEdit="1"/>
              </p:cNvSpPr>
              <p:nvPr/>
            </p:nvSpPr>
            <p:spPr>
              <a:xfrm>
                <a:off x="1060184" y="1898236"/>
                <a:ext cx="3026042" cy="317066"/>
              </a:xfrm>
              <a:prstGeom prst="rect">
                <a:avLst/>
              </a:prstGeom>
              <a:blipFill rotWithShape="1">
                <a:blip r:embed="rId5"/>
                <a:stretch>
                  <a:fillRect t="-3846" b="-13462"/>
                </a:stretch>
              </a:blipFill>
            </p:spPr>
            <p:txBody>
              <a:bodyPr/>
              <a:lstStyle/>
              <a:p>
                <a:r>
                  <a:rPr lang="ja-JP" altLang="en-US">
                    <a:noFill/>
                  </a:rPr>
                  <a:t> </a:t>
                </a:r>
              </a:p>
            </p:txBody>
          </p:sp>
        </mc:Fallback>
      </mc:AlternateContent>
      <p:grpSp>
        <p:nvGrpSpPr>
          <p:cNvPr id="30" name="グループ化 29">
            <a:extLst>
              <a:ext uri="{FF2B5EF4-FFF2-40B4-BE49-F238E27FC236}">
                <a16:creationId xmlns:a16="http://schemas.microsoft.com/office/drawing/2014/main" xmlns="" id="{BAB039D0-64E9-4CC3-884A-DE772F36003B}"/>
              </a:ext>
            </a:extLst>
          </p:cNvPr>
          <p:cNvGrpSpPr/>
          <p:nvPr/>
        </p:nvGrpSpPr>
        <p:grpSpPr>
          <a:xfrm>
            <a:off x="611189" y="694174"/>
            <a:ext cx="8403601" cy="610167"/>
            <a:chOff x="611189" y="694174"/>
            <a:chExt cx="8403601" cy="610167"/>
          </a:xfrm>
        </p:grpSpPr>
        <mc:AlternateContent xmlns:mc="http://schemas.openxmlformats.org/markup-compatibility/2006" xmlns:a14="http://schemas.microsoft.com/office/drawing/2010/main">
          <mc:Choice Requires="a14">
            <p:sp>
              <p:nvSpPr>
                <p:cNvPr id="33" name="タイトル 8">
                  <a:extLst>
                    <a:ext uri="{FF2B5EF4-FFF2-40B4-BE49-F238E27FC236}">
                      <a16:creationId xmlns:a16="http://schemas.microsoft.com/office/drawing/2014/main" xmlns="" id="{E51B6465-F30B-4E28-AB90-FFC39637F067}"/>
                    </a:ext>
                  </a:extLst>
                </p:cNvPr>
                <p:cNvSpPr txBox="1">
                  <a:spLocks/>
                </p:cNvSpPr>
                <p:nvPr/>
              </p:nvSpPr>
              <p:spPr>
                <a:xfrm>
                  <a:off x="810345" y="694174"/>
                  <a:ext cx="8204445" cy="61016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14:m>
                    <m:oMath xmlns:m="http://schemas.openxmlformats.org/officeDocument/2006/math">
                      <m:sSup>
                        <m:sSupPr>
                          <m:ctrlPr>
                            <a:rPr lang="en-US" altLang="ja-JP" sz="2800" i="1">
                              <a:solidFill>
                                <a:srgbClr val="0000FF"/>
                              </a:solidFill>
                              <a:latin typeface="Cambria Math"/>
                              <a:ea typeface="Cambria Math" panose="02040503050406030204" pitchFamily="18" charset="0"/>
                            </a:rPr>
                          </m:ctrlPr>
                        </m:sSupPr>
                        <m:e>
                          <m:r>
                            <a:rPr lang="en-US" altLang="ja-JP" sz="2800" b="0" i="1">
                              <a:solidFill>
                                <a:srgbClr val="0000FF"/>
                              </a:solidFill>
                              <a:latin typeface="Cambria Math" panose="02040503050406030204" pitchFamily="18" charset="0"/>
                              <a:ea typeface="Cambria Math" panose="02040503050406030204" pitchFamily="18" charset="0"/>
                            </a:rPr>
                            <m:t>𝜒</m:t>
                          </m:r>
                        </m:e>
                        <m:sup>
                          <m:r>
                            <a:rPr lang="en-US" altLang="ja-JP" sz="2800" b="0" i="1">
                              <a:solidFill>
                                <a:srgbClr val="0000FF"/>
                              </a:solidFill>
                              <a:latin typeface="Cambria Math" panose="02040503050406030204" pitchFamily="18" charset="0"/>
                              <a:ea typeface="Cambria Math" panose="02040503050406030204" pitchFamily="18" charset="0"/>
                            </a:rPr>
                            <m:t>2</m:t>
                          </m:r>
                        </m:sup>
                      </m:sSup>
                    </m:oMath>
                  </a14:m>
                  <a:r>
                    <a:rPr lang="ja-JP" altLang="en-US" sz="2800" dirty="0">
                      <a:solidFill>
                        <a:srgbClr val="0000FF"/>
                      </a:solidFill>
                      <a:latin typeface="HGP創英角ｺﾞｼｯｸUB" panose="020B0900000000000000" pitchFamily="50" charset="-128"/>
                      <a:ea typeface="HGP創英角ｺﾞｼｯｸUB" panose="020B0900000000000000" pitchFamily="50" charset="-128"/>
                    </a:rPr>
                    <a:t>値は</a:t>
                  </a:r>
                  <a14:m>
                    <m:oMath xmlns:m="http://schemas.openxmlformats.org/officeDocument/2006/math">
                      <m:sSup>
                        <m:sSupPr>
                          <m:ctrlPr>
                            <a:rPr lang="en-US" altLang="ja-JP" sz="2800" i="1">
                              <a:solidFill>
                                <a:srgbClr val="0000FF"/>
                              </a:solidFill>
                              <a:latin typeface="Cambria Math"/>
                            </a:rPr>
                          </m:ctrlPr>
                        </m:sSupPr>
                        <m:e>
                          <m:r>
                            <a:rPr lang="en-US" altLang="ja-JP" sz="2800" i="1">
                              <a:solidFill>
                                <a:srgbClr val="0000FF"/>
                              </a:solidFill>
                              <a:latin typeface="Cambria Math" panose="02040503050406030204" pitchFamily="18" charset="0"/>
                            </a:rPr>
                            <m:t>𝜒</m:t>
                          </m:r>
                        </m:e>
                        <m:sup>
                          <m:r>
                            <a:rPr lang="en-US" altLang="ja-JP" sz="2800" i="1">
                              <a:solidFill>
                                <a:srgbClr val="0000FF"/>
                              </a:solidFill>
                              <a:latin typeface="Cambria Math" panose="02040503050406030204" pitchFamily="18" charset="0"/>
                            </a:rPr>
                            <m:t>2</m:t>
                          </m:r>
                        </m:sup>
                      </m:sSup>
                    </m:oMath>
                  </a14:m>
                  <a:r>
                    <a:rPr lang="ja-JP" altLang="en-US" sz="2800" dirty="0">
                      <a:solidFill>
                        <a:srgbClr val="0000FF"/>
                      </a:solidFill>
                      <a:latin typeface="HGP創英角ｺﾞｼｯｸUB" panose="020B0900000000000000" pitchFamily="50" charset="-128"/>
                      <a:ea typeface="HGP創英角ｺﾞｼｯｸUB" panose="020B0900000000000000" pitchFamily="50" charset="-128"/>
                    </a:rPr>
                    <a:t>分布に従う</a:t>
                  </a:r>
                </a:p>
              </p:txBody>
            </p:sp>
          </mc:Choice>
          <mc:Fallback xmlns="">
            <p:sp>
              <p:nvSpPr>
                <p:cNvPr id="15" name="タイトル 8">
                  <a:extLst>
                    <a:ext uri="{FF2B5EF4-FFF2-40B4-BE49-F238E27FC236}">
                      <a16:creationId xmlns:a16="http://schemas.microsoft.com/office/drawing/2014/main" id="{E51B6465-F30B-4E28-AB90-FFC39637F067}"/>
                    </a:ext>
                  </a:extLst>
                </p:cNvPr>
                <p:cNvSpPr txBox="1">
                  <a:spLocks noRot="1" noChangeAspect="1" noMove="1" noResize="1" noEditPoints="1" noAdjustHandles="1" noChangeArrowheads="1" noChangeShapeType="1" noTextEdit="1"/>
                </p:cNvSpPr>
                <p:nvPr/>
              </p:nvSpPr>
              <p:spPr>
                <a:xfrm>
                  <a:off x="810345" y="694174"/>
                  <a:ext cx="8204445" cy="610167"/>
                </a:xfrm>
                <a:prstGeom prst="rect">
                  <a:avLst/>
                </a:prstGeom>
                <a:blipFill>
                  <a:blip r:embed="rId6"/>
                  <a:stretch>
                    <a:fillRect t="-8000" b="-16000"/>
                  </a:stretch>
                </a:blipFill>
              </p:spPr>
              <p:txBody>
                <a:bodyPr/>
                <a:lstStyle/>
                <a:p>
                  <a:r>
                    <a:rPr lang="ja-JP" altLang="en-US">
                      <a:noFill/>
                    </a:rPr>
                    <a:t> </a:t>
                  </a:r>
                </a:p>
              </p:txBody>
            </p:sp>
          </mc:Fallback>
        </mc:AlternateContent>
        <p:sp>
          <p:nvSpPr>
            <p:cNvPr id="34" name="正方形/長方形 33">
              <a:extLst>
                <a:ext uri="{FF2B5EF4-FFF2-40B4-BE49-F238E27FC236}">
                  <a16:creationId xmlns:a16="http://schemas.microsoft.com/office/drawing/2014/main" xmlns="" id="{3E8EACA9-EF60-4F84-B286-7EFDCFE24B10}"/>
                </a:ext>
              </a:extLst>
            </p:cNvPr>
            <p:cNvSpPr>
              <a:spLocks noChangeAspect="1"/>
            </p:cNvSpPr>
            <p:nvPr/>
          </p:nvSpPr>
          <p:spPr>
            <a:xfrm>
              <a:off x="611189" y="909351"/>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grpSp>
      <p:grpSp>
        <p:nvGrpSpPr>
          <p:cNvPr id="36" name="グループ化 35">
            <a:extLst>
              <a:ext uri="{FF2B5EF4-FFF2-40B4-BE49-F238E27FC236}">
                <a16:creationId xmlns:a16="http://schemas.microsoft.com/office/drawing/2014/main" xmlns="" id="{ADE1315E-BCC9-453C-B7C6-5D88BCDC2150}"/>
              </a:ext>
            </a:extLst>
          </p:cNvPr>
          <p:cNvGrpSpPr/>
          <p:nvPr/>
        </p:nvGrpSpPr>
        <p:grpSpPr>
          <a:xfrm>
            <a:off x="906738" y="1209823"/>
            <a:ext cx="7426916" cy="502167"/>
            <a:chOff x="1216660" y="1401218"/>
            <a:chExt cx="7426916" cy="502167"/>
          </a:xfrm>
        </p:grpSpPr>
        <mc:AlternateContent xmlns:mc="http://schemas.openxmlformats.org/markup-compatibility/2006" xmlns:a14="http://schemas.microsoft.com/office/drawing/2010/main">
          <mc:Choice Requires="a14">
            <p:sp>
              <p:nvSpPr>
                <p:cNvPr id="39" name="タイトル 8">
                  <a:extLst>
                    <a:ext uri="{FF2B5EF4-FFF2-40B4-BE49-F238E27FC236}">
                      <a16:creationId xmlns:a16="http://schemas.microsoft.com/office/drawing/2014/main" xmlns="" id="{45E17F35-9B41-4646-925B-0EEC0473A97C}"/>
                    </a:ext>
                  </a:extLst>
                </p:cNvPr>
                <p:cNvSpPr txBox="1">
                  <a:spLocks/>
                </p:cNvSpPr>
                <p:nvPr/>
              </p:nvSpPr>
              <p:spPr>
                <a:xfrm>
                  <a:off x="1314585" y="1401218"/>
                  <a:ext cx="7328991" cy="50216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latin typeface="HGP創英角ｺﾞｼｯｸUB" panose="020B0900000000000000" pitchFamily="50" charset="-128"/>
                      <a:ea typeface="HGP創英角ｺﾞｼｯｸUB" panose="020B0900000000000000" pitchFamily="50" charset="-128"/>
                    </a:rPr>
                    <a:t>たこ焼の例では自由度</a:t>
                  </a:r>
                  <a:r>
                    <a:rPr lang="en-US" altLang="ja-JP" sz="2200" dirty="0">
                      <a:latin typeface="HGP創英角ｺﾞｼｯｸUB" panose="020B0900000000000000" pitchFamily="50" charset="-128"/>
                      <a:ea typeface="HGP創英角ｺﾞｼｯｸUB" panose="020B0900000000000000" pitchFamily="50" charset="-128"/>
                    </a:rPr>
                    <a:t>1</a:t>
                  </a:r>
                  <a:r>
                    <a:rPr lang="ja-JP" altLang="en-US" sz="2200" dirty="0">
                      <a:latin typeface="HGP創英角ｺﾞｼｯｸUB" panose="020B0900000000000000" pitchFamily="50" charset="-128"/>
                      <a:ea typeface="HGP創英角ｺﾞｼｯｸUB" panose="020B0900000000000000" pitchFamily="50" charset="-128"/>
                    </a:rPr>
                    <a:t>の</a:t>
                  </a:r>
                  <a14:m>
                    <m:oMath xmlns:m="http://schemas.openxmlformats.org/officeDocument/2006/math">
                      <m:sSup>
                        <m:sSupPr>
                          <m:ctrlPr>
                            <a:rPr lang="en-US" altLang="ja-JP" sz="2000" i="1">
                              <a:latin typeface="Cambria Math"/>
                            </a:rPr>
                          </m:ctrlPr>
                        </m:sSupPr>
                        <m:e>
                          <m:r>
                            <a:rPr lang="en-US" altLang="ja-JP" sz="2000" i="1">
                              <a:latin typeface="Cambria Math" panose="02040503050406030204" pitchFamily="18" charset="0"/>
                            </a:rPr>
                            <m:t>𝜒</m:t>
                          </m:r>
                        </m:e>
                        <m:sup>
                          <m:r>
                            <a:rPr lang="en-US" altLang="ja-JP" sz="2000" i="1">
                              <a:latin typeface="Cambria Math" panose="02040503050406030204" pitchFamily="18" charset="0"/>
                            </a:rPr>
                            <m:t>2</m:t>
                          </m:r>
                        </m:sup>
                      </m:sSup>
                    </m:oMath>
                  </a14:m>
                  <a:r>
                    <a:rPr lang="ja-JP" altLang="en-US" sz="2200" dirty="0">
                      <a:latin typeface="HGP創英角ｺﾞｼｯｸUB" panose="020B0900000000000000" pitchFamily="50" charset="-128"/>
                      <a:ea typeface="HGP創英角ｺﾞｼｯｸUB" panose="020B0900000000000000" pitchFamily="50" charset="-128"/>
                    </a:rPr>
                    <a:t>分布に従う</a:t>
                  </a:r>
                </a:p>
              </p:txBody>
            </p:sp>
          </mc:Choice>
          <mc:Fallback xmlns="">
            <p:sp>
              <p:nvSpPr>
                <p:cNvPr id="21" name="タイトル 8">
                  <a:extLst>
                    <a:ext uri="{FF2B5EF4-FFF2-40B4-BE49-F238E27FC236}">
                      <a16:creationId xmlns:a16="http://schemas.microsoft.com/office/drawing/2014/main" id="{45E17F35-9B41-4646-925B-0EEC0473A97C}"/>
                    </a:ext>
                  </a:extLst>
                </p:cNvPr>
                <p:cNvSpPr txBox="1">
                  <a:spLocks noRot="1" noChangeAspect="1" noMove="1" noResize="1" noEditPoints="1" noAdjustHandles="1" noChangeArrowheads="1" noChangeShapeType="1" noTextEdit="1"/>
                </p:cNvSpPr>
                <p:nvPr/>
              </p:nvSpPr>
              <p:spPr>
                <a:xfrm>
                  <a:off x="1314585" y="1401218"/>
                  <a:ext cx="7328991" cy="502167"/>
                </a:xfrm>
                <a:prstGeom prst="rect">
                  <a:avLst/>
                </a:prstGeom>
                <a:blipFill>
                  <a:blip r:embed="rId7"/>
                  <a:stretch>
                    <a:fillRect l="-1082" t="-4819" b="-12048"/>
                  </a:stretch>
                </a:blipFill>
              </p:spPr>
              <p:txBody>
                <a:bodyPr/>
                <a:lstStyle/>
                <a:p>
                  <a:r>
                    <a:rPr lang="ja-JP" altLang="en-US">
                      <a:noFill/>
                    </a:rPr>
                    <a:t> </a:t>
                  </a:r>
                </a:p>
              </p:txBody>
            </p:sp>
          </mc:Fallback>
        </mc:AlternateContent>
        <p:sp>
          <p:nvSpPr>
            <p:cNvPr id="40" name="正方形/長方形 39">
              <a:extLst>
                <a:ext uri="{FF2B5EF4-FFF2-40B4-BE49-F238E27FC236}">
                  <a16:creationId xmlns:a16="http://schemas.microsoft.com/office/drawing/2014/main" xmlns="" id="{CE4B2128-FA3F-4008-89E7-9A4774010646}"/>
                </a:ext>
              </a:extLst>
            </p:cNvPr>
            <p:cNvSpPr>
              <a:spLocks noChangeAspect="1"/>
            </p:cNvSpPr>
            <p:nvPr/>
          </p:nvSpPr>
          <p:spPr>
            <a:xfrm>
              <a:off x="1216660" y="1595509"/>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grpSp>
      <p:sp>
        <p:nvSpPr>
          <p:cNvPr id="45" name="正方形/長方形 44">
            <a:extLst>
              <a:ext uri="{FF2B5EF4-FFF2-40B4-BE49-F238E27FC236}">
                <a16:creationId xmlns:a16="http://schemas.microsoft.com/office/drawing/2014/main" xmlns="" id="{2AF48E56-B25D-4577-A062-10E71D1A0183}"/>
              </a:ext>
            </a:extLst>
          </p:cNvPr>
          <p:cNvSpPr/>
          <p:nvPr/>
        </p:nvSpPr>
        <p:spPr>
          <a:xfrm>
            <a:off x="638730" y="1777380"/>
            <a:ext cx="3888000" cy="335584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テキスト ボックス 45"/>
          <p:cNvSpPr txBox="1"/>
          <p:nvPr/>
        </p:nvSpPr>
        <p:spPr>
          <a:xfrm>
            <a:off x="4717534" y="1898236"/>
            <a:ext cx="3738310" cy="317066"/>
          </a:xfrm>
          <a:prstGeom prst="rect">
            <a:avLst/>
          </a:prstGeom>
          <a:noFill/>
        </p:spPr>
        <p:txBody>
          <a:bodyPr wrap="square" rtlCol="0">
            <a:spAutoFit/>
          </a:bodyPr>
          <a:lstStyle/>
          <a:p>
            <a:pPr algn="ctr"/>
            <a:r>
              <a:rPr kumimoji="1" lang="ja-JP" altLang="en-US" sz="1400" dirty="0">
                <a:latin typeface="HGP創英角ｺﾞｼｯｸUB" panose="020B0900000000000000" pitchFamily="50" charset="-128"/>
                <a:ea typeface="HGP創英角ｺﾞｼｯｸUB" panose="020B0900000000000000" pitchFamily="50" charset="-128"/>
              </a:rPr>
              <a:t>ある値より</a:t>
            </a:r>
            <a:r>
              <a:rPr kumimoji="1" lang="ja-JP" altLang="en-US" sz="1400" dirty="0">
                <a:solidFill>
                  <a:srgbClr val="0000FF"/>
                </a:solidFill>
                <a:latin typeface="HGP創英角ｺﾞｼｯｸUB" panose="020B0900000000000000" pitchFamily="50" charset="-128"/>
                <a:ea typeface="HGP創英角ｺﾞｼｯｸUB" panose="020B0900000000000000" pitchFamily="50" charset="-128"/>
              </a:rPr>
              <a:t>右側の</a:t>
            </a:r>
            <a:r>
              <a:rPr kumimoji="1" lang="ja-JP" altLang="en-US" sz="1400" dirty="0" smtClean="0">
                <a:solidFill>
                  <a:srgbClr val="0000FF"/>
                </a:solidFill>
                <a:latin typeface="HGP創英角ｺﾞｼｯｸUB" panose="020B0900000000000000" pitchFamily="50" charset="-128"/>
                <a:ea typeface="HGP創英角ｺﾞｼｯｸUB" panose="020B0900000000000000" pitchFamily="50" charset="-128"/>
              </a:rPr>
              <a:t>面積  </a:t>
            </a:r>
            <a:r>
              <a:rPr lang="en-US" altLang="ja-JP" sz="1400" dirty="0" smtClean="0">
                <a:latin typeface="HGP創英角ｺﾞｼｯｸUB" panose="020B0900000000000000" pitchFamily="50" charset="-128"/>
                <a:ea typeface="HGP創英角ｺﾞｼｯｸUB" panose="020B0900000000000000" pitchFamily="50" charset="-128"/>
              </a:rPr>
              <a:t>(1 </a:t>
            </a:r>
            <a:r>
              <a:rPr lang="en-US" altLang="ja-JP" sz="1400" dirty="0">
                <a:latin typeface="HGP創英角ｺﾞｼｯｸUB" panose="020B0900000000000000" pitchFamily="50" charset="-128"/>
                <a:ea typeface="HGP創英角ｺﾞｼｯｸUB" panose="020B0900000000000000" pitchFamily="50" charset="-128"/>
              </a:rPr>
              <a:t>– </a:t>
            </a:r>
            <a:r>
              <a:rPr lang="ja-JP" altLang="en-US" sz="1400" dirty="0">
                <a:latin typeface="HGP創英角ｺﾞｼｯｸUB" panose="020B0900000000000000" pitchFamily="50" charset="-128"/>
                <a:ea typeface="HGP創英角ｺﾞｼｯｸUB" panose="020B0900000000000000" pitchFamily="50" charset="-128"/>
              </a:rPr>
              <a:t>累積分布</a:t>
            </a:r>
            <a:r>
              <a:rPr lang="ja-JP" altLang="en-US" sz="1400" dirty="0" smtClean="0">
                <a:latin typeface="HGP創英角ｺﾞｼｯｸUB" panose="020B0900000000000000" pitchFamily="50" charset="-128"/>
                <a:ea typeface="HGP創英角ｺﾞｼｯｸUB" panose="020B0900000000000000" pitchFamily="50" charset="-128"/>
              </a:rPr>
              <a:t>関数</a:t>
            </a:r>
            <a:r>
              <a:rPr lang="en-US" altLang="ja-JP" sz="1400" dirty="0">
                <a:latin typeface="HGP創英角ｺﾞｼｯｸUB" panose="020B0900000000000000" pitchFamily="50" charset="-128"/>
                <a:ea typeface="HGP創英角ｺﾞｼｯｸUB" panose="020B0900000000000000" pitchFamily="50" charset="-128"/>
              </a:rPr>
              <a:t>)</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52" name="正方形/長方形 51">
            <a:extLst>
              <a:ext uri="{FF2B5EF4-FFF2-40B4-BE49-F238E27FC236}">
                <a16:creationId xmlns:a16="http://schemas.microsoft.com/office/drawing/2014/main" xmlns="" id="{8C9F585C-8873-46C3-BB36-7EC0D0527DCE}"/>
              </a:ext>
            </a:extLst>
          </p:cNvPr>
          <p:cNvSpPr/>
          <p:nvPr/>
        </p:nvSpPr>
        <p:spPr>
          <a:xfrm>
            <a:off x="4614114" y="1777380"/>
            <a:ext cx="3888000" cy="335584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独立性の検定の考え方</a:t>
            </a:r>
          </a:p>
        </p:txBody>
      </p:sp>
      <p:grpSp>
        <p:nvGrpSpPr>
          <p:cNvPr id="47" name="グループ化 46">
            <a:extLst>
              <a:ext uri="{FF2B5EF4-FFF2-40B4-BE49-F238E27FC236}">
                <a16:creationId xmlns:a16="http://schemas.microsoft.com/office/drawing/2014/main" xmlns="" id="{C6CD42B0-4F17-45E1-9A3B-943671411367}"/>
              </a:ext>
            </a:extLst>
          </p:cNvPr>
          <p:cNvGrpSpPr/>
          <p:nvPr/>
        </p:nvGrpSpPr>
        <p:grpSpPr>
          <a:xfrm>
            <a:off x="5959787" y="2598042"/>
            <a:ext cx="2366655" cy="900643"/>
            <a:chOff x="5738630" y="2710837"/>
            <a:chExt cx="2183649" cy="830999"/>
          </a:xfrm>
        </p:grpSpPr>
        <p:grpSp>
          <p:nvGrpSpPr>
            <p:cNvPr id="48" name="グループ化 47">
              <a:extLst>
                <a:ext uri="{FF2B5EF4-FFF2-40B4-BE49-F238E27FC236}">
                  <a16:creationId xmlns:a16="http://schemas.microsoft.com/office/drawing/2014/main" xmlns="" id="{99CE3B81-A747-4BEF-9DD3-C467B32A2A87}"/>
                </a:ext>
              </a:extLst>
            </p:cNvPr>
            <p:cNvGrpSpPr/>
            <p:nvPr/>
          </p:nvGrpSpPr>
          <p:grpSpPr>
            <a:xfrm rot="16200000">
              <a:off x="6414957" y="2034513"/>
              <a:ext cx="830996" cy="2183649"/>
              <a:chOff x="7468647" y="4163226"/>
              <a:chExt cx="830996" cy="2183649"/>
            </a:xfrm>
          </p:grpSpPr>
          <p:sp>
            <p:nvSpPr>
              <p:cNvPr id="50" name="角丸四角形 66">
                <a:extLst>
                  <a:ext uri="{FF2B5EF4-FFF2-40B4-BE49-F238E27FC236}">
                    <a16:creationId xmlns:a16="http://schemas.microsoft.com/office/drawing/2014/main" xmlns="" id="{D842A815-6BD4-4E56-B915-D28AF25B4661}"/>
                  </a:ext>
                </a:extLst>
              </p:cNvPr>
              <p:cNvSpPr/>
              <p:nvPr/>
            </p:nvSpPr>
            <p:spPr>
              <a:xfrm rot="10800000" flipV="1">
                <a:off x="7468647" y="4429191"/>
                <a:ext cx="830996" cy="1917684"/>
              </a:xfrm>
              <a:prstGeom prst="roundRect">
                <a:avLst>
                  <a:gd name="adj" fmla="val 0"/>
                </a:avLst>
              </a:prstGeom>
              <a:gradFill flip="none" rotWithShape="1">
                <a:gsLst>
                  <a:gs pos="86000">
                    <a:schemeClr val="accent5">
                      <a:lumMod val="40000"/>
                      <a:lumOff val="60000"/>
                    </a:schemeClr>
                  </a:gs>
                  <a:gs pos="0">
                    <a:schemeClr val="accent5">
                      <a:lumMod val="7000"/>
                      <a:lumOff val="93000"/>
                    </a:schemeClr>
                  </a:gs>
                </a:gsLst>
                <a:lin ang="2700000" scaled="1"/>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sz="1600" dirty="0">
                  <a:solidFill>
                    <a:schemeClr val="tx1"/>
                  </a:solidFill>
                  <a:effectLst/>
                  <a:latin typeface="HGP創英角ｺﾞｼｯｸUB" panose="020B0900000000000000" pitchFamily="50" charset="-128"/>
                  <a:ea typeface="HGP創英角ｺﾞｼｯｸUB" panose="020B0900000000000000" pitchFamily="50" charset="-128"/>
                </a:endParaRPr>
              </a:p>
            </p:txBody>
          </p:sp>
          <p:sp>
            <p:nvSpPr>
              <p:cNvPr id="51" name="二等辺三角形 50">
                <a:extLst>
                  <a:ext uri="{FF2B5EF4-FFF2-40B4-BE49-F238E27FC236}">
                    <a16:creationId xmlns:a16="http://schemas.microsoft.com/office/drawing/2014/main" xmlns="" id="{445C836C-6ABC-482E-9CA1-64E3A270649B}"/>
                  </a:ext>
                </a:extLst>
              </p:cNvPr>
              <p:cNvSpPr/>
              <p:nvPr/>
            </p:nvSpPr>
            <p:spPr>
              <a:xfrm flipH="1">
                <a:off x="7775948" y="4163226"/>
                <a:ext cx="216392" cy="265961"/>
              </a:xfrm>
              <a:prstGeom prst="triangle">
                <a:avLst/>
              </a:prstGeom>
              <a:solidFill>
                <a:schemeClr val="accent5">
                  <a:lumMod val="40000"/>
                  <a:lumOff val="60000"/>
                  <a:alpha val="4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600" dirty="0">
                  <a:solidFill>
                    <a:schemeClr val="bg1"/>
                  </a:solidFill>
                  <a:effectLst/>
                  <a:latin typeface="Arial" panose="020B0604020202020204" pitchFamily="34" charset="0"/>
                </a:endParaRPr>
              </a:p>
            </p:txBody>
          </p:sp>
        </p:grpSp>
        <mc:AlternateContent xmlns:mc="http://schemas.openxmlformats.org/markup-compatibility/2006" xmlns:a14="http://schemas.microsoft.com/office/drawing/2010/main">
          <mc:Choice Requires="a14">
            <p:sp>
              <p:nvSpPr>
                <p:cNvPr id="49" name="タイトル 8">
                  <a:extLst>
                    <a:ext uri="{FF2B5EF4-FFF2-40B4-BE49-F238E27FC236}">
                      <a16:creationId xmlns:a16="http://schemas.microsoft.com/office/drawing/2014/main" xmlns="" id="{6F318FE6-97D3-484B-BCA1-163F5B2B385D}"/>
                    </a:ext>
                  </a:extLst>
                </p:cNvPr>
                <p:cNvSpPr txBox="1">
                  <a:spLocks/>
                </p:cNvSpPr>
                <p:nvPr/>
              </p:nvSpPr>
              <p:spPr>
                <a:xfrm>
                  <a:off x="6030782" y="2710837"/>
                  <a:ext cx="1870448" cy="830997"/>
                </a:xfrm>
                <a:prstGeom prst="rect">
                  <a:avLst/>
                </a:prstGeom>
                <a:noFill/>
              </p:spPr>
              <p:txBody>
                <a:bodyPr wrap="none"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14:m>
                    <m:oMath xmlns:m="http://schemas.openxmlformats.org/officeDocument/2006/math">
                      <m:sSup>
                        <m:sSupPr>
                          <m:ctrlPr>
                            <a:rPr lang="en-US" altLang="ja-JP" sz="1600" i="1">
                              <a:latin typeface="Cambria Math"/>
                            </a:rPr>
                          </m:ctrlPr>
                        </m:sSupPr>
                        <m:e>
                          <m:r>
                            <a:rPr lang="en-US" altLang="ja-JP" sz="1600" i="1">
                              <a:latin typeface="Cambria Math" panose="02040503050406030204" pitchFamily="18" charset="0"/>
                            </a:rPr>
                            <m:t>𝜒</m:t>
                          </m:r>
                        </m:e>
                        <m:sup>
                          <m:r>
                            <a:rPr lang="en-US" altLang="ja-JP" sz="1600" i="1">
                              <a:latin typeface="Cambria Math" panose="02040503050406030204" pitchFamily="18" charset="0"/>
                            </a:rPr>
                            <m:t>2</m:t>
                          </m:r>
                        </m:sup>
                      </m:sSup>
                    </m:oMath>
                  </a14:m>
                  <a:r>
                    <a:rPr lang="ja-JP" altLang="en-US" sz="1600" dirty="0"/>
                    <a:t>値がある値よりも</a:t>
                  </a:r>
                  <a:endParaRPr lang="en-US" altLang="ja-JP" sz="1600" dirty="0"/>
                </a:p>
                <a:p>
                  <a:r>
                    <a:rPr lang="ja-JP" altLang="en-US" sz="1600" dirty="0"/>
                    <a:t>大きくなる確率</a:t>
                  </a:r>
                </a:p>
                <a:p>
                  <a:r>
                    <a:rPr lang="ja-JP" altLang="en-US" sz="1600" dirty="0"/>
                    <a:t>（自由度</a:t>
                  </a:r>
                  <a:r>
                    <a:rPr lang="en-US" altLang="ja-JP" sz="1600" dirty="0"/>
                    <a:t>1</a:t>
                  </a:r>
                  <a:r>
                    <a:rPr lang="ja-JP" altLang="en-US" sz="1600" dirty="0"/>
                    <a:t>の場合）</a:t>
                  </a:r>
                </a:p>
              </p:txBody>
            </p:sp>
          </mc:Choice>
          <mc:Fallback xmlns="">
            <p:sp>
              <p:nvSpPr>
                <p:cNvPr id="49" name="タイトル 8">
                  <a:extLst>
                    <a:ext uri="{FF2B5EF4-FFF2-40B4-BE49-F238E27FC236}">
                      <a16:creationId xmlns="" xmlns:a16="http://schemas.microsoft.com/office/drawing/2014/main" xmlns:a14="http://schemas.microsoft.com/office/drawing/2010/main" id="{6F318FE6-97D3-484B-BCA1-163F5B2B385D}"/>
                    </a:ext>
                  </a:extLst>
                </p:cNvPr>
                <p:cNvSpPr txBox="1">
                  <a:spLocks noRot="1" noChangeAspect="1" noMove="1" noResize="1" noEditPoints="1" noAdjustHandles="1" noChangeArrowheads="1" noChangeShapeType="1" noTextEdit="1"/>
                </p:cNvSpPr>
                <p:nvPr/>
              </p:nvSpPr>
              <p:spPr>
                <a:xfrm>
                  <a:off x="6030782" y="2710837"/>
                  <a:ext cx="1870448" cy="830997"/>
                </a:xfrm>
                <a:prstGeom prst="rect">
                  <a:avLst/>
                </a:prstGeom>
                <a:blipFill rotWithShape="1">
                  <a:blip r:embed="rId8"/>
                  <a:stretch>
                    <a:fillRect t="-2027" b="-8108"/>
                  </a:stretch>
                </a:blipFill>
              </p:spPr>
              <p:txBody>
                <a:bodyPr/>
                <a:lstStyle/>
                <a:p>
                  <a:r>
                    <a:rPr lang="ja-JP" altLang="en-US">
                      <a:noFill/>
                    </a:rPr>
                    <a:t> </a:t>
                  </a:r>
                </a:p>
              </p:txBody>
            </p:sp>
          </mc:Fallback>
        </mc:AlternateContent>
      </p:grpSp>
    </p:spTree>
    <p:extLst>
      <p:ext uri="{BB962C8B-B14F-4D97-AF65-F5344CB8AC3E}">
        <p14:creationId xmlns:p14="http://schemas.microsoft.com/office/powerpoint/2010/main" val="2232151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グループ化 20">
            <a:extLst>
              <a:ext uri="{FF2B5EF4-FFF2-40B4-BE49-F238E27FC236}">
                <a16:creationId xmlns:a16="http://schemas.microsoft.com/office/drawing/2014/main" xmlns="" id="{39154518-DEBD-4111-BCEC-7517FDC0DFF7}"/>
              </a:ext>
            </a:extLst>
          </p:cNvPr>
          <p:cNvGrpSpPr/>
          <p:nvPr/>
        </p:nvGrpSpPr>
        <p:grpSpPr>
          <a:xfrm>
            <a:off x="611189" y="694174"/>
            <a:ext cx="8403601" cy="610167"/>
            <a:chOff x="611189" y="694174"/>
            <a:chExt cx="8403601" cy="610167"/>
          </a:xfrm>
        </p:grpSpPr>
        <mc:AlternateContent xmlns:mc="http://schemas.openxmlformats.org/markup-compatibility/2006" xmlns:a14="http://schemas.microsoft.com/office/drawing/2010/main">
          <mc:Choice Requires="a14">
            <p:sp>
              <p:nvSpPr>
                <p:cNvPr id="22" name="タイトル 8">
                  <a:extLst>
                    <a:ext uri="{FF2B5EF4-FFF2-40B4-BE49-F238E27FC236}">
                      <a16:creationId xmlns:a16="http://schemas.microsoft.com/office/drawing/2014/main" xmlns="" id="{4FC68032-919D-415A-BB37-C48C5CB8CF28}"/>
                    </a:ext>
                  </a:extLst>
                </p:cNvPr>
                <p:cNvSpPr txBox="1">
                  <a:spLocks/>
                </p:cNvSpPr>
                <p:nvPr/>
              </p:nvSpPr>
              <p:spPr>
                <a:xfrm>
                  <a:off x="810345" y="694174"/>
                  <a:ext cx="8204445" cy="61016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latin typeface="HGP創英角ｺﾞｼｯｸUB" panose="020B0900000000000000" pitchFamily="50" charset="-128"/>
                      <a:ea typeface="HGP創英角ｺﾞｼｯｸUB" panose="020B0900000000000000" pitchFamily="50" charset="-128"/>
                    </a:rPr>
                    <a:t>観測された</a:t>
                  </a:r>
                  <a14:m>
                    <m:oMath xmlns:m="http://schemas.openxmlformats.org/officeDocument/2006/math">
                      <m:sSup>
                        <m:sSupPr>
                          <m:ctrlPr>
                            <a:rPr lang="en-US" altLang="ja-JP" sz="2800" i="1">
                              <a:solidFill>
                                <a:srgbClr val="0000FF"/>
                              </a:solidFill>
                              <a:latin typeface="Cambria Math"/>
                            </a:rPr>
                          </m:ctrlPr>
                        </m:sSupPr>
                        <m:e>
                          <m:r>
                            <a:rPr lang="en-US" altLang="ja-JP" sz="2800" i="1">
                              <a:solidFill>
                                <a:srgbClr val="0000FF"/>
                              </a:solidFill>
                              <a:latin typeface="Cambria Math" panose="02040503050406030204" pitchFamily="18" charset="0"/>
                            </a:rPr>
                            <m:t>𝜒</m:t>
                          </m:r>
                        </m:e>
                        <m:sup>
                          <m:r>
                            <a:rPr lang="en-US" altLang="ja-JP" sz="2800" i="1">
                              <a:solidFill>
                                <a:srgbClr val="0000FF"/>
                              </a:solidFill>
                              <a:latin typeface="Cambria Math" panose="02040503050406030204" pitchFamily="18" charset="0"/>
                            </a:rPr>
                            <m:t>2</m:t>
                          </m:r>
                        </m:sup>
                      </m:sSup>
                    </m:oMath>
                  </a14:m>
                  <a:r>
                    <a:rPr lang="ja-JP" altLang="en-US" sz="2800" dirty="0">
                      <a:solidFill>
                        <a:srgbClr val="0000FF"/>
                      </a:solidFill>
                      <a:latin typeface="HGP創英角ｺﾞｼｯｸUB" panose="020B0900000000000000" pitchFamily="50" charset="-128"/>
                      <a:ea typeface="HGP創英角ｺﾞｼｯｸUB" panose="020B0900000000000000" pitchFamily="50" charset="-128"/>
                    </a:rPr>
                    <a:t>値はどのくらい珍しいか？</a:t>
                  </a:r>
                </a:p>
              </p:txBody>
            </p:sp>
          </mc:Choice>
          <mc:Fallback xmlns="">
            <p:sp>
              <p:nvSpPr>
                <p:cNvPr id="20" name="タイトル 8">
                  <a:extLst>
                    <a:ext uri="{FF2B5EF4-FFF2-40B4-BE49-F238E27FC236}">
                      <a16:creationId xmlns:a16="http://schemas.microsoft.com/office/drawing/2014/main" id="{4FC68032-919D-415A-BB37-C48C5CB8CF28}"/>
                    </a:ext>
                  </a:extLst>
                </p:cNvPr>
                <p:cNvSpPr txBox="1">
                  <a:spLocks noRot="1" noChangeAspect="1" noMove="1" noResize="1" noEditPoints="1" noAdjustHandles="1" noChangeArrowheads="1" noChangeShapeType="1" noTextEdit="1"/>
                </p:cNvSpPr>
                <p:nvPr/>
              </p:nvSpPr>
              <p:spPr>
                <a:xfrm>
                  <a:off x="810345" y="694174"/>
                  <a:ext cx="8204445" cy="610167"/>
                </a:xfrm>
                <a:prstGeom prst="rect">
                  <a:avLst/>
                </a:prstGeom>
                <a:blipFill>
                  <a:blip r:embed="rId3"/>
                  <a:stretch>
                    <a:fillRect l="-1560" t="-8000" b="-16000"/>
                  </a:stretch>
                </a:blipFill>
              </p:spPr>
              <p:txBody>
                <a:bodyPr/>
                <a:lstStyle/>
                <a:p>
                  <a:r>
                    <a:rPr lang="ja-JP" altLang="en-US">
                      <a:noFill/>
                    </a:rPr>
                    <a:t> </a:t>
                  </a:r>
                </a:p>
              </p:txBody>
            </p:sp>
          </mc:Fallback>
        </mc:AlternateContent>
        <p:sp>
          <p:nvSpPr>
            <p:cNvPr id="23" name="正方形/長方形 22">
              <a:extLst>
                <a:ext uri="{FF2B5EF4-FFF2-40B4-BE49-F238E27FC236}">
                  <a16:creationId xmlns:a16="http://schemas.microsoft.com/office/drawing/2014/main" xmlns="" id="{E05B3FFA-18CD-4474-AE04-26649CF7176E}"/>
                </a:ext>
              </a:extLst>
            </p:cNvPr>
            <p:cNvSpPr>
              <a:spLocks noChangeAspect="1"/>
            </p:cNvSpPr>
            <p:nvPr/>
          </p:nvSpPr>
          <p:spPr>
            <a:xfrm>
              <a:off x="611189" y="909351"/>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grpSp>
      <mc:AlternateContent xmlns:mc="http://schemas.openxmlformats.org/markup-compatibility/2006" xmlns:a14="http://schemas.microsoft.com/office/drawing/2010/main">
        <mc:Choice Requires="a14">
          <p:sp>
            <p:nvSpPr>
              <p:cNvPr id="25" name="テキスト ボックス 24">
                <a:extLst>
                  <a:ext uri="{FF2B5EF4-FFF2-40B4-BE49-F238E27FC236}">
                    <a16:creationId xmlns:a16="http://schemas.microsoft.com/office/drawing/2014/main" xmlns="" id="{800BD66E-BEC7-4588-A8CE-6654EDFC836F}"/>
                  </a:ext>
                </a:extLst>
              </p:cNvPr>
              <p:cNvSpPr txBox="1"/>
              <p:nvPr/>
            </p:nvSpPr>
            <p:spPr>
              <a:xfrm>
                <a:off x="919526" y="1292178"/>
                <a:ext cx="7304948" cy="64819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kumimoji="1" lang="en-US" altLang="ja-JP" b="0" i="1" smtClean="0">
                              <a:latin typeface="Cambria Math"/>
                            </a:rPr>
                          </m:ctrlPr>
                        </m:sSupPr>
                        <m:e>
                          <m:r>
                            <a:rPr kumimoji="1" lang="en-US" altLang="ja-JP" b="0" i="1" smtClean="0">
                              <a:latin typeface="Cambria Math" panose="02040503050406030204" pitchFamily="18" charset="0"/>
                            </a:rPr>
                            <m:t>𝜒</m:t>
                          </m:r>
                        </m:e>
                        <m:sup>
                          <m:r>
                            <a:rPr kumimoji="1" lang="en-US" altLang="ja-JP" b="0" i="1" smtClean="0">
                              <a:latin typeface="Cambria Math" panose="02040503050406030204" pitchFamily="18" charset="0"/>
                            </a:rPr>
                            <m:t>2</m:t>
                          </m:r>
                        </m:sup>
                      </m:sSup>
                      <m:r>
                        <a:rPr kumimoji="1" lang="en-US" altLang="ja-JP" b="0" i="1" smtClean="0">
                          <a:latin typeface="Cambria Math" panose="02040503050406030204" pitchFamily="18" charset="0"/>
                        </a:rPr>
                        <m:t>=</m:t>
                      </m:r>
                      <m:f>
                        <m:fPr>
                          <m:ctrlPr>
                            <a:rPr kumimoji="1" lang="en-US" altLang="ja-JP" b="0" i="1" smtClean="0">
                              <a:latin typeface="Cambria Math"/>
                            </a:rPr>
                          </m:ctrlPr>
                        </m:fPr>
                        <m:num>
                          <m:sSup>
                            <m:sSupPr>
                              <m:ctrlPr>
                                <a:rPr kumimoji="1" lang="en-US" altLang="ja-JP" b="0" i="1" smtClean="0">
                                  <a:latin typeface="Cambria Math"/>
                                </a:rPr>
                              </m:ctrlPr>
                            </m:sSupPr>
                            <m:e>
                              <m:d>
                                <m:dPr>
                                  <m:ctrlPr>
                                    <a:rPr kumimoji="1" lang="en-US" altLang="ja-JP" b="0" i="1" smtClean="0">
                                      <a:latin typeface="Cambria Math"/>
                                    </a:rPr>
                                  </m:ctrlPr>
                                </m:dPr>
                                <m:e>
                                  <m:r>
                                    <a:rPr kumimoji="1" lang="en-US" altLang="ja-JP" b="0" i="1" smtClean="0">
                                      <a:latin typeface="Cambria Math" panose="02040503050406030204" pitchFamily="18" charset="0"/>
                                    </a:rPr>
                                    <m:t>8−5.43</m:t>
                                  </m:r>
                                </m:e>
                              </m:d>
                            </m:e>
                            <m:sup>
                              <m:r>
                                <a:rPr kumimoji="1" lang="en-US" altLang="ja-JP" b="0" i="1" smtClean="0">
                                  <a:latin typeface="Cambria Math" panose="02040503050406030204" pitchFamily="18" charset="0"/>
                                </a:rPr>
                                <m:t>2</m:t>
                              </m:r>
                            </m:sup>
                          </m:sSup>
                        </m:num>
                        <m:den>
                          <m:r>
                            <a:rPr kumimoji="1" lang="en-US" altLang="ja-JP" b="0" i="1" smtClean="0">
                              <a:latin typeface="Cambria Math" panose="02040503050406030204" pitchFamily="18" charset="0"/>
                            </a:rPr>
                            <m:t>5.43</m:t>
                          </m:r>
                        </m:den>
                      </m:f>
                      <m:r>
                        <a:rPr kumimoji="1" lang="en-US" altLang="ja-JP" b="0" i="1" smtClean="0">
                          <a:latin typeface="Cambria Math" panose="02040503050406030204" pitchFamily="18" charset="0"/>
                        </a:rPr>
                        <m:t>+</m:t>
                      </m:r>
                      <m:f>
                        <m:fPr>
                          <m:ctrlPr>
                            <a:rPr kumimoji="1" lang="en-US" altLang="ja-JP" b="0" i="1" smtClean="0">
                              <a:latin typeface="Cambria Math"/>
                            </a:rPr>
                          </m:ctrlPr>
                        </m:fPr>
                        <m:num>
                          <m:sSup>
                            <m:sSupPr>
                              <m:ctrlPr>
                                <a:rPr kumimoji="1" lang="en-US" altLang="ja-JP" b="0" i="1" smtClean="0">
                                  <a:latin typeface="Cambria Math"/>
                                </a:rPr>
                              </m:ctrlPr>
                            </m:sSupPr>
                            <m:e>
                              <m:d>
                                <m:dPr>
                                  <m:ctrlPr>
                                    <a:rPr kumimoji="1" lang="en-US" altLang="ja-JP" b="0" i="1" smtClean="0">
                                      <a:latin typeface="Cambria Math"/>
                                    </a:rPr>
                                  </m:ctrlPr>
                                </m:dPr>
                                <m:e>
                                  <m:r>
                                    <a:rPr kumimoji="1" lang="en-US" altLang="ja-JP" b="0" i="1" smtClean="0">
                                      <a:latin typeface="Cambria Math" panose="02040503050406030204" pitchFamily="18" charset="0"/>
                                    </a:rPr>
                                    <m:t>2−4.57</m:t>
                                  </m:r>
                                </m:e>
                              </m:d>
                            </m:e>
                            <m:sup>
                              <m:r>
                                <a:rPr kumimoji="1" lang="en-US" altLang="ja-JP" b="0" i="1" smtClean="0">
                                  <a:latin typeface="Cambria Math" panose="02040503050406030204" pitchFamily="18" charset="0"/>
                                </a:rPr>
                                <m:t>2</m:t>
                              </m:r>
                            </m:sup>
                          </m:sSup>
                        </m:num>
                        <m:den>
                          <m:r>
                            <a:rPr kumimoji="1" lang="en-US" altLang="ja-JP" b="0" i="1" smtClean="0">
                              <a:latin typeface="Cambria Math" panose="02040503050406030204" pitchFamily="18" charset="0"/>
                            </a:rPr>
                            <m:t>4.57</m:t>
                          </m:r>
                        </m:den>
                      </m:f>
                      <m:r>
                        <a:rPr kumimoji="1" lang="en-US" altLang="ja-JP" b="0" i="1" smtClean="0">
                          <a:latin typeface="Cambria Math" panose="02040503050406030204" pitchFamily="18" charset="0"/>
                        </a:rPr>
                        <m:t>+</m:t>
                      </m:r>
                      <m:f>
                        <m:fPr>
                          <m:ctrlPr>
                            <a:rPr kumimoji="1" lang="en-US" altLang="ja-JP" b="0" i="1" smtClean="0">
                              <a:latin typeface="Cambria Math"/>
                            </a:rPr>
                          </m:ctrlPr>
                        </m:fPr>
                        <m:num>
                          <m:sSup>
                            <m:sSupPr>
                              <m:ctrlPr>
                                <a:rPr kumimoji="1" lang="en-US" altLang="ja-JP" b="0" i="1" smtClean="0">
                                  <a:latin typeface="Cambria Math"/>
                                </a:rPr>
                              </m:ctrlPr>
                            </m:sSupPr>
                            <m:e>
                              <m:d>
                                <m:dPr>
                                  <m:ctrlPr>
                                    <a:rPr kumimoji="1" lang="en-US" altLang="ja-JP" b="0" i="1" smtClean="0">
                                      <a:latin typeface="Cambria Math"/>
                                    </a:rPr>
                                  </m:ctrlPr>
                                </m:dPr>
                                <m:e>
                                  <m:r>
                                    <a:rPr kumimoji="1" lang="en-US" altLang="ja-JP" b="0" i="1" smtClean="0">
                                      <a:latin typeface="Cambria Math" panose="02040503050406030204" pitchFamily="18" charset="0"/>
                                    </a:rPr>
                                    <m:t>11−13.57</m:t>
                                  </m:r>
                                </m:e>
                              </m:d>
                            </m:e>
                            <m:sup>
                              <m:r>
                                <a:rPr kumimoji="1" lang="en-US" altLang="ja-JP" b="0" i="1" smtClean="0">
                                  <a:latin typeface="Cambria Math" panose="02040503050406030204" pitchFamily="18" charset="0"/>
                                </a:rPr>
                                <m:t>2</m:t>
                              </m:r>
                            </m:sup>
                          </m:sSup>
                        </m:num>
                        <m:den>
                          <m:r>
                            <a:rPr kumimoji="1" lang="en-US" altLang="ja-JP" b="0" i="1" smtClean="0">
                              <a:latin typeface="Cambria Math" panose="02040503050406030204" pitchFamily="18" charset="0"/>
                            </a:rPr>
                            <m:t>13.57</m:t>
                          </m:r>
                        </m:den>
                      </m:f>
                      <m:r>
                        <a:rPr kumimoji="1" lang="en-US" altLang="ja-JP" b="0" i="1" smtClean="0">
                          <a:latin typeface="Cambria Math" panose="02040503050406030204" pitchFamily="18" charset="0"/>
                        </a:rPr>
                        <m:t>+</m:t>
                      </m:r>
                      <m:f>
                        <m:fPr>
                          <m:ctrlPr>
                            <a:rPr kumimoji="1" lang="en-US" altLang="ja-JP" b="0" i="1" smtClean="0">
                              <a:latin typeface="Cambria Math"/>
                            </a:rPr>
                          </m:ctrlPr>
                        </m:fPr>
                        <m:num>
                          <m:sSup>
                            <m:sSupPr>
                              <m:ctrlPr>
                                <a:rPr kumimoji="1" lang="en-US" altLang="ja-JP" b="0" i="1" smtClean="0">
                                  <a:latin typeface="Cambria Math"/>
                                </a:rPr>
                              </m:ctrlPr>
                            </m:sSupPr>
                            <m:e>
                              <m:d>
                                <m:dPr>
                                  <m:ctrlPr>
                                    <a:rPr kumimoji="1" lang="en-US" altLang="ja-JP" b="0" i="1" smtClean="0">
                                      <a:latin typeface="Cambria Math"/>
                                    </a:rPr>
                                  </m:ctrlPr>
                                </m:dPr>
                                <m:e>
                                  <m:r>
                                    <a:rPr kumimoji="1" lang="en-US" altLang="ja-JP" b="0" i="1" smtClean="0">
                                      <a:latin typeface="Cambria Math" panose="02040503050406030204" pitchFamily="18" charset="0"/>
                                    </a:rPr>
                                    <m:t>14−11.43</m:t>
                                  </m:r>
                                </m:e>
                              </m:d>
                            </m:e>
                            <m:sup>
                              <m:r>
                                <a:rPr kumimoji="1" lang="en-US" altLang="ja-JP" b="0" i="1" smtClean="0">
                                  <a:latin typeface="Cambria Math" panose="02040503050406030204" pitchFamily="18" charset="0"/>
                                </a:rPr>
                                <m:t>2</m:t>
                              </m:r>
                            </m:sup>
                          </m:sSup>
                        </m:num>
                        <m:den>
                          <m:r>
                            <a:rPr kumimoji="1" lang="en-US" altLang="ja-JP" b="0" i="1" smtClean="0">
                              <a:latin typeface="Cambria Math" panose="02040503050406030204" pitchFamily="18" charset="0"/>
                            </a:rPr>
                            <m:t>11.43</m:t>
                          </m:r>
                        </m:den>
                      </m:f>
                      <m:r>
                        <a:rPr kumimoji="1" lang="en-US" altLang="ja-JP" b="0" i="1" smtClean="0">
                          <a:latin typeface="Cambria Math" panose="02040503050406030204" pitchFamily="18" charset="0"/>
                        </a:rPr>
                        <m:t>=3.7</m:t>
                      </m:r>
                    </m:oMath>
                  </m:oMathPara>
                </a14:m>
                <a:endParaRPr kumimoji="1" lang="en-US" altLang="ja-JP" b="0" dirty="0">
                  <a:latin typeface="HGP創英角ｺﾞｼｯｸUB" panose="020B0900000000000000" pitchFamily="50" charset="-128"/>
                  <a:ea typeface="HGP創英角ｺﾞｼｯｸUB" panose="020B0900000000000000" pitchFamily="50" charset="-128"/>
                </a:endParaRPr>
              </a:p>
            </p:txBody>
          </p:sp>
        </mc:Choice>
        <mc:Fallback xmlns="">
          <p:sp>
            <p:nvSpPr>
              <p:cNvPr id="25" name="テキスト ボックス 24">
                <a:extLst>
                  <a:ext uri="{FF2B5EF4-FFF2-40B4-BE49-F238E27FC236}">
                    <a16:creationId xmlns="" xmlns:a16="http://schemas.microsoft.com/office/drawing/2014/main" xmlns:a14="http://schemas.microsoft.com/office/drawing/2010/main" id="{800BD66E-BEC7-4588-A8CE-6654EDFC836F}"/>
                  </a:ext>
                </a:extLst>
              </p:cNvPr>
              <p:cNvSpPr txBox="1">
                <a:spLocks noRot="1" noChangeAspect="1" noMove="1" noResize="1" noEditPoints="1" noAdjustHandles="1" noChangeArrowheads="1" noChangeShapeType="1" noTextEdit="1"/>
              </p:cNvSpPr>
              <p:nvPr/>
            </p:nvSpPr>
            <p:spPr>
              <a:xfrm>
                <a:off x="919526" y="1292178"/>
                <a:ext cx="7304948" cy="648191"/>
              </a:xfrm>
              <a:prstGeom prst="rect">
                <a:avLst/>
              </a:prstGeom>
              <a:blipFill rotWithShape="1">
                <a:blip r:embed="rId4"/>
                <a:stretch>
                  <a:fillRect/>
                </a:stretch>
              </a:blipFill>
            </p:spPr>
            <p:txBody>
              <a:bodyPr/>
              <a:lstStyle/>
              <a:p>
                <a:r>
                  <a:rPr lang="ja-JP" altLang="en-US">
                    <a:noFill/>
                  </a:rPr>
                  <a:t> </a:t>
                </a:r>
              </a:p>
            </p:txBody>
          </p:sp>
        </mc:Fallback>
      </mc:AlternateContent>
      <p:graphicFrame>
        <p:nvGraphicFramePr>
          <p:cNvPr id="27" name="コンテンツ プレースホルダー 6">
            <a:extLst>
              <a:ext uri="{FF2B5EF4-FFF2-40B4-BE49-F238E27FC236}">
                <a16:creationId xmlns:a16="http://schemas.microsoft.com/office/drawing/2014/main" xmlns="" id="{14422565-1933-4144-A3E8-7A9ED09BB71E}"/>
              </a:ext>
            </a:extLst>
          </p:cNvPr>
          <p:cNvGraphicFramePr>
            <a:graphicFrameLocks/>
          </p:cNvGraphicFramePr>
          <p:nvPr>
            <p:extLst>
              <p:ext uri="{D42A27DB-BD31-4B8C-83A1-F6EECF244321}">
                <p14:modId xmlns:p14="http://schemas.microsoft.com/office/powerpoint/2010/main" val="1191577780"/>
              </p:ext>
            </p:extLst>
          </p:nvPr>
        </p:nvGraphicFramePr>
        <p:xfrm>
          <a:off x="486594" y="2175520"/>
          <a:ext cx="4276156" cy="3234526"/>
        </p:xfrm>
        <a:graphic>
          <a:graphicData uri="http://schemas.openxmlformats.org/drawingml/2006/chart">
            <c:chart xmlns:c="http://schemas.openxmlformats.org/drawingml/2006/chart" xmlns:r="http://schemas.openxmlformats.org/officeDocument/2006/relationships" r:id="rId5"/>
          </a:graphicData>
        </a:graphic>
      </p:graphicFrame>
      <p:cxnSp>
        <p:nvCxnSpPr>
          <p:cNvPr id="31" name="直線コネクタ 30">
            <a:extLst>
              <a:ext uri="{FF2B5EF4-FFF2-40B4-BE49-F238E27FC236}">
                <a16:creationId xmlns:a16="http://schemas.microsoft.com/office/drawing/2014/main" xmlns="" id="{FFA67B0E-4532-44F8-B103-A3B1B03A0F32}"/>
              </a:ext>
            </a:extLst>
          </p:cNvPr>
          <p:cNvCxnSpPr>
            <a:cxnSpLocks/>
          </p:cNvCxnSpPr>
          <p:nvPr/>
        </p:nvCxnSpPr>
        <p:spPr>
          <a:xfrm>
            <a:off x="1461256" y="4547524"/>
            <a:ext cx="2859271" cy="0"/>
          </a:xfrm>
          <a:prstGeom prst="line">
            <a:avLst/>
          </a:prstGeom>
          <a:noFill/>
          <a:ln w="9525" cap="flat" cmpd="sng" algn="ctr">
            <a:solidFill>
              <a:srgbClr val="FF0000"/>
            </a:solidFill>
            <a:prstDash val="solid"/>
          </a:ln>
          <a:effectLst/>
        </p:spPr>
      </p:cxnSp>
      <p:cxnSp>
        <p:nvCxnSpPr>
          <p:cNvPr id="32" name="直線コネクタ 31">
            <a:extLst>
              <a:ext uri="{FF2B5EF4-FFF2-40B4-BE49-F238E27FC236}">
                <a16:creationId xmlns:a16="http://schemas.microsoft.com/office/drawing/2014/main" xmlns="" id="{ACBE65BE-8FDE-4ACF-82B4-7772D9CAA0D9}"/>
              </a:ext>
            </a:extLst>
          </p:cNvPr>
          <p:cNvCxnSpPr>
            <a:cxnSpLocks/>
          </p:cNvCxnSpPr>
          <p:nvPr/>
        </p:nvCxnSpPr>
        <p:spPr>
          <a:xfrm flipV="1">
            <a:off x="4320527" y="4549730"/>
            <a:ext cx="0" cy="322625"/>
          </a:xfrm>
          <a:prstGeom prst="line">
            <a:avLst/>
          </a:prstGeom>
          <a:noFill/>
          <a:ln w="9525" cap="flat" cmpd="sng" algn="ctr">
            <a:solidFill>
              <a:srgbClr val="FF0000"/>
            </a:solidFill>
            <a:prstDash val="solid"/>
          </a:ln>
          <a:effectLst/>
        </p:spPr>
      </p:cxnSp>
      <p:sp>
        <p:nvSpPr>
          <p:cNvPr id="35" name="テキスト ボックス 34">
            <a:extLst>
              <a:ext uri="{FF2B5EF4-FFF2-40B4-BE49-F238E27FC236}">
                <a16:creationId xmlns:a16="http://schemas.microsoft.com/office/drawing/2014/main" xmlns="" id="{B82CC9BF-B65B-4469-8745-38AFDAF11724}"/>
              </a:ext>
            </a:extLst>
          </p:cNvPr>
          <p:cNvSpPr txBox="1"/>
          <p:nvPr/>
        </p:nvSpPr>
        <p:spPr>
          <a:xfrm>
            <a:off x="4048224" y="4814892"/>
            <a:ext cx="529312" cy="369332"/>
          </a:xfrm>
          <a:prstGeom prst="rect">
            <a:avLst/>
          </a:prstGeom>
          <a:noFill/>
        </p:spPr>
        <p:txBody>
          <a:bodyPr wrap="none" rtlCol="0">
            <a:spAutoFit/>
          </a:bodyPr>
          <a:lstStyle/>
          <a:p>
            <a:pPr defTabSz="761970"/>
            <a:r>
              <a:rPr lang="en-US" altLang="ja-JP" dirty="0">
                <a:solidFill>
                  <a:srgbClr val="FF0000"/>
                </a:solidFill>
                <a:latin typeface="HGP創英角ｺﾞｼｯｸUB" panose="020B0900000000000000" pitchFamily="50" charset="-128"/>
                <a:ea typeface="HGP創英角ｺﾞｼｯｸUB" panose="020B0900000000000000" pitchFamily="50" charset="-128"/>
              </a:rPr>
              <a:t>3.7</a:t>
            </a:r>
            <a:endParaRPr lang="ja-JP" altLang="en-US"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37" name="テキスト ボックス 36">
            <a:extLst>
              <a:ext uri="{FF2B5EF4-FFF2-40B4-BE49-F238E27FC236}">
                <a16:creationId xmlns:a16="http://schemas.microsoft.com/office/drawing/2014/main" xmlns="" id="{3B378765-80F9-409E-8462-F6D92AF39276}"/>
              </a:ext>
            </a:extLst>
          </p:cNvPr>
          <p:cNvSpPr txBox="1"/>
          <p:nvPr/>
        </p:nvSpPr>
        <p:spPr>
          <a:xfrm>
            <a:off x="702267" y="4331213"/>
            <a:ext cx="821059" cy="369332"/>
          </a:xfrm>
          <a:prstGeom prst="rect">
            <a:avLst/>
          </a:prstGeom>
          <a:noFill/>
        </p:spPr>
        <p:txBody>
          <a:bodyPr wrap="none" rtlCol="0">
            <a:spAutoFit/>
          </a:bodyPr>
          <a:lstStyle/>
          <a:p>
            <a:pPr defTabSz="761970"/>
            <a:r>
              <a:rPr lang="en-US" altLang="ja-JP" dirty="0">
                <a:solidFill>
                  <a:srgbClr val="FF0000"/>
                </a:solidFill>
                <a:latin typeface="HGP創英角ｺﾞｼｯｸUB" panose="020B0900000000000000" pitchFamily="50" charset="-128"/>
                <a:ea typeface="HGP創英角ｺﾞｼｯｸUB" panose="020B0900000000000000" pitchFamily="50" charset="-128"/>
              </a:rPr>
              <a:t>0.053</a:t>
            </a:r>
            <a:endParaRPr lang="ja-JP" altLang="en-US" dirty="0">
              <a:solidFill>
                <a:srgbClr val="FF0000"/>
              </a:solidFill>
              <a:latin typeface="HGP創英角ｺﾞｼｯｸUB" panose="020B0900000000000000" pitchFamily="50" charset="-128"/>
              <a:ea typeface="HGP創英角ｺﾞｼｯｸUB" panose="020B0900000000000000" pitchFamily="50" charset="-128"/>
            </a:endParaRPr>
          </a:p>
        </p:txBody>
      </p:sp>
      <p:grpSp>
        <p:nvGrpSpPr>
          <p:cNvPr id="38" name="グループ化 37">
            <a:extLst>
              <a:ext uri="{FF2B5EF4-FFF2-40B4-BE49-F238E27FC236}">
                <a16:creationId xmlns:a16="http://schemas.microsoft.com/office/drawing/2014/main" xmlns="" id="{2C0652CB-4666-4915-BAAD-172EC28A0A37}"/>
              </a:ext>
            </a:extLst>
          </p:cNvPr>
          <p:cNvGrpSpPr/>
          <p:nvPr/>
        </p:nvGrpSpPr>
        <p:grpSpPr>
          <a:xfrm>
            <a:off x="2174759" y="2717562"/>
            <a:ext cx="2541256" cy="900640"/>
            <a:chOff x="5738630" y="2710840"/>
            <a:chExt cx="2344749" cy="830996"/>
          </a:xfrm>
        </p:grpSpPr>
        <p:grpSp>
          <p:nvGrpSpPr>
            <p:cNvPr id="41" name="グループ化 40">
              <a:extLst>
                <a:ext uri="{FF2B5EF4-FFF2-40B4-BE49-F238E27FC236}">
                  <a16:creationId xmlns:a16="http://schemas.microsoft.com/office/drawing/2014/main" xmlns="" id="{38687619-9A41-4D84-9486-49ABEEB15249}"/>
                </a:ext>
              </a:extLst>
            </p:cNvPr>
            <p:cNvGrpSpPr/>
            <p:nvPr/>
          </p:nvGrpSpPr>
          <p:grpSpPr>
            <a:xfrm rot="16200000">
              <a:off x="6495507" y="1953963"/>
              <a:ext cx="830996" cy="2344749"/>
              <a:chOff x="7468647" y="4163226"/>
              <a:chExt cx="830996" cy="2344749"/>
            </a:xfrm>
          </p:grpSpPr>
          <p:sp>
            <p:nvSpPr>
              <p:cNvPr id="43" name="角丸四角形 66">
                <a:extLst>
                  <a:ext uri="{FF2B5EF4-FFF2-40B4-BE49-F238E27FC236}">
                    <a16:creationId xmlns:a16="http://schemas.microsoft.com/office/drawing/2014/main" xmlns="" id="{F9BA2630-0234-481B-A3CB-12C5B2BE4BB4}"/>
                  </a:ext>
                </a:extLst>
              </p:cNvPr>
              <p:cNvSpPr/>
              <p:nvPr/>
            </p:nvSpPr>
            <p:spPr>
              <a:xfrm flipH="1">
                <a:off x="7468647" y="4429190"/>
                <a:ext cx="830996" cy="2078785"/>
              </a:xfrm>
              <a:prstGeom prst="roundRect">
                <a:avLst>
                  <a:gd name="adj" fmla="val 0"/>
                </a:avLst>
              </a:prstGeom>
              <a:gradFill flip="none" rotWithShape="1">
                <a:gsLst>
                  <a:gs pos="86000">
                    <a:schemeClr val="accent5">
                      <a:lumMod val="40000"/>
                      <a:lumOff val="60000"/>
                    </a:schemeClr>
                  </a:gs>
                  <a:gs pos="0">
                    <a:schemeClr val="accent5">
                      <a:lumMod val="7000"/>
                      <a:lumOff val="93000"/>
                    </a:schemeClr>
                  </a:gs>
                </a:gsLst>
                <a:lin ang="2700000" scaled="1"/>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sz="16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44" name="二等辺三角形 43">
                <a:extLst>
                  <a:ext uri="{FF2B5EF4-FFF2-40B4-BE49-F238E27FC236}">
                    <a16:creationId xmlns:a16="http://schemas.microsoft.com/office/drawing/2014/main" xmlns="" id="{3E32A23A-B237-49AE-BE59-44A5CB038787}"/>
                  </a:ext>
                </a:extLst>
              </p:cNvPr>
              <p:cNvSpPr/>
              <p:nvPr/>
            </p:nvSpPr>
            <p:spPr>
              <a:xfrm flipH="1">
                <a:off x="7775948" y="4163226"/>
                <a:ext cx="216392" cy="265961"/>
              </a:xfrm>
              <a:prstGeom prst="triangle">
                <a:avLst/>
              </a:prstGeom>
              <a:solidFill>
                <a:schemeClr val="accent5">
                  <a:lumMod val="40000"/>
                  <a:lumOff val="60000"/>
                  <a:alpha val="4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600" dirty="0">
                  <a:solidFill>
                    <a:schemeClr val="bg1"/>
                  </a:solidFill>
                  <a:latin typeface="Arial" panose="020B0604020202020204" pitchFamily="34" charset="0"/>
                </a:endParaRPr>
              </a:p>
            </p:txBody>
          </p:sp>
        </p:grpSp>
        <mc:AlternateContent xmlns:mc="http://schemas.openxmlformats.org/markup-compatibility/2006" xmlns:a14="http://schemas.microsoft.com/office/drawing/2010/main">
          <mc:Choice Requires="a14">
            <p:sp>
              <p:nvSpPr>
                <p:cNvPr id="42" name="タイトル 8">
                  <a:extLst>
                    <a:ext uri="{FF2B5EF4-FFF2-40B4-BE49-F238E27FC236}">
                      <a16:creationId xmlns:a16="http://schemas.microsoft.com/office/drawing/2014/main" xmlns="" id="{C2649139-54B7-40A3-9AD6-EC30420FAF9B}"/>
                    </a:ext>
                  </a:extLst>
                </p:cNvPr>
                <p:cNvSpPr txBox="1">
                  <a:spLocks/>
                </p:cNvSpPr>
                <p:nvPr/>
              </p:nvSpPr>
              <p:spPr>
                <a:xfrm>
                  <a:off x="6088651" y="2856558"/>
                  <a:ext cx="1924536" cy="539556"/>
                </a:xfrm>
                <a:prstGeom prst="rect">
                  <a:avLst/>
                </a:prstGeom>
                <a:noFill/>
              </p:spPr>
              <p:txBody>
                <a:bodyPr wrap="none"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14:m>
                    <m:oMath xmlns:m="http://schemas.openxmlformats.org/officeDocument/2006/math">
                      <m:sSup>
                        <m:sSupPr>
                          <m:ctrlPr>
                            <a:rPr lang="en-US" altLang="ja-JP" sz="1600" i="1">
                              <a:latin typeface="Cambria Math"/>
                            </a:rPr>
                          </m:ctrlPr>
                        </m:sSupPr>
                        <m:e>
                          <m:r>
                            <a:rPr lang="en-US" altLang="ja-JP" sz="1600" i="1">
                              <a:latin typeface="Cambria Math" panose="02040503050406030204" pitchFamily="18" charset="0"/>
                            </a:rPr>
                            <m:t>𝜒</m:t>
                          </m:r>
                        </m:e>
                        <m:sup>
                          <m:r>
                            <a:rPr lang="en-US" altLang="ja-JP" sz="1600" i="1">
                              <a:latin typeface="Cambria Math" panose="02040503050406030204" pitchFamily="18" charset="0"/>
                            </a:rPr>
                            <m:t>2</m:t>
                          </m:r>
                        </m:sup>
                      </m:sSup>
                    </m:oMath>
                  </a14:m>
                  <a:r>
                    <a:rPr lang="ja-JP" altLang="en-US" sz="1600" dirty="0"/>
                    <a:t>値が</a:t>
                  </a:r>
                  <a:r>
                    <a:rPr lang="en-US" altLang="ja-JP" sz="1600" dirty="0"/>
                    <a:t>3.7</a:t>
                  </a:r>
                  <a:r>
                    <a:rPr lang="ja-JP" altLang="en-US" sz="1600" dirty="0"/>
                    <a:t>よりも</a:t>
                  </a:r>
                  <a:endParaRPr lang="en-US" altLang="ja-JP" sz="1600" dirty="0"/>
                </a:p>
                <a:p>
                  <a:r>
                    <a:rPr lang="ja-JP" altLang="en-US" sz="1600" dirty="0"/>
                    <a:t>大きくなる確率は</a:t>
                  </a:r>
                  <a:r>
                    <a:rPr lang="en-US" altLang="ja-JP" sz="1600" dirty="0"/>
                    <a:t>5.3%</a:t>
                  </a:r>
                  <a:endParaRPr lang="ja-JP" altLang="en-US" sz="1600" dirty="0"/>
                </a:p>
              </p:txBody>
            </p:sp>
          </mc:Choice>
          <mc:Fallback xmlns="">
            <p:sp>
              <p:nvSpPr>
                <p:cNvPr id="42" name="タイトル 8">
                  <a:extLst>
                    <a:ext uri="{FF2B5EF4-FFF2-40B4-BE49-F238E27FC236}">
                      <a16:creationId xmlns="" xmlns:a16="http://schemas.microsoft.com/office/drawing/2014/main" xmlns:a14="http://schemas.microsoft.com/office/drawing/2010/main" id="{C2649139-54B7-40A3-9AD6-EC30420FAF9B}"/>
                    </a:ext>
                  </a:extLst>
                </p:cNvPr>
                <p:cNvSpPr txBox="1">
                  <a:spLocks noRot="1" noChangeAspect="1" noMove="1" noResize="1" noEditPoints="1" noAdjustHandles="1" noChangeArrowheads="1" noChangeShapeType="1" noTextEdit="1"/>
                </p:cNvSpPr>
                <p:nvPr/>
              </p:nvSpPr>
              <p:spPr>
                <a:xfrm>
                  <a:off x="6088651" y="2856558"/>
                  <a:ext cx="1924536" cy="539556"/>
                </a:xfrm>
                <a:prstGeom prst="rect">
                  <a:avLst/>
                </a:prstGeom>
                <a:blipFill rotWithShape="1">
                  <a:blip r:embed="rId6"/>
                  <a:stretch>
                    <a:fillRect l="-2632" t="-10417" r="-2339" b="-18750"/>
                  </a:stretch>
                </a:blipFill>
              </p:spPr>
              <p:txBody>
                <a:bodyPr/>
                <a:lstStyle/>
                <a:p>
                  <a:r>
                    <a:rPr lang="ja-JP" altLang="en-US">
                      <a:noFill/>
                    </a:rPr>
                    <a:t> </a:t>
                  </a:r>
                </a:p>
              </p:txBody>
            </p:sp>
          </mc:Fallback>
        </mc:AlternateContent>
      </p:grpSp>
      <p:sp>
        <p:nvSpPr>
          <p:cNvPr id="53" name="正方形/長方形 52">
            <a:extLst>
              <a:ext uri="{FF2B5EF4-FFF2-40B4-BE49-F238E27FC236}">
                <a16:creationId xmlns:a16="http://schemas.microsoft.com/office/drawing/2014/main" xmlns="" id="{98487483-C812-415B-9B6C-98BA9EDEBCBE}"/>
              </a:ext>
            </a:extLst>
          </p:cNvPr>
          <p:cNvSpPr/>
          <p:nvPr/>
        </p:nvSpPr>
        <p:spPr>
          <a:xfrm>
            <a:off x="638730" y="2180361"/>
            <a:ext cx="4259129" cy="307418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a:extLst>
              <a:ext uri="{FF2B5EF4-FFF2-40B4-BE49-F238E27FC236}">
                <a16:creationId xmlns:a16="http://schemas.microsoft.com/office/drawing/2014/main" xmlns="" id="{1893DA66-CF15-4D13-ADB8-56C28F6B8C66}"/>
              </a:ext>
            </a:extLst>
          </p:cNvPr>
          <p:cNvSpPr/>
          <p:nvPr/>
        </p:nvSpPr>
        <p:spPr>
          <a:xfrm>
            <a:off x="5160756" y="2138814"/>
            <a:ext cx="3227668" cy="3139321"/>
          </a:xfrm>
          <a:prstGeom prst="rect">
            <a:avLst/>
          </a:prstGeom>
        </p:spPr>
        <p:txBody>
          <a:bodyPr wrap="square">
            <a:spAutoFit/>
          </a:bodyPr>
          <a:lstStyle/>
          <a:p>
            <a:r>
              <a:rPr kumimoji="0" lang="ja-JP" altLang="en-US" kern="0" dirty="0">
                <a:latin typeface="HGP創英角ｺﾞｼｯｸUB" panose="020B0900000000000000" pitchFamily="50" charset="-128"/>
                <a:ea typeface="HGP創英角ｺﾞｼｯｸUB" panose="020B0900000000000000" pitchFamily="50" charset="-128"/>
              </a:rPr>
              <a:t>つまり、これ以上の差が生じる</a:t>
            </a:r>
            <a:r>
              <a:rPr kumimoji="0" lang="en-US" altLang="ja-JP" kern="0" dirty="0">
                <a:latin typeface="HGP創英角ｺﾞｼｯｸUB" panose="020B0900000000000000" pitchFamily="50" charset="-128"/>
                <a:ea typeface="HGP創英角ｺﾞｼｯｸUB" panose="020B0900000000000000" pitchFamily="50" charset="-128"/>
              </a:rPr>
              <a:t/>
            </a:r>
            <a:br>
              <a:rPr kumimoji="0" lang="en-US" altLang="ja-JP" kern="0" dirty="0">
                <a:latin typeface="HGP創英角ｺﾞｼｯｸUB" panose="020B0900000000000000" pitchFamily="50" charset="-128"/>
                <a:ea typeface="HGP創英角ｺﾞｼｯｸUB" panose="020B0900000000000000" pitchFamily="50" charset="-128"/>
              </a:rPr>
            </a:br>
            <a:r>
              <a:rPr kumimoji="0" lang="ja-JP" altLang="en-US" kern="0" dirty="0">
                <a:latin typeface="HGP創英角ｺﾞｼｯｸUB" panose="020B0900000000000000" pitchFamily="50" charset="-128"/>
                <a:ea typeface="HGP創英角ｺﾞｼｯｸUB" panose="020B0900000000000000" pitchFamily="50" charset="-128"/>
              </a:rPr>
              <a:t>確率は</a:t>
            </a:r>
            <a:r>
              <a:rPr kumimoji="0" lang="en-US" altLang="ja-JP" kern="0" dirty="0">
                <a:latin typeface="HGP創英角ｺﾞｼｯｸUB" panose="020B0900000000000000" pitchFamily="50" charset="-128"/>
                <a:ea typeface="HGP創英角ｺﾞｼｯｸUB" panose="020B0900000000000000" pitchFamily="50" charset="-128"/>
              </a:rPr>
              <a:t>5.3</a:t>
            </a:r>
            <a:r>
              <a:rPr kumimoji="0" lang="en-US" altLang="ja-JP" kern="0" dirty="0" smtClean="0">
                <a:latin typeface="HGP創英角ｺﾞｼｯｸUB" panose="020B0900000000000000" pitchFamily="50" charset="-128"/>
                <a:ea typeface="HGP創英角ｺﾞｼｯｸUB" panose="020B0900000000000000" pitchFamily="50" charset="-128"/>
              </a:rPr>
              <a:t>%</a:t>
            </a:r>
            <a:r>
              <a:rPr kumimoji="0" lang="ja-JP" altLang="en-US" kern="0" dirty="0" smtClean="0">
                <a:latin typeface="HGP創英角ｺﾞｼｯｸUB" panose="020B0900000000000000" pitchFamily="50" charset="-128"/>
                <a:ea typeface="HGP創英角ｺﾞｼｯｸUB" panose="020B0900000000000000" pitchFamily="50" charset="-128"/>
              </a:rPr>
              <a:t>と</a:t>
            </a:r>
            <a:r>
              <a:rPr kumimoji="0" lang="ja-JP" altLang="en-US" kern="0" dirty="0">
                <a:latin typeface="HGP創英角ｺﾞｼｯｸUB" panose="020B0900000000000000" pitchFamily="50" charset="-128"/>
                <a:ea typeface="HGP創英角ｺﾞｼｯｸUB" panose="020B0900000000000000" pitchFamily="50" charset="-128"/>
              </a:rPr>
              <a:t>小さい</a:t>
            </a:r>
            <a:endParaRPr kumimoji="0" lang="en-US" altLang="ja-JP" kern="0" dirty="0">
              <a:latin typeface="HGP創英角ｺﾞｼｯｸUB" panose="020B0900000000000000" pitchFamily="50" charset="-128"/>
              <a:ea typeface="HGP創英角ｺﾞｼｯｸUB" panose="020B0900000000000000" pitchFamily="50" charset="-128"/>
            </a:endParaRPr>
          </a:p>
          <a:p>
            <a:endParaRPr kumimoji="0" lang="en-US" altLang="ja-JP" kern="0" dirty="0">
              <a:latin typeface="HGP創英角ｺﾞｼｯｸUB" panose="020B0900000000000000" pitchFamily="50" charset="-128"/>
              <a:ea typeface="HGP創英角ｺﾞｼｯｸUB" panose="020B0900000000000000" pitchFamily="50" charset="-128"/>
            </a:endParaRPr>
          </a:p>
          <a:p>
            <a:endParaRPr kumimoji="0" lang="en-US" altLang="ja-JP" kern="0" dirty="0">
              <a:latin typeface="HGP創英角ｺﾞｼｯｸUB" panose="020B0900000000000000" pitchFamily="50" charset="-128"/>
              <a:ea typeface="HGP創英角ｺﾞｼｯｸUB" panose="020B0900000000000000" pitchFamily="50" charset="-128"/>
            </a:endParaRPr>
          </a:p>
          <a:p>
            <a:r>
              <a:rPr kumimoji="0" lang="ja-JP" altLang="en-US" kern="0" dirty="0">
                <a:latin typeface="HGP創英角ｺﾞｼｯｸUB" panose="020B0900000000000000" pitchFamily="50" charset="-128"/>
                <a:ea typeface="HGP創英角ｺﾞｼｯｸUB" panose="020B0900000000000000" pitchFamily="50" charset="-128"/>
              </a:rPr>
              <a:t>独立であること</a:t>
            </a:r>
            <a:r>
              <a:rPr kumimoji="0" lang="ja-JP" altLang="en-US" kern="0" dirty="0" smtClean="0">
                <a:latin typeface="HGP創英角ｺﾞｼｯｸUB" panose="020B0900000000000000" pitchFamily="50" charset="-128"/>
                <a:ea typeface="HGP創英角ｺﾞｼｯｸUB" panose="020B0900000000000000" pitchFamily="50" charset="-128"/>
              </a:rPr>
              <a:t>を</a:t>
            </a:r>
            <a:endParaRPr kumimoji="0" lang="en-US" altLang="ja-JP" kern="0" dirty="0" smtClean="0">
              <a:latin typeface="HGP創英角ｺﾞｼｯｸUB" panose="020B0900000000000000" pitchFamily="50" charset="-128"/>
              <a:ea typeface="HGP創英角ｺﾞｼｯｸUB" panose="020B0900000000000000" pitchFamily="50" charset="-128"/>
            </a:endParaRPr>
          </a:p>
          <a:p>
            <a:r>
              <a:rPr kumimoji="0" lang="ja-JP" altLang="en-US" kern="0" dirty="0" smtClean="0">
                <a:latin typeface="HGP創英角ｺﾞｼｯｸUB" panose="020B0900000000000000" pitchFamily="50" charset="-128"/>
                <a:ea typeface="HGP創英角ｺﾞｼｯｸUB" panose="020B0900000000000000" pitchFamily="50" charset="-128"/>
              </a:rPr>
              <a:t>仮定することには無理</a:t>
            </a:r>
            <a:r>
              <a:rPr kumimoji="0" lang="ja-JP" altLang="en-US" kern="0" dirty="0">
                <a:latin typeface="HGP創英角ｺﾞｼｯｸUB" panose="020B0900000000000000" pitchFamily="50" charset="-128"/>
                <a:ea typeface="HGP創英角ｺﾞｼｯｸUB" panose="020B0900000000000000" pitchFamily="50" charset="-128"/>
              </a:rPr>
              <a:t>がある</a:t>
            </a:r>
            <a:endParaRPr kumimoji="0" lang="en-US" altLang="ja-JP" kern="0" dirty="0">
              <a:latin typeface="HGP創英角ｺﾞｼｯｸUB" panose="020B0900000000000000" pitchFamily="50" charset="-128"/>
              <a:ea typeface="HGP創英角ｺﾞｼｯｸUB" panose="020B0900000000000000" pitchFamily="50" charset="-128"/>
            </a:endParaRPr>
          </a:p>
          <a:p>
            <a:endParaRPr kumimoji="0" lang="en-US" altLang="ja-JP" kern="0" dirty="0">
              <a:latin typeface="HGP創英角ｺﾞｼｯｸUB" panose="020B0900000000000000" pitchFamily="50" charset="-128"/>
              <a:ea typeface="HGP創英角ｺﾞｼｯｸUB" panose="020B0900000000000000" pitchFamily="50" charset="-128"/>
            </a:endParaRPr>
          </a:p>
          <a:p>
            <a:endParaRPr kumimoji="0" lang="en-US" altLang="ja-JP" kern="0" dirty="0">
              <a:latin typeface="HGP創英角ｺﾞｼｯｸUB" panose="020B0900000000000000" pitchFamily="50" charset="-128"/>
              <a:ea typeface="HGP創英角ｺﾞｼｯｸUB" panose="020B0900000000000000" pitchFamily="50" charset="-128"/>
            </a:endParaRPr>
          </a:p>
          <a:p>
            <a:r>
              <a:rPr kumimoji="0" lang="ja-JP" altLang="en-US" kern="0" dirty="0">
                <a:latin typeface="HGP創英角ｺﾞｼｯｸUB" panose="020B0900000000000000" pitchFamily="50" charset="-128"/>
                <a:ea typeface="HGP創英角ｺﾞｼｯｸUB" panose="020B0900000000000000" pitchFamily="50" charset="-128"/>
              </a:rPr>
              <a:t>大阪人かどうか</a:t>
            </a:r>
            <a:r>
              <a:rPr kumimoji="0" lang="ja-JP" altLang="en-US" kern="0" dirty="0" smtClean="0">
                <a:latin typeface="HGP創英角ｺﾞｼｯｸUB" panose="020B0900000000000000" pitchFamily="50" charset="-128"/>
                <a:ea typeface="HGP創英角ｺﾞｼｯｸUB" panose="020B0900000000000000" pitchFamily="50" charset="-128"/>
              </a:rPr>
              <a:t>とたこ</a:t>
            </a:r>
            <a:r>
              <a:rPr kumimoji="0" lang="ja-JP" altLang="en-US" kern="0" dirty="0">
                <a:latin typeface="HGP創英角ｺﾞｼｯｸUB" panose="020B0900000000000000" pitchFamily="50" charset="-128"/>
                <a:ea typeface="HGP創英角ｺﾞｼｯｸUB" panose="020B0900000000000000" pitchFamily="50" charset="-128"/>
              </a:rPr>
              <a:t>焼き器の所有は</a:t>
            </a:r>
            <a:r>
              <a:rPr kumimoji="0" lang="ja-JP" altLang="en-US" kern="0" dirty="0">
                <a:solidFill>
                  <a:srgbClr val="FF0000"/>
                </a:solidFill>
                <a:latin typeface="HGP創英角ｺﾞｼｯｸUB" panose="020B0900000000000000" pitchFamily="50" charset="-128"/>
                <a:ea typeface="HGP創英角ｺﾞｼｯｸUB" panose="020B0900000000000000" pitchFamily="50" charset="-128"/>
              </a:rPr>
              <a:t>独立で</a:t>
            </a:r>
            <a:r>
              <a:rPr kumimoji="0" lang="ja-JP" altLang="en-US" kern="0" dirty="0" smtClean="0">
                <a:solidFill>
                  <a:srgbClr val="FF0000"/>
                </a:solidFill>
                <a:latin typeface="HGP創英角ｺﾞｼｯｸUB" panose="020B0900000000000000" pitchFamily="50" charset="-128"/>
                <a:ea typeface="HGP創英角ｺﾞｼｯｸUB" panose="020B0900000000000000" pitchFamily="50" charset="-128"/>
              </a:rPr>
              <a:t>ない</a:t>
            </a:r>
            <a:endParaRPr kumimoji="0" lang="en-US" altLang="ja-JP" kern="0" dirty="0">
              <a:latin typeface="HGP創英角ｺﾞｼｯｸUB" panose="020B0900000000000000" pitchFamily="50" charset="-128"/>
              <a:ea typeface="HGP創英角ｺﾞｼｯｸUB" panose="020B0900000000000000" pitchFamily="50" charset="-128"/>
            </a:endParaRPr>
          </a:p>
          <a:p>
            <a:r>
              <a:rPr kumimoji="0" lang="en-US" altLang="ja-JP" kern="0" dirty="0" smtClean="0">
                <a:latin typeface="HGP創英角ｺﾞｼｯｸUB" panose="020B0900000000000000" pitchFamily="50" charset="-128"/>
                <a:ea typeface="HGP創英角ｺﾞｼｯｸUB" panose="020B0900000000000000" pitchFamily="50" charset="-128"/>
              </a:rPr>
              <a:t>(</a:t>
            </a:r>
            <a:r>
              <a:rPr kumimoji="0" lang="ja-JP" altLang="en-US" kern="0" dirty="0" smtClean="0">
                <a:latin typeface="HGP創英角ｺﾞｼｯｸUB" panose="020B0900000000000000" pitchFamily="50" charset="-128"/>
                <a:ea typeface="HGP創英角ｺﾞｼｯｸUB" panose="020B0900000000000000" pitchFamily="50" charset="-128"/>
              </a:rPr>
              <a:t>＝</a:t>
            </a:r>
            <a:r>
              <a:rPr kumimoji="0" lang="ja-JP" altLang="en-US" kern="0" dirty="0">
                <a:latin typeface="HGP創英角ｺﾞｼｯｸUB" panose="020B0900000000000000" pitchFamily="50" charset="-128"/>
                <a:ea typeface="HGP創英角ｺﾞｼｯｸUB" panose="020B0900000000000000" pitchFamily="50" charset="-128"/>
              </a:rPr>
              <a:t>関係が</a:t>
            </a:r>
            <a:r>
              <a:rPr kumimoji="0" lang="ja-JP" altLang="en-US" kern="0" dirty="0" smtClean="0">
                <a:latin typeface="HGP創英角ｺﾞｼｯｸUB" panose="020B0900000000000000" pitchFamily="50" charset="-128"/>
                <a:ea typeface="HGP創英角ｺﾞｼｯｸUB" panose="020B0900000000000000" pitchFamily="50" charset="-128"/>
              </a:rPr>
              <a:t>ある</a:t>
            </a:r>
            <a:r>
              <a:rPr kumimoji="0" lang="en-US" altLang="ja-JP" kern="0" dirty="0" smtClean="0">
                <a:latin typeface="HGP創英角ｺﾞｼｯｸUB" panose="020B0900000000000000" pitchFamily="50" charset="-128"/>
                <a:ea typeface="HGP創英角ｺﾞｼｯｸUB" panose="020B0900000000000000" pitchFamily="50" charset="-128"/>
              </a:rPr>
              <a:t>)</a:t>
            </a:r>
            <a:endParaRPr lang="ja-JP" altLang="en-US" dirty="0">
              <a:latin typeface="HGP創英角ｺﾞｼｯｸUB" panose="020B0900000000000000" pitchFamily="50" charset="-128"/>
              <a:ea typeface="HGP創英角ｺﾞｼｯｸUB" panose="020B0900000000000000" pitchFamily="50" charset="-128"/>
            </a:endParaRPr>
          </a:p>
        </p:txBody>
      </p:sp>
      <p:sp>
        <p:nvSpPr>
          <p:cNvPr id="55" name="右矢印 11">
            <a:extLst>
              <a:ext uri="{FF2B5EF4-FFF2-40B4-BE49-F238E27FC236}">
                <a16:creationId xmlns:a16="http://schemas.microsoft.com/office/drawing/2014/main" xmlns="" id="{19E82E83-E4A5-45E9-A79E-686E33BB09FD}"/>
              </a:ext>
            </a:extLst>
          </p:cNvPr>
          <p:cNvSpPr>
            <a:spLocks noChangeAspect="1"/>
          </p:cNvSpPr>
          <p:nvPr/>
        </p:nvSpPr>
        <p:spPr>
          <a:xfrm rot="16200000" flipH="1">
            <a:off x="6540810" y="2796105"/>
            <a:ext cx="455395" cy="468000"/>
          </a:xfrm>
          <a:prstGeom prst="rightArrow">
            <a:avLst>
              <a:gd name="adj1" fmla="val 50000"/>
              <a:gd name="adj2" fmla="val 54518"/>
            </a:avLst>
          </a:prstGeom>
          <a:gradFill>
            <a:gsLst>
              <a:gs pos="86000">
                <a:schemeClr val="accent5">
                  <a:lumMod val="40000"/>
                  <a:lumOff val="60000"/>
                </a:schemeClr>
              </a:gs>
              <a:gs pos="0">
                <a:schemeClr val="accent5">
                  <a:alpha val="26000"/>
                  <a:lumMod val="38000"/>
                  <a:lumOff val="62000"/>
                </a:schemeClr>
              </a:gs>
            </a:gsLst>
            <a:lin ang="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56" name="右矢印 11">
            <a:extLst>
              <a:ext uri="{FF2B5EF4-FFF2-40B4-BE49-F238E27FC236}">
                <a16:creationId xmlns:a16="http://schemas.microsoft.com/office/drawing/2014/main" xmlns="" id="{19E82E83-E4A5-45E9-A79E-686E33BB09FD}"/>
              </a:ext>
            </a:extLst>
          </p:cNvPr>
          <p:cNvSpPr>
            <a:spLocks noChangeAspect="1"/>
          </p:cNvSpPr>
          <p:nvPr/>
        </p:nvSpPr>
        <p:spPr>
          <a:xfrm rot="16200000" flipH="1">
            <a:off x="6540810" y="3893661"/>
            <a:ext cx="455395" cy="468000"/>
          </a:xfrm>
          <a:prstGeom prst="rightArrow">
            <a:avLst>
              <a:gd name="adj1" fmla="val 50000"/>
              <a:gd name="adj2" fmla="val 54518"/>
            </a:avLst>
          </a:prstGeom>
          <a:gradFill>
            <a:gsLst>
              <a:gs pos="86000">
                <a:schemeClr val="accent5">
                  <a:lumMod val="40000"/>
                  <a:lumOff val="60000"/>
                </a:schemeClr>
              </a:gs>
              <a:gs pos="0">
                <a:schemeClr val="accent5">
                  <a:alpha val="26000"/>
                  <a:lumMod val="38000"/>
                  <a:lumOff val="62000"/>
                </a:schemeClr>
              </a:gs>
            </a:gsLst>
            <a:lin ang="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24"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独立性の検定の考え方</a:t>
            </a:r>
          </a:p>
        </p:txBody>
      </p:sp>
    </p:spTree>
    <p:extLst>
      <p:ext uri="{BB962C8B-B14F-4D97-AF65-F5344CB8AC3E}">
        <p14:creationId xmlns:p14="http://schemas.microsoft.com/office/powerpoint/2010/main" val="3528882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ppt_w</p:attrName>
                                        </p:attrNameLst>
                                      </p:cBhvr>
                                      <p:tavLst>
                                        <p:tav tm="0">
                                          <p:val>
                                            <p:fltVal val="0"/>
                                          </p:val>
                                        </p:tav>
                                        <p:tav tm="100000">
                                          <p:val>
                                            <p:strVal val="#ppt_w"/>
                                          </p:val>
                                        </p:tav>
                                      </p:tavLst>
                                    </p:anim>
                                    <p:anim calcmode="lin" valueType="num">
                                      <p:cBhvr>
                                        <p:cTn id="8" dur="500" fill="hold"/>
                                        <p:tgtEl>
                                          <p:spTgt spid="32"/>
                                        </p:tgtEl>
                                        <p:attrNameLst>
                                          <p:attrName>ppt_h</p:attrName>
                                        </p:attrNameLst>
                                      </p:cBhvr>
                                      <p:tavLst>
                                        <p:tav tm="0">
                                          <p:val>
                                            <p:fltVal val="0"/>
                                          </p:val>
                                        </p:tav>
                                        <p:tav tm="100000">
                                          <p:val>
                                            <p:strVal val="#ppt_h"/>
                                          </p:val>
                                        </p:tav>
                                      </p:tavLst>
                                    </p:anim>
                                    <p:animEffect transition="in" filter="fade">
                                      <p:cBhvr>
                                        <p:cTn id="9" dur="500"/>
                                        <p:tgtEl>
                                          <p:spTgt spid="3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5"/>
                                        </p:tgtEl>
                                        <p:attrNameLst>
                                          <p:attrName>style.visibility</p:attrName>
                                        </p:attrNameLst>
                                      </p:cBhvr>
                                      <p:to>
                                        <p:strVal val="visible"/>
                                      </p:to>
                                    </p:set>
                                    <p:anim calcmode="lin" valueType="num">
                                      <p:cBhvr>
                                        <p:cTn id="12" dur="500" fill="hold"/>
                                        <p:tgtEl>
                                          <p:spTgt spid="35"/>
                                        </p:tgtEl>
                                        <p:attrNameLst>
                                          <p:attrName>ppt_w</p:attrName>
                                        </p:attrNameLst>
                                      </p:cBhvr>
                                      <p:tavLst>
                                        <p:tav tm="0">
                                          <p:val>
                                            <p:fltVal val="0"/>
                                          </p:val>
                                        </p:tav>
                                        <p:tav tm="100000">
                                          <p:val>
                                            <p:strVal val="#ppt_w"/>
                                          </p:val>
                                        </p:tav>
                                      </p:tavLst>
                                    </p:anim>
                                    <p:anim calcmode="lin" valueType="num">
                                      <p:cBhvr>
                                        <p:cTn id="13" dur="500" fill="hold"/>
                                        <p:tgtEl>
                                          <p:spTgt spid="35"/>
                                        </p:tgtEl>
                                        <p:attrNameLst>
                                          <p:attrName>ppt_h</p:attrName>
                                        </p:attrNameLst>
                                      </p:cBhvr>
                                      <p:tavLst>
                                        <p:tav tm="0">
                                          <p:val>
                                            <p:fltVal val="0"/>
                                          </p:val>
                                        </p:tav>
                                        <p:tav tm="100000">
                                          <p:val>
                                            <p:strVal val="#ppt_h"/>
                                          </p:val>
                                        </p:tav>
                                      </p:tavLst>
                                    </p:anim>
                                    <p:animEffect transition="in" filter="fade">
                                      <p:cBhvr>
                                        <p:cTn id="14" dur="500"/>
                                        <p:tgtEl>
                                          <p:spTgt spid="35"/>
                                        </p:tgtEl>
                                      </p:cBhvr>
                                    </p:animEffect>
                                  </p:childTnLst>
                                </p:cTn>
                              </p:par>
                              <p:par>
                                <p:cTn id="15" presetID="53" presetClass="entr" presetSubtype="16" fill="hold" nodeType="withEffect">
                                  <p:stCondLst>
                                    <p:cond delay="0"/>
                                  </p:stCondLst>
                                  <p:childTnLst>
                                    <p:set>
                                      <p:cBhvr>
                                        <p:cTn id="16" dur="1" fill="hold">
                                          <p:stCondLst>
                                            <p:cond delay="0"/>
                                          </p:stCondLst>
                                        </p:cTn>
                                        <p:tgtEl>
                                          <p:spTgt spid="31"/>
                                        </p:tgtEl>
                                        <p:attrNameLst>
                                          <p:attrName>style.visibility</p:attrName>
                                        </p:attrNameLst>
                                      </p:cBhvr>
                                      <p:to>
                                        <p:strVal val="visible"/>
                                      </p:to>
                                    </p:set>
                                    <p:anim calcmode="lin" valueType="num">
                                      <p:cBhvr>
                                        <p:cTn id="17" dur="500" fill="hold"/>
                                        <p:tgtEl>
                                          <p:spTgt spid="31"/>
                                        </p:tgtEl>
                                        <p:attrNameLst>
                                          <p:attrName>ppt_w</p:attrName>
                                        </p:attrNameLst>
                                      </p:cBhvr>
                                      <p:tavLst>
                                        <p:tav tm="0">
                                          <p:val>
                                            <p:fltVal val="0"/>
                                          </p:val>
                                        </p:tav>
                                        <p:tav tm="100000">
                                          <p:val>
                                            <p:strVal val="#ppt_w"/>
                                          </p:val>
                                        </p:tav>
                                      </p:tavLst>
                                    </p:anim>
                                    <p:anim calcmode="lin" valueType="num">
                                      <p:cBhvr>
                                        <p:cTn id="18" dur="500" fill="hold"/>
                                        <p:tgtEl>
                                          <p:spTgt spid="31"/>
                                        </p:tgtEl>
                                        <p:attrNameLst>
                                          <p:attrName>ppt_h</p:attrName>
                                        </p:attrNameLst>
                                      </p:cBhvr>
                                      <p:tavLst>
                                        <p:tav tm="0">
                                          <p:val>
                                            <p:fltVal val="0"/>
                                          </p:val>
                                        </p:tav>
                                        <p:tav tm="100000">
                                          <p:val>
                                            <p:strVal val="#ppt_h"/>
                                          </p:val>
                                        </p:tav>
                                      </p:tavLst>
                                    </p:anim>
                                    <p:animEffect transition="in" filter="fade">
                                      <p:cBhvr>
                                        <p:cTn id="19" dur="500"/>
                                        <p:tgtEl>
                                          <p:spTgt spid="31"/>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7"/>
                                        </p:tgtEl>
                                        <p:attrNameLst>
                                          <p:attrName>style.visibility</p:attrName>
                                        </p:attrNameLst>
                                      </p:cBhvr>
                                      <p:to>
                                        <p:strVal val="visible"/>
                                      </p:to>
                                    </p:set>
                                    <p:anim calcmode="lin" valueType="num">
                                      <p:cBhvr>
                                        <p:cTn id="22" dur="500" fill="hold"/>
                                        <p:tgtEl>
                                          <p:spTgt spid="37"/>
                                        </p:tgtEl>
                                        <p:attrNameLst>
                                          <p:attrName>ppt_w</p:attrName>
                                        </p:attrNameLst>
                                      </p:cBhvr>
                                      <p:tavLst>
                                        <p:tav tm="0">
                                          <p:val>
                                            <p:fltVal val="0"/>
                                          </p:val>
                                        </p:tav>
                                        <p:tav tm="100000">
                                          <p:val>
                                            <p:strVal val="#ppt_w"/>
                                          </p:val>
                                        </p:tav>
                                      </p:tavLst>
                                    </p:anim>
                                    <p:anim calcmode="lin" valueType="num">
                                      <p:cBhvr>
                                        <p:cTn id="23" dur="500" fill="hold"/>
                                        <p:tgtEl>
                                          <p:spTgt spid="37"/>
                                        </p:tgtEl>
                                        <p:attrNameLst>
                                          <p:attrName>ppt_h</p:attrName>
                                        </p:attrNameLst>
                                      </p:cBhvr>
                                      <p:tavLst>
                                        <p:tav tm="0">
                                          <p:val>
                                            <p:fltVal val="0"/>
                                          </p:val>
                                        </p:tav>
                                        <p:tav tm="100000">
                                          <p:val>
                                            <p:strVal val="#ppt_h"/>
                                          </p:val>
                                        </p:tav>
                                      </p:tavLst>
                                    </p:anim>
                                    <p:animEffect transition="in" filter="fade">
                                      <p:cBhvr>
                                        <p:cTn id="24" dur="500"/>
                                        <p:tgtEl>
                                          <p:spTgt spid="37"/>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8">
            <a:extLst>
              <a:ext uri="{FF2B5EF4-FFF2-40B4-BE49-F238E27FC236}">
                <a16:creationId xmlns:a16="http://schemas.microsoft.com/office/drawing/2014/main" xmlns="" id="{3622B839-5BD6-4117-AB78-B57309A6C7C5}"/>
              </a:ext>
            </a:extLst>
          </p:cNvPr>
          <p:cNvSpPr txBox="1">
            <a:spLocks/>
          </p:cNvSpPr>
          <p:nvPr/>
        </p:nvSpPr>
        <p:spPr>
          <a:xfrm>
            <a:off x="810345" y="694174"/>
            <a:ext cx="8204445" cy="61016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400" dirty="0">
                <a:solidFill>
                  <a:srgbClr val="0000FF"/>
                </a:solidFill>
                <a:latin typeface="HGP創英角ｺﾞｼｯｸUB" panose="020B0900000000000000" pitchFamily="50" charset="-128"/>
                <a:ea typeface="HGP創英角ｺﾞｼｯｸUB" panose="020B0900000000000000" pitchFamily="50" charset="-128"/>
              </a:rPr>
              <a:t>仮説の設定</a:t>
            </a:r>
          </a:p>
        </p:txBody>
      </p:sp>
      <p:grpSp>
        <p:nvGrpSpPr>
          <p:cNvPr id="4" name="グループ化 3">
            <a:extLst>
              <a:ext uri="{FF2B5EF4-FFF2-40B4-BE49-F238E27FC236}">
                <a16:creationId xmlns:a16="http://schemas.microsoft.com/office/drawing/2014/main" xmlns="" id="{A489A327-8DAC-47D7-9884-54A2374EBA00}"/>
              </a:ext>
            </a:extLst>
          </p:cNvPr>
          <p:cNvGrpSpPr/>
          <p:nvPr/>
        </p:nvGrpSpPr>
        <p:grpSpPr>
          <a:xfrm>
            <a:off x="906738" y="1051967"/>
            <a:ext cx="7426916" cy="502167"/>
            <a:chOff x="1216660" y="1401218"/>
            <a:chExt cx="7426916" cy="502167"/>
          </a:xfrm>
        </p:grpSpPr>
        <p:sp>
          <p:nvSpPr>
            <p:cNvPr id="5" name="タイトル 8">
              <a:extLst>
                <a:ext uri="{FF2B5EF4-FFF2-40B4-BE49-F238E27FC236}">
                  <a16:creationId xmlns:a16="http://schemas.microsoft.com/office/drawing/2014/main" xmlns="" id="{26450D13-4FC9-4282-839A-14F73319377E}"/>
                </a:ext>
              </a:extLst>
            </p:cNvPr>
            <p:cNvSpPr txBox="1">
              <a:spLocks/>
            </p:cNvSpPr>
            <p:nvPr/>
          </p:nvSpPr>
          <p:spPr>
            <a:xfrm>
              <a:off x="1314585" y="1401218"/>
              <a:ext cx="7328991" cy="50216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latin typeface="HGP創英角ｺﾞｼｯｸUB" panose="020B0900000000000000" pitchFamily="50" charset="-128"/>
                  <a:ea typeface="HGP創英角ｺﾞｼｯｸUB" panose="020B0900000000000000" pitchFamily="50" charset="-128"/>
                </a:rPr>
                <a:t>独立性を仮定してみる</a:t>
              </a:r>
            </a:p>
          </p:txBody>
        </p:sp>
        <p:sp>
          <p:nvSpPr>
            <p:cNvPr id="6" name="正方形/長方形 5">
              <a:extLst>
                <a:ext uri="{FF2B5EF4-FFF2-40B4-BE49-F238E27FC236}">
                  <a16:creationId xmlns:a16="http://schemas.microsoft.com/office/drawing/2014/main" xmlns="" id="{FA6D34AA-D104-4389-9C23-0AFEFF90D83A}"/>
                </a:ext>
              </a:extLst>
            </p:cNvPr>
            <p:cNvSpPr>
              <a:spLocks noChangeAspect="1"/>
            </p:cNvSpPr>
            <p:nvPr/>
          </p:nvSpPr>
          <p:spPr>
            <a:xfrm>
              <a:off x="1216660" y="1595509"/>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grpSp>
      <p:sp>
        <p:nvSpPr>
          <p:cNvPr id="7" name="タイトル 8">
            <a:extLst>
              <a:ext uri="{FF2B5EF4-FFF2-40B4-BE49-F238E27FC236}">
                <a16:creationId xmlns:a16="http://schemas.microsoft.com/office/drawing/2014/main" xmlns="" id="{52F3E6A4-7F75-4DCC-876B-F0003BCA6C73}"/>
              </a:ext>
            </a:extLst>
          </p:cNvPr>
          <p:cNvSpPr txBox="1">
            <a:spLocks/>
          </p:cNvSpPr>
          <p:nvPr/>
        </p:nvSpPr>
        <p:spPr>
          <a:xfrm>
            <a:off x="810345" y="1475631"/>
            <a:ext cx="8204445" cy="61016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400" dirty="0">
                <a:solidFill>
                  <a:srgbClr val="0000FF"/>
                </a:solidFill>
                <a:latin typeface="HGP創英角ｺﾞｼｯｸUB" panose="020B0900000000000000" pitchFamily="50" charset="-128"/>
                <a:ea typeface="HGP創英角ｺﾞｼｯｸUB" panose="020B0900000000000000" pitchFamily="50" charset="-128"/>
              </a:rPr>
              <a:t>差の計算</a:t>
            </a:r>
          </a:p>
        </p:txBody>
      </p:sp>
      <p:sp>
        <p:nvSpPr>
          <p:cNvPr id="8" name="正方形/長方形 7">
            <a:extLst>
              <a:ext uri="{FF2B5EF4-FFF2-40B4-BE49-F238E27FC236}">
                <a16:creationId xmlns:a16="http://schemas.microsoft.com/office/drawing/2014/main" xmlns="" id="{DAE05D1B-1F1B-499C-B25E-69C79EBB0769}"/>
              </a:ext>
            </a:extLst>
          </p:cNvPr>
          <p:cNvSpPr>
            <a:spLocks noChangeAspect="1"/>
          </p:cNvSpPr>
          <p:nvPr/>
        </p:nvSpPr>
        <p:spPr>
          <a:xfrm>
            <a:off x="611189" y="1657747"/>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600" dirty="0">
              <a:solidFill>
                <a:schemeClr val="bg1"/>
              </a:solidFill>
              <a:effectLst/>
              <a:latin typeface="Arial" panose="020B0604020202020204" pitchFamily="34" charset="0"/>
            </a:endParaRPr>
          </a:p>
        </p:txBody>
      </p:sp>
      <p:grpSp>
        <p:nvGrpSpPr>
          <p:cNvPr id="9" name="グループ化 8">
            <a:extLst>
              <a:ext uri="{FF2B5EF4-FFF2-40B4-BE49-F238E27FC236}">
                <a16:creationId xmlns:a16="http://schemas.microsoft.com/office/drawing/2014/main" xmlns="" id="{60F6018A-19BF-4511-B068-C6DB611E6649}"/>
              </a:ext>
            </a:extLst>
          </p:cNvPr>
          <p:cNvGrpSpPr/>
          <p:nvPr/>
        </p:nvGrpSpPr>
        <p:grpSpPr>
          <a:xfrm>
            <a:off x="906738" y="1842949"/>
            <a:ext cx="7426916" cy="909817"/>
            <a:chOff x="906738" y="1804849"/>
            <a:chExt cx="7426916" cy="909817"/>
          </a:xfrm>
        </p:grpSpPr>
        <mc:AlternateContent xmlns:mc="http://schemas.openxmlformats.org/markup-compatibility/2006" xmlns:a14="http://schemas.microsoft.com/office/drawing/2010/main">
          <mc:Choice Requires="a14">
            <p:sp>
              <p:nvSpPr>
                <p:cNvPr id="10" name="タイトル 8">
                  <a:extLst>
                    <a:ext uri="{FF2B5EF4-FFF2-40B4-BE49-F238E27FC236}">
                      <a16:creationId xmlns:a16="http://schemas.microsoft.com/office/drawing/2014/main" xmlns="" id="{27B24213-4533-4FD6-9404-A09D29BDA66E}"/>
                    </a:ext>
                  </a:extLst>
                </p:cNvPr>
                <p:cNvSpPr txBox="1">
                  <a:spLocks/>
                </p:cNvSpPr>
                <p:nvPr/>
              </p:nvSpPr>
              <p:spPr>
                <a:xfrm>
                  <a:off x="1004663" y="1804849"/>
                  <a:ext cx="7328991" cy="90981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2200" dirty="0">
                      <a:latin typeface="HGP創英角ｺﾞｼｯｸUB" panose="020B0900000000000000" pitchFamily="50" charset="-128"/>
                      <a:ea typeface="HGP創英角ｺﾞｼｯｸUB" panose="020B0900000000000000" pitchFamily="50" charset="-128"/>
                    </a:rPr>
                    <a:t>独立性を仮定したとき、 </a:t>
                  </a:r>
                  <a14:m>
                    <m:oMath xmlns:m="http://schemas.openxmlformats.org/officeDocument/2006/math">
                      <m:sSup>
                        <m:sSupPr>
                          <m:ctrlPr>
                            <a:rPr lang="en-US" altLang="ja-JP" sz="2400" i="1">
                              <a:latin typeface="Cambria Math"/>
                            </a:rPr>
                          </m:ctrlPr>
                        </m:sSupPr>
                        <m:e>
                          <m:r>
                            <a:rPr lang="en-US" altLang="ja-JP" sz="2400" i="1">
                              <a:latin typeface="Cambria Math" panose="02040503050406030204" pitchFamily="18" charset="0"/>
                            </a:rPr>
                            <m:t>𝜒</m:t>
                          </m:r>
                        </m:e>
                        <m:sup>
                          <m:r>
                            <a:rPr lang="en-US" altLang="ja-JP" sz="2400" i="1">
                              <a:latin typeface="Cambria Math" panose="02040503050406030204" pitchFamily="18" charset="0"/>
                            </a:rPr>
                            <m:t>2</m:t>
                          </m:r>
                        </m:sup>
                      </m:sSup>
                    </m:oMath>
                  </a14:m>
                  <a:r>
                    <a:rPr lang="ja-JP" altLang="en-US" sz="2200" dirty="0">
                      <a:latin typeface="HGP創英角ｺﾞｼｯｸUB" panose="020B0900000000000000" pitchFamily="50" charset="-128"/>
                      <a:ea typeface="HGP創英角ｺﾞｼｯｸUB" panose="020B0900000000000000" pitchFamily="50" charset="-128"/>
                    </a:rPr>
                    <a:t>値は自由度</a:t>
                  </a:r>
                  <a:r>
                    <a:rPr lang="en-US" altLang="ja-JP" sz="2200" dirty="0">
                      <a:latin typeface="HGP創英角ｺﾞｼｯｸUB" panose="020B0900000000000000" pitchFamily="50" charset="-128"/>
                      <a:ea typeface="HGP創英角ｺﾞｼｯｸUB" panose="020B0900000000000000" pitchFamily="50" charset="-128"/>
                    </a:rPr>
                    <a:t>1</a:t>
                  </a:r>
                  <a:r>
                    <a:rPr lang="ja-JP" altLang="en-US" sz="2200" dirty="0">
                      <a:latin typeface="HGP創英角ｺﾞｼｯｸUB" panose="020B0900000000000000" pitchFamily="50" charset="-128"/>
                      <a:ea typeface="HGP創英角ｺﾞｼｯｸUB" panose="020B0900000000000000" pitchFamily="50" charset="-128"/>
                    </a:rPr>
                    <a:t>の</a:t>
                  </a:r>
                  <a14:m>
                    <m:oMath xmlns:m="http://schemas.openxmlformats.org/officeDocument/2006/math">
                      <m:sSup>
                        <m:sSupPr>
                          <m:ctrlPr>
                            <a:rPr lang="en-US" altLang="ja-JP" sz="2400" i="1">
                              <a:latin typeface="Cambria Math"/>
                            </a:rPr>
                          </m:ctrlPr>
                        </m:sSupPr>
                        <m:e>
                          <m:r>
                            <a:rPr lang="en-US" altLang="ja-JP" sz="2400" i="1">
                              <a:latin typeface="Cambria Math" panose="02040503050406030204" pitchFamily="18" charset="0"/>
                            </a:rPr>
                            <m:t>𝜒</m:t>
                          </m:r>
                        </m:e>
                        <m:sup>
                          <m:r>
                            <a:rPr lang="en-US" altLang="ja-JP" sz="2400" i="1">
                              <a:latin typeface="Cambria Math" panose="02040503050406030204" pitchFamily="18" charset="0"/>
                            </a:rPr>
                            <m:t>2</m:t>
                          </m:r>
                        </m:sup>
                      </m:sSup>
                    </m:oMath>
                  </a14:m>
                  <a:r>
                    <a:rPr lang="ja-JP" altLang="en-US" sz="2200" dirty="0">
                      <a:latin typeface="HGP創英角ｺﾞｼｯｸUB" panose="020B0900000000000000" pitchFamily="50" charset="-128"/>
                      <a:ea typeface="HGP創英角ｺﾞｼｯｸUB" panose="020B0900000000000000" pitchFamily="50" charset="-128"/>
                    </a:rPr>
                    <a:t>分布に従う</a:t>
                  </a:r>
                  <a:endParaRPr lang="en-US" altLang="ja-JP" sz="2200" dirty="0">
                    <a:latin typeface="HGP創英角ｺﾞｼｯｸUB" panose="020B0900000000000000" pitchFamily="50" charset="-128"/>
                    <a:ea typeface="HGP創英角ｺﾞｼｯｸUB" panose="020B0900000000000000" pitchFamily="50" charset="-128"/>
                  </a:endParaRPr>
                </a:p>
                <a:p>
                  <a:pPr>
                    <a:lnSpc>
                      <a:spcPct val="100000"/>
                    </a:lnSpc>
                  </a:pPr>
                  <a:r>
                    <a:rPr lang="en-US" altLang="ja-JP" sz="2200" dirty="0">
                      <a:latin typeface="HGP創英角ｺﾞｼｯｸUB" panose="020B0900000000000000" pitchFamily="50" charset="-128"/>
                      <a:ea typeface="HGP創英角ｺﾞｼｯｸUB" panose="020B0900000000000000" pitchFamily="50" charset="-128"/>
                    </a:rPr>
                    <a:t>(</a:t>
                  </a:r>
                  <a:r>
                    <a:rPr lang="ja-JP" altLang="en-US" sz="2200" dirty="0" smtClean="0">
                      <a:latin typeface="HGP創英角ｺﾞｼｯｸUB" panose="020B0900000000000000" pitchFamily="50" charset="-128"/>
                      <a:ea typeface="HGP創英角ｺﾞｼｯｸUB" panose="020B0900000000000000" pitchFamily="50" charset="-128"/>
                    </a:rPr>
                    <a:t>理論的事実</a:t>
                  </a:r>
                  <a:r>
                    <a:rPr lang="en-US" altLang="ja-JP" sz="2200" dirty="0" smtClean="0">
                      <a:latin typeface="HGP創英角ｺﾞｼｯｸUB" panose="020B0900000000000000" pitchFamily="50" charset="-128"/>
                      <a:ea typeface="HGP創英角ｺﾞｼｯｸUB" panose="020B0900000000000000" pitchFamily="50" charset="-128"/>
                    </a:rPr>
                    <a:t>)</a:t>
                  </a:r>
                  <a:endParaRPr lang="en-US" altLang="ja-JP" sz="2200" dirty="0">
                    <a:latin typeface="HGP創英角ｺﾞｼｯｸUB" panose="020B0900000000000000" pitchFamily="50" charset="-128"/>
                    <a:ea typeface="HGP創英角ｺﾞｼｯｸUB" panose="020B0900000000000000" pitchFamily="50" charset="-128"/>
                  </a:endParaRPr>
                </a:p>
              </p:txBody>
            </p:sp>
          </mc:Choice>
          <mc:Fallback xmlns="">
            <p:sp>
              <p:nvSpPr>
                <p:cNvPr id="10" name="タイトル 8">
                  <a:extLst>
                    <a:ext uri="{FF2B5EF4-FFF2-40B4-BE49-F238E27FC236}">
                      <a16:creationId xmlns:a16="http://schemas.microsoft.com/office/drawing/2014/main" xmlns="" xmlns:a14="http://schemas.microsoft.com/office/drawing/2010/main" id="{27B24213-4533-4FD6-9404-A09D29BDA66E}"/>
                    </a:ext>
                  </a:extLst>
                </p:cNvPr>
                <p:cNvSpPr txBox="1">
                  <a:spLocks noRot="1" noChangeAspect="1" noMove="1" noResize="1" noEditPoints="1" noAdjustHandles="1" noChangeArrowheads="1" noChangeShapeType="1" noTextEdit="1"/>
                </p:cNvSpPr>
                <p:nvPr/>
              </p:nvSpPr>
              <p:spPr>
                <a:xfrm>
                  <a:off x="1004663" y="1804849"/>
                  <a:ext cx="7328991" cy="909817"/>
                </a:xfrm>
                <a:prstGeom prst="rect">
                  <a:avLst/>
                </a:prstGeom>
                <a:blipFill rotWithShape="1">
                  <a:blip r:embed="rId3"/>
                  <a:stretch>
                    <a:fillRect l="-1082" t="-3356"/>
                  </a:stretch>
                </a:blipFill>
              </p:spPr>
              <p:txBody>
                <a:bodyPr/>
                <a:lstStyle/>
                <a:p>
                  <a:r>
                    <a:rPr lang="ja-JP" altLang="en-US">
                      <a:noFill/>
                    </a:rPr>
                    <a:t> </a:t>
                  </a:r>
                </a:p>
              </p:txBody>
            </p:sp>
          </mc:Fallback>
        </mc:AlternateContent>
        <p:sp>
          <p:nvSpPr>
            <p:cNvPr id="11" name="正方形/長方形 10">
              <a:extLst>
                <a:ext uri="{FF2B5EF4-FFF2-40B4-BE49-F238E27FC236}">
                  <a16:creationId xmlns:a16="http://schemas.microsoft.com/office/drawing/2014/main" xmlns="" id="{EBEED512-1132-4FF6-864B-C2A2520D041D}"/>
                </a:ext>
              </a:extLst>
            </p:cNvPr>
            <p:cNvSpPr>
              <a:spLocks noChangeAspect="1"/>
            </p:cNvSpPr>
            <p:nvPr/>
          </p:nvSpPr>
          <p:spPr>
            <a:xfrm>
              <a:off x="906738" y="1970565"/>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grpSp>
      <p:grpSp>
        <p:nvGrpSpPr>
          <p:cNvPr id="12" name="グループ化 11">
            <a:extLst>
              <a:ext uri="{FF2B5EF4-FFF2-40B4-BE49-F238E27FC236}">
                <a16:creationId xmlns:a16="http://schemas.microsoft.com/office/drawing/2014/main" xmlns="" id="{12FAA2E3-E6FC-45AA-BF89-85E698E10A67}"/>
              </a:ext>
            </a:extLst>
          </p:cNvPr>
          <p:cNvGrpSpPr/>
          <p:nvPr/>
        </p:nvGrpSpPr>
        <p:grpSpPr>
          <a:xfrm>
            <a:off x="611189" y="2658492"/>
            <a:ext cx="8403601" cy="610167"/>
            <a:chOff x="611189" y="694174"/>
            <a:chExt cx="8403601" cy="610167"/>
          </a:xfrm>
        </p:grpSpPr>
        <p:sp>
          <p:nvSpPr>
            <p:cNvPr id="13" name="タイトル 8">
              <a:extLst>
                <a:ext uri="{FF2B5EF4-FFF2-40B4-BE49-F238E27FC236}">
                  <a16:creationId xmlns:a16="http://schemas.microsoft.com/office/drawing/2014/main" xmlns="" id="{B4F83255-F7C4-467E-A682-5D3AB0FF773A}"/>
                </a:ext>
              </a:extLst>
            </p:cNvPr>
            <p:cNvSpPr txBox="1">
              <a:spLocks/>
            </p:cNvSpPr>
            <p:nvPr/>
          </p:nvSpPr>
          <p:spPr>
            <a:xfrm>
              <a:off x="810345" y="694174"/>
              <a:ext cx="8204445" cy="61016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400" dirty="0">
                  <a:solidFill>
                    <a:srgbClr val="0000FF"/>
                  </a:solidFill>
                  <a:latin typeface="HGP創英角ｺﾞｼｯｸUB" panose="020B0900000000000000" pitchFamily="50" charset="-128"/>
                  <a:ea typeface="HGP創英角ｺﾞｼｯｸUB" panose="020B0900000000000000" pitchFamily="50" charset="-128"/>
                </a:rPr>
                <a:t>確率の計算</a:t>
              </a:r>
            </a:p>
          </p:txBody>
        </p:sp>
        <p:sp>
          <p:nvSpPr>
            <p:cNvPr id="14" name="正方形/長方形 13">
              <a:extLst>
                <a:ext uri="{FF2B5EF4-FFF2-40B4-BE49-F238E27FC236}">
                  <a16:creationId xmlns:a16="http://schemas.microsoft.com/office/drawing/2014/main" xmlns="" id="{FE0FED81-BDC9-4524-B066-F63E09552DE0}"/>
                </a:ext>
              </a:extLst>
            </p:cNvPr>
            <p:cNvSpPr>
              <a:spLocks noChangeAspect="1"/>
            </p:cNvSpPr>
            <p:nvPr/>
          </p:nvSpPr>
          <p:spPr>
            <a:xfrm>
              <a:off x="611189" y="876290"/>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600" dirty="0">
                <a:solidFill>
                  <a:schemeClr val="bg1"/>
                </a:solidFill>
                <a:effectLst/>
                <a:latin typeface="Arial" panose="020B0604020202020204" pitchFamily="34" charset="0"/>
              </a:endParaRPr>
            </a:p>
          </p:txBody>
        </p:sp>
      </p:grpSp>
      <p:grpSp>
        <p:nvGrpSpPr>
          <p:cNvPr id="15" name="グループ化 14">
            <a:extLst>
              <a:ext uri="{FF2B5EF4-FFF2-40B4-BE49-F238E27FC236}">
                <a16:creationId xmlns:a16="http://schemas.microsoft.com/office/drawing/2014/main" xmlns="" id="{569BB878-EA36-4730-8842-E79ED76F112A}"/>
              </a:ext>
            </a:extLst>
          </p:cNvPr>
          <p:cNvGrpSpPr/>
          <p:nvPr/>
        </p:nvGrpSpPr>
        <p:grpSpPr>
          <a:xfrm>
            <a:off x="906738" y="3035335"/>
            <a:ext cx="7769718" cy="920899"/>
            <a:chOff x="906738" y="3025810"/>
            <a:chExt cx="7769718" cy="920899"/>
          </a:xfrm>
        </p:grpSpPr>
        <mc:AlternateContent xmlns:mc="http://schemas.openxmlformats.org/markup-compatibility/2006" xmlns:a14="http://schemas.microsoft.com/office/drawing/2010/main">
          <mc:Choice Requires="a14">
            <p:sp>
              <p:nvSpPr>
                <p:cNvPr id="16" name="タイトル 8">
                  <a:extLst>
                    <a:ext uri="{FF2B5EF4-FFF2-40B4-BE49-F238E27FC236}">
                      <a16:creationId xmlns:a16="http://schemas.microsoft.com/office/drawing/2014/main" xmlns="" id="{77594513-D499-4D59-9463-394CD35889DE}"/>
                    </a:ext>
                  </a:extLst>
                </p:cNvPr>
                <p:cNvSpPr txBox="1">
                  <a:spLocks/>
                </p:cNvSpPr>
                <p:nvPr/>
              </p:nvSpPr>
              <p:spPr>
                <a:xfrm>
                  <a:off x="1004663" y="3025810"/>
                  <a:ext cx="7671793" cy="92089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2200" dirty="0">
                      <a:latin typeface="HGP創英角ｺﾞｼｯｸUB" panose="020B0900000000000000" pitchFamily="50" charset="-128"/>
                      <a:ea typeface="HGP創英角ｺﾞｼｯｸUB" panose="020B0900000000000000" pitchFamily="50" charset="-128"/>
                    </a:rPr>
                    <a:t>仮定のもとで、実現値以上の</a:t>
                  </a:r>
                  <a14:m>
                    <m:oMath xmlns:m="http://schemas.openxmlformats.org/officeDocument/2006/math">
                      <m:sSup>
                        <m:sSupPr>
                          <m:ctrlPr>
                            <a:rPr lang="en-US" altLang="ja-JP" sz="2000" i="1">
                              <a:latin typeface="Cambria Math"/>
                            </a:rPr>
                          </m:ctrlPr>
                        </m:sSupPr>
                        <m:e>
                          <m:r>
                            <a:rPr lang="en-US" altLang="ja-JP" sz="2000" i="1">
                              <a:latin typeface="Cambria Math" panose="02040503050406030204" pitchFamily="18" charset="0"/>
                            </a:rPr>
                            <m:t>𝜒</m:t>
                          </m:r>
                        </m:e>
                        <m:sup>
                          <m:r>
                            <a:rPr lang="en-US" altLang="ja-JP" sz="2000" i="1">
                              <a:latin typeface="Cambria Math" panose="02040503050406030204" pitchFamily="18" charset="0"/>
                            </a:rPr>
                            <m:t>2</m:t>
                          </m:r>
                        </m:sup>
                      </m:sSup>
                    </m:oMath>
                  </a14:m>
                  <a:r>
                    <a:rPr lang="ja-JP" altLang="en-US" sz="2200" dirty="0">
                      <a:latin typeface="HGP創英角ｺﾞｼｯｸUB" panose="020B0900000000000000" pitchFamily="50" charset="-128"/>
                      <a:ea typeface="HGP創英角ｺﾞｼｯｸUB" panose="020B0900000000000000" pitchFamily="50" charset="-128"/>
                    </a:rPr>
                    <a:t>値が得られる確率を評価する</a:t>
                  </a:r>
                  <a:endParaRPr lang="en-US" altLang="ja-JP" sz="2200" dirty="0">
                    <a:latin typeface="HGP創英角ｺﾞｼｯｸUB" panose="020B0900000000000000" pitchFamily="50" charset="-128"/>
                    <a:ea typeface="HGP創英角ｺﾞｼｯｸUB" panose="020B0900000000000000" pitchFamily="50" charset="-128"/>
                  </a:endParaRPr>
                </a:p>
                <a:p>
                  <a:pPr>
                    <a:lnSpc>
                      <a:spcPct val="100000"/>
                    </a:lnSpc>
                  </a:pPr>
                  <a:r>
                    <a:rPr lang="en-US" altLang="ja-JP" sz="2200" dirty="0">
                      <a:latin typeface="HGP創英角ｺﾞｼｯｸUB" panose="020B0900000000000000" pitchFamily="50" charset="-128"/>
                      <a:ea typeface="HGP創英角ｺﾞｼｯｸUB" panose="020B0900000000000000" pitchFamily="50" charset="-128"/>
                    </a:rPr>
                    <a:t>(</a:t>
                  </a:r>
                  <a:r>
                    <a:rPr lang="ja-JP" altLang="en-US" sz="2200" dirty="0" smtClean="0">
                      <a:latin typeface="HGP創英角ｺﾞｼｯｸUB" panose="020B0900000000000000" pitchFamily="50" charset="-128"/>
                      <a:ea typeface="HGP創英角ｺﾞｼｯｸUB" panose="020B0900000000000000" pitchFamily="50" charset="-128"/>
                    </a:rPr>
                    <a:t>理論的</a:t>
                  </a:r>
                  <a:r>
                    <a:rPr lang="ja-JP" altLang="en-US" sz="2200" dirty="0">
                      <a:latin typeface="HGP創英角ｺﾞｼｯｸUB" panose="020B0900000000000000" pitchFamily="50" charset="-128"/>
                      <a:ea typeface="HGP創英角ｺﾞｼｯｸUB" panose="020B0900000000000000" pitchFamily="50" charset="-128"/>
                    </a:rPr>
                    <a:t>に</a:t>
                  </a:r>
                  <a:r>
                    <a:rPr lang="ja-JP" altLang="en-US" sz="2200" dirty="0" smtClean="0">
                      <a:latin typeface="HGP創英角ｺﾞｼｯｸUB" panose="020B0900000000000000" pitchFamily="50" charset="-128"/>
                      <a:ea typeface="HGP創英角ｺﾞｼｯｸUB" panose="020B0900000000000000" pitchFamily="50" charset="-128"/>
                    </a:rPr>
                    <a:t>計算</a:t>
                  </a:r>
                  <a:r>
                    <a:rPr lang="en-US" altLang="ja-JP" sz="2200" dirty="0">
                      <a:latin typeface="HGP創英角ｺﾞｼｯｸUB" panose="020B0900000000000000" pitchFamily="50" charset="-128"/>
                      <a:ea typeface="HGP創英角ｺﾞｼｯｸUB" panose="020B0900000000000000" pitchFamily="50" charset="-128"/>
                    </a:rPr>
                    <a:t>)</a:t>
                  </a:r>
                </a:p>
              </p:txBody>
            </p:sp>
          </mc:Choice>
          <mc:Fallback xmlns="">
            <p:sp>
              <p:nvSpPr>
                <p:cNvPr id="16" name="タイトル 8">
                  <a:extLst>
                    <a:ext uri="{FF2B5EF4-FFF2-40B4-BE49-F238E27FC236}">
                      <a16:creationId xmlns:a16="http://schemas.microsoft.com/office/drawing/2014/main" xmlns="" xmlns:a14="http://schemas.microsoft.com/office/drawing/2010/main" id="{77594513-D499-4D59-9463-394CD35889DE}"/>
                    </a:ext>
                  </a:extLst>
                </p:cNvPr>
                <p:cNvSpPr txBox="1">
                  <a:spLocks noRot="1" noChangeAspect="1" noMove="1" noResize="1" noEditPoints="1" noAdjustHandles="1" noChangeArrowheads="1" noChangeShapeType="1" noTextEdit="1"/>
                </p:cNvSpPr>
                <p:nvPr/>
              </p:nvSpPr>
              <p:spPr>
                <a:xfrm>
                  <a:off x="1004663" y="3025810"/>
                  <a:ext cx="7671793" cy="920899"/>
                </a:xfrm>
                <a:prstGeom prst="rect">
                  <a:avLst/>
                </a:prstGeom>
                <a:blipFill rotWithShape="1">
                  <a:blip r:embed="rId4"/>
                  <a:stretch>
                    <a:fillRect l="-1033" t="-5298"/>
                  </a:stretch>
                </a:blipFill>
              </p:spPr>
              <p:txBody>
                <a:bodyPr/>
                <a:lstStyle/>
                <a:p>
                  <a:r>
                    <a:rPr lang="ja-JP" altLang="en-US">
                      <a:noFill/>
                    </a:rPr>
                    <a:t> </a:t>
                  </a:r>
                </a:p>
              </p:txBody>
            </p:sp>
          </mc:Fallback>
        </mc:AlternateContent>
        <p:sp>
          <p:nvSpPr>
            <p:cNvPr id="17" name="正方形/長方形 16">
              <a:extLst>
                <a:ext uri="{FF2B5EF4-FFF2-40B4-BE49-F238E27FC236}">
                  <a16:creationId xmlns:a16="http://schemas.microsoft.com/office/drawing/2014/main" xmlns="" id="{42030E43-A876-4C29-BA80-E2A301A52710}"/>
                </a:ext>
              </a:extLst>
            </p:cNvPr>
            <p:cNvSpPr>
              <a:spLocks noChangeAspect="1"/>
            </p:cNvSpPr>
            <p:nvPr/>
          </p:nvSpPr>
          <p:spPr>
            <a:xfrm>
              <a:off x="906738" y="3182001"/>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grpSp>
      <p:grpSp>
        <p:nvGrpSpPr>
          <p:cNvPr id="18" name="グループ化 17">
            <a:extLst>
              <a:ext uri="{FF2B5EF4-FFF2-40B4-BE49-F238E27FC236}">
                <a16:creationId xmlns:a16="http://schemas.microsoft.com/office/drawing/2014/main" xmlns="" id="{33ACD3B1-B663-4C06-B24F-BCB5E0C9E515}"/>
              </a:ext>
            </a:extLst>
          </p:cNvPr>
          <p:cNvGrpSpPr/>
          <p:nvPr/>
        </p:nvGrpSpPr>
        <p:grpSpPr>
          <a:xfrm>
            <a:off x="611189" y="3814812"/>
            <a:ext cx="8403601" cy="610167"/>
            <a:chOff x="611189" y="694174"/>
            <a:chExt cx="8403601" cy="610167"/>
          </a:xfrm>
        </p:grpSpPr>
        <p:sp>
          <p:nvSpPr>
            <p:cNvPr id="19" name="タイトル 8">
              <a:extLst>
                <a:ext uri="{FF2B5EF4-FFF2-40B4-BE49-F238E27FC236}">
                  <a16:creationId xmlns:a16="http://schemas.microsoft.com/office/drawing/2014/main" xmlns="" id="{555D0BEC-ACF5-4776-8625-ED265AF43ED9}"/>
                </a:ext>
              </a:extLst>
            </p:cNvPr>
            <p:cNvSpPr txBox="1">
              <a:spLocks/>
            </p:cNvSpPr>
            <p:nvPr/>
          </p:nvSpPr>
          <p:spPr>
            <a:xfrm>
              <a:off x="810345" y="694174"/>
              <a:ext cx="8204445" cy="61016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400" dirty="0">
                  <a:solidFill>
                    <a:srgbClr val="0000FF"/>
                  </a:solidFill>
                  <a:latin typeface="HGP創英角ｺﾞｼｯｸUB" panose="020B0900000000000000" pitchFamily="50" charset="-128"/>
                  <a:ea typeface="HGP創英角ｺﾞｼｯｸUB" panose="020B0900000000000000" pitchFamily="50" charset="-128"/>
                </a:rPr>
                <a:t>仮説の設定</a:t>
              </a:r>
            </a:p>
          </p:txBody>
        </p:sp>
        <p:sp>
          <p:nvSpPr>
            <p:cNvPr id="20" name="正方形/長方形 19">
              <a:extLst>
                <a:ext uri="{FF2B5EF4-FFF2-40B4-BE49-F238E27FC236}">
                  <a16:creationId xmlns:a16="http://schemas.microsoft.com/office/drawing/2014/main" xmlns="" id="{936C2A88-0AFA-45A7-90E9-5572FF94E376}"/>
                </a:ext>
              </a:extLst>
            </p:cNvPr>
            <p:cNvSpPr>
              <a:spLocks noChangeAspect="1"/>
            </p:cNvSpPr>
            <p:nvPr/>
          </p:nvSpPr>
          <p:spPr>
            <a:xfrm>
              <a:off x="611189" y="875455"/>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600" dirty="0">
                <a:solidFill>
                  <a:schemeClr val="bg1"/>
                </a:solidFill>
                <a:effectLst/>
                <a:latin typeface="Arial" panose="020B0604020202020204" pitchFamily="34" charset="0"/>
              </a:endParaRPr>
            </a:p>
          </p:txBody>
        </p:sp>
      </p:grpSp>
      <p:sp>
        <p:nvSpPr>
          <p:cNvPr id="21" name="タイトル 8">
            <a:extLst>
              <a:ext uri="{FF2B5EF4-FFF2-40B4-BE49-F238E27FC236}">
                <a16:creationId xmlns:a16="http://schemas.microsoft.com/office/drawing/2014/main" xmlns="" id="{DCA0D6DA-8AB8-4A8F-ADDC-4F52C0066185}"/>
              </a:ext>
            </a:extLst>
          </p:cNvPr>
          <p:cNvSpPr txBox="1">
            <a:spLocks/>
          </p:cNvSpPr>
          <p:nvPr/>
        </p:nvSpPr>
        <p:spPr>
          <a:xfrm>
            <a:off x="1004663" y="4190519"/>
            <a:ext cx="7671793" cy="827221"/>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2200" dirty="0">
                <a:latin typeface="HGP創英角ｺﾞｼｯｸUB" panose="020B0900000000000000" pitchFamily="50" charset="-128"/>
                <a:ea typeface="HGP創英角ｺﾞｼｯｸUB" panose="020B0900000000000000" pitchFamily="50" charset="-128"/>
              </a:rPr>
              <a:t>確率が十分小さいならば、独立性の仮定が誤っていた</a:t>
            </a:r>
            <a:r>
              <a:rPr lang="ja-JP" altLang="en-US" sz="2200" dirty="0" smtClean="0">
                <a:latin typeface="HGP創英角ｺﾞｼｯｸUB" panose="020B0900000000000000" pitchFamily="50" charset="-128"/>
                <a:ea typeface="HGP創英角ｺﾞｼｯｸUB" panose="020B0900000000000000" pitchFamily="50" charset="-128"/>
              </a:rPr>
              <a:t>、</a:t>
            </a:r>
            <a:endParaRPr lang="en-US" altLang="ja-JP" sz="2200" dirty="0" smtClean="0">
              <a:latin typeface="HGP創英角ｺﾞｼｯｸUB" panose="020B0900000000000000" pitchFamily="50" charset="-128"/>
              <a:ea typeface="HGP創英角ｺﾞｼｯｸUB" panose="020B0900000000000000" pitchFamily="50" charset="-128"/>
            </a:endParaRPr>
          </a:p>
          <a:p>
            <a:pPr>
              <a:lnSpc>
                <a:spcPct val="100000"/>
              </a:lnSpc>
            </a:pPr>
            <a:r>
              <a:rPr lang="ja-JP" altLang="en-US" sz="2200" dirty="0" smtClean="0">
                <a:latin typeface="HGP創英角ｺﾞｼｯｸUB" panose="020B0900000000000000" pitchFamily="50" charset="-128"/>
                <a:ea typeface="HGP創英角ｺﾞｼｯｸUB" panose="020B0900000000000000" pitchFamily="50" charset="-128"/>
              </a:rPr>
              <a:t>つまり、</a:t>
            </a:r>
            <a:r>
              <a:rPr lang="ja-JP" altLang="en-US" sz="2200" dirty="0" smtClean="0">
                <a:solidFill>
                  <a:srgbClr val="FF0000"/>
                </a:solidFill>
                <a:latin typeface="HGP創英角ｺﾞｼｯｸUB" panose="020B0900000000000000" pitchFamily="50" charset="-128"/>
                <a:ea typeface="HGP創英角ｺﾞｼｯｸUB" panose="020B0900000000000000" pitchFamily="50" charset="-128"/>
              </a:rPr>
              <a:t>「</a:t>
            </a:r>
            <a:r>
              <a:rPr lang="ja-JP" altLang="en-US" sz="2200" dirty="0">
                <a:solidFill>
                  <a:srgbClr val="FF0000"/>
                </a:solidFill>
                <a:latin typeface="HGP創英角ｺﾞｼｯｸUB" panose="020B0900000000000000" pitchFamily="50" charset="-128"/>
                <a:ea typeface="HGP創英角ｺﾞｼｯｸUB" panose="020B0900000000000000" pitchFamily="50" charset="-128"/>
              </a:rPr>
              <a:t>独立ではない」 </a:t>
            </a:r>
            <a:r>
              <a:rPr lang="ja-JP" altLang="en-US" sz="2200" dirty="0">
                <a:latin typeface="HGP創英角ｺﾞｼｯｸUB" panose="020B0900000000000000" pitchFamily="50" charset="-128"/>
                <a:ea typeface="HGP創英角ｺﾞｼｯｸUB" panose="020B0900000000000000" pitchFamily="50" charset="-128"/>
              </a:rPr>
              <a:t>と結論付ける</a:t>
            </a:r>
          </a:p>
        </p:txBody>
      </p:sp>
      <p:sp>
        <p:nvSpPr>
          <p:cNvPr id="22" name="正方形/長方形 21">
            <a:extLst>
              <a:ext uri="{FF2B5EF4-FFF2-40B4-BE49-F238E27FC236}">
                <a16:creationId xmlns:a16="http://schemas.microsoft.com/office/drawing/2014/main" xmlns="" id="{215782AF-3B19-4141-B3EC-4ABC07415934}"/>
              </a:ext>
            </a:extLst>
          </p:cNvPr>
          <p:cNvSpPr>
            <a:spLocks/>
          </p:cNvSpPr>
          <p:nvPr/>
        </p:nvSpPr>
        <p:spPr>
          <a:xfrm>
            <a:off x="906738" y="4358411"/>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grpSp>
        <p:nvGrpSpPr>
          <p:cNvPr id="23" name="グループ化 22">
            <a:extLst>
              <a:ext uri="{FF2B5EF4-FFF2-40B4-BE49-F238E27FC236}">
                <a16:creationId xmlns:a16="http://schemas.microsoft.com/office/drawing/2014/main" xmlns="" id="{1090B0F5-77DC-4B03-A6B4-1E3D4B8350CF}"/>
              </a:ext>
            </a:extLst>
          </p:cNvPr>
          <p:cNvGrpSpPr/>
          <p:nvPr/>
        </p:nvGrpSpPr>
        <p:grpSpPr>
          <a:xfrm>
            <a:off x="906738" y="4898219"/>
            <a:ext cx="7426916" cy="502167"/>
            <a:chOff x="1216660" y="1401218"/>
            <a:chExt cx="7426916" cy="502167"/>
          </a:xfrm>
        </p:grpSpPr>
        <p:sp>
          <p:nvSpPr>
            <p:cNvPr id="24" name="タイトル 8">
              <a:extLst>
                <a:ext uri="{FF2B5EF4-FFF2-40B4-BE49-F238E27FC236}">
                  <a16:creationId xmlns:a16="http://schemas.microsoft.com/office/drawing/2014/main" xmlns="" id="{0D2480D4-6BED-47E1-8189-024BF48F24CA}"/>
                </a:ext>
              </a:extLst>
            </p:cNvPr>
            <p:cNvSpPr txBox="1">
              <a:spLocks/>
            </p:cNvSpPr>
            <p:nvPr/>
          </p:nvSpPr>
          <p:spPr>
            <a:xfrm>
              <a:off x="1314585" y="1401218"/>
              <a:ext cx="7328991" cy="50216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latin typeface="HGP創英角ｺﾞｼｯｸUB" panose="020B0900000000000000" pitchFamily="50" charset="-128"/>
                  <a:ea typeface="HGP創英角ｺﾞｼｯｸUB" panose="020B0900000000000000" pitchFamily="50" charset="-128"/>
                </a:rPr>
                <a:t>そうでない場合</a:t>
              </a:r>
              <a:r>
                <a:rPr lang="ja-JP" altLang="en-US" sz="2200" dirty="0" smtClean="0">
                  <a:latin typeface="HGP創英角ｺﾞｼｯｸUB" panose="020B0900000000000000" pitchFamily="50" charset="-128"/>
                  <a:ea typeface="HGP創英角ｺﾞｼｯｸUB" panose="020B0900000000000000" pitchFamily="50" charset="-128"/>
                </a:rPr>
                <a:t>は </a:t>
              </a:r>
              <a:r>
                <a:rPr lang="ja-JP" altLang="en-US" sz="2200" dirty="0" smtClean="0">
                  <a:solidFill>
                    <a:srgbClr val="FF0000"/>
                  </a:solidFill>
                  <a:latin typeface="HGP創英角ｺﾞｼｯｸUB" panose="020B0900000000000000" pitchFamily="50" charset="-128"/>
                  <a:ea typeface="HGP創英角ｺﾞｼｯｸUB" panose="020B0900000000000000" pitchFamily="50" charset="-128"/>
                </a:rPr>
                <a:t>「</a:t>
              </a:r>
              <a:r>
                <a:rPr lang="ja-JP" altLang="en-US" sz="2200" dirty="0">
                  <a:solidFill>
                    <a:srgbClr val="FF0000"/>
                  </a:solidFill>
                  <a:latin typeface="HGP創英角ｺﾞｼｯｸUB" panose="020B0900000000000000" pitchFamily="50" charset="-128"/>
                  <a:ea typeface="HGP創英角ｺﾞｼｯｸUB" panose="020B0900000000000000" pitchFamily="50" charset="-128"/>
                </a:rPr>
                <a:t>どちらともいえない」</a:t>
              </a:r>
            </a:p>
          </p:txBody>
        </p:sp>
        <p:sp>
          <p:nvSpPr>
            <p:cNvPr id="25" name="正方形/長方形 24">
              <a:extLst>
                <a:ext uri="{FF2B5EF4-FFF2-40B4-BE49-F238E27FC236}">
                  <a16:creationId xmlns:a16="http://schemas.microsoft.com/office/drawing/2014/main" xmlns="" id="{6D8C194C-70C0-4BFF-893B-8F9E9737FB8B}"/>
                </a:ext>
              </a:extLst>
            </p:cNvPr>
            <p:cNvSpPr>
              <a:spLocks noChangeAspect="1"/>
            </p:cNvSpPr>
            <p:nvPr/>
          </p:nvSpPr>
          <p:spPr>
            <a:xfrm>
              <a:off x="1216660" y="1595509"/>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grpSp>
      <p:sp>
        <p:nvSpPr>
          <p:cNvPr id="26" name="正方形/長方形 25">
            <a:extLst>
              <a:ext uri="{FF2B5EF4-FFF2-40B4-BE49-F238E27FC236}">
                <a16:creationId xmlns:a16="http://schemas.microsoft.com/office/drawing/2014/main" xmlns="" id="{E05B3FFA-18CD-4474-AE04-26649CF7176E}"/>
              </a:ext>
            </a:extLst>
          </p:cNvPr>
          <p:cNvSpPr>
            <a:spLocks noChangeAspect="1"/>
          </p:cNvSpPr>
          <p:nvPr/>
        </p:nvSpPr>
        <p:spPr>
          <a:xfrm>
            <a:off x="611189" y="909351"/>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sp>
        <p:nvSpPr>
          <p:cNvPr id="27"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独立性の検定の考え方のまとめ</a:t>
            </a:r>
          </a:p>
        </p:txBody>
      </p:sp>
    </p:spTree>
    <p:extLst>
      <p:ext uri="{BB962C8B-B14F-4D97-AF65-F5344CB8AC3E}">
        <p14:creationId xmlns:p14="http://schemas.microsoft.com/office/powerpoint/2010/main" val="1163429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グループ化 26">
            <a:extLst>
              <a:ext uri="{FF2B5EF4-FFF2-40B4-BE49-F238E27FC236}">
                <a16:creationId xmlns:a16="http://schemas.microsoft.com/office/drawing/2014/main" xmlns="" id="{0E9BEEA2-8AD2-46B8-9E01-7D434B195075}"/>
              </a:ext>
            </a:extLst>
          </p:cNvPr>
          <p:cNvGrpSpPr/>
          <p:nvPr/>
        </p:nvGrpSpPr>
        <p:grpSpPr>
          <a:xfrm>
            <a:off x="611189" y="694174"/>
            <a:ext cx="6553099" cy="610167"/>
            <a:chOff x="611189" y="694174"/>
            <a:chExt cx="6553099" cy="610167"/>
          </a:xfrm>
        </p:grpSpPr>
        <p:sp>
          <p:nvSpPr>
            <p:cNvPr id="28" name="タイトル 8">
              <a:extLst>
                <a:ext uri="{FF2B5EF4-FFF2-40B4-BE49-F238E27FC236}">
                  <a16:creationId xmlns:a16="http://schemas.microsoft.com/office/drawing/2014/main" xmlns="" id="{583A3A4B-A1DD-46B5-8E8F-0B73409E7612}"/>
                </a:ext>
              </a:extLst>
            </p:cNvPr>
            <p:cNvSpPr txBox="1">
              <a:spLocks/>
            </p:cNvSpPr>
            <p:nvPr/>
          </p:nvSpPr>
          <p:spPr>
            <a:xfrm>
              <a:off x="810345" y="694174"/>
              <a:ext cx="6353943" cy="61016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effectLst/>
                  <a:latin typeface="HGP創英角ｺﾞｼｯｸUB" panose="020B0900000000000000" pitchFamily="50" charset="-128"/>
                  <a:ea typeface="HGP創英角ｺﾞｼｯｸUB" panose="020B0900000000000000" pitchFamily="50" charset="-128"/>
                </a:rPr>
                <a:t>違いはある確率</a:t>
              </a:r>
              <a:r>
                <a:rPr lang="ja-JP" altLang="en-US" sz="2800" dirty="0" smtClean="0">
                  <a:solidFill>
                    <a:srgbClr val="0000FF"/>
                  </a:solidFill>
                  <a:effectLst/>
                  <a:latin typeface="HGP創英角ｺﾞｼｯｸUB" panose="020B0900000000000000" pitchFamily="50" charset="-128"/>
                  <a:ea typeface="HGP創英角ｺﾞｼｯｸUB" panose="020B0900000000000000" pitchFamily="50" charset="-128"/>
                </a:rPr>
                <a:t>で “</a:t>
              </a:r>
              <a:r>
                <a:rPr lang="ja-JP" altLang="en-US" sz="2800" dirty="0">
                  <a:solidFill>
                    <a:srgbClr val="0000FF"/>
                  </a:solidFill>
                  <a:effectLst/>
                  <a:latin typeface="HGP創英角ｺﾞｼｯｸUB" panose="020B0900000000000000" pitchFamily="50" charset="-128"/>
                  <a:ea typeface="HGP創英角ｺﾞｼｯｸUB" panose="020B0900000000000000" pitchFamily="50" charset="-128"/>
                </a:rPr>
                <a:t>たまたま</a:t>
              </a:r>
              <a:r>
                <a:rPr lang="ja-JP" altLang="en-US" sz="2800" dirty="0" smtClean="0">
                  <a:solidFill>
                    <a:srgbClr val="0000FF"/>
                  </a:solidFill>
                  <a:effectLst/>
                  <a:latin typeface="HGP創英角ｺﾞｼｯｸUB" panose="020B0900000000000000" pitchFamily="50" charset="-128"/>
                  <a:ea typeface="HGP創英角ｺﾞｼｯｸUB" panose="020B0900000000000000" pitchFamily="50" charset="-128"/>
                </a:rPr>
                <a:t>” 生じうる</a:t>
              </a:r>
              <a:endParaRPr lang="ja-JP" altLang="en-US" sz="2800" dirty="0">
                <a:solidFill>
                  <a:srgbClr val="0000FF"/>
                </a:solidFill>
                <a:effectLst/>
                <a:latin typeface="HGP創英角ｺﾞｼｯｸUB" panose="020B0900000000000000" pitchFamily="50" charset="-128"/>
                <a:ea typeface="HGP創英角ｺﾞｼｯｸUB" panose="020B0900000000000000" pitchFamily="50" charset="-128"/>
              </a:endParaRPr>
            </a:p>
          </p:txBody>
        </p:sp>
        <p:sp>
          <p:nvSpPr>
            <p:cNvPr id="29" name="正方形/長方形 28">
              <a:extLst>
                <a:ext uri="{FF2B5EF4-FFF2-40B4-BE49-F238E27FC236}">
                  <a16:creationId xmlns:a16="http://schemas.microsoft.com/office/drawing/2014/main" xmlns="" id="{1C09EAD0-4BB9-4F60-BA03-478CFA1D8B19}"/>
                </a:ext>
              </a:extLst>
            </p:cNvPr>
            <p:cNvSpPr>
              <a:spLocks noChangeAspect="1"/>
            </p:cNvSpPr>
            <p:nvPr/>
          </p:nvSpPr>
          <p:spPr>
            <a:xfrm>
              <a:off x="611189" y="909351"/>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grpSp>
      <p:grpSp>
        <p:nvGrpSpPr>
          <p:cNvPr id="30" name="グループ化 29">
            <a:extLst>
              <a:ext uri="{FF2B5EF4-FFF2-40B4-BE49-F238E27FC236}">
                <a16:creationId xmlns:a16="http://schemas.microsoft.com/office/drawing/2014/main" xmlns="" id="{9BB2C7EF-6C5D-400C-AE61-842B5DE8A2A0}"/>
              </a:ext>
            </a:extLst>
          </p:cNvPr>
          <p:cNvGrpSpPr/>
          <p:nvPr/>
        </p:nvGrpSpPr>
        <p:grpSpPr>
          <a:xfrm>
            <a:off x="906738" y="1209824"/>
            <a:ext cx="6451869" cy="506009"/>
            <a:chOff x="1216660" y="1401219"/>
            <a:chExt cx="6451869" cy="506009"/>
          </a:xfrm>
        </p:grpSpPr>
        <p:sp>
          <p:nvSpPr>
            <p:cNvPr id="31" name="タイトル 8">
              <a:extLst>
                <a:ext uri="{FF2B5EF4-FFF2-40B4-BE49-F238E27FC236}">
                  <a16:creationId xmlns:a16="http://schemas.microsoft.com/office/drawing/2014/main" xmlns="" id="{508464F9-2D58-42EC-9D53-0C0FC238A00D}"/>
                </a:ext>
              </a:extLst>
            </p:cNvPr>
            <p:cNvSpPr txBox="1">
              <a:spLocks/>
            </p:cNvSpPr>
            <p:nvPr/>
          </p:nvSpPr>
          <p:spPr>
            <a:xfrm>
              <a:off x="1314586" y="1401219"/>
              <a:ext cx="6353943" cy="50600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effectLst/>
                  <a:latin typeface="HGP創英角ｺﾞｼｯｸUB" panose="020B0900000000000000" pitchFamily="50" charset="-128"/>
                  <a:ea typeface="HGP創英角ｺﾞｼｯｸUB" panose="020B0900000000000000" pitchFamily="50" charset="-128"/>
                </a:rPr>
                <a:t>あくまでサンプル調査であることを忘れないように！</a:t>
              </a:r>
            </a:p>
          </p:txBody>
        </p:sp>
        <p:sp>
          <p:nvSpPr>
            <p:cNvPr id="32" name="正方形/長方形 31">
              <a:extLst>
                <a:ext uri="{FF2B5EF4-FFF2-40B4-BE49-F238E27FC236}">
                  <a16:creationId xmlns:a16="http://schemas.microsoft.com/office/drawing/2014/main" xmlns="" id="{BBBDDF40-D794-43CE-BCD5-04AF3B6A5275}"/>
                </a:ext>
              </a:extLst>
            </p:cNvPr>
            <p:cNvSpPr>
              <a:spLocks noChangeAspect="1"/>
            </p:cNvSpPr>
            <p:nvPr/>
          </p:nvSpPr>
          <p:spPr>
            <a:xfrm>
              <a:off x="1216660" y="1595509"/>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grpSp>
      <p:sp>
        <p:nvSpPr>
          <p:cNvPr id="34" name="角丸四角形 66">
            <a:extLst>
              <a:ext uri="{FF2B5EF4-FFF2-40B4-BE49-F238E27FC236}">
                <a16:creationId xmlns:a16="http://schemas.microsoft.com/office/drawing/2014/main" xmlns="" id="{2E5B0D2C-741E-4143-A17E-D898A32F8F6C}"/>
              </a:ext>
            </a:extLst>
          </p:cNvPr>
          <p:cNvSpPr/>
          <p:nvPr/>
        </p:nvSpPr>
        <p:spPr>
          <a:xfrm rot="5400000">
            <a:off x="1622517" y="2569527"/>
            <a:ext cx="821544" cy="2389883"/>
          </a:xfrm>
          <a:custGeom>
            <a:avLst/>
            <a:gdLst/>
            <a:ahLst/>
            <a:cxnLst/>
            <a:rect l="l" t="t" r="r" b="b"/>
            <a:pathLst>
              <a:path w="821544" h="2246394">
                <a:moveTo>
                  <a:pt x="0" y="2246394"/>
                </a:moveTo>
                <a:lnTo>
                  <a:pt x="0" y="338447"/>
                </a:lnTo>
                <a:lnTo>
                  <a:pt x="305180" y="338447"/>
                </a:lnTo>
                <a:lnTo>
                  <a:pt x="414129" y="0"/>
                </a:lnTo>
                <a:lnTo>
                  <a:pt x="523078" y="338447"/>
                </a:lnTo>
                <a:lnTo>
                  <a:pt x="821544" y="338447"/>
                </a:lnTo>
                <a:lnTo>
                  <a:pt x="821544" y="2246394"/>
                </a:lnTo>
                <a:close/>
              </a:path>
            </a:pathLst>
          </a:custGeom>
          <a:gradFill>
            <a:gsLst>
              <a:gs pos="86000">
                <a:schemeClr val="accent5">
                  <a:lumMod val="40000"/>
                  <a:lumOff val="60000"/>
                </a:schemeClr>
              </a:gs>
              <a:gs pos="0">
                <a:schemeClr val="accent5">
                  <a:lumMod val="40000"/>
                  <a:lumOff val="60000"/>
                  <a:alpha val="26000"/>
                </a:schemeClr>
              </a:gs>
            </a:gsLst>
            <a:lin ang="210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latin typeface="Arial" panose="020B0604020202020204" pitchFamily="34" charset="0"/>
            </a:endParaRPr>
          </a:p>
        </p:txBody>
      </p:sp>
      <p:sp>
        <p:nvSpPr>
          <p:cNvPr id="36" name="タイトル 8">
            <a:extLst>
              <a:ext uri="{FF2B5EF4-FFF2-40B4-BE49-F238E27FC236}">
                <a16:creationId xmlns:a16="http://schemas.microsoft.com/office/drawing/2014/main" xmlns="" id="{2CA5C2C9-9FD3-4EA2-B090-AEB90E11DE55}"/>
              </a:ext>
            </a:extLst>
          </p:cNvPr>
          <p:cNvSpPr txBox="1">
            <a:spLocks/>
          </p:cNvSpPr>
          <p:nvPr/>
        </p:nvSpPr>
        <p:spPr>
          <a:xfrm>
            <a:off x="1030128" y="3433987"/>
            <a:ext cx="1692000" cy="646331"/>
          </a:xfrm>
          <a:prstGeom prst="rect">
            <a:avLst/>
          </a:prstGeom>
          <a:noFill/>
        </p:spPr>
        <p:txBody>
          <a:bodyPr wrap="none"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r>
              <a:rPr lang="ja-JP" altLang="en-US" dirty="0"/>
              <a:t>たいてい</a:t>
            </a:r>
            <a:endParaRPr lang="en-US" altLang="ja-JP" dirty="0"/>
          </a:p>
          <a:p>
            <a:r>
              <a:rPr lang="ja-JP" altLang="en-US" dirty="0"/>
              <a:t>違う比率になる！</a:t>
            </a:r>
          </a:p>
        </p:txBody>
      </p:sp>
      <p:sp>
        <p:nvSpPr>
          <p:cNvPr id="37" name="円/楕円 7">
            <a:extLst>
              <a:ext uri="{FF2B5EF4-FFF2-40B4-BE49-F238E27FC236}">
                <a16:creationId xmlns:a16="http://schemas.microsoft.com/office/drawing/2014/main" xmlns="" id="{32879283-B10D-480A-B719-9AA1AAE3D882}"/>
              </a:ext>
            </a:extLst>
          </p:cNvPr>
          <p:cNvSpPr/>
          <p:nvPr/>
        </p:nvSpPr>
        <p:spPr>
          <a:xfrm>
            <a:off x="6025081" y="2310060"/>
            <a:ext cx="2635674" cy="2635672"/>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bg1"/>
              </a:solidFill>
            </a:endParaRPr>
          </a:p>
        </p:txBody>
      </p:sp>
      <p:sp>
        <p:nvSpPr>
          <p:cNvPr id="38" name="円/楕円 8">
            <a:extLst>
              <a:ext uri="{FF2B5EF4-FFF2-40B4-BE49-F238E27FC236}">
                <a16:creationId xmlns:a16="http://schemas.microsoft.com/office/drawing/2014/main" xmlns="" id="{5633DEDB-24F5-4CF5-8A1B-2D71DACCEA11}"/>
              </a:ext>
            </a:extLst>
          </p:cNvPr>
          <p:cNvSpPr/>
          <p:nvPr/>
        </p:nvSpPr>
        <p:spPr>
          <a:xfrm>
            <a:off x="6534412" y="2380966"/>
            <a:ext cx="1557446" cy="1078230"/>
          </a:xfrm>
          <a:prstGeom prst="ellipse">
            <a:avLst/>
          </a:prstGeom>
          <a:gradFill>
            <a:gsLst>
              <a:gs pos="90000">
                <a:srgbClr val="90BCF1"/>
              </a:gs>
              <a:gs pos="100000">
                <a:schemeClr val="accent5">
                  <a:lumMod val="40000"/>
                  <a:lumOff val="60000"/>
                </a:schemeClr>
              </a:gs>
              <a:gs pos="0">
                <a:srgbClr val="0000FF"/>
              </a:gs>
            </a:gsLst>
            <a:lin ang="13200000" scaled="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bg1"/>
              </a:solidFill>
              <a:latin typeface="Arial" panose="020B0604020202020204" pitchFamily="34" charset="0"/>
            </a:endParaRPr>
          </a:p>
        </p:txBody>
      </p:sp>
      <p:sp>
        <p:nvSpPr>
          <p:cNvPr id="39" name="円/楕円 9">
            <a:extLst>
              <a:ext uri="{FF2B5EF4-FFF2-40B4-BE49-F238E27FC236}">
                <a16:creationId xmlns:a16="http://schemas.microsoft.com/office/drawing/2014/main" xmlns="" id="{B1B721A3-1A73-4B7A-BC72-67D984C63C70}"/>
              </a:ext>
            </a:extLst>
          </p:cNvPr>
          <p:cNvSpPr/>
          <p:nvPr/>
        </p:nvSpPr>
        <p:spPr>
          <a:xfrm>
            <a:off x="3228231" y="2310060"/>
            <a:ext cx="2635674" cy="2635672"/>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ndParaRPr>
          </a:p>
        </p:txBody>
      </p:sp>
      <p:sp>
        <p:nvSpPr>
          <p:cNvPr id="40" name="円/楕円 10">
            <a:extLst>
              <a:ext uri="{FF2B5EF4-FFF2-40B4-BE49-F238E27FC236}">
                <a16:creationId xmlns:a16="http://schemas.microsoft.com/office/drawing/2014/main" xmlns="" id="{9AE46145-281E-46DB-98EE-84AD609276CE}"/>
              </a:ext>
            </a:extLst>
          </p:cNvPr>
          <p:cNvSpPr/>
          <p:nvPr/>
        </p:nvSpPr>
        <p:spPr>
          <a:xfrm>
            <a:off x="3648767" y="2380225"/>
            <a:ext cx="1797048" cy="1317836"/>
          </a:xfrm>
          <a:prstGeom prst="ellipse">
            <a:avLst/>
          </a:prstGeom>
          <a:gradFill>
            <a:gsLst>
              <a:gs pos="90000">
                <a:srgbClr val="90BCF1"/>
              </a:gs>
              <a:gs pos="100000">
                <a:schemeClr val="accent5">
                  <a:lumMod val="40000"/>
                  <a:lumOff val="60000"/>
                </a:schemeClr>
              </a:gs>
              <a:gs pos="0">
                <a:srgbClr val="0000FF"/>
              </a:gs>
            </a:gsLst>
            <a:lin ang="13200000" scaled="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41" name="テキスト ボックス 40">
            <a:extLst>
              <a:ext uri="{FF2B5EF4-FFF2-40B4-BE49-F238E27FC236}">
                <a16:creationId xmlns:a16="http://schemas.microsoft.com/office/drawing/2014/main" xmlns="" id="{167EFF02-1248-4B71-AEF0-F49AB3F56247}"/>
              </a:ext>
            </a:extLst>
          </p:cNvPr>
          <p:cNvSpPr txBox="1">
            <a:spLocks noChangeArrowheads="1"/>
          </p:cNvSpPr>
          <p:nvPr/>
        </p:nvSpPr>
        <p:spPr bwMode="auto">
          <a:xfrm>
            <a:off x="984345" y="1849388"/>
            <a:ext cx="40078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dirty="0">
                <a:effectLst/>
                <a:latin typeface="HGP創英角ｺﾞｼｯｸUB" panose="020B0900000000000000" pitchFamily="50" charset="-128"/>
                <a:ea typeface="HGP創英角ｺﾞｼｯｸUB" panose="020B0900000000000000" pitchFamily="50" charset="-128"/>
              </a:rPr>
              <a:t>たとえ母集団</a:t>
            </a:r>
            <a:r>
              <a:rPr lang="ja-JP" altLang="en-US" dirty="0" smtClean="0">
                <a:effectLst/>
                <a:latin typeface="HGP創英角ｺﾞｼｯｸUB" panose="020B0900000000000000" pitchFamily="50" charset="-128"/>
                <a:ea typeface="HGP創英角ｺﾞｼｯｸUB" panose="020B0900000000000000" pitchFamily="50" charset="-128"/>
              </a:rPr>
              <a:t>で、同じ</a:t>
            </a:r>
            <a:r>
              <a:rPr lang="ja-JP" altLang="en-US" dirty="0">
                <a:effectLst/>
                <a:latin typeface="HGP創英角ｺﾞｼｯｸUB" panose="020B0900000000000000" pitchFamily="50" charset="-128"/>
                <a:ea typeface="HGP創英角ｺﾞｼｯｸUB" panose="020B0900000000000000" pitchFamily="50" charset="-128"/>
              </a:rPr>
              <a:t>割合だとしても・・・</a:t>
            </a:r>
          </a:p>
        </p:txBody>
      </p:sp>
      <p:sp>
        <p:nvSpPr>
          <p:cNvPr id="42" name="円/楕円 12">
            <a:extLst>
              <a:ext uri="{FF2B5EF4-FFF2-40B4-BE49-F238E27FC236}">
                <a16:creationId xmlns:a16="http://schemas.microsoft.com/office/drawing/2014/main" xmlns="" id="{FB923212-2015-4A1F-804D-4C7FB4EFC9ED}"/>
              </a:ext>
            </a:extLst>
          </p:cNvPr>
          <p:cNvSpPr/>
          <p:nvPr/>
        </p:nvSpPr>
        <p:spPr>
          <a:xfrm>
            <a:off x="3354495" y="3626978"/>
            <a:ext cx="299510" cy="299510"/>
          </a:xfrm>
          <a:prstGeom prst="ellipse">
            <a:avLst/>
          </a:prstGeom>
          <a:gradFill>
            <a:gsLst>
              <a:gs pos="90000">
                <a:schemeClr val="accent6">
                  <a:lumMod val="60000"/>
                  <a:lumOff val="40000"/>
                </a:schemeClr>
              </a:gs>
              <a:gs pos="100000">
                <a:schemeClr val="accent6">
                  <a:lumMod val="40000"/>
                  <a:lumOff val="60000"/>
                </a:schemeClr>
              </a:gs>
              <a:gs pos="0">
                <a:schemeClr val="accent6">
                  <a:lumMod val="75000"/>
                </a:schemeClr>
              </a:gs>
            </a:gsLst>
            <a:lin ang="13200000" scaled="0"/>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bg1"/>
              </a:solidFill>
              <a:latin typeface="Arial" panose="020B0604020202020204" pitchFamily="34" charset="0"/>
            </a:endParaRPr>
          </a:p>
        </p:txBody>
      </p:sp>
      <p:sp>
        <p:nvSpPr>
          <p:cNvPr id="43" name="円/楕円 13">
            <a:extLst>
              <a:ext uri="{FF2B5EF4-FFF2-40B4-BE49-F238E27FC236}">
                <a16:creationId xmlns:a16="http://schemas.microsoft.com/office/drawing/2014/main" xmlns="" id="{959004A0-A953-49ED-A3C9-D4BE8F4E55E8}"/>
              </a:ext>
            </a:extLst>
          </p:cNvPr>
          <p:cNvSpPr/>
          <p:nvPr/>
        </p:nvSpPr>
        <p:spPr>
          <a:xfrm>
            <a:off x="3592622" y="3031661"/>
            <a:ext cx="299510" cy="299510"/>
          </a:xfrm>
          <a:prstGeom prst="ellipse">
            <a:avLst/>
          </a:prstGeom>
          <a:gradFill>
            <a:gsLst>
              <a:gs pos="90000">
                <a:srgbClr val="F1948A"/>
              </a:gs>
              <a:gs pos="100000">
                <a:srgbClr val="F5B7B1"/>
              </a:gs>
              <a:gs pos="0">
                <a:srgbClr val="C00000"/>
              </a:gs>
            </a:gsLst>
            <a:lin ang="13200000" scaled="0"/>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bg1"/>
              </a:solidFill>
              <a:latin typeface="Arial" panose="020B0604020202020204" pitchFamily="34" charset="0"/>
            </a:endParaRPr>
          </a:p>
        </p:txBody>
      </p:sp>
      <p:sp>
        <p:nvSpPr>
          <p:cNvPr id="44" name="円/楕円 14">
            <a:extLst>
              <a:ext uri="{FF2B5EF4-FFF2-40B4-BE49-F238E27FC236}">
                <a16:creationId xmlns:a16="http://schemas.microsoft.com/office/drawing/2014/main" xmlns="" id="{786910E1-224E-4216-85E6-D5C7EFBD5965}"/>
              </a:ext>
            </a:extLst>
          </p:cNvPr>
          <p:cNvSpPr/>
          <p:nvPr/>
        </p:nvSpPr>
        <p:spPr>
          <a:xfrm>
            <a:off x="4009344" y="3031661"/>
            <a:ext cx="299510" cy="299510"/>
          </a:xfrm>
          <a:prstGeom prst="ellipse">
            <a:avLst/>
          </a:prstGeom>
          <a:gradFill>
            <a:gsLst>
              <a:gs pos="90000">
                <a:srgbClr val="F1948A"/>
              </a:gs>
              <a:gs pos="100000">
                <a:srgbClr val="F5B7B1"/>
              </a:gs>
              <a:gs pos="0">
                <a:srgbClr val="C00000"/>
              </a:gs>
            </a:gsLst>
            <a:lin ang="13200000" scaled="0"/>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bg1"/>
              </a:solidFill>
              <a:latin typeface="Arial" panose="020B0604020202020204" pitchFamily="34" charset="0"/>
            </a:endParaRPr>
          </a:p>
        </p:txBody>
      </p:sp>
      <p:sp>
        <p:nvSpPr>
          <p:cNvPr id="45" name="円/楕円 15">
            <a:extLst>
              <a:ext uri="{FF2B5EF4-FFF2-40B4-BE49-F238E27FC236}">
                <a16:creationId xmlns:a16="http://schemas.microsoft.com/office/drawing/2014/main" xmlns="" id="{E4FA298A-4019-4581-81E0-F57BCF89F22D}"/>
              </a:ext>
            </a:extLst>
          </p:cNvPr>
          <p:cNvSpPr/>
          <p:nvPr/>
        </p:nvSpPr>
        <p:spPr>
          <a:xfrm>
            <a:off x="4426065" y="3031661"/>
            <a:ext cx="299510" cy="299510"/>
          </a:xfrm>
          <a:prstGeom prst="ellipse">
            <a:avLst/>
          </a:prstGeom>
          <a:gradFill>
            <a:gsLst>
              <a:gs pos="90000">
                <a:srgbClr val="F1948A"/>
              </a:gs>
              <a:gs pos="100000">
                <a:srgbClr val="F5B7B1"/>
              </a:gs>
              <a:gs pos="0">
                <a:srgbClr val="C00000"/>
              </a:gs>
            </a:gsLst>
            <a:lin ang="13200000" scaled="0"/>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bg1"/>
              </a:solidFill>
              <a:latin typeface="Arial" panose="020B0604020202020204" pitchFamily="34" charset="0"/>
            </a:endParaRPr>
          </a:p>
        </p:txBody>
      </p:sp>
      <p:sp>
        <p:nvSpPr>
          <p:cNvPr id="46" name="円/楕円 16">
            <a:extLst>
              <a:ext uri="{FF2B5EF4-FFF2-40B4-BE49-F238E27FC236}">
                <a16:creationId xmlns:a16="http://schemas.microsoft.com/office/drawing/2014/main" xmlns="" id="{A8412885-3922-4B27-8728-6EF1A8CA2106}"/>
              </a:ext>
            </a:extLst>
          </p:cNvPr>
          <p:cNvSpPr/>
          <p:nvPr/>
        </p:nvSpPr>
        <p:spPr>
          <a:xfrm>
            <a:off x="4842787" y="3031661"/>
            <a:ext cx="299510" cy="299510"/>
          </a:xfrm>
          <a:prstGeom prst="ellipse">
            <a:avLst/>
          </a:prstGeom>
          <a:gradFill>
            <a:gsLst>
              <a:gs pos="90000">
                <a:srgbClr val="F1948A"/>
              </a:gs>
              <a:gs pos="100000">
                <a:srgbClr val="F5B7B1"/>
              </a:gs>
              <a:gs pos="0">
                <a:srgbClr val="C00000"/>
              </a:gs>
            </a:gsLst>
            <a:lin ang="13200000" scaled="0"/>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bg1"/>
              </a:solidFill>
              <a:latin typeface="Arial" panose="020B0604020202020204" pitchFamily="34" charset="0"/>
            </a:endParaRPr>
          </a:p>
        </p:txBody>
      </p:sp>
      <p:sp>
        <p:nvSpPr>
          <p:cNvPr id="47" name="円/楕円 17">
            <a:extLst>
              <a:ext uri="{FF2B5EF4-FFF2-40B4-BE49-F238E27FC236}">
                <a16:creationId xmlns:a16="http://schemas.microsoft.com/office/drawing/2014/main" xmlns="" id="{C2D50DF9-AC68-48BA-B959-AC03C311E28C}"/>
              </a:ext>
            </a:extLst>
          </p:cNvPr>
          <p:cNvSpPr/>
          <p:nvPr/>
        </p:nvSpPr>
        <p:spPr>
          <a:xfrm>
            <a:off x="3771217" y="3626978"/>
            <a:ext cx="299510" cy="299510"/>
          </a:xfrm>
          <a:prstGeom prst="ellipse">
            <a:avLst/>
          </a:prstGeom>
          <a:gradFill>
            <a:gsLst>
              <a:gs pos="90000">
                <a:schemeClr val="accent6">
                  <a:lumMod val="60000"/>
                  <a:lumOff val="40000"/>
                </a:schemeClr>
              </a:gs>
              <a:gs pos="100000">
                <a:schemeClr val="accent6">
                  <a:lumMod val="40000"/>
                  <a:lumOff val="60000"/>
                </a:schemeClr>
              </a:gs>
              <a:gs pos="0">
                <a:schemeClr val="accent6">
                  <a:lumMod val="75000"/>
                </a:schemeClr>
              </a:gs>
            </a:gsLst>
            <a:lin ang="13200000" scaled="0"/>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bg1"/>
              </a:solidFill>
              <a:latin typeface="Arial" panose="020B0604020202020204" pitchFamily="34" charset="0"/>
            </a:endParaRPr>
          </a:p>
        </p:txBody>
      </p:sp>
      <p:sp>
        <p:nvSpPr>
          <p:cNvPr id="48" name="円/楕円 18">
            <a:extLst>
              <a:ext uri="{FF2B5EF4-FFF2-40B4-BE49-F238E27FC236}">
                <a16:creationId xmlns:a16="http://schemas.microsoft.com/office/drawing/2014/main" xmlns="" id="{8C7F1F46-8C47-48CB-A782-18E88542C4BF}"/>
              </a:ext>
            </a:extLst>
          </p:cNvPr>
          <p:cNvSpPr/>
          <p:nvPr/>
        </p:nvSpPr>
        <p:spPr>
          <a:xfrm>
            <a:off x="5021382" y="3626978"/>
            <a:ext cx="299510" cy="299510"/>
          </a:xfrm>
          <a:prstGeom prst="ellipse">
            <a:avLst/>
          </a:prstGeom>
          <a:gradFill>
            <a:gsLst>
              <a:gs pos="90000">
                <a:schemeClr val="accent6">
                  <a:lumMod val="60000"/>
                  <a:lumOff val="40000"/>
                </a:schemeClr>
              </a:gs>
              <a:gs pos="100000">
                <a:schemeClr val="accent6">
                  <a:lumMod val="40000"/>
                  <a:lumOff val="60000"/>
                </a:schemeClr>
              </a:gs>
              <a:gs pos="0">
                <a:schemeClr val="accent6">
                  <a:lumMod val="75000"/>
                </a:schemeClr>
              </a:gs>
            </a:gsLst>
            <a:lin ang="13200000" scaled="0"/>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bg1"/>
              </a:solidFill>
              <a:latin typeface="Arial" panose="020B0604020202020204" pitchFamily="34" charset="0"/>
            </a:endParaRPr>
          </a:p>
        </p:txBody>
      </p:sp>
      <p:sp>
        <p:nvSpPr>
          <p:cNvPr id="49" name="円/楕円 19">
            <a:extLst>
              <a:ext uri="{FF2B5EF4-FFF2-40B4-BE49-F238E27FC236}">
                <a16:creationId xmlns:a16="http://schemas.microsoft.com/office/drawing/2014/main" xmlns="" id="{375DBB9C-36B1-4730-AECA-ED4CB23DC342}"/>
              </a:ext>
            </a:extLst>
          </p:cNvPr>
          <p:cNvSpPr/>
          <p:nvPr/>
        </p:nvSpPr>
        <p:spPr>
          <a:xfrm>
            <a:off x="5438104" y="3626978"/>
            <a:ext cx="299510" cy="299510"/>
          </a:xfrm>
          <a:prstGeom prst="ellipse">
            <a:avLst/>
          </a:prstGeom>
          <a:gradFill>
            <a:gsLst>
              <a:gs pos="90000">
                <a:schemeClr val="accent6">
                  <a:lumMod val="60000"/>
                  <a:lumOff val="40000"/>
                </a:schemeClr>
              </a:gs>
              <a:gs pos="100000">
                <a:schemeClr val="accent6">
                  <a:lumMod val="40000"/>
                  <a:lumOff val="60000"/>
                </a:schemeClr>
              </a:gs>
              <a:gs pos="0">
                <a:schemeClr val="accent6">
                  <a:lumMod val="75000"/>
                </a:schemeClr>
              </a:gs>
            </a:gsLst>
            <a:lin ang="13200000" scaled="0"/>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bg1"/>
              </a:solidFill>
              <a:latin typeface="Arial" panose="020B0604020202020204" pitchFamily="34" charset="0"/>
            </a:endParaRPr>
          </a:p>
        </p:txBody>
      </p:sp>
      <p:sp>
        <p:nvSpPr>
          <p:cNvPr id="50" name="円/楕円 20">
            <a:extLst>
              <a:ext uri="{FF2B5EF4-FFF2-40B4-BE49-F238E27FC236}">
                <a16:creationId xmlns:a16="http://schemas.microsoft.com/office/drawing/2014/main" xmlns="" id="{8B4CABCD-AD83-40AC-BCA3-826B3A181EC7}"/>
              </a:ext>
            </a:extLst>
          </p:cNvPr>
          <p:cNvSpPr/>
          <p:nvPr/>
        </p:nvSpPr>
        <p:spPr>
          <a:xfrm>
            <a:off x="4187939" y="3626978"/>
            <a:ext cx="299510" cy="299510"/>
          </a:xfrm>
          <a:prstGeom prst="ellipse">
            <a:avLst/>
          </a:prstGeom>
          <a:gradFill>
            <a:gsLst>
              <a:gs pos="90000">
                <a:schemeClr val="accent6">
                  <a:lumMod val="60000"/>
                  <a:lumOff val="40000"/>
                </a:schemeClr>
              </a:gs>
              <a:gs pos="100000">
                <a:schemeClr val="accent6">
                  <a:lumMod val="40000"/>
                  <a:lumOff val="60000"/>
                </a:schemeClr>
              </a:gs>
              <a:gs pos="0">
                <a:schemeClr val="accent6">
                  <a:lumMod val="75000"/>
                </a:schemeClr>
              </a:gs>
            </a:gsLst>
            <a:lin ang="13200000" scaled="0"/>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bg1"/>
              </a:solidFill>
              <a:latin typeface="Arial" panose="020B0604020202020204" pitchFamily="34" charset="0"/>
            </a:endParaRPr>
          </a:p>
        </p:txBody>
      </p:sp>
      <p:sp>
        <p:nvSpPr>
          <p:cNvPr id="51" name="円/楕円 21">
            <a:extLst>
              <a:ext uri="{FF2B5EF4-FFF2-40B4-BE49-F238E27FC236}">
                <a16:creationId xmlns:a16="http://schemas.microsoft.com/office/drawing/2014/main" xmlns="" id="{3B2F9226-33EA-4614-967F-00B01E3AECB4}"/>
              </a:ext>
            </a:extLst>
          </p:cNvPr>
          <p:cNvSpPr/>
          <p:nvPr/>
        </p:nvSpPr>
        <p:spPr>
          <a:xfrm>
            <a:off x="4604660" y="3626978"/>
            <a:ext cx="299510" cy="299510"/>
          </a:xfrm>
          <a:prstGeom prst="ellipse">
            <a:avLst/>
          </a:prstGeom>
          <a:gradFill>
            <a:gsLst>
              <a:gs pos="90000">
                <a:schemeClr val="accent6">
                  <a:lumMod val="60000"/>
                  <a:lumOff val="40000"/>
                </a:schemeClr>
              </a:gs>
              <a:gs pos="100000">
                <a:schemeClr val="accent6">
                  <a:lumMod val="40000"/>
                  <a:lumOff val="60000"/>
                </a:schemeClr>
              </a:gs>
              <a:gs pos="0">
                <a:schemeClr val="accent6">
                  <a:lumMod val="75000"/>
                </a:schemeClr>
              </a:gs>
            </a:gsLst>
            <a:lin ang="13200000" scaled="0"/>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bg1"/>
              </a:solidFill>
              <a:latin typeface="Arial" panose="020B0604020202020204" pitchFamily="34" charset="0"/>
            </a:endParaRPr>
          </a:p>
        </p:txBody>
      </p:sp>
      <p:sp>
        <p:nvSpPr>
          <p:cNvPr id="52" name="円/楕円 22">
            <a:extLst>
              <a:ext uri="{FF2B5EF4-FFF2-40B4-BE49-F238E27FC236}">
                <a16:creationId xmlns:a16="http://schemas.microsoft.com/office/drawing/2014/main" xmlns="" id="{F2D56A52-1DC2-4D9A-AF5E-D21B2B3D211D}"/>
              </a:ext>
            </a:extLst>
          </p:cNvPr>
          <p:cNvSpPr/>
          <p:nvPr/>
        </p:nvSpPr>
        <p:spPr>
          <a:xfrm>
            <a:off x="6151370" y="3626978"/>
            <a:ext cx="299510" cy="299510"/>
          </a:xfrm>
          <a:prstGeom prst="ellipse">
            <a:avLst/>
          </a:prstGeom>
          <a:gradFill>
            <a:gsLst>
              <a:gs pos="90000">
                <a:schemeClr val="accent6">
                  <a:lumMod val="60000"/>
                  <a:lumOff val="40000"/>
                </a:schemeClr>
              </a:gs>
              <a:gs pos="100000">
                <a:schemeClr val="accent6">
                  <a:lumMod val="40000"/>
                  <a:lumOff val="60000"/>
                </a:schemeClr>
              </a:gs>
              <a:gs pos="0">
                <a:schemeClr val="accent6">
                  <a:lumMod val="75000"/>
                </a:schemeClr>
              </a:gs>
            </a:gsLst>
            <a:lin ang="13200000" scaled="0"/>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bg1"/>
              </a:solidFill>
              <a:latin typeface="Arial" panose="020B0604020202020204" pitchFamily="34" charset="0"/>
            </a:endParaRPr>
          </a:p>
        </p:txBody>
      </p:sp>
      <p:sp>
        <p:nvSpPr>
          <p:cNvPr id="53" name="円/楕円 23">
            <a:extLst>
              <a:ext uri="{FF2B5EF4-FFF2-40B4-BE49-F238E27FC236}">
                <a16:creationId xmlns:a16="http://schemas.microsoft.com/office/drawing/2014/main" xmlns="" id="{68327F98-B779-4C79-B83F-F42014834DDE}"/>
              </a:ext>
            </a:extLst>
          </p:cNvPr>
          <p:cNvSpPr/>
          <p:nvPr/>
        </p:nvSpPr>
        <p:spPr>
          <a:xfrm>
            <a:off x="6389496" y="3031661"/>
            <a:ext cx="299510" cy="299510"/>
          </a:xfrm>
          <a:prstGeom prst="ellipse">
            <a:avLst/>
          </a:prstGeom>
          <a:gradFill>
            <a:gsLst>
              <a:gs pos="90000">
                <a:srgbClr val="F1948A"/>
              </a:gs>
              <a:gs pos="100000">
                <a:srgbClr val="F5B7B1"/>
              </a:gs>
              <a:gs pos="0">
                <a:srgbClr val="C00000"/>
              </a:gs>
            </a:gsLst>
            <a:lin ang="13200000" scaled="0"/>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bg1"/>
              </a:solidFill>
              <a:latin typeface="Arial" panose="020B0604020202020204" pitchFamily="34" charset="0"/>
            </a:endParaRPr>
          </a:p>
        </p:txBody>
      </p:sp>
      <p:sp>
        <p:nvSpPr>
          <p:cNvPr id="54" name="円/楕円 24">
            <a:extLst>
              <a:ext uri="{FF2B5EF4-FFF2-40B4-BE49-F238E27FC236}">
                <a16:creationId xmlns:a16="http://schemas.microsoft.com/office/drawing/2014/main" xmlns="" id="{EE365C33-7E7B-4536-8FB9-4572E663E4D7}"/>
              </a:ext>
            </a:extLst>
          </p:cNvPr>
          <p:cNvSpPr/>
          <p:nvPr/>
        </p:nvSpPr>
        <p:spPr>
          <a:xfrm>
            <a:off x="6806218" y="3031661"/>
            <a:ext cx="299510" cy="299510"/>
          </a:xfrm>
          <a:prstGeom prst="ellipse">
            <a:avLst/>
          </a:prstGeom>
          <a:gradFill>
            <a:gsLst>
              <a:gs pos="90000">
                <a:srgbClr val="F1948A"/>
              </a:gs>
              <a:gs pos="100000">
                <a:srgbClr val="F5B7B1"/>
              </a:gs>
              <a:gs pos="0">
                <a:srgbClr val="C00000"/>
              </a:gs>
            </a:gsLst>
            <a:lin ang="13200000" scaled="0"/>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bg1"/>
              </a:solidFill>
              <a:latin typeface="Arial" panose="020B0604020202020204" pitchFamily="34" charset="0"/>
            </a:endParaRPr>
          </a:p>
        </p:txBody>
      </p:sp>
      <p:sp>
        <p:nvSpPr>
          <p:cNvPr id="55" name="円/楕円 25">
            <a:extLst>
              <a:ext uri="{FF2B5EF4-FFF2-40B4-BE49-F238E27FC236}">
                <a16:creationId xmlns:a16="http://schemas.microsoft.com/office/drawing/2014/main" xmlns="" id="{7CE34FE5-0055-4243-94A6-A9FCAD06907A}"/>
              </a:ext>
            </a:extLst>
          </p:cNvPr>
          <p:cNvSpPr/>
          <p:nvPr/>
        </p:nvSpPr>
        <p:spPr>
          <a:xfrm>
            <a:off x="7222940" y="3031661"/>
            <a:ext cx="299510" cy="299510"/>
          </a:xfrm>
          <a:prstGeom prst="ellipse">
            <a:avLst/>
          </a:prstGeom>
          <a:gradFill>
            <a:gsLst>
              <a:gs pos="90000">
                <a:srgbClr val="F1948A"/>
              </a:gs>
              <a:gs pos="100000">
                <a:srgbClr val="F5B7B1"/>
              </a:gs>
              <a:gs pos="0">
                <a:srgbClr val="C00000"/>
              </a:gs>
            </a:gsLst>
            <a:lin ang="13200000" scaled="0"/>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bg1"/>
              </a:solidFill>
              <a:latin typeface="Arial" panose="020B0604020202020204" pitchFamily="34" charset="0"/>
            </a:endParaRPr>
          </a:p>
        </p:txBody>
      </p:sp>
      <p:sp>
        <p:nvSpPr>
          <p:cNvPr id="56" name="円/楕円 26">
            <a:extLst>
              <a:ext uri="{FF2B5EF4-FFF2-40B4-BE49-F238E27FC236}">
                <a16:creationId xmlns:a16="http://schemas.microsoft.com/office/drawing/2014/main" xmlns="" id="{716717F5-CB46-4A6F-B753-CE9FDA2584BA}"/>
              </a:ext>
            </a:extLst>
          </p:cNvPr>
          <p:cNvSpPr/>
          <p:nvPr/>
        </p:nvSpPr>
        <p:spPr>
          <a:xfrm>
            <a:off x="7639661" y="3031661"/>
            <a:ext cx="299510" cy="299510"/>
          </a:xfrm>
          <a:prstGeom prst="ellipse">
            <a:avLst/>
          </a:prstGeom>
          <a:gradFill>
            <a:gsLst>
              <a:gs pos="90000">
                <a:srgbClr val="F1948A"/>
              </a:gs>
              <a:gs pos="100000">
                <a:srgbClr val="F5B7B1"/>
              </a:gs>
              <a:gs pos="0">
                <a:srgbClr val="C00000"/>
              </a:gs>
            </a:gsLst>
            <a:lin ang="13200000" scaled="0"/>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bg1"/>
              </a:solidFill>
              <a:latin typeface="Arial" panose="020B0604020202020204" pitchFamily="34" charset="0"/>
            </a:endParaRPr>
          </a:p>
        </p:txBody>
      </p:sp>
      <p:sp>
        <p:nvSpPr>
          <p:cNvPr id="57" name="円/楕円 27">
            <a:extLst>
              <a:ext uri="{FF2B5EF4-FFF2-40B4-BE49-F238E27FC236}">
                <a16:creationId xmlns:a16="http://schemas.microsoft.com/office/drawing/2014/main" xmlns="" id="{2606B9CD-975A-415D-8134-CB46D16C35F9}"/>
              </a:ext>
            </a:extLst>
          </p:cNvPr>
          <p:cNvSpPr/>
          <p:nvPr/>
        </p:nvSpPr>
        <p:spPr>
          <a:xfrm>
            <a:off x="6568091" y="3626978"/>
            <a:ext cx="299510" cy="299510"/>
          </a:xfrm>
          <a:prstGeom prst="ellipse">
            <a:avLst/>
          </a:prstGeom>
          <a:gradFill>
            <a:gsLst>
              <a:gs pos="90000">
                <a:schemeClr val="accent6">
                  <a:lumMod val="60000"/>
                  <a:lumOff val="40000"/>
                </a:schemeClr>
              </a:gs>
              <a:gs pos="100000">
                <a:schemeClr val="accent6">
                  <a:lumMod val="40000"/>
                  <a:lumOff val="60000"/>
                </a:schemeClr>
              </a:gs>
              <a:gs pos="0">
                <a:schemeClr val="accent6">
                  <a:lumMod val="75000"/>
                </a:schemeClr>
              </a:gs>
            </a:gsLst>
            <a:lin ang="13200000" scaled="0"/>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bg1"/>
              </a:solidFill>
              <a:latin typeface="Arial" panose="020B0604020202020204" pitchFamily="34" charset="0"/>
            </a:endParaRPr>
          </a:p>
        </p:txBody>
      </p:sp>
      <p:sp>
        <p:nvSpPr>
          <p:cNvPr id="58" name="円/楕円 28">
            <a:extLst>
              <a:ext uri="{FF2B5EF4-FFF2-40B4-BE49-F238E27FC236}">
                <a16:creationId xmlns:a16="http://schemas.microsoft.com/office/drawing/2014/main" xmlns="" id="{56EBF3DD-98A3-4771-BF4B-FEA4C311554A}"/>
              </a:ext>
            </a:extLst>
          </p:cNvPr>
          <p:cNvSpPr/>
          <p:nvPr/>
        </p:nvSpPr>
        <p:spPr>
          <a:xfrm>
            <a:off x="7818256" y="3626978"/>
            <a:ext cx="299510" cy="299510"/>
          </a:xfrm>
          <a:prstGeom prst="ellipse">
            <a:avLst/>
          </a:prstGeom>
          <a:gradFill>
            <a:gsLst>
              <a:gs pos="90000">
                <a:schemeClr val="accent6">
                  <a:lumMod val="60000"/>
                  <a:lumOff val="40000"/>
                </a:schemeClr>
              </a:gs>
              <a:gs pos="100000">
                <a:schemeClr val="accent6">
                  <a:lumMod val="40000"/>
                  <a:lumOff val="60000"/>
                </a:schemeClr>
              </a:gs>
              <a:gs pos="0">
                <a:schemeClr val="accent6">
                  <a:lumMod val="75000"/>
                </a:schemeClr>
              </a:gs>
            </a:gsLst>
            <a:lin ang="13200000" scaled="0"/>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bg1"/>
              </a:solidFill>
              <a:latin typeface="Arial" panose="020B0604020202020204" pitchFamily="34" charset="0"/>
            </a:endParaRPr>
          </a:p>
        </p:txBody>
      </p:sp>
      <p:sp>
        <p:nvSpPr>
          <p:cNvPr id="59" name="円/楕円 29">
            <a:extLst>
              <a:ext uri="{FF2B5EF4-FFF2-40B4-BE49-F238E27FC236}">
                <a16:creationId xmlns:a16="http://schemas.microsoft.com/office/drawing/2014/main" xmlns="" id="{07B1506E-805E-4CF0-9194-CFC5CF9B9741}"/>
              </a:ext>
            </a:extLst>
          </p:cNvPr>
          <p:cNvSpPr/>
          <p:nvPr/>
        </p:nvSpPr>
        <p:spPr>
          <a:xfrm>
            <a:off x="8234978" y="3626978"/>
            <a:ext cx="299510" cy="299510"/>
          </a:xfrm>
          <a:prstGeom prst="ellipse">
            <a:avLst/>
          </a:prstGeom>
          <a:gradFill>
            <a:gsLst>
              <a:gs pos="90000">
                <a:schemeClr val="accent6">
                  <a:lumMod val="60000"/>
                  <a:lumOff val="40000"/>
                </a:schemeClr>
              </a:gs>
              <a:gs pos="100000">
                <a:schemeClr val="accent6">
                  <a:lumMod val="40000"/>
                  <a:lumOff val="60000"/>
                </a:schemeClr>
              </a:gs>
              <a:gs pos="0">
                <a:schemeClr val="accent6">
                  <a:lumMod val="75000"/>
                </a:schemeClr>
              </a:gs>
            </a:gsLst>
            <a:lin ang="13200000" scaled="0"/>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bg1"/>
              </a:solidFill>
              <a:latin typeface="Arial" panose="020B0604020202020204" pitchFamily="34" charset="0"/>
            </a:endParaRPr>
          </a:p>
        </p:txBody>
      </p:sp>
      <p:sp>
        <p:nvSpPr>
          <p:cNvPr id="60" name="円/楕円 30">
            <a:extLst>
              <a:ext uri="{FF2B5EF4-FFF2-40B4-BE49-F238E27FC236}">
                <a16:creationId xmlns:a16="http://schemas.microsoft.com/office/drawing/2014/main" xmlns="" id="{DC74D3E0-1DC2-45D9-A0B6-F9E52ED4B131}"/>
              </a:ext>
            </a:extLst>
          </p:cNvPr>
          <p:cNvSpPr/>
          <p:nvPr/>
        </p:nvSpPr>
        <p:spPr>
          <a:xfrm>
            <a:off x="6984813" y="3626978"/>
            <a:ext cx="299510" cy="299510"/>
          </a:xfrm>
          <a:prstGeom prst="ellipse">
            <a:avLst/>
          </a:prstGeom>
          <a:gradFill>
            <a:gsLst>
              <a:gs pos="90000">
                <a:schemeClr val="accent6">
                  <a:lumMod val="60000"/>
                  <a:lumOff val="40000"/>
                </a:schemeClr>
              </a:gs>
              <a:gs pos="100000">
                <a:schemeClr val="accent6">
                  <a:lumMod val="40000"/>
                  <a:lumOff val="60000"/>
                </a:schemeClr>
              </a:gs>
              <a:gs pos="0">
                <a:schemeClr val="accent6">
                  <a:lumMod val="75000"/>
                </a:schemeClr>
              </a:gs>
            </a:gsLst>
            <a:lin ang="13200000" scaled="0"/>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bg1"/>
              </a:solidFill>
              <a:latin typeface="Arial" panose="020B0604020202020204" pitchFamily="34" charset="0"/>
            </a:endParaRPr>
          </a:p>
        </p:txBody>
      </p:sp>
      <p:sp>
        <p:nvSpPr>
          <p:cNvPr id="61" name="円/楕円 31">
            <a:extLst>
              <a:ext uri="{FF2B5EF4-FFF2-40B4-BE49-F238E27FC236}">
                <a16:creationId xmlns:a16="http://schemas.microsoft.com/office/drawing/2014/main" xmlns="" id="{6518DC17-1E57-4E85-AA13-C1F64C2ACF24}"/>
              </a:ext>
            </a:extLst>
          </p:cNvPr>
          <p:cNvSpPr/>
          <p:nvPr/>
        </p:nvSpPr>
        <p:spPr>
          <a:xfrm>
            <a:off x="7401535" y="3626978"/>
            <a:ext cx="299510" cy="299510"/>
          </a:xfrm>
          <a:prstGeom prst="ellipse">
            <a:avLst/>
          </a:prstGeom>
          <a:gradFill>
            <a:gsLst>
              <a:gs pos="90000">
                <a:schemeClr val="accent6">
                  <a:lumMod val="60000"/>
                  <a:lumOff val="40000"/>
                </a:schemeClr>
              </a:gs>
              <a:gs pos="100000">
                <a:schemeClr val="accent6">
                  <a:lumMod val="40000"/>
                  <a:lumOff val="60000"/>
                </a:schemeClr>
              </a:gs>
              <a:gs pos="0">
                <a:schemeClr val="accent6">
                  <a:lumMod val="75000"/>
                </a:schemeClr>
              </a:gs>
            </a:gsLst>
            <a:lin ang="13200000" scaled="0"/>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bg1"/>
              </a:solidFill>
              <a:latin typeface="Arial" panose="020B0604020202020204" pitchFamily="34" charset="0"/>
            </a:endParaRPr>
          </a:p>
        </p:txBody>
      </p:sp>
      <p:sp>
        <p:nvSpPr>
          <p:cNvPr id="62" name="テキスト ボックス 61">
            <a:extLst>
              <a:ext uri="{FF2B5EF4-FFF2-40B4-BE49-F238E27FC236}">
                <a16:creationId xmlns:a16="http://schemas.microsoft.com/office/drawing/2014/main" xmlns="" id="{854421EA-D81E-4D7E-B680-704B2DD18053}"/>
              </a:ext>
            </a:extLst>
          </p:cNvPr>
          <p:cNvSpPr txBox="1">
            <a:spLocks noChangeArrowheads="1"/>
          </p:cNvSpPr>
          <p:nvPr/>
        </p:nvSpPr>
        <p:spPr bwMode="auto">
          <a:xfrm>
            <a:off x="4129350" y="5013697"/>
            <a:ext cx="8771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dirty="0">
                <a:effectLst/>
                <a:latin typeface="HGP創英角ｺﾞｼｯｸUB" panose="020B0900000000000000" pitchFamily="50" charset="-128"/>
                <a:ea typeface="HGP創英角ｺﾞｼｯｸUB" panose="020B0900000000000000" pitchFamily="50" charset="-128"/>
              </a:rPr>
              <a:t>大阪人</a:t>
            </a:r>
          </a:p>
        </p:txBody>
      </p:sp>
      <p:sp>
        <p:nvSpPr>
          <p:cNvPr id="63" name="テキスト ボックス 62">
            <a:extLst>
              <a:ext uri="{FF2B5EF4-FFF2-40B4-BE49-F238E27FC236}">
                <a16:creationId xmlns:a16="http://schemas.microsoft.com/office/drawing/2014/main" xmlns="" id="{FC54ED55-1E43-41A6-910C-55568D4D79C7}"/>
              </a:ext>
            </a:extLst>
          </p:cNvPr>
          <p:cNvSpPr txBox="1">
            <a:spLocks noChangeArrowheads="1"/>
          </p:cNvSpPr>
          <p:nvPr/>
        </p:nvSpPr>
        <p:spPr bwMode="auto">
          <a:xfrm>
            <a:off x="6926199" y="5013697"/>
            <a:ext cx="82907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dirty="0">
                <a:effectLst/>
                <a:latin typeface="HGP創英角ｺﾞｼｯｸUB" panose="020B0900000000000000" pitchFamily="50" charset="-128"/>
                <a:ea typeface="HGP創英角ｺﾞｼｯｸUB" panose="020B0900000000000000" pitchFamily="50" charset="-128"/>
              </a:rPr>
              <a:t>その他</a:t>
            </a:r>
          </a:p>
        </p:txBody>
      </p:sp>
      <p:sp>
        <p:nvSpPr>
          <p:cNvPr id="64" name="テキスト ボックス 63">
            <a:extLst>
              <a:ext uri="{FF2B5EF4-FFF2-40B4-BE49-F238E27FC236}">
                <a16:creationId xmlns:a16="http://schemas.microsoft.com/office/drawing/2014/main" xmlns="" id="{FDFDA81C-3669-4D62-9803-F3DF965D4260}"/>
              </a:ext>
            </a:extLst>
          </p:cNvPr>
          <p:cNvSpPr txBox="1">
            <a:spLocks noChangeArrowheads="1"/>
          </p:cNvSpPr>
          <p:nvPr/>
        </p:nvSpPr>
        <p:spPr bwMode="auto">
          <a:xfrm>
            <a:off x="984345" y="2245432"/>
            <a:ext cx="15840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dirty="0">
                <a:effectLst/>
                <a:latin typeface="HGP創英角ｺﾞｼｯｸUB" panose="020B0900000000000000" pitchFamily="50" charset="-128"/>
                <a:ea typeface="HGP創英角ｺﾞｼｯｸUB" panose="020B0900000000000000" pitchFamily="50" charset="-128"/>
              </a:rPr>
              <a:t>かき混ぜて・・・</a:t>
            </a:r>
          </a:p>
        </p:txBody>
      </p:sp>
      <p:sp>
        <p:nvSpPr>
          <p:cNvPr id="65" name="テキスト ボックス 64">
            <a:extLst>
              <a:ext uri="{FF2B5EF4-FFF2-40B4-BE49-F238E27FC236}">
                <a16:creationId xmlns:a16="http://schemas.microsoft.com/office/drawing/2014/main" xmlns="" id="{CFCA5D16-C9CA-4236-AB69-6541CCB486FC}"/>
              </a:ext>
            </a:extLst>
          </p:cNvPr>
          <p:cNvSpPr txBox="1">
            <a:spLocks noChangeArrowheads="1"/>
          </p:cNvSpPr>
          <p:nvPr/>
        </p:nvSpPr>
        <p:spPr bwMode="auto">
          <a:xfrm>
            <a:off x="984345" y="2641476"/>
            <a:ext cx="174599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dirty="0">
                <a:effectLst/>
                <a:latin typeface="HGP創英角ｺﾞｼｯｸUB" panose="020B0900000000000000" pitchFamily="50" charset="-128"/>
                <a:ea typeface="HGP創英角ｺﾞｼｯｸUB" panose="020B0900000000000000" pitchFamily="50" charset="-128"/>
              </a:rPr>
              <a:t>標本をとると・・・</a:t>
            </a:r>
          </a:p>
        </p:txBody>
      </p:sp>
      <p:sp>
        <p:nvSpPr>
          <p:cNvPr id="66"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統計的検定における前提</a:t>
            </a:r>
          </a:p>
        </p:txBody>
      </p:sp>
    </p:spTree>
    <p:extLst>
      <p:ext uri="{BB962C8B-B14F-4D97-AF65-F5344CB8AC3E}">
        <p14:creationId xmlns:p14="http://schemas.microsoft.com/office/powerpoint/2010/main" val="317726882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500"/>
                                        <p:tgtEl>
                                          <p:spTgt spid="41"/>
                                        </p:tgtEl>
                                      </p:cBhvr>
                                    </p:animEffect>
                                  </p:childTnLst>
                                </p:cTn>
                              </p:par>
                            </p:childTnLst>
                          </p:cTn>
                        </p:par>
                        <p:par>
                          <p:cTn id="8" fill="hold">
                            <p:stCondLst>
                              <p:cond delay="500"/>
                            </p:stCondLst>
                            <p:childTnLst>
                              <p:par>
                                <p:cTn id="9" presetID="42" presetClass="entr" presetSubtype="0" fill="hold" grpId="0" nodeType="afterEffect">
                                  <p:stCondLst>
                                    <p:cond delay="250"/>
                                  </p:stCondLst>
                                  <p:childTnLst>
                                    <p:set>
                                      <p:cBhvr>
                                        <p:cTn id="10" dur="1" fill="hold">
                                          <p:stCondLst>
                                            <p:cond delay="0"/>
                                          </p:stCondLst>
                                        </p:cTn>
                                        <p:tgtEl>
                                          <p:spTgt spid="39"/>
                                        </p:tgtEl>
                                        <p:attrNameLst>
                                          <p:attrName>style.visibility</p:attrName>
                                        </p:attrNameLst>
                                      </p:cBhvr>
                                      <p:to>
                                        <p:strVal val="visible"/>
                                      </p:to>
                                    </p:set>
                                    <p:animEffect transition="in" filter="fade">
                                      <p:cBhvr>
                                        <p:cTn id="11" dur="750"/>
                                        <p:tgtEl>
                                          <p:spTgt spid="39"/>
                                        </p:tgtEl>
                                      </p:cBhvr>
                                    </p:animEffect>
                                    <p:anim calcmode="lin" valueType="num">
                                      <p:cBhvr>
                                        <p:cTn id="12" dur="750" fill="hold"/>
                                        <p:tgtEl>
                                          <p:spTgt spid="39"/>
                                        </p:tgtEl>
                                        <p:attrNameLst>
                                          <p:attrName>ppt_x</p:attrName>
                                        </p:attrNameLst>
                                      </p:cBhvr>
                                      <p:tavLst>
                                        <p:tav tm="0">
                                          <p:val>
                                            <p:strVal val="#ppt_x"/>
                                          </p:val>
                                        </p:tav>
                                        <p:tav tm="100000">
                                          <p:val>
                                            <p:strVal val="#ppt_x"/>
                                          </p:val>
                                        </p:tav>
                                      </p:tavLst>
                                    </p:anim>
                                    <p:anim calcmode="lin" valueType="num">
                                      <p:cBhvr>
                                        <p:cTn id="13" dur="750" fill="hold"/>
                                        <p:tgtEl>
                                          <p:spTgt spid="39"/>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250"/>
                                  </p:stCondLst>
                                  <p:childTnLst>
                                    <p:set>
                                      <p:cBhvr>
                                        <p:cTn id="15" dur="1" fill="hold">
                                          <p:stCondLst>
                                            <p:cond delay="0"/>
                                          </p:stCondLst>
                                        </p:cTn>
                                        <p:tgtEl>
                                          <p:spTgt spid="37"/>
                                        </p:tgtEl>
                                        <p:attrNameLst>
                                          <p:attrName>style.visibility</p:attrName>
                                        </p:attrNameLst>
                                      </p:cBhvr>
                                      <p:to>
                                        <p:strVal val="visible"/>
                                      </p:to>
                                    </p:set>
                                    <p:animEffect transition="in" filter="fade">
                                      <p:cBhvr>
                                        <p:cTn id="16" dur="750"/>
                                        <p:tgtEl>
                                          <p:spTgt spid="37"/>
                                        </p:tgtEl>
                                      </p:cBhvr>
                                    </p:animEffect>
                                    <p:anim calcmode="lin" valueType="num">
                                      <p:cBhvr>
                                        <p:cTn id="17" dur="750" fill="hold"/>
                                        <p:tgtEl>
                                          <p:spTgt spid="37"/>
                                        </p:tgtEl>
                                        <p:attrNameLst>
                                          <p:attrName>ppt_x</p:attrName>
                                        </p:attrNameLst>
                                      </p:cBhvr>
                                      <p:tavLst>
                                        <p:tav tm="0">
                                          <p:val>
                                            <p:strVal val="#ppt_x"/>
                                          </p:val>
                                        </p:tav>
                                        <p:tav tm="100000">
                                          <p:val>
                                            <p:strVal val="#ppt_x"/>
                                          </p:val>
                                        </p:tav>
                                      </p:tavLst>
                                    </p:anim>
                                    <p:anim calcmode="lin" valueType="num">
                                      <p:cBhvr>
                                        <p:cTn id="18" dur="750" fill="hold"/>
                                        <p:tgtEl>
                                          <p:spTgt spid="37"/>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62"/>
                                        </p:tgtEl>
                                        <p:attrNameLst>
                                          <p:attrName>style.visibility</p:attrName>
                                        </p:attrNameLst>
                                      </p:cBhvr>
                                      <p:to>
                                        <p:strVal val="visible"/>
                                      </p:to>
                                    </p:set>
                                    <p:animEffect transition="in" filter="fade">
                                      <p:cBhvr>
                                        <p:cTn id="22" dur="500"/>
                                        <p:tgtEl>
                                          <p:spTgt spid="6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3"/>
                                        </p:tgtEl>
                                        <p:attrNameLst>
                                          <p:attrName>style.visibility</p:attrName>
                                        </p:attrNameLst>
                                      </p:cBhvr>
                                      <p:to>
                                        <p:strVal val="visible"/>
                                      </p:to>
                                    </p:set>
                                    <p:animEffect transition="in" filter="fade">
                                      <p:cBhvr>
                                        <p:cTn id="25" dur="500"/>
                                        <p:tgtEl>
                                          <p:spTgt spid="63"/>
                                        </p:tgtEl>
                                      </p:cBhvr>
                                    </p:animEffect>
                                  </p:childTnLst>
                                </p:cTn>
                              </p:par>
                            </p:childTnLst>
                          </p:cTn>
                        </p:par>
                        <p:par>
                          <p:cTn id="26" fill="hold">
                            <p:stCondLst>
                              <p:cond delay="2000"/>
                            </p:stCondLst>
                            <p:childTnLst>
                              <p:par>
                                <p:cTn id="27" presetID="10" presetClass="entr" presetSubtype="0" fill="hold" nodeType="afterEffect">
                                  <p:stCondLst>
                                    <p:cond delay="250"/>
                                  </p:stCondLst>
                                  <p:childTnLst>
                                    <p:set>
                                      <p:cBhvr>
                                        <p:cTn id="28" dur="1" fill="hold">
                                          <p:stCondLst>
                                            <p:cond delay="0"/>
                                          </p:stCondLst>
                                        </p:cTn>
                                        <p:tgtEl>
                                          <p:spTgt spid="42"/>
                                        </p:tgtEl>
                                        <p:attrNameLst>
                                          <p:attrName>style.visibility</p:attrName>
                                        </p:attrNameLst>
                                      </p:cBhvr>
                                      <p:to>
                                        <p:strVal val="visible"/>
                                      </p:to>
                                    </p:set>
                                    <p:animEffect transition="in" filter="fade">
                                      <p:cBhvr>
                                        <p:cTn id="29" dur="500"/>
                                        <p:tgtEl>
                                          <p:spTgt spid="42"/>
                                        </p:tgtEl>
                                      </p:cBhvr>
                                    </p:animEffect>
                                  </p:childTnLst>
                                </p:cTn>
                              </p:par>
                              <p:par>
                                <p:cTn id="30" presetID="10" presetClass="entr" presetSubtype="0" fill="hold" nodeType="withEffect">
                                  <p:stCondLst>
                                    <p:cond delay="250"/>
                                  </p:stCondLst>
                                  <p:childTnLst>
                                    <p:set>
                                      <p:cBhvr>
                                        <p:cTn id="31" dur="1" fill="hold">
                                          <p:stCondLst>
                                            <p:cond delay="0"/>
                                          </p:stCondLst>
                                        </p:cTn>
                                        <p:tgtEl>
                                          <p:spTgt spid="43"/>
                                        </p:tgtEl>
                                        <p:attrNameLst>
                                          <p:attrName>style.visibility</p:attrName>
                                        </p:attrNameLst>
                                      </p:cBhvr>
                                      <p:to>
                                        <p:strVal val="visible"/>
                                      </p:to>
                                    </p:set>
                                    <p:animEffect transition="in" filter="fade">
                                      <p:cBhvr>
                                        <p:cTn id="32" dur="500"/>
                                        <p:tgtEl>
                                          <p:spTgt spid="43"/>
                                        </p:tgtEl>
                                      </p:cBhvr>
                                    </p:animEffect>
                                  </p:childTnLst>
                                </p:cTn>
                              </p:par>
                              <p:par>
                                <p:cTn id="33" presetID="10" presetClass="entr" presetSubtype="0" fill="hold" nodeType="withEffect">
                                  <p:stCondLst>
                                    <p:cond delay="250"/>
                                  </p:stCondLst>
                                  <p:childTnLst>
                                    <p:set>
                                      <p:cBhvr>
                                        <p:cTn id="34" dur="1" fill="hold">
                                          <p:stCondLst>
                                            <p:cond delay="0"/>
                                          </p:stCondLst>
                                        </p:cTn>
                                        <p:tgtEl>
                                          <p:spTgt spid="44"/>
                                        </p:tgtEl>
                                        <p:attrNameLst>
                                          <p:attrName>style.visibility</p:attrName>
                                        </p:attrNameLst>
                                      </p:cBhvr>
                                      <p:to>
                                        <p:strVal val="visible"/>
                                      </p:to>
                                    </p:set>
                                    <p:animEffect transition="in" filter="fade">
                                      <p:cBhvr>
                                        <p:cTn id="35" dur="500"/>
                                        <p:tgtEl>
                                          <p:spTgt spid="44"/>
                                        </p:tgtEl>
                                      </p:cBhvr>
                                    </p:animEffect>
                                  </p:childTnLst>
                                </p:cTn>
                              </p:par>
                              <p:par>
                                <p:cTn id="36" presetID="10" presetClass="entr" presetSubtype="0" fill="hold" nodeType="withEffect">
                                  <p:stCondLst>
                                    <p:cond delay="250"/>
                                  </p:stCondLst>
                                  <p:childTnLst>
                                    <p:set>
                                      <p:cBhvr>
                                        <p:cTn id="37" dur="1" fill="hold">
                                          <p:stCondLst>
                                            <p:cond delay="0"/>
                                          </p:stCondLst>
                                        </p:cTn>
                                        <p:tgtEl>
                                          <p:spTgt spid="45"/>
                                        </p:tgtEl>
                                        <p:attrNameLst>
                                          <p:attrName>style.visibility</p:attrName>
                                        </p:attrNameLst>
                                      </p:cBhvr>
                                      <p:to>
                                        <p:strVal val="visible"/>
                                      </p:to>
                                    </p:set>
                                    <p:animEffect transition="in" filter="fade">
                                      <p:cBhvr>
                                        <p:cTn id="38" dur="500"/>
                                        <p:tgtEl>
                                          <p:spTgt spid="45"/>
                                        </p:tgtEl>
                                      </p:cBhvr>
                                    </p:animEffect>
                                  </p:childTnLst>
                                </p:cTn>
                              </p:par>
                              <p:par>
                                <p:cTn id="39" presetID="10" presetClass="entr" presetSubtype="0" fill="hold" nodeType="withEffect">
                                  <p:stCondLst>
                                    <p:cond delay="250"/>
                                  </p:stCondLst>
                                  <p:childTnLst>
                                    <p:set>
                                      <p:cBhvr>
                                        <p:cTn id="40" dur="1" fill="hold">
                                          <p:stCondLst>
                                            <p:cond delay="0"/>
                                          </p:stCondLst>
                                        </p:cTn>
                                        <p:tgtEl>
                                          <p:spTgt spid="46"/>
                                        </p:tgtEl>
                                        <p:attrNameLst>
                                          <p:attrName>style.visibility</p:attrName>
                                        </p:attrNameLst>
                                      </p:cBhvr>
                                      <p:to>
                                        <p:strVal val="visible"/>
                                      </p:to>
                                    </p:set>
                                    <p:animEffect transition="in" filter="fade">
                                      <p:cBhvr>
                                        <p:cTn id="41" dur="500"/>
                                        <p:tgtEl>
                                          <p:spTgt spid="46"/>
                                        </p:tgtEl>
                                      </p:cBhvr>
                                    </p:animEffect>
                                  </p:childTnLst>
                                </p:cTn>
                              </p:par>
                              <p:par>
                                <p:cTn id="42" presetID="10" presetClass="entr" presetSubtype="0" fill="hold" nodeType="withEffect">
                                  <p:stCondLst>
                                    <p:cond delay="250"/>
                                  </p:stCondLst>
                                  <p:childTnLst>
                                    <p:set>
                                      <p:cBhvr>
                                        <p:cTn id="43" dur="1" fill="hold">
                                          <p:stCondLst>
                                            <p:cond delay="0"/>
                                          </p:stCondLst>
                                        </p:cTn>
                                        <p:tgtEl>
                                          <p:spTgt spid="47"/>
                                        </p:tgtEl>
                                        <p:attrNameLst>
                                          <p:attrName>style.visibility</p:attrName>
                                        </p:attrNameLst>
                                      </p:cBhvr>
                                      <p:to>
                                        <p:strVal val="visible"/>
                                      </p:to>
                                    </p:set>
                                    <p:animEffect transition="in" filter="fade">
                                      <p:cBhvr>
                                        <p:cTn id="44" dur="500"/>
                                        <p:tgtEl>
                                          <p:spTgt spid="47"/>
                                        </p:tgtEl>
                                      </p:cBhvr>
                                    </p:animEffect>
                                  </p:childTnLst>
                                </p:cTn>
                              </p:par>
                              <p:par>
                                <p:cTn id="45" presetID="10" presetClass="entr" presetSubtype="0" fill="hold" nodeType="withEffect">
                                  <p:stCondLst>
                                    <p:cond delay="250"/>
                                  </p:stCondLst>
                                  <p:childTnLst>
                                    <p:set>
                                      <p:cBhvr>
                                        <p:cTn id="46" dur="1" fill="hold">
                                          <p:stCondLst>
                                            <p:cond delay="0"/>
                                          </p:stCondLst>
                                        </p:cTn>
                                        <p:tgtEl>
                                          <p:spTgt spid="48"/>
                                        </p:tgtEl>
                                        <p:attrNameLst>
                                          <p:attrName>style.visibility</p:attrName>
                                        </p:attrNameLst>
                                      </p:cBhvr>
                                      <p:to>
                                        <p:strVal val="visible"/>
                                      </p:to>
                                    </p:set>
                                    <p:animEffect transition="in" filter="fade">
                                      <p:cBhvr>
                                        <p:cTn id="47" dur="500"/>
                                        <p:tgtEl>
                                          <p:spTgt spid="48"/>
                                        </p:tgtEl>
                                      </p:cBhvr>
                                    </p:animEffect>
                                  </p:childTnLst>
                                </p:cTn>
                              </p:par>
                              <p:par>
                                <p:cTn id="48" presetID="10" presetClass="entr" presetSubtype="0" fill="hold" nodeType="withEffect">
                                  <p:stCondLst>
                                    <p:cond delay="250"/>
                                  </p:stCondLst>
                                  <p:childTnLst>
                                    <p:set>
                                      <p:cBhvr>
                                        <p:cTn id="49" dur="1" fill="hold">
                                          <p:stCondLst>
                                            <p:cond delay="0"/>
                                          </p:stCondLst>
                                        </p:cTn>
                                        <p:tgtEl>
                                          <p:spTgt spid="49"/>
                                        </p:tgtEl>
                                        <p:attrNameLst>
                                          <p:attrName>style.visibility</p:attrName>
                                        </p:attrNameLst>
                                      </p:cBhvr>
                                      <p:to>
                                        <p:strVal val="visible"/>
                                      </p:to>
                                    </p:set>
                                    <p:animEffect transition="in" filter="fade">
                                      <p:cBhvr>
                                        <p:cTn id="50" dur="500"/>
                                        <p:tgtEl>
                                          <p:spTgt spid="49"/>
                                        </p:tgtEl>
                                      </p:cBhvr>
                                    </p:animEffect>
                                  </p:childTnLst>
                                </p:cTn>
                              </p:par>
                              <p:par>
                                <p:cTn id="51" presetID="10" presetClass="entr" presetSubtype="0" fill="hold" nodeType="withEffect">
                                  <p:stCondLst>
                                    <p:cond delay="250"/>
                                  </p:stCondLst>
                                  <p:childTnLst>
                                    <p:set>
                                      <p:cBhvr>
                                        <p:cTn id="52" dur="1" fill="hold">
                                          <p:stCondLst>
                                            <p:cond delay="0"/>
                                          </p:stCondLst>
                                        </p:cTn>
                                        <p:tgtEl>
                                          <p:spTgt spid="50"/>
                                        </p:tgtEl>
                                        <p:attrNameLst>
                                          <p:attrName>style.visibility</p:attrName>
                                        </p:attrNameLst>
                                      </p:cBhvr>
                                      <p:to>
                                        <p:strVal val="visible"/>
                                      </p:to>
                                    </p:set>
                                    <p:animEffect transition="in" filter="fade">
                                      <p:cBhvr>
                                        <p:cTn id="53" dur="500"/>
                                        <p:tgtEl>
                                          <p:spTgt spid="50"/>
                                        </p:tgtEl>
                                      </p:cBhvr>
                                    </p:animEffect>
                                  </p:childTnLst>
                                </p:cTn>
                              </p:par>
                              <p:par>
                                <p:cTn id="54" presetID="10" presetClass="entr" presetSubtype="0" fill="hold" nodeType="withEffect">
                                  <p:stCondLst>
                                    <p:cond delay="250"/>
                                  </p:stCondLst>
                                  <p:childTnLst>
                                    <p:set>
                                      <p:cBhvr>
                                        <p:cTn id="55" dur="1" fill="hold">
                                          <p:stCondLst>
                                            <p:cond delay="0"/>
                                          </p:stCondLst>
                                        </p:cTn>
                                        <p:tgtEl>
                                          <p:spTgt spid="51"/>
                                        </p:tgtEl>
                                        <p:attrNameLst>
                                          <p:attrName>style.visibility</p:attrName>
                                        </p:attrNameLst>
                                      </p:cBhvr>
                                      <p:to>
                                        <p:strVal val="visible"/>
                                      </p:to>
                                    </p:set>
                                    <p:animEffect transition="in" filter="fade">
                                      <p:cBhvr>
                                        <p:cTn id="56" dur="500"/>
                                        <p:tgtEl>
                                          <p:spTgt spid="51"/>
                                        </p:tgtEl>
                                      </p:cBhvr>
                                    </p:animEffect>
                                  </p:childTnLst>
                                </p:cTn>
                              </p:par>
                              <p:par>
                                <p:cTn id="57" presetID="10" presetClass="entr" presetSubtype="0" fill="hold" nodeType="withEffect">
                                  <p:stCondLst>
                                    <p:cond delay="250"/>
                                  </p:stCondLst>
                                  <p:childTnLst>
                                    <p:set>
                                      <p:cBhvr>
                                        <p:cTn id="58" dur="1" fill="hold">
                                          <p:stCondLst>
                                            <p:cond delay="0"/>
                                          </p:stCondLst>
                                        </p:cTn>
                                        <p:tgtEl>
                                          <p:spTgt spid="52"/>
                                        </p:tgtEl>
                                        <p:attrNameLst>
                                          <p:attrName>style.visibility</p:attrName>
                                        </p:attrNameLst>
                                      </p:cBhvr>
                                      <p:to>
                                        <p:strVal val="visible"/>
                                      </p:to>
                                    </p:set>
                                    <p:animEffect transition="in" filter="fade">
                                      <p:cBhvr>
                                        <p:cTn id="59" dur="500"/>
                                        <p:tgtEl>
                                          <p:spTgt spid="52"/>
                                        </p:tgtEl>
                                      </p:cBhvr>
                                    </p:animEffect>
                                  </p:childTnLst>
                                </p:cTn>
                              </p:par>
                              <p:par>
                                <p:cTn id="60" presetID="10" presetClass="entr" presetSubtype="0" fill="hold" nodeType="withEffect">
                                  <p:stCondLst>
                                    <p:cond delay="250"/>
                                  </p:stCondLst>
                                  <p:childTnLst>
                                    <p:set>
                                      <p:cBhvr>
                                        <p:cTn id="61" dur="1" fill="hold">
                                          <p:stCondLst>
                                            <p:cond delay="0"/>
                                          </p:stCondLst>
                                        </p:cTn>
                                        <p:tgtEl>
                                          <p:spTgt spid="53"/>
                                        </p:tgtEl>
                                        <p:attrNameLst>
                                          <p:attrName>style.visibility</p:attrName>
                                        </p:attrNameLst>
                                      </p:cBhvr>
                                      <p:to>
                                        <p:strVal val="visible"/>
                                      </p:to>
                                    </p:set>
                                    <p:animEffect transition="in" filter="fade">
                                      <p:cBhvr>
                                        <p:cTn id="62" dur="500"/>
                                        <p:tgtEl>
                                          <p:spTgt spid="53"/>
                                        </p:tgtEl>
                                      </p:cBhvr>
                                    </p:animEffect>
                                  </p:childTnLst>
                                </p:cTn>
                              </p:par>
                              <p:par>
                                <p:cTn id="63" presetID="10" presetClass="entr" presetSubtype="0" fill="hold" nodeType="withEffect">
                                  <p:stCondLst>
                                    <p:cond delay="250"/>
                                  </p:stCondLst>
                                  <p:childTnLst>
                                    <p:set>
                                      <p:cBhvr>
                                        <p:cTn id="64" dur="1" fill="hold">
                                          <p:stCondLst>
                                            <p:cond delay="0"/>
                                          </p:stCondLst>
                                        </p:cTn>
                                        <p:tgtEl>
                                          <p:spTgt spid="54"/>
                                        </p:tgtEl>
                                        <p:attrNameLst>
                                          <p:attrName>style.visibility</p:attrName>
                                        </p:attrNameLst>
                                      </p:cBhvr>
                                      <p:to>
                                        <p:strVal val="visible"/>
                                      </p:to>
                                    </p:set>
                                    <p:animEffect transition="in" filter="fade">
                                      <p:cBhvr>
                                        <p:cTn id="65" dur="500"/>
                                        <p:tgtEl>
                                          <p:spTgt spid="54"/>
                                        </p:tgtEl>
                                      </p:cBhvr>
                                    </p:animEffect>
                                  </p:childTnLst>
                                </p:cTn>
                              </p:par>
                              <p:par>
                                <p:cTn id="66" presetID="10" presetClass="entr" presetSubtype="0" fill="hold" nodeType="withEffect">
                                  <p:stCondLst>
                                    <p:cond delay="250"/>
                                  </p:stCondLst>
                                  <p:childTnLst>
                                    <p:set>
                                      <p:cBhvr>
                                        <p:cTn id="67" dur="1" fill="hold">
                                          <p:stCondLst>
                                            <p:cond delay="0"/>
                                          </p:stCondLst>
                                        </p:cTn>
                                        <p:tgtEl>
                                          <p:spTgt spid="55"/>
                                        </p:tgtEl>
                                        <p:attrNameLst>
                                          <p:attrName>style.visibility</p:attrName>
                                        </p:attrNameLst>
                                      </p:cBhvr>
                                      <p:to>
                                        <p:strVal val="visible"/>
                                      </p:to>
                                    </p:set>
                                    <p:animEffect transition="in" filter="fade">
                                      <p:cBhvr>
                                        <p:cTn id="68" dur="500"/>
                                        <p:tgtEl>
                                          <p:spTgt spid="55"/>
                                        </p:tgtEl>
                                      </p:cBhvr>
                                    </p:animEffect>
                                  </p:childTnLst>
                                </p:cTn>
                              </p:par>
                              <p:par>
                                <p:cTn id="69" presetID="10" presetClass="entr" presetSubtype="0" fill="hold" nodeType="withEffect">
                                  <p:stCondLst>
                                    <p:cond delay="250"/>
                                  </p:stCondLst>
                                  <p:childTnLst>
                                    <p:set>
                                      <p:cBhvr>
                                        <p:cTn id="70" dur="1" fill="hold">
                                          <p:stCondLst>
                                            <p:cond delay="0"/>
                                          </p:stCondLst>
                                        </p:cTn>
                                        <p:tgtEl>
                                          <p:spTgt spid="56"/>
                                        </p:tgtEl>
                                        <p:attrNameLst>
                                          <p:attrName>style.visibility</p:attrName>
                                        </p:attrNameLst>
                                      </p:cBhvr>
                                      <p:to>
                                        <p:strVal val="visible"/>
                                      </p:to>
                                    </p:set>
                                    <p:animEffect transition="in" filter="fade">
                                      <p:cBhvr>
                                        <p:cTn id="71" dur="500"/>
                                        <p:tgtEl>
                                          <p:spTgt spid="56"/>
                                        </p:tgtEl>
                                      </p:cBhvr>
                                    </p:animEffect>
                                  </p:childTnLst>
                                </p:cTn>
                              </p:par>
                              <p:par>
                                <p:cTn id="72" presetID="10" presetClass="entr" presetSubtype="0" fill="hold" nodeType="withEffect">
                                  <p:stCondLst>
                                    <p:cond delay="250"/>
                                  </p:stCondLst>
                                  <p:childTnLst>
                                    <p:set>
                                      <p:cBhvr>
                                        <p:cTn id="73" dur="1" fill="hold">
                                          <p:stCondLst>
                                            <p:cond delay="0"/>
                                          </p:stCondLst>
                                        </p:cTn>
                                        <p:tgtEl>
                                          <p:spTgt spid="57"/>
                                        </p:tgtEl>
                                        <p:attrNameLst>
                                          <p:attrName>style.visibility</p:attrName>
                                        </p:attrNameLst>
                                      </p:cBhvr>
                                      <p:to>
                                        <p:strVal val="visible"/>
                                      </p:to>
                                    </p:set>
                                    <p:animEffect transition="in" filter="fade">
                                      <p:cBhvr>
                                        <p:cTn id="74" dur="500"/>
                                        <p:tgtEl>
                                          <p:spTgt spid="57"/>
                                        </p:tgtEl>
                                      </p:cBhvr>
                                    </p:animEffect>
                                  </p:childTnLst>
                                </p:cTn>
                              </p:par>
                              <p:par>
                                <p:cTn id="75" presetID="10" presetClass="entr" presetSubtype="0" fill="hold" nodeType="withEffect">
                                  <p:stCondLst>
                                    <p:cond delay="250"/>
                                  </p:stCondLst>
                                  <p:childTnLst>
                                    <p:set>
                                      <p:cBhvr>
                                        <p:cTn id="76" dur="1" fill="hold">
                                          <p:stCondLst>
                                            <p:cond delay="0"/>
                                          </p:stCondLst>
                                        </p:cTn>
                                        <p:tgtEl>
                                          <p:spTgt spid="58"/>
                                        </p:tgtEl>
                                        <p:attrNameLst>
                                          <p:attrName>style.visibility</p:attrName>
                                        </p:attrNameLst>
                                      </p:cBhvr>
                                      <p:to>
                                        <p:strVal val="visible"/>
                                      </p:to>
                                    </p:set>
                                    <p:animEffect transition="in" filter="fade">
                                      <p:cBhvr>
                                        <p:cTn id="77" dur="500"/>
                                        <p:tgtEl>
                                          <p:spTgt spid="58"/>
                                        </p:tgtEl>
                                      </p:cBhvr>
                                    </p:animEffect>
                                  </p:childTnLst>
                                </p:cTn>
                              </p:par>
                              <p:par>
                                <p:cTn id="78" presetID="10" presetClass="entr" presetSubtype="0" fill="hold" nodeType="withEffect">
                                  <p:stCondLst>
                                    <p:cond delay="250"/>
                                  </p:stCondLst>
                                  <p:childTnLst>
                                    <p:set>
                                      <p:cBhvr>
                                        <p:cTn id="79" dur="1" fill="hold">
                                          <p:stCondLst>
                                            <p:cond delay="0"/>
                                          </p:stCondLst>
                                        </p:cTn>
                                        <p:tgtEl>
                                          <p:spTgt spid="59"/>
                                        </p:tgtEl>
                                        <p:attrNameLst>
                                          <p:attrName>style.visibility</p:attrName>
                                        </p:attrNameLst>
                                      </p:cBhvr>
                                      <p:to>
                                        <p:strVal val="visible"/>
                                      </p:to>
                                    </p:set>
                                    <p:animEffect transition="in" filter="fade">
                                      <p:cBhvr>
                                        <p:cTn id="80" dur="500"/>
                                        <p:tgtEl>
                                          <p:spTgt spid="59"/>
                                        </p:tgtEl>
                                      </p:cBhvr>
                                    </p:animEffect>
                                  </p:childTnLst>
                                </p:cTn>
                              </p:par>
                              <p:par>
                                <p:cTn id="81" presetID="10" presetClass="entr" presetSubtype="0" fill="hold" nodeType="withEffect">
                                  <p:stCondLst>
                                    <p:cond delay="250"/>
                                  </p:stCondLst>
                                  <p:childTnLst>
                                    <p:set>
                                      <p:cBhvr>
                                        <p:cTn id="82" dur="1" fill="hold">
                                          <p:stCondLst>
                                            <p:cond delay="0"/>
                                          </p:stCondLst>
                                        </p:cTn>
                                        <p:tgtEl>
                                          <p:spTgt spid="60"/>
                                        </p:tgtEl>
                                        <p:attrNameLst>
                                          <p:attrName>style.visibility</p:attrName>
                                        </p:attrNameLst>
                                      </p:cBhvr>
                                      <p:to>
                                        <p:strVal val="visible"/>
                                      </p:to>
                                    </p:set>
                                    <p:animEffect transition="in" filter="fade">
                                      <p:cBhvr>
                                        <p:cTn id="83" dur="500"/>
                                        <p:tgtEl>
                                          <p:spTgt spid="60"/>
                                        </p:tgtEl>
                                      </p:cBhvr>
                                    </p:animEffect>
                                  </p:childTnLst>
                                </p:cTn>
                              </p:par>
                              <p:par>
                                <p:cTn id="84" presetID="10" presetClass="entr" presetSubtype="0" fill="hold" nodeType="withEffect">
                                  <p:stCondLst>
                                    <p:cond delay="250"/>
                                  </p:stCondLst>
                                  <p:childTnLst>
                                    <p:set>
                                      <p:cBhvr>
                                        <p:cTn id="85" dur="1" fill="hold">
                                          <p:stCondLst>
                                            <p:cond delay="0"/>
                                          </p:stCondLst>
                                        </p:cTn>
                                        <p:tgtEl>
                                          <p:spTgt spid="61"/>
                                        </p:tgtEl>
                                        <p:attrNameLst>
                                          <p:attrName>style.visibility</p:attrName>
                                        </p:attrNameLst>
                                      </p:cBhvr>
                                      <p:to>
                                        <p:strVal val="visible"/>
                                      </p:to>
                                    </p:set>
                                    <p:animEffect transition="in" filter="fade">
                                      <p:cBhvr>
                                        <p:cTn id="86" dur="500"/>
                                        <p:tgtEl>
                                          <p:spTgt spid="61"/>
                                        </p:tgtEl>
                                      </p:cBhvr>
                                    </p:animEffect>
                                  </p:childTnLst>
                                </p:cTn>
                              </p:par>
                            </p:childTnLst>
                          </p:cTn>
                        </p:par>
                        <p:par>
                          <p:cTn id="87" fill="hold">
                            <p:stCondLst>
                              <p:cond delay="2750"/>
                            </p:stCondLst>
                            <p:childTnLst>
                              <p:par>
                                <p:cTn id="88" presetID="10" presetClass="entr" presetSubtype="0" fill="hold" grpId="0" nodeType="afterEffect">
                                  <p:stCondLst>
                                    <p:cond delay="500"/>
                                  </p:stCondLst>
                                  <p:childTnLst>
                                    <p:set>
                                      <p:cBhvr>
                                        <p:cTn id="89" dur="1" fill="hold">
                                          <p:stCondLst>
                                            <p:cond delay="0"/>
                                          </p:stCondLst>
                                        </p:cTn>
                                        <p:tgtEl>
                                          <p:spTgt spid="64"/>
                                        </p:tgtEl>
                                        <p:attrNameLst>
                                          <p:attrName>style.visibility</p:attrName>
                                        </p:attrNameLst>
                                      </p:cBhvr>
                                      <p:to>
                                        <p:strVal val="visible"/>
                                      </p:to>
                                    </p:set>
                                    <p:animEffect transition="in" filter="fade">
                                      <p:cBhvr>
                                        <p:cTn id="90" dur="500"/>
                                        <p:tgtEl>
                                          <p:spTgt spid="64"/>
                                        </p:tgtEl>
                                      </p:cBhvr>
                                    </p:animEffect>
                                  </p:childTnLst>
                                </p:cTn>
                              </p:par>
                            </p:childTnLst>
                          </p:cTn>
                        </p:par>
                        <p:par>
                          <p:cTn id="91" fill="hold">
                            <p:stCondLst>
                              <p:cond delay="3750"/>
                            </p:stCondLst>
                            <p:childTnLst>
                              <p:par>
                                <p:cTn id="92" presetID="0" presetClass="path" presetSubtype="0" accel="50000" decel="50000" fill="hold" nodeType="afterEffect">
                                  <p:stCondLst>
                                    <p:cond delay="250"/>
                                  </p:stCondLst>
                                  <p:childTnLst>
                                    <p:animMotion origin="layout" path="M -1.38889E-6 2.22222E-6 C 0.00052 -0.00306 0.00018 -0.00667 0.00174 -0.00917 C 0.00295 -0.01111 0.00556 -0.01 0.00695 -0.01167 C 0.00851 -0.01334 0.00903 -0.01639 0.01042 -0.01861 C 0.01476 -0.02528 0.01858 -0.03195 0.02413 -0.03667 C 0.02795 -0.04445 0.0342 -0.04972 0.03802 -0.0575 C 0.04011 -0.06167 0.04323 -0.06861 0.04653 -0.07139 C 0.05643 -0.07889 0.07969 -0.07584 0.08629 -0.07584 " pathEditMode="relative" rAng="0" ptsTypes="AAAAAAAA">
                                      <p:cBhvr>
                                        <p:cTn id="93" dur="500" fill="hold"/>
                                        <p:tgtEl>
                                          <p:spTgt spid="43"/>
                                        </p:tgtEl>
                                        <p:attrNameLst>
                                          <p:attrName>ppt_x</p:attrName>
                                          <p:attrName>ppt_y</p:attrName>
                                        </p:attrNameLst>
                                      </p:cBhvr>
                                      <p:rCtr x="4306" y="-3833"/>
                                    </p:animMotion>
                                  </p:childTnLst>
                                </p:cTn>
                              </p:par>
                              <p:par>
                                <p:cTn id="94" presetID="0" presetClass="path" presetSubtype="0" accel="50000" decel="50000" fill="hold" nodeType="withEffect">
                                  <p:stCondLst>
                                    <p:cond delay="250"/>
                                  </p:stCondLst>
                                  <p:childTnLst>
                                    <p:animMotion origin="layout" path="M -1.11111E-6 2.22222E-6 C -0.00156 0.01583 -0.00399 0.0325 -0.00694 0.04805 C -0.00781 0.05278 -0.01042 0.06194 -0.01042 0.06222 C -0.01094 0.08416 -0.01215 0.10639 -0.01215 0.12861 C -0.01215 0.13194 -0.02812 0.22833 -0.00347 0.25055 C 0.02622 0.24694 0.02969 0.25 0.05 0.23916 C 0.05382 0.23139 0.05347 0.235 0.05347 0.22972 " pathEditMode="relative" rAng="0" ptsTypes="AAAAAAA">
                                      <p:cBhvr>
                                        <p:cTn id="95" dur="500" fill="hold"/>
                                        <p:tgtEl>
                                          <p:spTgt spid="44"/>
                                        </p:tgtEl>
                                        <p:attrNameLst>
                                          <p:attrName>ppt_x</p:attrName>
                                          <p:attrName>ppt_y</p:attrName>
                                        </p:attrNameLst>
                                      </p:cBhvr>
                                      <p:rCtr x="1806" y="12528"/>
                                    </p:animMotion>
                                  </p:childTnLst>
                                </p:cTn>
                              </p:par>
                              <p:par>
                                <p:cTn id="96" presetID="0" presetClass="path" presetSubtype="0" accel="50000" decel="50000" fill="hold" nodeType="withEffect">
                                  <p:stCondLst>
                                    <p:cond delay="250"/>
                                  </p:stCondLst>
                                  <p:childTnLst>
                                    <p:animMotion origin="layout" path="M 2.77778E-6 2.22222E-6 C 0.01736 0.02416 -0.004 -0.0075 0.00677 0.01361 C 0.00816 0.01639 0.01041 0.01805 0.01198 0.02055 C 0.01337 0.02278 0.01371 0.02583 0.01545 0.0275 C 0.01736 0.02944 0.02014 0.02916 0.02239 0.02972 C 0.02552 0.03278 0.02968 0.03361 0.03264 0.03694 C 0.0342 0.03861 0.03455 0.04194 0.03611 0.04389 C 0.03923 0.04805 0.04253 0.04861 0.04653 0.05055 C 0.04774 0.05278 0.04843 0.05555 0.05 0.0575 C 0.05139 0.05889 0.05347 0.05861 0.05503 0.05972 C 0.05573 0.06028 0.05625 0.06139 0.05677 0.06194 " pathEditMode="relative" rAng="0" ptsTypes="AAAAAAAAAAA">
                                      <p:cBhvr>
                                        <p:cTn id="97" dur="500" fill="hold"/>
                                        <p:tgtEl>
                                          <p:spTgt spid="45"/>
                                        </p:tgtEl>
                                        <p:attrNameLst>
                                          <p:attrName>ppt_x</p:attrName>
                                          <p:attrName>ppt_y</p:attrName>
                                        </p:attrNameLst>
                                      </p:cBhvr>
                                      <p:rCtr x="2830" y="3083"/>
                                    </p:animMotion>
                                  </p:childTnLst>
                                </p:cTn>
                              </p:par>
                              <p:par>
                                <p:cTn id="98" presetID="0" presetClass="path" presetSubtype="0" accel="50000" decel="50000" fill="hold" nodeType="withEffect">
                                  <p:stCondLst>
                                    <p:cond delay="250"/>
                                  </p:stCondLst>
                                  <p:childTnLst>
                                    <p:animMotion origin="layout" path="M 3.05556E-6 2.22222E-6 C -0.00139 0.01222 -0.00052 0.02583 -0.00504 0.03694 C -0.01632 0.06361 -0.02813 0.09305 -0.04479 0.11472 C -0.04896 0.12028 -0.05191 0.11944 -0.05677 0.12416 C -0.05868 0.12583 -0.0599 0.12916 -0.06198 0.13111 C -0.06632 0.13472 -0.07587 0.14028 -0.07587 0.14055 C -0.08403 0.15472 -0.09202 0.15778 -0.10504 0.16083 C -0.11806 0.16778 -0.1441 0.17472 -0.15851 0.17472 " pathEditMode="relative" rAng="0" ptsTypes="AAAAAAAA">
                                      <p:cBhvr>
                                        <p:cTn id="99" dur="500" fill="hold"/>
                                        <p:tgtEl>
                                          <p:spTgt spid="46"/>
                                        </p:tgtEl>
                                        <p:attrNameLst>
                                          <p:attrName>ppt_x</p:attrName>
                                          <p:attrName>ppt_y</p:attrName>
                                        </p:attrNameLst>
                                      </p:cBhvr>
                                      <p:rCtr x="-7934" y="8722"/>
                                    </p:animMotion>
                                  </p:childTnLst>
                                </p:cTn>
                              </p:par>
                              <p:par>
                                <p:cTn id="100" presetID="0" presetClass="path" presetSubtype="0" accel="50000" decel="50000" fill="hold" nodeType="withEffect">
                                  <p:stCondLst>
                                    <p:cond delay="250"/>
                                  </p:stCondLst>
                                  <p:childTnLst>
                                    <p:animMotion origin="layout" path="M 2.77778E-7 -4.44444E-6 C 0.00538 -0.0075 0.01111 -0.01222 0.01719 -0.01861 C 0.0184 -0.02166 0.0191 -0.025 0.02066 -0.02777 C 0.02205 -0.03027 0.02552 -0.03111 0.02587 -0.03444 C 0.02812 -0.0525 0.02222 -0.05916 0.01545 -0.07138 C 0.01111 -0.07916 0.01042 -0.085 0.00503 -0.09222 C 0.00451 -0.09444 0.00417 -0.09666 0.00347 -0.09888 C 0.0026 -0.10138 0.00017 -0.10305 2.77778E-7 -0.10583 C -0.00104 -0.11722 0.00955 -0.1425 0.01892 -0.1425 " pathEditMode="relative" rAng="0" ptsTypes="AAAAAAAAA">
                                      <p:cBhvr>
                                        <p:cTn id="101" dur="500" fill="hold"/>
                                        <p:tgtEl>
                                          <p:spTgt spid="42"/>
                                        </p:tgtEl>
                                        <p:attrNameLst>
                                          <p:attrName>ppt_x</p:attrName>
                                          <p:attrName>ppt_y</p:attrName>
                                        </p:attrNameLst>
                                      </p:cBhvr>
                                      <p:rCtr x="1302" y="-7139"/>
                                    </p:animMotion>
                                  </p:childTnLst>
                                </p:cTn>
                              </p:par>
                              <p:par>
                                <p:cTn id="102" presetID="0" presetClass="path" presetSubtype="0" accel="50000" decel="50000" fill="hold" nodeType="withEffect">
                                  <p:stCondLst>
                                    <p:cond delay="250"/>
                                  </p:stCondLst>
                                  <p:childTnLst>
                                    <p:animMotion origin="layout" path="M 5.55556E-7 -4.44444E-6 C 0.01111 -0.0025 0.02222 -0.00444 0.03316 -0.00722 C 0.03542 -0.00777 0.03837 -0.00805 0.03993 -0.01055 C 0.04792 -0.02333 0.05156 -0.03972 0.05972 -0.0525 C 0.06476 -0.08277 0.06424 -0.07111 0.06424 -0.0875 " pathEditMode="relative" rAng="0" ptsTypes="AAAAA">
                                      <p:cBhvr>
                                        <p:cTn id="103" dur="500" fill="hold"/>
                                        <p:tgtEl>
                                          <p:spTgt spid="47"/>
                                        </p:tgtEl>
                                        <p:attrNameLst>
                                          <p:attrName>ppt_x</p:attrName>
                                          <p:attrName>ppt_y</p:attrName>
                                        </p:attrNameLst>
                                      </p:cBhvr>
                                      <p:rCtr x="3212" y="-4389"/>
                                    </p:animMotion>
                                  </p:childTnLst>
                                </p:cTn>
                              </p:par>
                              <p:par>
                                <p:cTn id="104" presetID="0" presetClass="path" presetSubtype="0" accel="50000" decel="50000" fill="hold" nodeType="withEffect">
                                  <p:stCondLst>
                                    <p:cond delay="250"/>
                                  </p:stCondLst>
                                  <p:childTnLst>
                                    <p:animMotion origin="layout" path="M -1.38889E-6 -4.44444E-6 C -0.00226 0.01806 -0.00521 0.03667 0.00521 0.05056 C 0.00695 0.06417 0.00677 0.07417 0.00347 0.0875 C 0.00764 0.09417 0.01389 0.10112 0.01389 0.11056 " pathEditMode="relative" rAng="0" ptsTypes="AAAA">
                                      <p:cBhvr>
                                        <p:cTn id="105" dur="500" fill="hold"/>
                                        <p:tgtEl>
                                          <p:spTgt spid="48"/>
                                        </p:tgtEl>
                                        <p:attrNameLst>
                                          <p:attrName>ppt_x</p:attrName>
                                          <p:attrName>ppt_y</p:attrName>
                                        </p:attrNameLst>
                                      </p:cBhvr>
                                      <p:rCtr x="573" y="5528"/>
                                    </p:animMotion>
                                  </p:childTnLst>
                                </p:cTn>
                              </p:par>
                              <p:par>
                                <p:cTn id="106" presetID="0" presetClass="path" presetSubtype="0" accel="50000" decel="50000" fill="hold" nodeType="withEffect">
                                  <p:stCondLst>
                                    <p:cond delay="250"/>
                                  </p:stCondLst>
                                  <p:childTnLst>
                                    <p:animMotion origin="layout" path="M 4.44444E-6 -4.44444E-6 C 0.00277 -0.0075 0.00746 -0.01333 0.01024 -0.02055 C 0.01579 -0.03555 0.01718 -0.04805 0.02413 -0.06194 C 0.02621 -0.07305 0.02916 -0.08194 0.03281 -0.09194 C 0.03941 -0.10944 0.04218 -0.12861 0.05173 -0.14472 C 0.0618 -0.16194 0.05572 -0.14583 0.06371 -0.16333 C 0.07152 -0.18 0.0618 -0.16527 0.07413 -0.18611 C 0.07569 -0.18861 0.07795 -0.19027 0.07934 -0.19305 C 0.09062 -0.21416 0.07482 -0.19166 0.08784 -0.20916 C 0.08836 -0.21138 0.08958 -0.21333 0.08958 -0.21583 C 0.08958 -0.21861 0.08941 -0.22416 0.08784 -0.22305 C 0.08316 -0.21972 0.0875 -0.20805 0.08454 -0.20222 C 0.0835 -0.20027 0.08107 -0.20027 0.07934 -0.2 C 0.07135 -0.19888 0.06319 -0.19833 0.0552 -0.19777 C 0.05138 -0.19 0.05382 -0.19083 0.05 -0.19083 " pathEditMode="relative" rAng="0" ptsTypes="AAAAAAAAAAAAAAA">
                                      <p:cBhvr>
                                        <p:cTn id="107" dur="500" fill="hold"/>
                                        <p:tgtEl>
                                          <p:spTgt spid="50"/>
                                        </p:tgtEl>
                                        <p:attrNameLst>
                                          <p:attrName>ppt_x</p:attrName>
                                          <p:attrName>ppt_y</p:attrName>
                                        </p:attrNameLst>
                                      </p:cBhvr>
                                      <p:rCtr x="4479" y="-11167"/>
                                    </p:animMotion>
                                  </p:childTnLst>
                                </p:cTn>
                              </p:par>
                              <p:par>
                                <p:cTn id="108" presetID="0" presetClass="path" presetSubtype="0" accel="50000" decel="50000" fill="hold" nodeType="withEffect">
                                  <p:stCondLst>
                                    <p:cond delay="250"/>
                                  </p:stCondLst>
                                  <p:childTnLst>
                                    <p:animMotion origin="layout" path="M 4.72222E-6 -4.44444E-6 C 0.00572 -0.015 0.00138 -0.00722 0.01545 -0.02083 C 0.02552 -0.03055 0.01631 -0.02444 0.02413 -0.03444 C 0.03072 -0.04305 0.04131 -0.04777 0.05 -0.05083 C 0.05121 -0.05305 0.05156 -0.05638 0.05347 -0.05777 C 0.05659 -0.05972 0.06041 -0.05888 0.06371 -0.06 C 0.06597 -0.06055 0.07569 -0.065 0.07934 -0.06666 C 0.08107 -0.06888 0.08229 -0.07194 0.08437 -0.07361 C 0.09131 -0.07888 0.09305 -0.07055 0.09305 -0.08527 " pathEditMode="relative" rAng="0" ptsTypes="AAAAAAAAA">
                                      <p:cBhvr>
                                        <p:cTn id="109" dur="500" fill="hold"/>
                                        <p:tgtEl>
                                          <p:spTgt spid="51"/>
                                        </p:tgtEl>
                                        <p:attrNameLst>
                                          <p:attrName>ppt_x</p:attrName>
                                          <p:attrName>ppt_y</p:attrName>
                                        </p:attrNameLst>
                                      </p:cBhvr>
                                      <p:rCtr x="4653" y="-4278"/>
                                    </p:animMotion>
                                  </p:childTnLst>
                                </p:cTn>
                              </p:par>
                              <p:par>
                                <p:cTn id="110" presetID="0" presetClass="path" presetSubtype="0" accel="50000" decel="50000" fill="hold" nodeType="withEffect">
                                  <p:stCondLst>
                                    <p:cond delay="250"/>
                                  </p:stCondLst>
                                  <p:childTnLst>
                                    <p:animMotion origin="layout" path="M -1.11111E-6 -4.44444E-6 C -0.00173 0.00056 -0.00364 0.00056 -0.00503 0.00195 C -0.0066 0.00362 -0.0066 0.00778 -0.00851 0.00917 C -0.01371 0.01306 -0.02014 0.01334 -0.02587 0.01584 C -0.03906 0.02945 -0.02621 0.01889 -0.05 0.02528 C -0.06198 0.02834 -0.07378 0.03667 -0.08611 0.03889 C -0.09271 0.04 -0.11858 0.04278 -0.12413 0.04362 C -0.13489 0.04834 -0.12413 0.04139 -0.1309 0.055 C -0.13733 0.06806 -0.13437 0.05278 -0.14132 0.06195 C -0.14219 0.06306 -0.13906 0.06195 -0.13785 0.06195 " pathEditMode="relative" rAng="0" ptsTypes="AAAAAAAAAA">
                                      <p:cBhvr>
                                        <p:cTn id="111" dur="500" fill="hold"/>
                                        <p:tgtEl>
                                          <p:spTgt spid="49"/>
                                        </p:tgtEl>
                                        <p:attrNameLst>
                                          <p:attrName>ppt_x</p:attrName>
                                          <p:attrName>ppt_y</p:attrName>
                                        </p:attrNameLst>
                                      </p:cBhvr>
                                      <p:rCtr x="-7083" y="3111"/>
                                    </p:animMotion>
                                  </p:childTnLst>
                                </p:cTn>
                              </p:par>
                              <p:par>
                                <p:cTn id="112" presetID="0" presetClass="path" presetSubtype="0" accel="50000" decel="50000" fill="hold" nodeType="withEffect">
                                  <p:stCondLst>
                                    <p:cond delay="250"/>
                                  </p:stCondLst>
                                  <p:childTnLst>
                                    <p:animMotion origin="layout" path="M -2.5E-6 -4.44444E-6 C 0.00538 -0.0075 0.01111 -0.01222 0.01719 -0.01861 C 0.01841 -0.02166 0.0191 -0.025 0.02066 -0.02777 C 0.02205 -0.03027 0.02552 -0.03111 0.02587 -0.03444 C 0.02813 -0.0525 0.02222 -0.05916 0.01545 -0.07138 C 0.01111 -0.07916 0.01042 -0.085 0.00504 -0.09222 C 0.00452 -0.09444 0.00417 -0.09666 0.00347 -0.09888 C 0.00261 -0.10138 0.00018 -0.10305 -2.5E-6 -0.10583 C -0.00104 -0.11722 0.00955 -0.1425 0.01893 -0.1425 " pathEditMode="relative" rAng="0" ptsTypes="AAAAAAAAA">
                                      <p:cBhvr>
                                        <p:cTn id="113" dur="500" fill="hold"/>
                                        <p:tgtEl>
                                          <p:spTgt spid="52"/>
                                        </p:tgtEl>
                                        <p:attrNameLst>
                                          <p:attrName>ppt_x</p:attrName>
                                          <p:attrName>ppt_y</p:attrName>
                                        </p:attrNameLst>
                                      </p:cBhvr>
                                      <p:rCtr x="1302" y="-7139"/>
                                    </p:animMotion>
                                  </p:childTnLst>
                                </p:cTn>
                              </p:par>
                              <p:par>
                                <p:cTn id="114" presetID="0" presetClass="path" presetSubtype="0" accel="50000" decel="50000" fill="hold" nodeType="withEffect">
                                  <p:stCondLst>
                                    <p:cond delay="250"/>
                                  </p:stCondLst>
                                  <p:childTnLst>
                                    <p:animMotion origin="layout" path="M -2.5E-6 -4.44444E-6 C 0.01407 0.00639 0.02587 0.00778 0.04132 0.00917 C 0.05174 0.01278 0.06163 0.01445 0.0724 0.01612 C 0.0882 0.02334 0.079 0.02028 0.1 0.02306 C 0.11094 0.0325 0.09896 0.02362 0.11893 0.02973 C 0.12969 0.03306 0.13907 0.04084 0.15 0.04389 C 0.15278 0.04528 0.15556 0.04695 0.15851 0.04834 C 0.1625 0.05028 0.16667 0.05084 0.17066 0.05306 C 0.17257 0.05389 0.17396 0.05639 0.17587 0.0575 C 0.17743 0.05862 0.17934 0.05917 0.18108 0.05973 C 0.18299 0.06362 0.18525 0.07056 0.18959 0.07139 C 0.19497 0.07195 0.20556 0.06639 0.21025 0.06445 C 0.22101 0.05945 0.2283 0.0575 0.23959 0.0575 " pathEditMode="relative" rAng="0" ptsTypes="AAAAAAAAAAAAA">
                                      <p:cBhvr>
                                        <p:cTn id="115" dur="500" fill="hold"/>
                                        <p:tgtEl>
                                          <p:spTgt spid="52"/>
                                        </p:tgtEl>
                                        <p:attrNameLst>
                                          <p:attrName>ppt_x</p:attrName>
                                          <p:attrName>ppt_y</p:attrName>
                                        </p:attrNameLst>
                                      </p:cBhvr>
                                      <p:rCtr x="11979" y="3556"/>
                                    </p:animMotion>
                                  </p:childTnLst>
                                </p:cTn>
                              </p:par>
                              <p:par>
                                <p:cTn id="116" presetID="0" presetClass="path" presetSubtype="0" accel="50000" decel="50000" fill="hold" nodeType="withEffect">
                                  <p:stCondLst>
                                    <p:cond delay="250"/>
                                  </p:stCondLst>
                                  <p:childTnLst>
                                    <p:animMotion origin="layout" path="M 0.0217 -0.03418 C 0.02447 -0.04168 0.02916 -0.04752 0.03194 -0.05474 C 0.0375 -0.06975 0.03888 -0.08225 0.04583 -0.09614 C 0.04791 -0.10726 0.05086 -0.11615 0.05451 -0.12615 C 0.06111 -0.14366 0.06388 -0.16283 0.07343 -0.17894 C 0.0835 -0.19617 0.07743 -0.18005 0.08541 -0.19756 C 0.09322 -0.21423 0.0835 -0.1995 0.09583 -0.22034 C 0.09739 -0.22284 0.09965 -0.22451 0.10104 -0.22729 C 0.11232 -0.24841 0.09652 -0.2259 0.10954 -0.24341 C 0.11007 -0.24563 0.11128 -0.24757 0.11128 -0.25007 C 0.11128 -0.25285 0.11111 -0.25841 0.10954 -0.2573 C 0.10486 -0.25396 0.1092 -0.24229 0.10625 -0.23646 C 0.1052 -0.23451 0.10277 -0.23451 0.10104 -0.23424 C 0.09305 -0.23312 0.08489 -0.23257 0.07691 -0.23201 C 0.07309 -0.22423 0.07552 -0.22507 0.0717 -0.22507 " pathEditMode="relative" rAng="0" ptsTypes="AAAAAAAAAAAAAAA">
                                      <p:cBhvr>
                                        <p:cTn id="117" dur="500" fill="hold"/>
                                        <p:tgtEl>
                                          <p:spTgt spid="60"/>
                                        </p:tgtEl>
                                        <p:attrNameLst>
                                          <p:attrName>ppt_x</p:attrName>
                                          <p:attrName>ppt_y</p:attrName>
                                        </p:attrNameLst>
                                      </p:cBhvr>
                                      <p:rCtr x="4531" y="-11225"/>
                                    </p:animMotion>
                                  </p:childTnLst>
                                </p:cTn>
                              </p:par>
                              <p:par>
                                <p:cTn id="118" presetID="0" presetClass="path" presetSubtype="0" accel="50000" decel="50000" fill="hold" nodeType="withEffect">
                                  <p:stCondLst>
                                    <p:cond delay="250"/>
                                  </p:stCondLst>
                                  <p:childTnLst>
                                    <p:animMotion origin="layout" path="M -4.16667E-6 -4.44444E-6 C -0.00034 0.00389 -4.16667E-6 0.00834 -0.00173 0.01167 C -0.00312 0.01473 -0.00625 0.01584 -0.00868 0.01862 C -0.01788 0.02917 -0.02725 0.03806 -0.03784 0.04612 C -0.04895 0.05445 -0.03663 0.04778 -0.04982 0.05306 C -0.05329 0.05445 -0.06024 0.05778 -0.06024 0.05806 C -0.07222 0.05695 -0.08437 0.05667 -0.09635 0.05528 C -0.09826 0.055 -0.10017 0.05473 -0.10156 0.05306 C -0.10746 0.04667 -0.11007 0.03473 -0.11545 0.0275 C -0.12152 0.01945 -0.12829 0.01278 -0.13437 0.00473 L -0.13437 0.005 C -0.13559 0.00223 -0.13628 -0.00055 -0.13784 -0.00222 C -0.14027 -0.005 -0.14375 -0.00611 -0.14635 -0.00916 C -0.15486 -0.01861 -0.16336 -0.03777 -0.17395 -0.04361 C -0.18611 -0.05027 -0.17083 -0.03833 -0.18958 -0.055 C -0.19132 -0.05666 -0.19461 -0.05972 -0.19461 -0.05944 " pathEditMode="relative" rAng="0" ptsTypes="AAAAAAAAAAAAAAAA">
                                      <p:cBhvr>
                                        <p:cTn id="119" dur="500" fill="hold"/>
                                        <p:tgtEl>
                                          <p:spTgt spid="58"/>
                                        </p:tgtEl>
                                        <p:attrNameLst>
                                          <p:attrName>ppt_x</p:attrName>
                                          <p:attrName>ppt_y</p:attrName>
                                        </p:attrNameLst>
                                      </p:cBhvr>
                                      <p:rCtr x="-9740" y="-83"/>
                                    </p:animMotion>
                                  </p:childTnLst>
                                </p:cTn>
                              </p:par>
                              <p:par>
                                <p:cTn id="120" presetID="0" presetClass="path" presetSubtype="0" accel="50000" decel="50000" fill="hold" nodeType="withEffect">
                                  <p:stCondLst>
                                    <p:cond delay="250"/>
                                  </p:stCondLst>
                                  <p:childTnLst>
                                    <p:animMotion origin="layout" path="M -2.77778E-7 -4.44444E-6 C -0.00174 0.00056 -0.00365 0.00056 -0.00503 0.00195 C -0.0066 0.00362 -0.0066 0.00778 -0.00851 0.00917 C -0.01371 0.01306 -0.02014 0.01334 -0.02587 0.01584 C -0.03906 0.02945 -0.02621 0.01889 -0.05 0.02528 C -0.06198 0.02834 -0.07378 0.03667 -0.08611 0.03889 C -0.09271 0.04 -0.11858 0.04278 -0.12413 0.04362 C -0.1349 0.04834 -0.12413 0.04139 -0.1309 0.055 C -0.13733 0.06806 -0.13437 0.05278 -0.14132 0.06195 C -0.14219 0.06306 -0.13906 0.06195 -0.13785 0.06195 " pathEditMode="relative" rAng="0" ptsTypes="AAAAAAAAAA">
                                      <p:cBhvr>
                                        <p:cTn id="121" dur="500" fill="hold"/>
                                        <p:tgtEl>
                                          <p:spTgt spid="59"/>
                                        </p:tgtEl>
                                        <p:attrNameLst>
                                          <p:attrName>ppt_x</p:attrName>
                                          <p:attrName>ppt_y</p:attrName>
                                        </p:attrNameLst>
                                      </p:cBhvr>
                                      <p:rCtr x="-7083" y="3111"/>
                                    </p:animMotion>
                                  </p:childTnLst>
                                </p:cTn>
                              </p:par>
                              <p:par>
                                <p:cTn id="122" presetID="0" presetClass="path" presetSubtype="0" accel="50000" decel="50000" fill="hold" nodeType="withEffect">
                                  <p:stCondLst>
                                    <p:cond delay="250"/>
                                  </p:stCondLst>
                                  <p:childTnLst>
                                    <p:animMotion origin="layout" path="M 3.88889E-6 2.22222E-6 C 0.0092 0.00778 0.01701 0.02278 0.02066 0.03666 C 0.02118 0.05111 0.02239 0.06583 0.02239 0.08028 C 0.02239 0.12389 0.0368 0.18555 0.01041 0.22055 C 0.00347 0.22972 -0.00973 0.23389 -0.01893 0.23666 C -0.03334 0.24944 -0.04427 0.2425 -0.06372 0.24111 C -0.07275 0.23639 -0.08195 0.23305 -0.09132 0.22972 C -0.10209 0.22028 -0.11511 0.21333 -0.12761 0.20916 C -0.13108 0.20611 -0.1349 0.20389 -0.13785 0.2 C -0.13959 0.19778 -0.14098 0.19472 -0.14306 0.19305 C -0.14618 0.19083 -0.15348 0.18833 -0.15348 0.18861 C -0.16042 0.18194 -0.15643 0.18389 -0.16546 0.18389 " pathEditMode="relative" rAng="0" ptsTypes="AAAAAAAAAAAA">
                                      <p:cBhvr>
                                        <p:cTn id="123" dur="500" fill="hold"/>
                                        <p:tgtEl>
                                          <p:spTgt spid="56"/>
                                        </p:tgtEl>
                                        <p:attrNameLst>
                                          <p:attrName>ppt_x</p:attrName>
                                          <p:attrName>ppt_y</p:attrName>
                                        </p:attrNameLst>
                                      </p:cBhvr>
                                      <p:rCtr x="-6962" y="12194"/>
                                    </p:animMotion>
                                  </p:childTnLst>
                                </p:cTn>
                              </p:par>
                              <p:par>
                                <p:cTn id="124" presetID="0" presetClass="path" presetSubtype="0" accel="50000" decel="50000" fill="hold" nodeType="withEffect">
                                  <p:stCondLst>
                                    <p:cond delay="250"/>
                                  </p:stCondLst>
                                  <p:childTnLst>
                                    <p:animMotion origin="layout" path="M 1.38889E-6 -4.44444E-6 C 0.01667 -0.02222 -0.00469 0.00417 0.01042 -0.00916 C 0.01406 -0.0125 0.01823 -0.02083 0.02066 -0.02527 C 0.02535 -0.04416 0.04167 -0.05833 0.05347 -0.06888 C 0.05521 -0.07055 0.05694 -0.07194 0.05868 -0.07361 C 0.0618 -0.07638 0.0691 -0.07833 0.0691 -0.07805 C 0.07292 -0.08555 0.08576 -0.11027 0.09149 -0.115 C 0.09583 -0.11861 0.10035 -0.12194 0.10521 -0.12416 C 0.10868 -0.12583 0.11562 -0.12861 0.11562 -0.12833 C 0.12552 -0.13777 0.14132 -0.14083 0.15347 -0.145 C 0.16736 -0.14416 0.1816 -0.14694 0.19496 -0.1425 C 0.19896 -0.14111 0.20173 -0.12861 0.20173 -0.12833 C 0.19514 -0.10305 0.20312 -0.12333 0.19149 -0.11055 C 0.18993 -0.10861 0.18941 -0.10527 0.18802 -0.10333 C 0.1842 -0.09833 0.18021 -0.09361 0.17587 -0.08944 C 0.15816 -0.07194 0.13455 -0.06222 0.11389 -0.05305 C 0.10364 -0.04833 0.09323 -0.04527 0.08281 -0.04138 C 0.07934 -0.04 0.07587 -0.03833 0.07239 -0.03694 C 0.07066 -0.03611 0.06736 -0.03444 0.06736 -0.03416 " pathEditMode="relative" rAng="0" ptsTypes="AAAAAAAAAAAAAAAAAAA">
                                      <p:cBhvr>
                                        <p:cTn id="125" dur="500" fill="hold"/>
                                        <p:tgtEl>
                                          <p:spTgt spid="57"/>
                                        </p:tgtEl>
                                        <p:attrNameLst>
                                          <p:attrName>ppt_x</p:attrName>
                                          <p:attrName>ppt_y</p:attrName>
                                        </p:attrNameLst>
                                      </p:cBhvr>
                                      <p:rCtr x="10087" y="-7278"/>
                                    </p:animMotion>
                                  </p:childTnLst>
                                </p:cTn>
                              </p:par>
                              <p:par>
                                <p:cTn id="126" presetID="0" presetClass="path" presetSubtype="0" accel="50000" decel="50000" fill="hold" nodeType="withEffect">
                                  <p:stCondLst>
                                    <p:cond delay="250"/>
                                  </p:stCondLst>
                                  <p:childTnLst>
                                    <p:animMotion origin="layout" path="M -4.44444E-6 -4.44444E-6 C 0.00174 -0.00222 0.00313 -0.00527 0.00521 -0.00694 C 0.0073 -0.00861 0.01007 -0.0075 0.01198 -0.00916 C 0.01372 -0.01083 0.01407 -0.01416 0.01546 -0.01611 C 0.02066 -0.02444 0.02518 -0.0275 0.03282 -0.03 C 0.04375 -0.04083 0.05764 -0.04638 0.07066 -0.05083 C 0.07709 -0.05916 0.08612 -0.06555 0.09132 -0.07583 C 0.09254 -0.07833 0.09393 -0.08027 0.0948 -0.08277 C 0.09636 -0.08722 0.09827 -0.09666 0.09827 -0.09638 C 0.10869 -0.09111 0.11094 -0.09277 0.11372 -0.07833 C 0.11164 -0.07 0.11198 -0.06055 0.10851 -0.05305 C 0.10487 -0.04527 0.10521 -0.04888 0.10521 -0.04361 " pathEditMode="relative" rAng="0" ptsTypes="AAAAAAAAAAAA">
                                      <p:cBhvr>
                                        <p:cTn id="127" dur="500" fill="hold"/>
                                        <p:tgtEl>
                                          <p:spTgt spid="61"/>
                                        </p:tgtEl>
                                        <p:attrNameLst>
                                          <p:attrName>ppt_x</p:attrName>
                                          <p:attrName>ppt_y</p:attrName>
                                        </p:attrNameLst>
                                      </p:cBhvr>
                                      <p:rCtr x="5677" y="-4833"/>
                                    </p:animMotion>
                                  </p:childTnLst>
                                </p:cTn>
                              </p:par>
                              <p:par>
                                <p:cTn id="128" presetID="0" presetClass="path" presetSubtype="0" accel="50000" decel="50000" fill="hold" nodeType="withEffect">
                                  <p:stCondLst>
                                    <p:cond delay="250"/>
                                  </p:stCondLst>
                                  <p:childTnLst>
                                    <p:animMotion origin="layout" path="M -2.77778E-7 2.22222E-6 C -0.00556 0.00472 -0.00816 0.01083 -0.01371 0.01583 C -0.02205 0.03278 -0.025 0.06139 -0.01215 0.07583 C -0.0092 0.07889 -0.00503 0.07972 -0.00174 0.08278 C 0.01319 0.08194 0.0283 0.08333 0.04306 0.08028 C 0.04722 0.07944 0.05347 0.07139 0.05347 0.07166 C 0.05764 0.06305 0.06094 0.05639 0.06719 0.05055 C 0.07431 0.03639 0.075 0.01666 0.06372 0.00666 C 0.06337 0.00222 0.06285 -0.01056 0.06042 -0.01611 C 0.05538 -0.02834 0.04809 -0.0375 0.04479 -0.05056 C 0.04618 -0.06945 0.05226 -0.08306 0.03958 -0.09445 C 0.03351 -0.10667 0.03993 -0.0975 0.0276 -0.10334 C 0.01754 -0.10861 0.02569 -0.10806 0.02066 -0.10806 " pathEditMode="relative" rAng="0" ptsTypes="AAAAAAAAAAAAA">
                                      <p:cBhvr>
                                        <p:cTn id="129" dur="500" fill="hold"/>
                                        <p:tgtEl>
                                          <p:spTgt spid="54"/>
                                        </p:tgtEl>
                                        <p:attrNameLst>
                                          <p:attrName>ppt_x</p:attrName>
                                          <p:attrName>ppt_y</p:attrName>
                                        </p:attrNameLst>
                                      </p:cBhvr>
                                      <p:rCtr x="2552" y="-1278"/>
                                    </p:animMotion>
                                  </p:childTnLst>
                                </p:cTn>
                              </p:par>
                              <p:par>
                                <p:cTn id="130" presetID="0" presetClass="path" presetSubtype="0" accel="50000" decel="50000" fill="hold" nodeType="withEffect">
                                  <p:stCondLst>
                                    <p:cond delay="250"/>
                                  </p:stCondLst>
                                  <p:childTnLst>
                                    <p:animMotion origin="layout" path="M 0 2.22222E-6 C -0.00382 0.005 -0.0066 0.01083 -0.01042 0.01583 C -0.0158 0.02305 -0.02257 0.02666 -0.0276 0.03444 C -0.03698 0.04944 -0.04462 0.06055 -0.05868 0.06666 C -0.06285 0.04972 -0.05955 0.05639 -0.06719 0.04583 C -0.06979 0.03194 -0.06753 0.01861 -0.06562 0.00472 C -0.06528 0.0025 -0.06337 -0.01278 -0.06215 -0.01389 C -0.0592 -0.01667 -0.05174 -0.01861 -0.05174 -0.01834 C -0.04566 -0.02611 -0.04253 -0.02695 -0.03455 -0.02972 C -0.03073 -0.0375 -0.0276 -0.04139 -0.02066 -0.03667 " pathEditMode="relative" rAng="0" ptsTypes="AAAAAAAAAA">
                                      <p:cBhvr>
                                        <p:cTn id="131" dur="500" fill="hold"/>
                                        <p:tgtEl>
                                          <p:spTgt spid="55"/>
                                        </p:tgtEl>
                                        <p:attrNameLst>
                                          <p:attrName>ppt_x</p:attrName>
                                          <p:attrName>ppt_y</p:attrName>
                                        </p:attrNameLst>
                                      </p:cBhvr>
                                      <p:rCtr x="-3420" y="1389"/>
                                    </p:animMotion>
                                  </p:childTnLst>
                                </p:cTn>
                              </p:par>
                              <p:par>
                                <p:cTn id="132" presetID="0" presetClass="path" presetSubtype="0" accel="50000" decel="50000" fill="hold" nodeType="withEffect">
                                  <p:stCondLst>
                                    <p:cond delay="250"/>
                                  </p:stCondLst>
                                  <p:childTnLst>
                                    <p:animMotion origin="layout" path="M -0.01232 -0.03834 C -0.00816 -0.02667 -0.00156 -0.01778 0.00573 -0.01334 C 0.01164 -0.00472 0.01754 -0.00111 0.02362 0.00639 C 0.02466 0.00916 0.02553 0.01194 0.02674 0.01472 C 0.02796 0.0175 0.02987 0.02 0.03108 0.02305 C 0.03334 0.02833 0.03403 0.03611 0.03716 0.04 C 0.04063 0.04444 0.0441 0.04944 0.04757 0.05389 C 0.04914 0.05583 0.05209 0.05944 0.05209 0.05972 C 0.0573 0.07416 0.06823 0.08778 0.07761 0.09305 C 0.08612 0.10916 0.09775 0.105 0.10764 0.09305 C 0.11493 0.07305 0.11493 0.05778 0.12709 0.04278 C 0.129 0.03722 0.13108 0.03139 0.13316 0.02583 C 0.14532 -0.00861 0.12952 0.0225 0.13889 0.00083 C 0.14323 -0.00889 0.14653 -0.01167 0.15261 -0.01889 C 0.16337 -0.03278 0.15139 -0.02417 0.16146 -0.03 C 0.1625 -0.03278 0.16372 -0.03528 0.16441 -0.03834 C 0.16528 -0.04084 0.16493 -0.04472 0.16598 -0.04695 C 0.16789 -0.05167 0.17118 -0.05389 0.17362 -0.05806 " pathEditMode="relative" rAng="0" ptsTypes="AAAAAAAAAAAAAAAAAA">
                                      <p:cBhvr>
                                        <p:cTn id="133" dur="500" fill="hold"/>
                                        <p:tgtEl>
                                          <p:spTgt spid="53"/>
                                        </p:tgtEl>
                                        <p:attrNameLst>
                                          <p:attrName>ppt_x</p:attrName>
                                          <p:attrName>ppt_y</p:attrName>
                                        </p:attrNameLst>
                                      </p:cBhvr>
                                      <p:rCtr x="9288" y="6111"/>
                                    </p:animMotion>
                                  </p:childTnLst>
                                </p:cTn>
                              </p:par>
                            </p:childTnLst>
                          </p:cTn>
                        </p:par>
                        <p:par>
                          <p:cTn id="134" fill="hold">
                            <p:stCondLst>
                              <p:cond delay="4500"/>
                            </p:stCondLst>
                            <p:childTnLst>
                              <p:par>
                                <p:cTn id="135" presetID="10" presetClass="entr" presetSubtype="0" fill="hold" grpId="0" nodeType="afterEffect">
                                  <p:stCondLst>
                                    <p:cond delay="500"/>
                                  </p:stCondLst>
                                  <p:childTnLst>
                                    <p:set>
                                      <p:cBhvr>
                                        <p:cTn id="136" dur="1" fill="hold">
                                          <p:stCondLst>
                                            <p:cond delay="0"/>
                                          </p:stCondLst>
                                        </p:cTn>
                                        <p:tgtEl>
                                          <p:spTgt spid="65"/>
                                        </p:tgtEl>
                                        <p:attrNameLst>
                                          <p:attrName>style.visibility</p:attrName>
                                        </p:attrNameLst>
                                      </p:cBhvr>
                                      <p:to>
                                        <p:strVal val="visible"/>
                                      </p:to>
                                    </p:set>
                                    <p:animEffect transition="in" filter="fade">
                                      <p:cBhvr>
                                        <p:cTn id="137" dur="500"/>
                                        <p:tgtEl>
                                          <p:spTgt spid="65"/>
                                        </p:tgtEl>
                                      </p:cBhvr>
                                    </p:animEffect>
                                  </p:childTnLst>
                                </p:cTn>
                              </p:par>
                            </p:childTnLst>
                          </p:cTn>
                        </p:par>
                        <p:par>
                          <p:cTn id="138" fill="hold">
                            <p:stCondLst>
                              <p:cond delay="5500"/>
                            </p:stCondLst>
                            <p:childTnLst>
                              <p:par>
                                <p:cTn id="139" presetID="23" presetClass="entr" presetSubtype="16" fill="hold" grpId="0" nodeType="afterEffect">
                                  <p:stCondLst>
                                    <p:cond delay="250"/>
                                  </p:stCondLst>
                                  <p:childTnLst>
                                    <p:set>
                                      <p:cBhvr>
                                        <p:cTn id="140" dur="1" fill="hold">
                                          <p:stCondLst>
                                            <p:cond delay="0"/>
                                          </p:stCondLst>
                                        </p:cTn>
                                        <p:tgtEl>
                                          <p:spTgt spid="38"/>
                                        </p:tgtEl>
                                        <p:attrNameLst>
                                          <p:attrName>style.visibility</p:attrName>
                                        </p:attrNameLst>
                                      </p:cBhvr>
                                      <p:to>
                                        <p:strVal val="visible"/>
                                      </p:to>
                                    </p:set>
                                    <p:anim calcmode="lin" valueType="num">
                                      <p:cBhvr>
                                        <p:cTn id="141" dur="500" fill="hold"/>
                                        <p:tgtEl>
                                          <p:spTgt spid="38"/>
                                        </p:tgtEl>
                                        <p:attrNameLst>
                                          <p:attrName>ppt_w</p:attrName>
                                        </p:attrNameLst>
                                      </p:cBhvr>
                                      <p:tavLst>
                                        <p:tav tm="0">
                                          <p:val>
                                            <p:fltVal val="0"/>
                                          </p:val>
                                        </p:tav>
                                        <p:tav tm="100000">
                                          <p:val>
                                            <p:strVal val="#ppt_w"/>
                                          </p:val>
                                        </p:tav>
                                      </p:tavLst>
                                    </p:anim>
                                    <p:anim calcmode="lin" valueType="num">
                                      <p:cBhvr>
                                        <p:cTn id="142" dur="500" fill="hold"/>
                                        <p:tgtEl>
                                          <p:spTgt spid="38"/>
                                        </p:tgtEl>
                                        <p:attrNameLst>
                                          <p:attrName>ppt_h</p:attrName>
                                        </p:attrNameLst>
                                      </p:cBhvr>
                                      <p:tavLst>
                                        <p:tav tm="0">
                                          <p:val>
                                            <p:fltVal val="0"/>
                                          </p:val>
                                        </p:tav>
                                        <p:tav tm="100000">
                                          <p:val>
                                            <p:strVal val="#ppt_h"/>
                                          </p:val>
                                        </p:tav>
                                      </p:tavLst>
                                    </p:anim>
                                  </p:childTnLst>
                                </p:cTn>
                              </p:par>
                              <p:par>
                                <p:cTn id="143" presetID="23" presetClass="entr" presetSubtype="16" fill="hold" grpId="0" nodeType="withEffect">
                                  <p:stCondLst>
                                    <p:cond delay="250"/>
                                  </p:stCondLst>
                                  <p:childTnLst>
                                    <p:set>
                                      <p:cBhvr>
                                        <p:cTn id="144" dur="1" fill="hold">
                                          <p:stCondLst>
                                            <p:cond delay="0"/>
                                          </p:stCondLst>
                                        </p:cTn>
                                        <p:tgtEl>
                                          <p:spTgt spid="40"/>
                                        </p:tgtEl>
                                        <p:attrNameLst>
                                          <p:attrName>style.visibility</p:attrName>
                                        </p:attrNameLst>
                                      </p:cBhvr>
                                      <p:to>
                                        <p:strVal val="visible"/>
                                      </p:to>
                                    </p:set>
                                    <p:anim calcmode="lin" valueType="num">
                                      <p:cBhvr>
                                        <p:cTn id="145" dur="500" fill="hold"/>
                                        <p:tgtEl>
                                          <p:spTgt spid="40"/>
                                        </p:tgtEl>
                                        <p:attrNameLst>
                                          <p:attrName>ppt_w</p:attrName>
                                        </p:attrNameLst>
                                      </p:cBhvr>
                                      <p:tavLst>
                                        <p:tav tm="0">
                                          <p:val>
                                            <p:fltVal val="0"/>
                                          </p:val>
                                        </p:tav>
                                        <p:tav tm="100000">
                                          <p:val>
                                            <p:strVal val="#ppt_w"/>
                                          </p:val>
                                        </p:tav>
                                      </p:tavLst>
                                    </p:anim>
                                    <p:anim calcmode="lin" valueType="num">
                                      <p:cBhvr>
                                        <p:cTn id="146" dur="500" fill="hold"/>
                                        <p:tgtEl>
                                          <p:spTgt spid="40"/>
                                        </p:tgtEl>
                                        <p:attrNameLst>
                                          <p:attrName>ppt_h</p:attrName>
                                        </p:attrNameLst>
                                      </p:cBhvr>
                                      <p:tavLst>
                                        <p:tav tm="0">
                                          <p:val>
                                            <p:fltVal val="0"/>
                                          </p:val>
                                        </p:tav>
                                        <p:tav tm="100000">
                                          <p:val>
                                            <p:strVal val="#ppt_h"/>
                                          </p:val>
                                        </p:tav>
                                      </p:tavLst>
                                    </p:anim>
                                  </p:childTnLst>
                                </p:cTn>
                              </p:par>
                            </p:childTnLst>
                          </p:cTn>
                        </p:par>
                        <p:par>
                          <p:cTn id="147" fill="hold">
                            <p:stCondLst>
                              <p:cond delay="6250"/>
                            </p:stCondLst>
                            <p:childTnLst>
                              <p:par>
                                <p:cTn id="148" presetID="22" presetClass="entr" presetSubtype="2" fill="hold" grpId="0" nodeType="afterEffect">
                                  <p:stCondLst>
                                    <p:cond delay="500"/>
                                  </p:stCondLst>
                                  <p:childTnLst>
                                    <p:set>
                                      <p:cBhvr>
                                        <p:cTn id="149" dur="1" fill="hold">
                                          <p:stCondLst>
                                            <p:cond delay="0"/>
                                          </p:stCondLst>
                                        </p:cTn>
                                        <p:tgtEl>
                                          <p:spTgt spid="34"/>
                                        </p:tgtEl>
                                        <p:attrNameLst>
                                          <p:attrName>style.visibility</p:attrName>
                                        </p:attrNameLst>
                                      </p:cBhvr>
                                      <p:to>
                                        <p:strVal val="visible"/>
                                      </p:to>
                                    </p:set>
                                    <p:animEffect transition="in" filter="wipe(right)">
                                      <p:cBhvr>
                                        <p:cTn id="150" dur="500"/>
                                        <p:tgtEl>
                                          <p:spTgt spid="34"/>
                                        </p:tgtEl>
                                      </p:cBhvr>
                                    </p:animEffect>
                                  </p:childTnLst>
                                </p:cTn>
                              </p:par>
                            </p:childTnLst>
                          </p:cTn>
                        </p:par>
                        <p:par>
                          <p:cTn id="151" fill="hold">
                            <p:stCondLst>
                              <p:cond delay="7250"/>
                            </p:stCondLst>
                            <p:childTnLst>
                              <p:par>
                                <p:cTn id="152" presetID="10" presetClass="entr" presetSubtype="0" fill="hold" grpId="0" nodeType="afterEffect">
                                  <p:stCondLst>
                                    <p:cond delay="0"/>
                                  </p:stCondLst>
                                  <p:childTnLst>
                                    <p:set>
                                      <p:cBhvr>
                                        <p:cTn id="153" dur="1" fill="hold">
                                          <p:stCondLst>
                                            <p:cond delay="0"/>
                                          </p:stCondLst>
                                        </p:cTn>
                                        <p:tgtEl>
                                          <p:spTgt spid="36"/>
                                        </p:tgtEl>
                                        <p:attrNameLst>
                                          <p:attrName>style.visibility</p:attrName>
                                        </p:attrNameLst>
                                      </p:cBhvr>
                                      <p:to>
                                        <p:strVal val="visible"/>
                                      </p:to>
                                    </p:set>
                                    <p:animEffect transition="in" filter="fade">
                                      <p:cBhvr>
                                        <p:cTn id="154"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6" grpId="0"/>
      <p:bldP spid="37" grpId="0" animBg="1"/>
      <p:bldP spid="38" grpId="0" animBg="1"/>
      <p:bldP spid="39" grpId="0" animBg="1"/>
      <p:bldP spid="40" grpId="0" animBg="1"/>
      <p:bldP spid="41" grpId="0"/>
      <p:bldP spid="62" grpId="0"/>
      <p:bldP spid="63" grpId="0"/>
      <p:bldP spid="64" grpId="0"/>
      <p:bldP spid="6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グループ化 31">
            <a:extLst>
              <a:ext uri="{FF2B5EF4-FFF2-40B4-BE49-F238E27FC236}">
                <a16:creationId xmlns:a16="http://schemas.microsoft.com/office/drawing/2014/main" xmlns="" id="{4C51115B-8E84-4D85-8B5F-0C02E3D26AF5}"/>
              </a:ext>
            </a:extLst>
          </p:cNvPr>
          <p:cNvGrpSpPr/>
          <p:nvPr/>
        </p:nvGrpSpPr>
        <p:grpSpPr>
          <a:xfrm>
            <a:off x="611189" y="694174"/>
            <a:ext cx="7632699" cy="610167"/>
            <a:chOff x="611189" y="694174"/>
            <a:chExt cx="7632699" cy="610167"/>
          </a:xfrm>
        </p:grpSpPr>
        <p:sp>
          <p:nvSpPr>
            <p:cNvPr id="34" name="タイトル 8">
              <a:extLst>
                <a:ext uri="{FF2B5EF4-FFF2-40B4-BE49-F238E27FC236}">
                  <a16:creationId xmlns:a16="http://schemas.microsoft.com/office/drawing/2014/main" xmlns="" id="{EA79EDEB-8439-4EBD-B8F3-98DC8A40D97B}"/>
                </a:ext>
              </a:extLst>
            </p:cNvPr>
            <p:cNvSpPr txBox="1">
              <a:spLocks/>
            </p:cNvSpPr>
            <p:nvPr/>
          </p:nvSpPr>
          <p:spPr>
            <a:xfrm>
              <a:off x="810345" y="694174"/>
              <a:ext cx="7433543" cy="61016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effectLst/>
                  <a:latin typeface="HGP創英角ｺﾞｼｯｸUB" panose="020B0900000000000000" pitchFamily="50" charset="-128"/>
                  <a:ea typeface="HGP創英角ｺﾞｼｯｸUB" panose="020B0900000000000000" pitchFamily="50" charset="-128"/>
                </a:rPr>
                <a:t>独立性は二つの変数</a:t>
              </a:r>
              <a:r>
                <a:rPr lang="ja-JP" altLang="en-US" sz="2800" dirty="0" smtClean="0">
                  <a:solidFill>
                    <a:srgbClr val="0000FF"/>
                  </a:solidFill>
                  <a:effectLst/>
                  <a:latin typeface="HGP創英角ｺﾞｼｯｸUB" panose="020B0900000000000000" pitchFamily="50" charset="-128"/>
                  <a:ea typeface="HGP創英角ｺﾞｼｯｸUB" panose="020B0900000000000000" pitchFamily="50" charset="-128"/>
                </a:rPr>
                <a:t>の </a:t>
              </a:r>
              <a:r>
                <a:rPr lang="en-US" altLang="ja-JP" sz="2800" dirty="0" smtClean="0">
                  <a:solidFill>
                    <a:srgbClr val="0000FF"/>
                  </a:solidFill>
                  <a:effectLst/>
                  <a:latin typeface="HGP創英角ｺﾞｼｯｸUB" panose="020B0900000000000000" pitchFamily="50" charset="-128"/>
                  <a:ea typeface="HGP創英角ｺﾞｼｯｸUB" panose="020B0900000000000000" pitchFamily="50" charset="-128"/>
                </a:rPr>
                <a:t>(</a:t>
              </a:r>
              <a:r>
                <a:rPr lang="ja-JP" altLang="en-US" sz="2800" dirty="0" smtClean="0">
                  <a:solidFill>
                    <a:srgbClr val="0000FF"/>
                  </a:solidFill>
                  <a:effectLst/>
                  <a:latin typeface="HGP創英角ｺﾞｼｯｸUB" panose="020B0900000000000000" pitchFamily="50" charset="-128"/>
                  <a:ea typeface="HGP創英角ｺﾞｼｯｸUB" panose="020B0900000000000000" pitchFamily="50" charset="-128"/>
                </a:rPr>
                <a:t>無</a:t>
              </a:r>
              <a:r>
                <a:rPr lang="en-US" altLang="ja-JP" sz="2800" dirty="0" smtClean="0">
                  <a:solidFill>
                    <a:srgbClr val="0000FF"/>
                  </a:solidFill>
                  <a:latin typeface="HGP創英角ｺﾞｼｯｸUB" panose="020B0900000000000000" pitchFamily="50" charset="-128"/>
                  <a:ea typeface="HGP創英角ｺﾞｼｯｸUB" panose="020B0900000000000000" pitchFamily="50" charset="-128"/>
                </a:rPr>
                <a:t>) </a:t>
              </a:r>
              <a:r>
                <a:rPr lang="ja-JP" altLang="en-US" sz="2800" dirty="0" smtClean="0">
                  <a:solidFill>
                    <a:srgbClr val="0000FF"/>
                  </a:solidFill>
                  <a:effectLst/>
                  <a:latin typeface="HGP創英角ｺﾞｼｯｸUB" panose="020B0900000000000000" pitchFamily="50" charset="-128"/>
                  <a:ea typeface="HGP創英角ｺﾞｼｯｸUB" panose="020B0900000000000000" pitchFamily="50" charset="-128"/>
                </a:rPr>
                <a:t>関係性</a:t>
              </a:r>
              <a:r>
                <a:rPr lang="ja-JP" altLang="en-US" sz="2800" dirty="0">
                  <a:solidFill>
                    <a:srgbClr val="0000FF"/>
                  </a:solidFill>
                  <a:effectLst/>
                  <a:latin typeface="HGP創英角ｺﾞｼｯｸUB" panose="020B0900000000000000" pitchFamily="50" charset="-128"/>
                  <a:ea typeface="HGP創英角ｺﾞｼｯｸUB" panose="020B0900000000000000" pitchFamily="50" charset="-128"/>
                </a:rPr>
                <a:t>を表す</a:t>
              </a:r>
            </a:p>
          </p:txBody>
        </p:sp>
        <p:sp>
          <p:nvSpPr>
            <p:cNvPr id="53" name="正方形/長方形 52">
              <a:extLst>
                <a:ext uri="{FF2B5EF4-FFF2-40B4-BE49-F238E27FC236}">
                  <a16:creationId xmlns:a16="http://schemas.microsoft.com/office/drawing/2014/main" xmlns="" id="{1D0F8FAB-2A73-4647-8B38-5B59EFF5F8BC}"/>
                </a:ext>
              </a:extLst>
            </p:cNvPr>
            <p:cNvSpPr>
              <a:spLocks noChangeAspect="1"/>
            </p:cNvSpPr>
            <p:nvPr/>
          </p:nvSpPr>
          <p:spPr>
            <a:xfrm>
              <a:off x="611189" y="909351"/>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grpSp>
      <p:sp>
        <p:nvSpPr>
          <p:cNvPr id="54" name="タイトル 8">
            <a:extLst>
              <a:ext uri="{FF2B5EF4-FFF2-40B4-BE49-F238E27FC236}">
                <a16:creationId xmlns:a16="http://schemas.microsoft.com/office/drawing/2014/main" xmlns="" id="{56FD298B-D1D7-4F7A-B6B5-094162E31C98}"/>
              </a:ext>
            </a:extLst>
          </p:cNvPr>
          <p:cNvSpPr txBox="1">
            <a:spLocks/>
          </p:cNvSpPr>
          <p:nvPr/>
        </p:nvSpPr>
        <p:spPr>
          <a:xfrm>
            <a:off x="1004664" y="1228874"/>
            <a:ext cx="7109543" cy="927596"/>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2200" dirty="0">
                <a:effectLst/>
                <a:latin typeface="HGP創英角ｺﾞｼｯｸUB" panose="020B0900000000000000" pitchFamily="50" charset="-128"/>
                <a:ea typeface="HGP創英角ｺﾞｼｯｸUB" panose="020B0900000000000000" pitchFamily="50" charset="-128"/>
              </a:rPr>
              <a:t>「大阪人」かどうかと「たこ焼き器を持っている」かどうかが</a:t>
            </a:r>
            <a:br>
              <a:rPr lang="ja-JP" altLang="en-US" sz="2200" dirty="0">
                <a:effectLst/>
                <a:latin typeface="HGP創英角ｺﾞｼｯｸUB" panose="020B0900000000000000" pitchFamily="50" charset="-128"/>
                <a:ea typeface="HGP創英角ｺﾞｼｯｸUB" panose="020B0900000000000000" pitchFamily="50" charset="-128"/>
              </a:rPr>
            </a:br>
            <a:r>
              <a:rPr lang="ja-JP" altLang="en-US" sz="2200" dirty="0">
                <a:effectLst/>
                <a:latin typeface="HGP創英角ｺﾞｼｯｸUB" panose="020B0900000000000000" pitchFamily="50" charset="-128"/>
                <a:ea typeface="HGP創英角ｺﾞｼｯｸUB" panose="020B0900000000000000" pitchFamily="50" charset="-128"/>
              </a:rPr>
              <a:t>関係がないとき、二つの質問項目は</a:t>
            </a:r>
            <a:r>
              <a:rPr lang="ja-JP" altLang="en-US" sz="2200" dirty="0">
                <a:solidFill>
                  <a:srgbClr val="FF0000"/>
                </a:solidFill>
                <a:effectLst/>
                <a:latin typeface="HGP創英角ｺﾞｼｯｸUB" panose="020B0900000000000000" pitchFamily="50" charset="-128"/>
                <a:ea typeface="HGP創英角ｺﾞｼｯｸUB" panose="020B0900000000000000" pitchFamily="50" charset="-128"/>
              </a:rPr>
              <a:t>独立</a:t>
            </a:r>
            <a:r>
              <a:rPr lang="ja-JP" altLang="en-US" sz="2200" dirty="0">
                <a:effectLst/>
                <a:latin typeface="HGP創英角ｺﾞｼｯｸUB" panose="020B0900000000000000" pitchFamily="50" charset="-128"/>
                <a:ea typeface="HGP創英角ｺﾞｼｯｸUB" panose="020B0900000000000000" pitchFamily="50" charset="-128"/>
              </a:rPr>
              <a:t>であるという</a:t>
            </a:r>
          </a:p>
        </p:txBody>
      </p:sp>
      <p:sp>
        <p:nvSpPr>
          <p:cNvPr id="55" name="正方形/長方形 54">
            <a:extLst>
              <a:ext uri="{FF2B5EF4-FFF2-40B4-BE49-F238E27FC236}">
                <a16:creationId xmlns:a16="http://schemas.microsoft.com/office/drawing/2014/main" xmlns="" id="{2E3CE187-12B8-4E94-BF1B-440BF5CEBF14}"/>
              </a:ext>
            </a:extLst>
          </p:cNvPr>
          <p:cNvSpPr>
            <a:spLocks noChangeAspect="1"/>
          </p:cNvSpPr>
          <p:nvPr/>
        </p:nvSpPr>
        <p:spPr>
          <a:xfrm>
            <a:off x="906738" y="1404114"/>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56" name="タイトル 8">
            <a:extLst>
              <a:ext uri="{FF2B5EF4-FFF2-40B4-BE49-F238E27FC236}">
                <a16:creationId xmlns:a16="http://schemas.microsoft.com/office/drawing/2014/main" xmlns="" id="{3EF38CEF-0205-408B-816B-2DD184307447}"/>
              </a:ext>
            </a:extLst>
          </p:cNvPr>
          <p:cNvSpPr txBox="1">
            <a:spLocks/>
          </p:cNvSpPr>
          <p:nvPr/>
        </p:nvSpPr>
        <p:spPr>
          <a:xfrm>
            <a:off x="1004664" y="2078933"/>
            <a:ext cx="7109543" cy="927596"/>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2200" dirty="0">
                <a:effectLst/>
                <a:latin typeface="HGP創英角ｺﾞｼｯｸUB" panose="020B0900000000000000" pitchFamily="50" charset="-128"/>
                <a:ea typeface="HGP創英角ｺﾞｼｯｸUB" panose="020B0900000000000000" pitchFamily="50" charset="-128"/>
              </a:rPr>
              <a:t>もしこれらが独立であれば、大阪人もそのほかの人も</a:t>
            </a:r>
            <a:br>
              <a:rPr lang="ja-JP" altLang="en-US" sz="2200" dirty="0">
                <a:effectLst/>
                <a:latin typeface="HGP創英角ｺﾞｼｯｸUB" panose="020B0900000000000000" pitchFamily="50" charset="-128"/>
                <a:ea typeface="HGP創英角ｺﾞｼｯｸUB" panose="020B0900000000000000" pitchFamily="50" charset="-128"/>
              </a:rPr>
            </a:br>
            <a:r>
              <a:rPr lang="ja-JP" altLang="en-US" sz="2200" dirty="0">
                <a:effectLst/>
                <a:latin typeface="HGP創英角ｺﾞｼｯｸUB" panose="020B0900000000000000" pitchFamily="50" charset="-128"/>
                <a:ea typeface="HGP創英角ｺﾞｼｯｸUB" panose="020B0900000000000000" pitchFamily="50" charset="-128"/>
              </a:rPr>
              <a:t>たこ焼き器の所有率は同じである</a:t>
            </a:r>
            <a:r>
              <a:rPr lang="ja-JP" altLang="en-US" sz="2200" dirty="0" smtClean="0">
                <a:effectLst/>
                <a:latin typeface="HGP創英角ｺﾞｼｯｸUB" panose="020B0900000000000000" pitchFamily="50" charset="-128"/>
                <a:ea typeface="HGP創英角ｺﾞｼｯｸUB" panose="020B0900000000000000" pitchFamily="50" charset="-128"/>
              </a:rPr>
              <a:t>はず </a:t>
            </a:r>
            <a:r>
              <a:rPr lang="en-US" altLang="ja-JP" sz="2200" dirty="0" smtClean="0">
                <a:effectLst/>
                <a:latin typeface="HGP創英角ｺﾞｼｯｸUB" panose="020B0900000000000000" pitchFamily="50" charset="-128"/>
                <a:ea typeface="HGP創英角ｺﾞｼｯｸUB" panose="020B0900000000000000" pitchFamily="50" charset="-128"/>
              </a:rPr>
              <a:t>(</a:t>
            </a:r>
            <a:r>
              <a:rPr lang="ja-JP" altLang="en-US" sz="2200" dirty="0" smtClean="0">
                <a:effectLst/>
                <a:latin typeface="HGP創英角ｺﾞｼｯｸUB" panose="020B0900000000000000" pitchFamily="50" charset="-128"/>
                <a:ea typeface="HGP創英角ｺﾞｼｯｸUB" panose="020B0900000000000000" pitchFamily="50" charset="-128"/>
              </a:rPr>
              <a:t>母集団</a:t>
            </a:r>
            <a:r>
              <a:rPr lang="ja-JP" altLang="en-US" sz="2200" dirty="0">
                <a:effectLst/>
                <a:latin typeface="HGP創英角ｺﾞｼｯｸUB" panose="020B0900000000000000" pitchFamily="50" charset="-128"/>
                <a:ea typeface="HGP創英角ｺﾞｼｯｸUB" panose="020B0900000000000000" pitchFamily="50" charset="-128"/>
              </a:rPr>
              <a:t>として</a:t>
            </a:r>
            <a:r>
              <a:rPr lang="ja-JP" altLang="en-US" sz="2200" dirty="0" smtClean="0">
                <a:effectLst/>
                <a:latin typeface="HGP創英角ｺﾞｼｯｸUB" panose="020B0900000000000000" pitchFamily="50" charset="-128"/>
                <a:ea typeface="HGP創英角ｺﾞｼｯｸUB" panose="020B0900000000000000" pitchFamily="50" charset="-128"/>
              </a:rPr>
              <a:t>は</a:t>
            </a:r>
            <a:r>
              <a:rPr lang="en-US" altLang="ja-JP" sz="2200" dirty="0" smtClean="0">
                <a:latin typeface="HGP創英角ｺﾞｼｯｸUB" panose="020B0900000000000000" pitchFamily="50" charset="-128"/>
                <a:ea typeface="HGP創英角ｺﾞｼｯｸUB" panose="020B0900000000000000" pitchFamily="50" charset="-128"/>
              </a:rPr>
              <a:t>) </a:t>
            </a:r>
            <a:endParaRPr lang="en-US" altLang="ja-JP" sz="2200" dirty="0">
              <a:effectLst/>
              <a:latin typeface="HGP創英角ｺﾞｼｯｸUB" panose="020B0900000000000000" pitchFamily="50" charset="-128"/>
              <a:ea typeface="HGP創英角ｺﾞｼｯｸUB" panose="020B0900000000000000" pitchFamily="50" charset="-128"/>
            </a:endParaRPr>
          </a:p>
        </p:txBody>
      </p:sp>
      <p:sp>
        <p:nvSpPr>
          <p:cNvPr id="57" name="正方形/長方形 56">
            <a:extLst>
              <a:ext uri="{FF2B5EF4-FFF2-40B4-BE49-F238E27FC236}">
                <a16:creationId xmlns:a16="http://schemas.microsoft.com/office/drawing/2014/main" xmlns="" id="{ADA03569-DC7B-4FBA-99CA-5E52655F23DE}"/>
              </a:ext>
            </a:extLst>
          </p:cNvPr>
          <p:cNvSpPr>
            <a:spLocks noChangeAspect="1"/>
          </p:cNvSpPr>
          <p:nvPr/>
        </p:nvSpPr>
        <p:spPr>
          <a:xfrm>
            <a:off x="906738" y="2254173"/>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graphicFrame>
        <p:nvGraphicFramePr>
          <p:cNvPr id="58" name="グラフ 57">
            <a:extLst>
              <a:ext uri="{FF2B5EF4-FFF2-40B4-BE49-F238E27FC236}">
                <a16:creationId xmlns:a16="http://schemas.microsoft.com/office/drawing/2014/main" xmlns="" id="{AC5C1A53-5D29-48E8-8DB2-DFDC69FD731D}"/>
              </a:ext>
            </a:extLst>
          </p:cNvPr>
          <p:cNvGraphicFramePr>
            <a:graphicFrameLocks/>
          </p:cNvGraphicFramePr>
          <p:nvPr>
            <p:extLst>
              <p:ext uri="{D42A27DB-BD31-4B8C-83A1-F6EECF244321}">
                <p14:modId xmlns:p14="http://schemas.microsoft.com/office/powerpoint/2010/main" val="1253994608"/>
              </p:ext>
            </p:extLst>
          </p:nvPr>
        </p:nvGraphicFramePr>
        <p:xfrm>
          <a:off x="810345" y="2857058"/>
          <a:ext cx="5994775" cy="2266490"/>
        </p:xfrm>
        <a:graphic>
          <a:graphicData uri="http://schemas.openxmlformats.org/drawingml/2006/chart">
            <c:chart xmlns:c="http://schemas.openxmlformats.org/drawingml/2006/chart" xmlns:r="http://schemas.openxmlformats.org/officeDocument/2006/relationships" r:id="rId3"/>
          </a:graphicData>
        </a:graphic>
      </p:graphicFrame>
      <p:sp>
        <p:nvSpPr>
          <p:cNvPr id="61" name="タイトル 8">
            <a:extLst>
              <a:ext uri="{FF2B5EF4-FFF2-40B4-BE49-F238E27FC236}">
                <a16:creationId xmlns:a16="http://schemas.microsoft.com/office/drawing/2014/main" xmlns="" id="{6A31C641-C209-4129-A373-CF478D1D37CF}"/>
              </a:ext>
            </a:extLst>
          </p:cNvPr>
          <p:cNvSpPr txBox="1">
            <a:spLocks/>
          </p:cNvSpPr>
          <p:nvPr/>
        </p:nvSpPr>
        <p:spPr>
          <a:xfrm>
            <a:off x="3878399" y="4957662"/>
            <a:ext cx="1368152" cy="436354"/>
          </a:xfrm>
          <a:prstGeom prst="rect">
            <a:avLst/>
          </a:prstGeom>
        </p:spPr>
        <p:txBody>
          <a:bodyPr anchor="t" anchorCtr="0">
            <a:noAutofit/>
          </a:bodyPr>
          <a:lstStyle>
            <a:defPPr>
              <a:defRPr lang="ja-JP"/>
            </a:defPPr>
            <a:lvl1pPr algn="ctr">
              <a:lnSpc>
                <a:spcPct val="100000"/>
              </a:lnSpc>
              <a:spcBef>
                <a:spcPct val="0"/>
              </a:spcBef>
              <a:buNone/>
              <a:defRPr sz="1600">
                <a:solidFill>
                  <a:schemeClr val="accent5">
                    <a:lumMod val="60000"/>
                    <a:lumOff val="40000"/>
                  </a:schemeClr>
                </a:solidFill>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dirty="0"/>
              <a:t>たこ焼き器</a:t>
            </a:r>
          </a:p>
        </p:txBody>
      </p:sp>
      <p:sp>
        <p:nvSpPr>
          <p:cNvPr id="13"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独立性</a:t>
            </a:r>
          </a:p>
        </p:txBody>
      </p:sp>
      <p:sp>
        <p:nvSpPr>
          <p:cNvPr id="2" name="テキスト ボックス 1"/>
          <p:cNvSpPr txBox="1"/>
          <p:nvPr/>
        </p:nvSpPr>
        <p:spPr>
          <a:xfrm>
            <a:off x="1315549" y="3724743"/>
            <a:ext cx="430887" cy="502702"/>
          </a:xfrm>
          <a:prstGeom prst="rect">
            <a:avLst/>
          </a:prstGeom>
        </p:spPr>
        <p:txBody>
          <a:bodyPr anchor="t" anchorCtr="0">
            <a:noAutofit/>
          </a:bodyPr>
          <a:lstStyle>
            <a:defPPr>
              <a:defRPr lang="ja-JP"/>
            </a:defPPr>
            <a:lvl1pPr algn="ctr">
              <a:lnSpc>
                <a:spcPct val="100000"/>
              </a:lnSpc>
              <a:spcBef>
                <a:spcPct val="0"/>
              </a:spcBef>
              <a:buNone/>
              <a:defRPr sz="1600">
                <a:solidFill>
                  <a:schemeClr val="accent5">
                    <a:lumMod val="60000"/>
                    <a:lumOff val="40000"/>
                  </a:schemeClr>
                </a:solidFill>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dirty="0"/>
              <a:t>実家</a:t>
            </a:r>
          </a:p>
        </p:txBody>
      </p:sp>
    </p:spTree>
    <p:extLst>
      <p:ext uri="{BB962C8B-B14F-4D97-AF65-F5344CB8AC3E}">
        <p14:creationId xmlns:p14="http://schemas.microsoft.com/office/powerpoint/2010/main" val="123744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グループ化 28">
            <a:extLst>
              <a:ext uri="{FF2B5EF4-FFF2-40B4-BE49-F238E27FC236}">
                <a16:creationId xmlns:a16="http://schemas.microsoft.com/office/drawing/2014/main" xmlns="" id="{3BEAFC69-4CA7-4FA7-AD0F-85170E318837}"/>
              </a:ext>
            </a:extLst>
          </p:cNvPr>
          <p:cNvGrpSpPr/>
          <p:nvPr/>
        </p:nvGrpSpPr>
        <p:grpSpPr>
          <a:xfrm>
            <a:off x="611189" y="694174"/>
            <a:ext cx="7632699" cy="610167"/>
            <a:chOff x="611189" y="694174"/>
            <a:chExt cx="7632699" cy="610167"/>
          </a:xfrm>
        </p:grpSpPr>
        <p:sp>
          <p:nvSpPr>
            <p:cNvPr id="35" name="タイトル 8">
              <a:extLst>
                <a:ext uri="{FF2B5EF4-FFF2-40B4-BE49-F238E27FC236}">
                  <a16:creationId xmlns:a16="http://schemas.microsoft.com/office/drawing/2014/main" xmlns="" id="{0CD1D34E-40E9-41BC-899C-6D4FD41A6A95}"/>
                </a:ext>
              </a:extLst>
            </p:cNvPr>
            <p:cNvSpPr txBox="1">
              <a:spLocks/>
            </p:cNvSpPr>
            <p:nvPr/>
          </p:nvSpPr>
          <p:spPr>
            <a:xfrm>
              <a:off x="810345" y="694174"/>
              <a:ext cx="7433543" cy="61016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latin typeface="HGP創英角ｺﾞｼｯｸUB" panose="020B0900000000000000" pitchFamily="50" charset="-128"/>
                  <a:ea typeface="HGP創英角ｺﾞｼｯｸUB" panose="020B0900000000000000" pitchFamily="50" charset="-128"/>
                </a:rPr>
                <a:t>その違いが偶然か必然かを判定する方法</a:t>
              </a:r>
            </a:p>
          </p:txBody>
        </p:sp>
        <p:sp>
          <p:nvSpPr>
            <p:cNvPr id="36" name="正方形/長方形 35">
              <a:extLst>
                <a:ext uri="{FF2B5EF4-FFF2-40B4-BE49-F238E27FC236}">
                  <a16:creationId xmlns:a16="http://schemas.microsoft.com/office/drawing/2014/main" xmlns="" id="{48836E2A-90E6-4C93-B03D-C0FA5D4FF545}"/>
                </a:ext>
              </a:extLst>
            </p:cNvPr>
            <p:cNvSpPr>
              <a:spLocks noChangeAspect="1"/>
            </p:cNvSpPr>
            <p:nvPr/>
          </p:nvSpPr>
          <p:spPr>
            <a:xfrm>
              <a:off x="611189" y="909351"/>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grpSp>
      <p:graphicFrame>
        <p:nvGraphicFramePr>
          <p:cNvPr id="37" name="表 36">
            <a:extLst>
              <a:ext uri="{FF2B5EF4-FFF2-40B4-BE49-F238E27FC236}">
                <a16:creationId xmlns:a16="http://schemas.microsoft.com/office/drawing/2014/main" xmlns="" id="{3455ADC2-B7CF-43B8-A7DE-40B8981D9DA0}"/>
              </a:ext>
            </a:extLst>
          </p:cNvPr>
          <p:cNvGraphicFramePr>
            <a:graphicFrameLocks noGrp="1"/>
          </p:cNvGraphicFramePr>
          <p:nvPr/>
        </p:nvGraphicFramePr>
        <p:xfrm>
          <a:off x="899591" y="1265062"/>
          <a:ext cx="7344296" cy="1310604"/>
        </p:xfrm>
        <a:graphic>
          <a:graphicData uri="http://schemas.openxmlformats.org/drawingml/2006/table">
            <a:tbl>
              <a:tblPr firstRow="1" bandRow="1">
                <a:tableStyleId>{7DF18680-E054-41AD-8BC1-D1AEF772440D}</a:tableStyleId>
              </a:tblPr>
              <a:tblGrid>
                <a:gridCol w="1836074">
                  <a:extLst>
                    <a:ext uri="{9D8B030D-6E8A-4147-A177-3AD203B41FA5}">
                      <a16:colId xmlns:a16="http://schemas.microsoft.com/office/drawing/2014/main" xmlns="" val="20000"/>
                    </a:ext>
                  </a:extLst>
                </a:gridCol>
                <a:gridCol w="1836074">
                  <a:extLst>
                    <a:ext uri="{9D8B030D-6E8A-4147-A177-3AD203B41FA5}">
                      <a16:colId xmlns:a16="http://schemas.microsoft.com/office/drawing/2014/main" xmlns="" val="20001"/>
                    </a:ext>
                  </a:extLst>
                </a:gridCol>
                <a:gridCol w="1836074">
                  <a:extLst>
                    <a:ext uri="{9D8B030D-6E8A-4147-A177-3AD203B41FA5}">
                      <a16:colId xmlns:a16="http://schemas.microsoft.com/office/drawing/2014/main" xmlns="" val="20002"/>
                    </a:ext>
                  </a:extLst>
                </a:gridCol>
                <a:gridCol w="1836074">
                  <a:extLst>
                    <a:ext uri="{9D8B030D-6E8A-4147-A177-3AD203B41FA5}">
                      <a16:colId xmlns:a16="http://schemas.microsoft.com/office/drawing/2014/main" xmlns="" val="20003"/>
                    </a:ext>
                  </a:extLst>
                </a:gridCol>
              </a:tblGrid>
              <a:tr h="396000">
                <a:tc>
                  <a:txBody>
                    <a:bodyPr/>
                    <a:lstStyle/>
                    <a:p>
                      <a:pPr algn="ct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T="10800" marB="0" anchor="ctr">
                    <a:lnL w="12700" cmpd="sng">
                      <a:noFill/>
                    </a:lnL>
                    <a:lnR w="19050" cap="flat" cmpd="sng" algn="ctr">
                      <a:solidFill>
                        <a:srgbClr val="0000FF"/>
                      </a:solidFill>
                      <a:prstDash val="solid"/>
                      <a:round/>
                      <a:headEnd type="none" w="med" len="med"/>
                      <a:tailEnd type="none" w="med" len="med"/>
                    </a:lnR>
                    <a:lnT w="12700" cmpd="sng">
                      <a:noFill/>
                    </a:lnT>
                    <a:lnB w="6350" cap="flat" cmpd="sng" algn="ctr">
                      <a:solidFill>
                        <a:schemeClr val="tx1"/>
                      </a:solidFill>
                      <a:prstDash val="dot"/>
                      <a:round/>
                      <a:headEnd type="none" w="med" len="med"/>
                      <a:tailEnd type="none" w="med" len="med"/>
                    </a:lnB>
                    <a:lnTlToBr w="19050" cap="flat" cmpd="sng" algn="ctr">
                      <a:solidFill>
                        <a:schemeClr val="tx1"/>
                      </a:solidFill>
                      <a:prstDash val="solid"/>
                      <a:round/>
                      <a:headEnd type="none" w="med" len="med"/>
                      <a:tailEnd type="none" w="med" len="med"/>
                    </a:lnTlToBr>
                    <a:lnBlToTr w="12700" cmpd="sng">
                      <a:noFill/>
                      <a:prstDash val="solid"/>
                    </a:lnBlToTr>
                    <a:solidFill>
                      <a:srgbClr val="F2F2FF"/>
                    </a:solidFill>
                  </a:tcPr>
                </a:tc>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有り</a:t>
                      </a:r>
                    </a:p>
                  </a:txBody>
                  <a:tcPr marT="10800" marB="0" anchor="ctr">
                    <a:lnL w="19050" cap="flat" cmpd="sng" algn="ctr">
                      <a:solidFill>
                        <a:srgbClr val="0000FF"/>
                      </a:solidFill>
                      <a:prstDash val="solid"/>
                      <a:round/>
                      <a:headEnd type="none" w="med" len="med"/>
                      <a:tailEnd type="none" w="med" len="med"/>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無し</a:t>
                      </a:r>
                    </a:p>
                  </a:txBody>
                  <a:tcPr marT="10800" marB="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計</a:t>
                      </a:r>
                    </a:p>
                  </a:txBody>
                  <a:tcPr marT="10800" marB="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304868">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大阪人</a:t>
                      </a:r>
                    </a:p>
                  </a:txBody>
                  <a:tcPr marT="10800" marB="0" anchor="ctr">
                    <a:lnL w="12700" cmpd="sng">
                      <a:noFill/>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ct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8</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T="10800" marB="0" anchor="ctr">
                    <a:lnL w="19050" cap="flat" cmpd="sng" algn="ctr">
                      <a:solidFill>
                        <a:srgbClr val="0000FF"/>
                      </a:solid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2</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T="10800" marB="0" anchor="ctr">
                    <a:lnL w="12700" cmpd="sng">
                      <a:noFill/>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10</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T="10800" marB="0" anchor="ctr">
                    <a:lnL w="12700" cmpd="sng">
                      <a:noFill/>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304868">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その他</a:t>
                      </a:r>
                    </a:p>
                  </a:txBody>
                  <a:tcPr marT="10800" marB="0" anchor="ctr">
                    <a:lnL w="12700" cmpd="sng">
                      <a:noFill/>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ct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11</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T="10800" marB="0" anchor="ctr">
                    <a:lnL w="190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14</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T="10800" marB="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25</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T="10800" marB="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304868">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計</a:t>
                      </a:r>
                    </a:p>
                  </a:txBody>
                  <a:tcPr marT="10800" marB="0" anchor="ctr">
                    <a:lnL w="12700" cmpd="sng">
                      <a:noFill/>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ct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19</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T="10800" marB="0" anchor="ctr">
                    <a:lnL w="190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16</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T="10800" marB="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35</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T="10800" marB="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bl>
          </a:graphicData>
        </a:graphic>
      </p:graphicFrame>
      <p:sp>
        <p:nvSpPr>
          <p:cNvPr id="38" name="テキスト ボックス 37">
            <a:extLst>
              <a:ext uri="{FF2B5EF4-FFF2-40B4-BE49-F238E27FC236}">
                <a16:creationId xmlns:a16="http://schemas.microsoft.com/office/drawing/2014/main" xmlns="" id="{3BC3C36F-7A43-4AE1-B232-AE22B03E2C57}"/>
              </a:ext>
            </a:extLst>
          </p:cNvPr>
          <p:cNvSpPr txBox="1"/>
          <p:nvPr/>
        </p:nvSpPr>
        <p:spPr>
          <a:xfrm>
            <a:off x="914432" y="1372811"/>
            <a:ext cx="518091" cy="292388"/>
          </a:xfrm>
          <a:prstGeom prst="rect">
            <a:avLst/>
          </a:prstGeom>
          <a:noFill/>
        </p:spPr>
        <p:txBody>
          <a:bodyPr wrap="none" rtlCol="0">
            <a:spAutoFit/>
          </a:bodyPr>
          <a:lstStyle/>
          <a:p>
            <a:pPr>
              <a:defRPr/>
            </a:pPr>
            <a:r>
              <a:rPr lang="ja-JP" altLang="en-US" sz="1300" dirty="0">
                <a:latin typeface="HGP創英角ｺﾞｼｯｸUB" panose="020B0900000000000000" pitchFamily="50" charset="-128"/>
                <a:ea typeface="HGP創英角ｺﾞｼｯｸUB" panose="020B0900000000000000" pitchFamily="50" charset="-128"/>
                <a:cs typeface="Meiryo UI" panose="020B0604030504040204" pitchFamily="50" charset="-128"/>
              </a:rPr>
              <a:t>実家</a:t>
            </a:r>
          </a:p>
        </p:txBody>
      </p:sp>
      <p:sp>
        <p:nvSpPr>
          <p:cNvPr id="40" name="テキスト ボックス 39">
            <a:extLst>
              <a:ext uri="{FF2B5EF4-FFF2-40B4-BE49-F238E27FC236}">
                <a16:creationId xmlns:a16="http://schemas.microsoft.com/office/drawing/2014/main" xmlns="" id="{B428D369-F766-4DEA-A1DC-0BE5164C80B1}"/>
              </a:ext>
            </a:extLst>
          </p:cNvPr>
          <p:cNvSpPr txBox="1"/>
          <p:nvPr/>
        </p:nvSpPr>
        <p:spPr>
          <a:xfrm>
            <a:off x="1841644" y="1221677"/>
            <a:ext cx="939681" cy="292388"/>
          </a:xfrm>
          <a:prstGeom prst="rect">
            <a:avLst/>
          </a:prstGeom>
          <a:noFill/>
        </p:spPr>
        <p:txBody>
          <a:bodyPr wrap="none" rtlCol="0">
            <a:spAutoFit/>
          </a:bodyPr>
          <a:lstStyle/>
          <a:p>
            <a:pPr>
              <a:defRPr/>
            </a:pPr>
            <a:r>
              <a:rPr lang="ja-JP" altLang="en-US" sz="1300" dirty="0">
                <a:latin typeface="HGP創英角ｺﾞｼｯｸUB" panose="020B0900000000000000" pitchFamily="50" charset="-128"/>
                <a:ea typeface="HGP創英角ｺﾞｼｯｸUB" panose="020B0900000000000000" pitchFamily="50" charset="-128"/>
                <a:cs typeface="Meiryo UI" panose="020B0604030504040204" pitchFamily="50" charset="-128"/>
              </a:rPr>
              <a:t>たこ焼き器</a:t>
            </a:r>
          </a:p>
        </p:txBody>
      </p:sp>
      <p:graphicFrame>
        <p:nvGraphicFramePr>
          <p:cNvPr id="41" name="グラフ 40">
            <a:extLst>
              <a:ext uri="{FF2B5EF4-FFF2-40B4-BE49-F238E27FC236}">
                <a16:creationId xmlns:a16="http://schemas.microsoft.com/office/drawing/2014/main" xmlns="" id="{065B3A02-B005-4405-AD8E-67CB5AC58366}"/>
              </a:ext>
            </a:extLst>
          </p:cNvPr>
          <p:cNvGraphicFramePr>
            <a:graphicFrameLocks/>
          </p:cNvGraphicFramePr>
          <p:nvPr>
            <p:extLst>
              <p:ext uri="{D42A27DB-BD31-4B8C-83A1-F6EECF244321}">
                <p14:modId xmlns:p14="http://schemas.microsoft.com/office/powerpoint/2010/main" val="3747927678"/>
              </p:ext>
            </p:extLst>
          </p:nvPr>
        </p:nvGraphicFramePr>
        <p:xfrm>
          <a:off x="292232" y="3493937"/>
          <a:ext cx="4714266" cy="1722319"/>
        </p:xfrm>
        <a:graphic>
          <a:graphicData uri="http://schemas.openxmlformats.org/drawingml/2006/chart">
            <c:chart xmlns:c="http://schemas.openxmlformats.org/drawingml/2006/chart" xmlns:r="http://schemas.openxmlformats.org/officeDocument/2006/relationships" r:id="rId3"/>
          </a:graphicData>
        </a:graphic>
      </p:graphicFrame>
      <p:grpSp>
        <p:nvGrpSpPr>
          <p:cNvPr id="42" name="グループ化 41">
            <a:extLst>
              <a:ext uri="{FF2B5EF4-FFF2-40B4-BE49-F238E27FC236}">
                <a16:creationId xmlns:a16="http://schemas.microsoft.com/office/drawing/2014/main" xmlns="" id="{377732C8-689A-4C38-B01B-664D65CEE7E0}"/>
              </a:ext>
            </a:extLst>
          </p:cNvPr>
          <p:cNvGrpSpPr/>
          <p:nvPr/>
        </p:nvGrpSpPr>
        <p:grpSpPr>
          <a:xfrm>
            <a:off x="2789389" y="2878704"/>
            <a:ext cx="1800000" cy="689687"/>
            <a:chOff x="6547226" y="4835452"/>
            <a:chExt cx="1800000" cy="689687"/>
          </a:xfrm>
        </p:grpSpPr>
        <p:grpSp>
          <p:nvGrpSpPr>
            <p:cNvPr id="46" name="グループ化 45">
              <a:extLst>
                <a:ext uri="{FF2B5EF4-FFF2-40B4-BE49-F238E27FC236}">
                  <a16:creationId xmlns:a16="http://schemas.microsoft.com/office/drawing/2014/main" xmlns="" id="{2C4574D6-54D5-4D2E-BFD2-B51245AB7BD7}"/>
                </a:ext>
              </a:extLst>
            </p:cNvPr>
            <p:cNvGrpSpPr/>
            <p:nvPr/>
          </p:nvGrpSpPr>
          <p:grpSpPr>
            <a:xfrm rot="16200000">
              <a:off x="7102382" y="4280296"/>
              <a:ext cx="689687" cy="1800000"/>
              <a:chOff x="7105369" y="4609130"/>
              <a:chExt cx="689687" cy="1800000"/>
            </a:xfrm>
          </p:grpSpPr>
          <p:sp>
            <p:nvSpPr>
              <p:cNvPr id="48" name="角丸四角形 66">
                <a:extLst>
                  <a:ext uri="{FF2B5EF4-FFF2-40B4-BE49-F238E27FC236}">
                    <a16:creationId xmlns:a16="http://schemas.microsoft.com/office/drawing/2014/main" xmlns="" id="{364EF7BD-A633-4EBA-8496-4B9066CF1A9B}"/>
                  </a:ext>
                </a:extLst>
              </p:cNvPr>
              <p:cNvSpPr/>
              <p:nvPr/>
            </p:nvSpPr>
            <p:spPr>
              <a:xfrm flipV="1">
                <a:off x="7303778" y="4609130"/>
                <a:ext cx="491278" cy="1800000"/>
              </a:xfrm>
              <a:prstGeom prst="roundRect">
                <a:avLst>
                  <a:gd name="adj" fmla="val 0"/>
                </a:avLst>
              </a:prstGeom>
              <a:gradFill flip="none" rotWithShape="1">
                <a:gsLst>
                  <a:gs pos="86000">
                    <a:schemeClr val="accent5">
                      <a:lumMod val="40000"/>
                      <a:lumOff val="60000"/>
                    </a:schemeClr>
                  </a:gs>
                  <a:gs pos="0">
                    <a:schemeClr val="accent5">
                      <a:lumMod val="40000"/>
                      <a:lumOff val="60000"/>
                      <a:alpha val="26000"/>
                    </a:schemeClr>
                  </a:gs>
                </a:gsLst>
                <a:lin ang="10800000" scaled="1"/>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dirty="0">
                  <a:solidFill>
                    <a:schemeClr val="tx1"/>
                  </a:solidFill>
                  <a:effectLst/>
                  <a:latin typeface="HGP創英角ｺﾞｼｯｸUB" panose="020B0900000000000000" pitchFamily="50" charset="-128"/>
                  <a:ea typeface="HGP創英角ｺﾞｼｯｸUB" panose="020B0900000000000000" pitchFamily="50" charset="-128"/>
                </a:endParaRPr>
              </a:p>
            </p:txBody>
          </p:sp>
          <p:sp>
            <p:nvSpPr>
              <p:cNvPr id="49" name="二等辺三角形 48">
                <a:extLst>
                  <a:ext uri="{FF2B5EF4-FFF2-40B4-BE49-F238E27FC236}">
                    <a16:creationId xmlns:a16="http://schemas.microsoft.com/office/drawing/2014/main" xmlns="" id="{2ECA1E76-856F-4AE2-8CE3-8A90E80806EF}"/>
                  </a:ext>
                </a:extLst>
              </p:cNvPr>
              <p:cNvSpPr/>
              <p:nvPr/>
            </p:nvSpPr>
            <p:spPr>
              <a:xfrm rot="16200000" flipH="1">
                <a:off x="7146173" y="5407956"/>
                <a:ext cx="120739" cy="202348"/>
              </a:xfrm>
              <a:prstGeom prst="triangle">
                <a:avLst/>
              </a:prstGeom>
              <a:solidFill>
                <a:schemeClr val="accent5">
                  <a:lumMod val="40000"/>
                  <a:lumOff val="6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p:grpSp>
        <p:sp>
          <p:nvSpPr>
            <p:cNvPr id="47" name="タイトル 8">
              <a:extLst>
                <a:ext uri="{FF2B5EF4-FFF2-40B4-BE49-F238E27FC236}">
                  <a16:creationId xmlns:a16="http://schemas.microsoft.com/office/drawing/2014/main" xmlns="" id="{4512F3E2-4203-4A0F-8649-B7879DB9F68E}"/>
                </a:ext>
              </a:extLst>
            </p:cNvPr>
            <p:cNvSpPr txBox="1">
              <a:spLocks/>
            </p:cNvSpPr>
            <p:nvPr/>
          </p:nvSpPr>
          <p:spPr>
            <a:xfrm>
              <a:off x="6594706" y="4887604"/>
              <a:ext cx="1707519" cy="369332"/>
            </a:xfrm>
            <a:prstGeom prst="rect">
              <a:avLst/>
            </a:prstGeom>
            <a:noFill/>
          </p:spPr>
          <p:txBody>
            <a:bodyPr wrap="none"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r>
                <a:rPr lang="ja-JP" altLang="en-US" dirty="0"/>
                <a:t>３６ポイントの差</a:t>
              </a:r>
            </a:p>
          </p:txBody>
        </p:sp>
      </p:grpSp>
      <p:sp>
        <p:nvSpPr>
          <p:cNvPr id="50" name="テキスト ボックス 1">
            <a:extLst>
              <a:ext uri="{FF2B5EF4-FFF2-40B4-BE49-F238E27FC236}">
                <a16:creationId xmlns:a16="http://schemas.microsoft.com/office/drawing/2014/main" xmlns="" id="{4ADD3A8C-B70A-4B11-9D3C-A23DECB36559}"/>
              </a:ext>
            </a:extLst>
          </p:cNvPr>
          <p:cNvSpPr txBox="1"/>
          <p:nvPr/>
        </p:nvSpPr>
        <p:spPr>
          <a:xfrm>
            <a:off x="4170392" y="3672966"/>
            <a:ext cx="993919" cy="576000"/>
          </a:xfrm>
          <a:prstGeom prst="rect">
            <a:avLst/>
          </a:prstGeom>
        </p:spPr>
        <p:txBody>
          <a:bodyPr wrap="square" tIns="3600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1400" dirty="0">
                <a:solidFill>
                  <a:sysClr val="windowText" lastClr="000000"/>
                </a:solidFill>
                <a:latin typeface="HGP創英角ｺﾞｼｯｸUB" panose="020B0900000000000000" pitchFamily="50" charset="-128"/>
                <a:ea typeface="HGP創英角ｺﾞｼｯｸUB" panose="020B0900000000000000" pitchFamily="50" charset="-128"/>
              </a:rPr>
              <a:t>無し</a:t>
            </a:r>
            <a:r>
              <a:rPr lang="ja-JP" altLang="en-US" sz="1800" dirty="0">
                <a:solidFill>
                  <a:sysClr val="windowText" lastClr="000000"/>
                </a:solidFill>
                <a:latin typeface="HGP創英角ｺﾞｼｯｸUB" panose="020B0900000000000000" pitchFamily="50" charset="-128"/>
                <a:ea typeface="HGP創英角ｺﾞｼｯｸUB" panose="020B0900000000000000" pitchFamily="50" charset="-128"/>
              </a:rPr>
              <a:t> </a:t>
            </a:r>
            <a:endParaRPr lang="en-US" altLang="ja-JP" sz="1800" dirty="0">
              <a:solidFill>
                <a:sysClr val="windowText" lastClr="000000"/>
              </a:solidFill>
              <a:latin typeface="HGP創英角ｺﾞｼｯｸUB" panose="020B0900000000000000" pitchFamily="50" charset="-128"/>
              <a:ea typeface="HGP創英角ｺﾞｼｯｸUB" panose="020B0900000000000000" pitchFamily="50" charset="-128"/>
            </a:endParaRPr>
          </a:p>
          <a:p>
            <a:pPr algn="ctr"/>
            <a:r>
              <a:rPr lang="en-US" altLang="ja-JP" sz="1800" dirty="0">
                <a:solidFill>
                  <a:sysClr val="windowText" lastClr="000000"/>
                </a:solidFill>
                <a:latin typeface="HGP創英角ｺﾞｼｯｸUB" panose="020B0900000000000000" pitchFamily="50" charset="-128"/>
                <a:ea typeface="HGP創英角ｺﾞｼｯｸUB" panose="020B0900000000000000" pitchFamily="50" charset="-128"/>
              </a:rPr>
              <a:t>20</a:t>
            </a:r>
            <a:r>
              <a:rPr lang="en-US" altLang="ja-JP" sz="1400" dirty="0">
                <a:solidFill>
                  <a:sysClr val="windowText" lastClr="000000"/>
                </a:solidFill>
                <a:latin typeface="HGP創英角ｺﾞｼｯｸUB" panose="020B0900000000000000" pitchFamily="50" charset="-128"/>
                <a:ea typeface="HGP創英角ｺﾞｼｯｸUB" panose="020B0900000000000000" pitchFamily="50" charset="-128"/>
              </a:rPr>
              <a:t>%</a:t>
            </a:r>
            <a:endParaRPr lang="ja-JP" altLang="en-US" sz="1800" dirty="0">
              <a:solidFill>
                <a:sysClr val="windowText" lastClr="000000"/>
              </a:solidFill>
              <a:latin typeface="HGP創英角ｺﾞｼｯｸUB" panose="020B0900000000000000" pitchFamily="50" charset="-128"/>
              <a:ea typeface="HGP創英角ｺﾞｼｯｸUB" panose="020B0900000000000000" pitchFamily="50" charset="-128"/>
            </a:endParaRPr>
          </a:p>
        </p:txBody>
      </p:sp>
      <p:sp>
        <p:nvSpPr>
          <p:cNvPr id="54" name="テキスト ボックス 2">
            <a:extLst>
              <a:ext uri="{FF2B5EF4-FFF2-40B4-BE49-F238E27FC236}">
                <a16:creationId xmlns:a16="http://schemas.microsoft.com/office/drawing/2014/main" xmlns="" id="{5B2E01D8-322D-440A-9141-222D572DDE13}"/>
              </a:ext>
            </a:extLst>
          </p:cNvPr>
          <p:cNvSpPr txBox="1"/>
          <p:nvPr/>
        </p:nvSpPr>
        <p:spPr>
          <a:xfrm>
            <a:off x="1774576" y="3719050"/>
            <a:ext cx="993919" cy="576000"/>
          </a:xfrm>
          <a:prstGeom prst="rect">
            <a:avLst/>
          </a:prstGeom>
        </p:spPr>
        <p:txBody>
          <a:bodyPr wrap="square" tIns="3600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1400" dirty="0">
                <a:solidFill>
                  <a:schemeClr val="bg1"/>
                </a:solidFill>
                <a:latin typeface="HGP創英角ｺﾞｼｯｸUB" panose="020B0900000000000000" pitchFamily="50" charset="-128"/>
                <a:ea typeface="HGP創英角ｺﾞｼｯｸUB" panose="020B0900000000000000" pitchFamily="50" charset="-128"/>
              </a:rPr>
              <a:t>有り</a:t>
            </a:r>
            <a:endParaRPr lang="en-US" altLang="ja-JP" sz="1800" dirty="0">
              <a:solidFill>
                <a:schemeClr val="bg1"/>
              </a:solidFill>
              <a:latin typeface="HGP創英角ｺﾞｼｯｸUB" panose="020B0900000000000000" pitchFamily="50" charset="-128"/>
              <a:ea typeface="HGP創英角ｺﾞｼｯｸUB" panose="020B0900000000000000" pitchFamily="50" charset="-128"/>
            </a:endParaRPr>
          </a:p>
          <a:p>
            <a:pPr algn="ctr"/>
            <a:r>
              <a:rPr lang="en-US" altLang="ja-JP" sz="1800" dirty="0">
                <a:solidFill>
                  <a:schemeClr val="bg1"/>
                </a:solidFill>
                <a:latin typeface="HGP創英角ｺﾞｼｯｸUB" panose="020B0900000000000000" pitchFamily="50" charset="-128"/>
                <a:ea typeface="HGP創英角ｺﾞｼｯｸUB" panose="020B0900000000000000" pitchFamily="50" charset="-128"/>
              </a:rPr>
              <a:t>80</a:t>
            </a:r>
            <a:r>
              <a:rPr lang="en-US" altLang="ja-JP" sz="1400" dirty="0">
                <a:solidFill>
                  <a:schemeClr val="bg1"/>
                </a:solidFill>
                <a:latin typeface="HGP創英角ｺﾞｼｯｸUB" panose="020B0900000000000000" pitchFamily="50" charset="-128"/>
                <a:ea typeface="HGP創英角ｺﾞｼｯｸUB" panose="020B0900000000000000" pitchFamily="50" charset="-128"/>
              </a:rPr>
              <a:t>%</a:t>
            </a:r>
            <a:endParaRPr lang="ja-JP" altLang="en-US" sz="18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55" name="テキスト ボックス 1">
            <a:extLst>
              <a:ext uri="{FF2B5EF4-FFF2-40B4-BE49-F238E27FC236}">
                <a16:creationId xmlns:a16="http://schemas.microsoft.com/office/drawing/2014/main" xmlns="" id="{976FB59C-DD0A-4A01-98A9-7C6D99744C27}"/>
              </a:ext>
            </a:extLst>
          </p:cNvPr>
          <p:cNvSpPr txBox="1"/>
          <p:nvPr/>
        </p:nvSpPr>
        <p:spPr>
          <a:xfrm>
            <a:off x="3549227" y="4379892"/>
            <a:ext cx="993919" cy="576000"/>
          </a:xfrm>
          <a:prstGeom prst="rect">
            <a:avLst/>
          </a:prstGeom>
        </p:spPr>
        <p:txBody>
          <a:bodyPr wrap="square" tIns="3600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1400" dirty="0">
                <a:solidFill>
                  <a:sysClr val="windowText" lastClr="000000"/>
                </a:solidFill>
                <a:latin typeface="HGP創英角ｺﾞｼｯｸUB" panose="020B0900000000000000" pitchFamily="50" charset="-128"/>
                <a:ea typeface="HGP創英角ｺﾞｼｯｸUB" panose="020B0900000000000000" pitchFamily="50" charset="-128"/>
              </a:rPr>
              <a:t>無し</a:t>
            </a:r>
            <a:r>
              <a:rPr lang="ja-JP" altLang="en-US" sz="1800" dirty="0">
                <a:solidFill>
                  <a:sysClr val="windowText" lastClr="000000"/>
                </a:solidFill>
                <a:latin typeface="HGP創英角ｺﾞｼｯｸUB" panose="020B0900000000000000" pitchFamily="50" charset="-128"/>
                <a:ea typeface="HGP創英角ｺﾞｼｯｸUB" panose="020B0900000000000000" pitchFamily="50" charset="-128"/>
              </a:rPr>
              <a:t> </a:t>
            </a:r>
            <a:endParaRPr lang="en-US" altLang="ja-JP" sz="1800" dirty="0">
              <a:solidFill>
                <a:sysClr val="windowText" lastClr="000000"/>
              </a:solidFill>
              <a:latin typeface="HGP創英角ｺﾞｼｯｸUB" panose="020B0900000000000000" pitchFamily="50" charset="-128"/>
              <a:ea typeface="HGP創英角ｺﾞｼｯｸUB" panose="020B0900000000000000" pitchFamily="50" charset="-128"/>
            </a:endParaRPr>
          </a:p>
          <a:p>
            <a:pPr algn="ctr"/>
            <a:r>
              <a:rPr lang="en-US" altLang="ja-JP" sz="1800" dirty="0">
                <a:solidFill>
                  <a:sysClr val="windowText" lastClr="000000"/>
                </a:solidFill>
                <a:latin typeface="HGP創英角ｺﾞｼｯｸUB" panose="020B0900000000000000" pitchFamily="50" charset="-128"/>
                <a:ea typeface="HGP創英角ｺﾞｼｯｸUB" panose="020B0900000000000000" pitchFamily="50" charset="-128"/>
              </a:rPr>
              <a:t>56</a:t>
            </a:r>
            <a:r>
              <a:rPr lang="en-US" altLang="ja-JP" sz="1400" dirty="0">
                <a:solidFill>
                  <a:sysClr val="windowText" lastClr="000000"/>
                </a:solidFill>
                <a:latin typeface="HGP創英角ｺﾞｼｯｸUB" panose="020B0900000000000000" pitchFamily="50" charset="-128"/>
                <a:ea typeface="HGP創英角ｺﾞｼｯｸUB" panose="020B0900000000000000" pitchFamily="50" charset="-128"/>
              </a:rPr>
              <a:t>%</a:t>
            </a:r>
            <a:endParaRPr lang="ja-JP" altLang="en-US" sz="1800" dirty="0">
              <a:solidFill>
                <a:sysClr val="windowText" lastClr="000000"/>
              </a:solidFill>
              <a:latin typeface="HGP創英角ｺﾞｼｯｸUB" panose="020B0900000000000000" pitchFamily="50" charset="-128"/>
              <a:ea typeface="HGP創英角ｺﾞｼｯｸUB" panose="020B0900000000000000" pitchFamily="50" charset="-128"/>
            </a:endParaRPr>
          </a:p>
        </p:txBody>
      </p:sp>
      <p:sp>
        <p:nvSpPr>
          <p:cNvPr id="58" name="テキスト ボックス 2">
            <a:extLst>
              <a:ext uri="{FF2B5EF4-FFF2-40B4-BE49-F238E27FC236}">
                <a16:creationId xmlns:a16="http://schemas.microsoft.com/office/drawing/2014/main" xmlns="" id="{27E6629A-13D9-4490-A7C6-D03BCD685D61}"/>
              </a:ext>
            </a:extLst>
          </p:cNvPr>
          <p:cNvSpPr txBox="1"/>
          <p:nvPr/>
        </p:nvSpPr>
        <p:spPr>
          <a:xfrm>
            <a:off x="1738915" y="4442194"/>
            <a:ext cx="993919" cy="576000"/>
          </a:xfrm>
          <a:prstGeom prst="rect">
            <a:avLst/>
          </a:prstGeom>
        </p:spPr>
        <p:txBody>
          <a:bodyPr wrap="square" tIns="3600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1400" dirty="0">
                <a:solidFill>
                  <a:schemeClr val="bg1"/>
                </a:solidFill>
                <a:latin typeface="HGP創英角ｺﾞｼｯｸUB" panose="020B0900000000000000" pitchFamily="50" charset="-128"/>
                <a:ea typeface="HGP創英角ｺﾞｼｯｸUB" panose="020B0900000000000000" pitchFamily="50" charset="-128"/>
              </a:rPr>
              <a:t>有り</a:t>
            </a:r>
            <a:endParaRPr lang="en-US" altLang="ja-JP" sz="1800" dirty="0">
              <a:solidFill>
                <a:schemeClr val="bg1"/>
              </a:solidFill>
              <a:latin typeface="HGP創英角ｺﾞｼｯｸUB" panose="020B0900000000000000" pitchFamily="50" charset="-128"/>
              <a:ea typeface="HGP創英角ｺﾞｼｯｸUB" panose="020B0900000000000000" pitchFamily="50" charset="-128"/>
            </a:endParaRPr>
          </a:p>
          <a:p>
            <a:pPr algn="ctr"/>
            <a:r>
              <a:rPr lang="en-US" altLang="ja-JP" sz="1800" dirty="0">
                <a:solidFill>
                  <a:schemeClr val="bg1"/>
                </a:solidFill>
                <a:latin typeface="HGP創英角ｺﾞｼｯｸUB" panose="020B0900000000000000" pitchFamily="50" charset="-128"/>
                <a:ea typeface="HGP創英角ｺﾞｼｯｸUB" panose="020B0900000000000000" pitchFamily="50" charset="-128"/>
              </a:rPr>
              <a:t>44</a:t>
            </a:r>
            <a:r>
              <a:rPr lang="en-US" altLang="ja-JP" sz="1400" dirty="0">
                <a:solidFill>
                  <a:schemeClr val="bg1"/>
                </a:solidFill>
                <a:latin typeface="HGP創英角ｺﾞｼｯｸUB" panose="020B0900000000000000" pitchFamily="50" charset="-128"/>
                <a:ea typeface="HGP創英角ｺﾞｼｯｸUB" panose="020B0900000000000000" pitchFamily="50" charset="-128"/>
              </a:rPr>
              <a:t>%</a:t>
            </a:r>
            <a:endParaRPr lang="ja-JP" altLang="en-US" sz="18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59" name="テキスト ボックス 58">
            <a:extLst>
              <a:ext uri="{FF2B5EF4-FFF2-40B4-BE49-F238E27FC236}">
                <a16:creationId xmlns:a16="http://schemas.microsoft.com/office/drawing/2014/main" xmlns="" id="{DFD143BD-CCAF-4F68-BE2D-E84D6B25203A}"/>
              </a:ext>
            </a:extLst>
          </p:cNvPr>
          <p:cNvSpPr txBox="1"/>
          <p:nvPr/>
        </p:nvSpPr>
        <p:spPr>
          <a:xfrm>
            <a:off x="7916253" y="4736468"/>
            <a:ext cx="569387" cy="323165"/>
          </a:xfrm>
          <a:prstGeom prst="rect">
            <a:avLst/>
          </a:prstGeom>
          <a:noFill/>
        </p:spPr>
        <p:txBody>
          <a:bodyPr wrap="none" rtlCol="0">
            <a:spAutoFit/>
          </a:bodyPr>
          <a:lstStyle/>
          <a:p>
            <a:pPr defTabSz="761970"/>
            <a:r>
              <a:rPr lang="ja-JP" altLang="en-US" sz="1500" dirty="0">
                <a:solidFill>
                  <a:schemeClr val="bg1">
                    <a:lumMod val="65000"/>
                  </a:schemeClr>
                </a:solidFill>
                <a:latin typeface="+mn-ea"/>
              </a:rPr>
              <a:t>太郎</a:t>
            </a:r>
          </a:p>
        </p:txBody>
      </p:sp>
      <p:sp>
        <p:nvSpPr>
          <p:cNvPr id="60" name="テキスト ボックス 59">
            <a:extLst>
              <a:ext uri="{FF2B5EF4-FFF2-40B4-BE49-F238E27FC236}">
                <a16:creationId xmlns:a16="http://schemas.microsoft.com/office/drawing/2014/main" xmlns="" id="{D40C56B1-FEEE-4AE9-AC2D-B6C3BEE89389}"/>
              </a:ext>
            </a:extLst>
          </p:cNvPr>
          <p:cNvSpPr txBox="1"/>
          <p:nvPr/>
        </p:nvSpPr>
        <p:spPr>
          <a:xfrm>
            <a:off x="5331019" y="3842129"/>
            <a:ext cx="569387" cy="323165"/>
          </a:xfrm>
          <a:prstGeom prst="rect">
            <a:avLst/>
          </a:prstGeom>
          <a:noFill/>
        </p:spPr>
        <p:txBody>
          <a:bodyPr wrap="none" rtlCol="0">
            <a:spAutoFit/>
          </a:bodyPr>
          <a:lstStyle/>
          <a:p>
            <a:pPr defTabSz="761970"/>
            <a:r>
              <a:rPr lang="ja-JP" altLang="en-US" sz="1500" dirty="0">
                <a:solidFill>
                  <a:schemeClr val="bg1">
                    <a:lumMod val="65000"/>
                  </a:schemeClr>
                </a:solidFill>
                <a:latin typeface="+mn-ea"/>
              </a:rPr>
              <a:t>花子</a:t>
            </a:r>
          </a:p>
        </p:txBody>
      </p:sp>
      <p:grpSp>
        <p:nvGrpSpPr>
          <p:cNvPr id="61" name="グループ化 60">
            <a:extLst>
              <a:ext uri="{FF2B5EF4-FFF2-40B4-BE49-F238E27FC236}">
                <a16:creationId xmlns:a16="http://schemas.microsoft.com/office/drawing/2014/main" xmlns="" id="{A6077EC4-A158-45F5-B095-BF286711B7BD}"/>
              </a:ext>
            </a:extLst>
          </p:cNvPr>
          <p:cNvGrpSpPr/>
          <p:nvPr/>
        </p:nvGrpSpPr>
        <p:grpSpPr>
          <a:xfrm>
            <a:off x="3029260" y="3493938"/>
            <a:ext cx="1264246" cy="1504424"/>
            <a:chOff x="3029260" y="2718965"/>
            <a:chExt cx="1264246" cy="1556993"/>
          </a:xfrm>
        </p:grpSpPr>
        <p:cxnSp>
          <p:nvCxnSpPr>
            <p:cNvPr id="64" name="直線コネクタ 63">
              <a:extLst>
                <a:ext uri="{FF2B5EF4-FFF2-40B4-BE49-F238E27FC236}">
                  <a16:creationId xmlns:a16="http://schemas.microsoft.com/office/drawing/2014/main" xmlns="" id="{C447FD4A-8457-400D-9FB3-E0FF0C4818CD}"/>
                </a:ext>
              </a:extLst>
            </p:cNvPr>
            <p:cNvCxnSpPr>
              <a:cxnSpLocks/>
            </p:cNvCxnSpPr>
            <p:nvPr/>
          </p:nvCxnSpPr>
          <p:spPr>
            <a:xfrm>
              <a:off x="3038784" y="2856678"/>
              <a:ext cx="1247951" cy="0"/>
            </a:xfrm>
            <a:prstGeom prst="line">
              <a:avLst/>
            </a:prstGeom>
            <a:ln w="19050" cap="rnd">
              <a:solidFill>
                <a:srgbClr val="FF0000"/>
              </a:solidFill>
              <a:prstDash val="solid"/>
              <a:round/>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5" name="直線コネクタ 64">
              <a:extLst>
                <a:ext uri="{FF2B5EF4-FFF2-40B4-BE49-F238E27FC236}">
                  <a16:creationId xmlns:a16="http://schemas.microsoft.com/office/drawing/2014/main" xmlns="" id="{8DE0B1A4-2091-4476-B7AD-DE68B4AE10CC}"/>
                </a:ext>
              </a:extLst>
            </p:cNvPr>
            <p:cNvCxnSpPr>
              <a:cxnSpLocks/>
            </p:cNvCxnSpPr>
            <p:nvPr/>
          </p:nvCxnSpPr>
          <p:spPr>
            <a:xfrm>
              <a:off x="4293506" y="2718965"/>
              <a:ext cx="0" cy="978789"/>
            </a:xfrm>
            <a:prstGeom prst="line">
              <a:avLst/>
            </a:prstGeom>
            <a:ln w="31750" cap="sq">
              <a:solidFill>
                <a:srgbClr val="FF0000"/>
              </a:solidFill>
              <a:prstDash val="sysDash"/>
              <a:miter lim="800000"/>
            </a:ln>
          </p:spPr>
          <p:style>
            <a:lnRef idx="1">
              <a:schemeClr val="accent1"/>
            </a:lnRef>
            <a:fillRef idx="0">
              <a:schemeClr val="accent1"/>
            </a:fillRef>
            <a:effectRef idx="0">
              <a:schemeClr val="accent1"/>
            </a:effectRef>
            <a:fontRef idx="minor">
              <a:schemeClr val="tx1"/>
            </a:fontRef>
          </p:style>
        </p:cxnSp>
        <p:cxnSp>
          <p:nvCxnSpPr>
            <p:cNvPr id="66" name="直線コネクタ 65">
              <a:extLst>
                <a:ext uri="{FF2B5EF4-FFF2-40B4-BE49-F238E27FC236}">
                  <a16:creationId xmlns:a16="http://schemas.microsoft.com/office/drawing/2014/main" xmlns="" id="{F2EE4856-E149-4BA6-AA41-A31A8776D357}"/>
                </a:ext>
              </a:extLst>
            </p:cNvPr>
            <p:cNvCxnSpPr>
              <a:cxnSpLocks/>
            </p:cNvCxnSpPr>
            <p:nvPr/>
          </p:nvCxnSpPr>
          <p:spPr>
            <a:xfrm>
              <a:off x="3029260" y="2747316"/>
              <a:ext cx="0" cy="1528642"/>
            </a:xfrm>
            <a:prstGeom prst="line">
              <a:avLst/>
            </a:prstGeom>
            <a:ln w="31750" cap="sq">
              <a:solidFill>
                <a:srgbClr val="FF0000"/>
              </a:solidFill>
              <a:prstDash val="sysDash"/>
              <a:miter lim="800000"/>
            </a:ln>
          </p:spPr>
          <p:style>
            <a:lnRef idx="1">
              <a:schemeClr val="accent1"/>
            </a:lnRef>
            <a:fillRef idx="0">
              <a:schemeClr val="accent1"/>
            </a:fillRef>
            <a:effectRef idx="0">
              <a:schemeClr val="accent1"/>
            </a:effectRef>
            <a:fontRef idx="minor">
              <a:schemeClr val="tx1"/>
            </a:fontRef>
          </p:style>
        </p:cxnSp>
      </p:grpSp>
      <p:grpSp>
        <p:nvGrpSpPr>
          <p:cNvPr id="68" name="グループ化 67">
            <a:extLst>
              <a:ext uri="{FF2B5EF4-FFF2-40B4-BE49-F238E27FC236}">
                <a16:creationId xmlns:a16="http://schemas.microsoft.com/office/drawing/2014/main" xmlns="" id="{7C39FC60-97A5-4DAF-8A57-94A18AFC2AC1}"/>
              </a:ext>
            </a:extLst>
          </p:cNvPr>
          <p:cNvGrpSpPr/>
          <p:nvPr/>
        </p:nvGrpSpPr>
        <p:grpSpPr>
          <a:xfrm>
            <a:off x="6025009" y="3202166"/>
            <a:ext cx="1771291" cy="718056"/>
            <a:chOff x="5475293" y="3885067"/>
            <a:chExt cx="1771291" cy="718056"/>
          </a:xfrm>
        </p:grpSpPr>
        <p:sp>
          <p:nvSpPr>
            <p:cNvPr id="69" name="フリーフォーム: 図形 41">
              <a:extLst>
                <a:ext uri="{FF2B5EF4-FFF2-40B4-BE49-F238E27FC236}">
                  <a16:creationId xmlns:a16="http://schemas.microsoft.com/office/drawing/2014/main" xmlns="" id="{E0D0ADF0-1EE4-48DC-8D9A-B101A92A9D45}"/>
                </a:ext>
              </a:extLst>
            </p:cNvPr>
            <p:cNvSpPr/>
            <p:nvPr/>
          </p:nvSpPr>
          <p:spPr>
            <a:xfrm rot="20909214">
              <a:off x="5475293" y="3885067"/>
              <a:ext cx="1771291" cy="718056"/>
            </a:xfrm>
            <a:custGeom>
              <a:avLst/>
              <a:gdLst>
                <a:gd name="connsiteX0" fmla="*/ 16894 w 1771291"/>
                <a:gd name="connsiteY0" fmla="*/ 0 h 718056"/>
                <a:gd name="connsiteX1" fmla="*/ 29380 w 1771291"/>
                <a:gd name="connsiteY1" fmla="*/ 23004 h 718056"/>
                <a:gd name="connsiteX2" fmla="*/ 80086 w 1771291"/>
                <a:gd name="connsiteY2" fmla="*/ 81557 h 718056"/>
                <a:gd name="connsiteX3" fmla="*/ 97120 w 1771291"/>
                <a:gd name="connsiteY3" fmla="*/ 93662 h 718056"/>
                <a:gd name="connsiteX4" fmla="*/ 144484 w 1771291"/>
                <a:gd name="connsiteY4" fmla="*/ 74067 h 718056"/>
                <a:gd name="connsiteX5" fmla="*/ 215962 w 1771291"/>
                <a:gd name="connsiteY5" fmla="*/ 74190 h 718056"/>
                <a:gd name="connsiteX6" fmla="*/ 1627183 w 1771291"/>
                <a:gd name="connsiteY6" fmla="*/ 361643 h 718056"/>
                <a:gd name="connsiteX7" fmla="*/ 1767634 w 1771291"/>
                <a:gd name="connsiteY7" fmla="*/ 573947 h 718056"/>
                <a:gd name="connsiteX8" fmla="*/ 1555329 w 1771291"/>
                <a:gd name="connsiteY8" fmla="*/ 714399 h 718056"/>
                <a:gd name="connsiteX9" fmla="*/ 144109 w 1771291"/>
                <a:gd name="connsiteY9" fmla="*/ 426947 h 718056"/>
                <a:gd name="connsiteX10" fmla="*/ 3657 w 1771291"/>
                <a:gd name="connsiteY10" fmla="*/ 214642 h 718056"/>
                <a:gd name="connsiteX11" fmla="*/ 27573 w 1771291"/>
                <a:gd name="connsiteY11" fmla="*/ 158099 h 718056"/>
                <a:gd name="connsiteX12" fmla="*/ 19249 w 1771291"/>
                <a:gd name="connsiteY12" fmla="*/ 145754 h 718056"/>
                <a:gd name="connsiteX13" fmla="*/ 3770 w 1771291"/>
                <a:gd name="connsiteY13" fmla="*/ 69082 h 718056"/>
                <a:gd name="connsiteX14" fmla="*/ 7772 w 1771291"/>
                <a:gd name="connsiteY14" fmla="*/ 29385 h 71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71291" h="718056">
                  <a:moveTo>
                    <a:pt x="16894" y="0"/>
                  </a:moveTo>
                  <a:lnTo>
                    <a:pt x="29380" y="23004"/>
                  </a:lnTo>
                  <a:cubicBezTo>
                    <a:pt x="43905" y="44504"/>
                    <a:pt x="60948" y="64163"/>
                    <a:pt x="80086" y="81557"/>
                  </a:cubicBezTo>
                  <a:lnTo>
                    <a:pt x="97120" y="93662"/>
                  </a:lnTo>
                  <a:lnTo>
                    <a:pt x="144484" y="74067"/>
                  </a:lnTo>
                  <a:cubicBezTo>
                    <a:pt x="167404" y="69440"/>
                    <a:pt x="191609" y="69230"/>
                    <a:pt x="215962" y="74190"/>
                  </a:cubicBezTo>
                  <a:lnTo>
                    <a:pt x="1627183" y="361643"/>
                  </a:lnTo>
                  <a:cubicBezTo>
                    <a:pt x="1724593" y="381484"/>
                    <a:pt x="1787476" y="476537"/>
                    <a:pt x="1767634" y="573947"/>
                  </a:cubicBezTo>
                  <a:cubicBezTo>
                    <a:pt x="1747793" y="671358"/>
                    <a:pt x="1652740" y="734241"/>
                    <a:pt x="1555329" y="714399"/>
                  </a:cubicBezTo>
                  <a:lnTo>
                    <a:pt x="144109" y="426947"/>
                  </a:lnTo>
                  <a:cubicBezTo>
                    <a:pt x="46698" y="407105"/>
                    <a:pt x="-16185" y="312053"/>
                    <a:pt x="3657" y="214642"/>
                  </a:cubicBezTo>
                  <a:lnTo>
                    <a:pt x="27573" y="158099"/>
                  </a:lnTo>
                  <a:lnTo>
                    <a:pt x="19249" y="145754"/>
                  </a:lnTo>
                  <a:cubicBezTo>
                    <a:pt x="9282" y="122187"/>
                    <a:pt x="3770" y="96279"/>
                    <a:pt x="3770" y="69082"/>
                  </a:cubicBezTo>
                  <a:cubicBezTo>
                    <a:pt x="3770" y="55484"/>
                    <a:pt x="5148" y="42208"/>
                    <a:pt x="7772" y="29385"/>
                  </a:cubicBezTo>
                  <a:close/>
                </a:path>
              </a:pathLst>
            </a:custGeom>
            <a:gradFill flip="none" rotWithShape="1">
              <a:gsLst>
                <a:gs pos="0">
                  <a:schemeClr val="bg1">
                    <a:lumMod val="75000"/>
                  </a:schemeClr>
                </a:gs>
                <a:gs pos="50000">
                  <a:schemeClr val="bg1"/>
                </a:gs>
              </a:gsLst>
              <a:lin ang="16800000" scaled="0"/>
              <a:tileRect/>
            </a:gra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latin typeface="HGP創英角ｺﾞｼｯｸUB" panose="020B0900000000000000" pitchFamily="50" charset="-128"/>
                <a:ea typeface="HGP創英角ｺﾞｼｯｸUB" panose="020B0900000000000000" pitchFamily="50" charset="-128"/>
              </a:endParaRPr>
            </a:p>
          </p:txBody>
        </p:sp>
        <p:sp>
          <p:nvSpPr>
            <p:cNvPr id="70" name="テキスト ボックス 69">
              <a:extLst>
                <a:ext uri="{FF2B5EF4-FFF2-40B4-BE49-F238E27FC236}">
                  <a16:creationId xmlns:a16="http://schemas.microsoft.com/office/drawing/2014/main" xmlns="" id="{B983CFDD-B3F9-48FA-88F2-5E43756D5B25}"/>
                </a:ext>
              </a:extLst>
            </p:cNvPr>
            <p:cNvSpPr txBox="1"/>
            <p:nvPr/>
          </p:nvSpPr>
          <p:spPr>
            <a:xfrm>
              <a:off x="6019210" y="4106318"/>
              <a:ext cx="708848" cy="323165"/>
            </a:xfrm>
            <a:prstGeom prst="rect">
              <a:avLst/>
            </a:prstGeom>
            <a:noFill/>
          </p:spPr>
          <p:txBody>
            <a:bodyPr wrap="none" rtlCol="0">
              <a:spAutoFit/>
            </a:bodyPr>
            <a:lstStyle/>
            <a:p>
              <a:pPr defTabSz="761970"/>
              <a:r>
                <a:rPr lang="ja-JP" altLang="en-US" sz="1500" dirty="0">
                  <a:latin typeface="HGP創英角ｺﾞｼｯｸUB" panose="020B0900000000000000" pitchFamily="50" charset="-128"/>
                  <a:ea typeface="HGP創英角ｺﾞｼｯｸUB" panose="020B0900000000000000" pitchFamily="50" charset="-128"/>
                </a:rPr>
                <a:t>どや？</a:t>
              </a:r>
            </a:p>
          </p:txBody>
        </p:sp>
      </p:grpSp>
      <p:grpSp>
        <p:nvGrpSpPr>
          <p:cNvPr id="71" name="グループ化 70">
            <a:extLst>
              <a:ext uri="{FF2B5EF4-FFF2-40B4-BE49-F238E27FC236}">
                <a16:creationId xmlns:a16="http://schemas.microsoft.com/office/drawing/2014/main" xmlns="" id="{7E3AA095-9DD2-41E5-A831-025E8F746B60}"/>
              </a:ext>
            </a:extLst>
          </p:cNvPr>
          <p:cNvGrpSpPr/>
          <p:nvPr/>
        </p:nvGrpSpPr>
        <p:grpSpPr>
          <a:xfrm>
            <a:off x="6006610" y="4163288"/>
            <a:ext cx="1771291" cy="718056"/>
            <a:chOff x="5475293" y="3885067"/>
            <a:chExt cx="1771291" cy="718056"/>
          </a:xfrm>
        </p:grpSpPr>
        <p:sp>
          <p:nvSpPr>
            <p:cNvPr id="72" name="フリーフォーム: 図形 53">
              <a:extLst>
                <a:ext uri="{FF2B5EF4-FFF2-40B4-BE49-F238E27FC236}">
                  <a16:creationId xmlns:a16="http://schemas.microsoft.com/office/drawing/2014/main" xmlns="" id="{DF9303C3-BA83-4F29-8861-E00B1083B9FC}"/>
                </a:ext>
              </a:extLst>
            </p:cNvPr>
            <p:cNvSpPr/>
            <p:nvPr/>
          </p:nvSpPr>
          <p:spPr>
            <a:xfrm rot="690786" flipH="1">
              <a:off x="5475293" y="3885067"/>
              <a:ext cx="1771291" cy="718056"/>
            </a:xfrm>
            <a:custGeom>
              <a:avLst/>
              <a:gdLst>
                <a:gd name="connsiteX0" fmla="*/ 16894 w 1771291"/>
                <a:gd name="connsiteY0" fmla="*/ 0 h 718056"/>
                <a:gd name="connsiteX1" fmla="*/ 29380 w 1771291"/>
                <a:gd name="connsiteY1" fmla="*/ 23004 h 718056"/>
                <a:gd name="connsiteX2" fmla="*/ 80086 w 1771291"/>
                <a:gd name="connsiteY2" fmla="*/ 81557 h 718056"/>
                <a:gd name="connsiteX3" fmla="*/ 97120 w 1771291"/>
                <a:gd name="connsiteY3" fmla="*/ 93662 h 718056"/>
                <a:gd name="connsiteX4" fmla="*/ 144484 w 1771291"/>
                <a:gd name="connsiteY4" fmla="*/ 74067 h 718056"/>
                <a:gd name="connsiteX5" fmla="*/ 215962 w 1771291"/>
                <a:gd name="connsiteY5" fmla="*/ 74190 h 718056"/>
                <a:gd name="connsiteX6" fmla="*/ 1627183 w 1771291"/>
                <a:gd name="connsiteY6" fmla="*/ 361643 h 718056"/>
                <a:gd name="connsiteX7" fmla="*/ 1767634 w 1771291"/>
                <a:gd name="connsiteY7" fmla="*/ 573947 h 718056"/>
                <a:gd name="connsiteX8" fmla="*/ 1555329 w 1771291"/>
                <a:gd name="connsiteY8" fmla="*/ 714399 h 718056"/>
                <a:gd name="connsiteX9" fmla="*/ 144109 w 1771291"/>
                <a:gd name="connsiteY9" fmla="*/ 426947 h 718056"/>
                <a:gd name="connsiteX10" fmla="*/ 3657 w 1771291"/>
                <a:gd name="connsiteY10" fmla="*/ 214642 h 718056"/>
                <a:gd name="connsiteX11" fmla="*/ 27573 w 1771291"/>
                <a:gd name="connsiteY11" fmla="*/ 158099 h 718056"/>
                <a:gd name="connsiteX12" fmla="*/ 19249 w 1771291"/>
                <a:gd name="connsiteY12" fmla="*/ 145754 h 718056"/>
                <a:gd name="connsiteX13" fmla="*/ 3770 w 1771291"/>
                <a:gd name="connsiteY13" fmla="*/ 69082 h 718056"/>
                <a:gd name="connsiteX14" fmla="*/ 7772 w 1771291"/>
                <a:gd name="connsiteY14" fmla="*/ 29385 h 71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71291" h="718056">
                  <a:moveTo>
                    <a:pt x="16894" y="0"/>
                  </a:moveTo>
                  <a:lnTo>
                    <a:pt x="29380" y="23004"/>
                  </a:lnTo>
                  <a:cubicBezTo>
                    <a:pt x="43905" y="44504"/>
                    <a:pt x="60948" y="64163"/>
                    <a:pt x="80086" y="81557"/>
                  </a:cubicBezTo>
                  <a:lnTo>
                    <a:pt x="97120" y="93662"/>
                  </a:lnTo>
                  <a:lnTo>
                    <a:pt x="144484" y="74067"/>
                  </a:lnTo>
                  <a:cubicBezTo>
                    <a:pt x="167404" y="69440"/>
                    <a:pt x="191609" y="69230"/>
                    <a:pt x="215962" y="74190"/>
                  </a:cubicBezTo>
                  <a:lnTo>
                    <a:pt x="1627183" y="361643"/>
                  </a:lnTo>
                  <a:cubicBezTo>
                    <a:pt x="1724593" y="381484"/>
                    <a:pt x="1787476" y="476537"/>
                    <a:pt x="1767634" y="573947"/>
                  </a:cubicBezTo>
                  <a:cubicBezTo>
                    <a:pt x="1747793" y="671358"/>
                    <a:pt x="1652740" y="734241"/>
                    <a:pt x="1555329" y="714399"/>
                  </a:cubicBezTo>
                  <a:lnTo>
                    <a:pt x="144109" y="426947"/>
                  </a:lnTo>
                  <a:cubicBezTo>
                    <a:pt x="46698" y="407105"/>
                    <a:pt x="-16185" y="312053"/>
                    <a:pt x="3657" y="214642"/>
                  </a:cubicBezTo>
                  <a:lnTo>
                    <a:pt x="27573" y="158099"/>
                  </a:lnTo>
                  <a:lnTo>
                    <a:pt x="19249" y="145754"/>
                  </a:lnTo>
                  <a:cubicBezTo>
                    <a:pt x="9282" y="122187"/>
                    <a:pt x="3770" y="96279"/>
                    <a:pt x="3770" y="69082"/>
                  </a:cubicBezTo>
                  <a:cubicBezTo>
                    <a:pt x="3770" y="55484"/>
                    <a:pt x="5148" y="42208"/>
                    <a:pt x="7772" y="29385"/>
                  </a:cubicBezTo>
                  <a:close/>
                </a:path>
              </a:pathLst>
            </a:custGeom>
            <a:gradFill flip="none" rotWithShape="1">
              <a:gsLst>
                <a:gs pos="0">
                  <a:schemeClr val="bg1">
                    <a:lumMod val="75000"/>
                  </a:schemeClr>
                </a:gs>
                <a:gs pos="50000">
                  <a:schemeClr val="bg1"/>
                </a:gs>
              </a:gsLst>
              <a:lin ang="16800000" scaled="0"/>
              <a:tileRect/>
            </a:gra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latin typeface="HGP創英角ｺﾞｼｯｸUB" panose="020B0900000000000000" pitchFamily="50" charset="-128"/>
                <a:ea typeface="HGP創英角ｺﾞｼｯｸUB" panose="020B0900000000000000" pitchFamily="50" charset="-128"/>
              </a:endParaRPr>
            </a:p>
          </p:txBody>
        </p:sp>
        <p:sp>
          <p:nvSpPr>
            <p:cNvPr id="73" name="テキスト ボックス 72">
              <a:extLst>
                <a:ext uri="{FF2B5EF4-FFF2-40B4-BE49-F238E27FC236}">
                  <a16:creationId xmlns:a16="http://schemas.microsoft.com/office/drawing/2014/main" xmlns="" id="{0DDB7E6C-B0E1-4ABC-86C1-5C1932154F47}"/>
                </a:ext>
              </a:extLst>
            </p:cNvPr>
            <p:cNvSpPr txBox="1"/>
            <p:nvPr/>
          </p:nvSpPr>
          <p:spPr>
            <a:xfrm>
              <a:off x="5562010" y="4106318"/>
              <a:ext cx="1665841" cy="323165"/>
            </a:xfrm>
            <a:prstGeom prst="rect">
              <a:avLst/>
            </a:prstGeom>
            <a:noFill/>
          </p:spPr>
          <p:txBody>
            <a:bodyPr wrap="none" rtlCol="0">
              <a:spAutoFit/>
            </a:bodyPr>
            <a:lstStyle/>
            <a:p>
              <a:pPr defTabSz="761970"/>
              <a:r>
                <a:rPr lang="ja-JP" altLang="en-US" sz="1500" dirty="0">
                  <a:latin typeface="HGP創英角ｺﾞｼｯｸUB" panose="020B0900000000000000" pitchFamily="50" charset="-128"/>
                  <a:ea typeface="HGP創英角ｺﾞｼｯｸUB" panose="020B0900000000000000" pitchFamily="50" charset="-128"/>
                </a:rPr>
                <a:t>たまたまちゃうん？</a:t>
              </a:r>
            </a:p>
          </p:txBody>
        </p:sp>
      </p:grpSp>
      <p:pic>
        <p:nvPicPr>
          <p:cNvPr id="74" name="Picture 2" descr="\\192.168.1.140\work\デザイナーズパワーポイント\K_京都大学\2020年3月制作\PPT\部材\花子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23806" y="3026319"/>
            <a:ext cx="583813" cy="820800"/>
          </a:xfrm>
          <a:prstGeom prst="rect">
            <a:avLst/>
          </a:prstGeom>
          <a:noFill/>
          <a:extLst>
            <a:ext uri="{909E8E84-426E-40DD-AFC4-6F175D3DCCD1}">
              <a14:hiddenFill xmlns:a14="http://schemas.microsoft.com/office/drawing/2010/main">
                <a:solidFill>
                  <a:srgbClr val="FFFFFF"/>
                </a:solidFill>
              </a14:hiddenFill>
            </a:ext>
          </a:extLst>
        </p:spPr>
      </p:pic>
      <p:pic>
        <p:nvPicPr>
          <p:cNvPr id="75" name="Picture 3" descr="\\192.168.1.140\work\デザイナーズパワーポイント\K_京都大学\2020年3月制作\PPT\部材\太郎2.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83170" y="3927207"/>
            <a:ext cx="635553" cy="820800"/>
          </a:xfrm>
          <a:prstGeom prst="rect">
            <a:avLst/>
          </a:prstGeom>
          <a:noFill/>
          <a:extLst>
            <a:ext uri="{909E8E84-426E-40DD-AFC4-6F175D3DCCD1}">
              <a14:hiddenFill xmlns:a14="http://schemas.microsoft.com/office/drawing/2010/main">
                <a:solidFill>
                  <a:srgbClr val="FFFFFF"/>
                </a:solidFill>
              </a14:hiddenFill>
            </a:ext>
          </a:extLst>
        </p:spPr>
      </p:pic>
      <p:sp>
        <p:nvSpPr>
          <p:cNvPr id="33"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統計的検定とは？</a:t>
            </a:r>
          </a:p>
        </p:txBody>
      </p:sp>
    </p:spTree>
    <p:extLst>
      <p:ext uri="{BB962C8B-B14F-4D97-AF65-F5344CB8AC3E}">
        <p14:creationId xmlns:p14="http://schemas.microsoft.com/office/powerpoint/2010/main" val="1367264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fade">
                                      <p:cBhvr>
                                        <p:cTn id="7" dur="500"/>
                                        <p:tgtEl>
                                          <p:spTgt spid="7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0"/>
                                        </p:tgtEl>
                                        <p:attrNameLst>
                                          <p:attrName>style.visibility</p:attrName>
                                        </p:attrNameLst>
                                      </p:cBhvr>
                                      <p:to>
                                        <p:strVal val="visible"/>
                                      </p:to>
                                    </p:set>
                                    <p:animEffect transition="in" filter="fade">
                                      <p:cBhvr>
                                        <p:cTn id="10" dur="500"/>
                                        <p:tgtEl>
                                          <p:spTgt spid="60"/>
                                        </p:tgtEl>
                                      </p:cBhvr>
                                    </p:animEffect>
                                  </p:childTnLst>
                                </p:cTn>
                              </p:par>
                            </p:childTnLst>
                          </p:cTn>
                        </p:par>
                        <p:par>
                          <p:cTn id="11" fill="hold">
                            <p:stCondLst>
                              <p:cond delay="500"/>
                            </p:stCondLst>
                            <p:childTnLst>
                              <p:par>
                                <p:cTn id="12" presetID="42" presetClass="entr" presetSubtype="0" fill="hold" nodeType="afterEffect">
                                  <p:stCondLst>
                                    <p:cond delay="0"/>
                                  </p:stCondLst>
                                  <p:childTnLst>
                                    <p:set>
                                      <p:cBhvr>
                                        <p:cTn id="13" dur="1" fill="hold">
                                          <p:stCondLst>
                                            <p:cond delay="0"/>
                                          </p:stCondLst>
                                        </p:cTn>
                                        <p:tgtEl>
                                          <p:spTgt spid="68"/>
                                        </p:tgtEl>
                                        <p:attrNameLst>
                                          <p:attrName>style.visibility</p:attrName>
                                        </p:attrNameLst>
                                      </p:cBhvr>
                                      <p:to>
                                        <p:strVal val="visible"/>
                                      </p:to>
                                    </p:set>
                                    <p:animEffect transition="in" filter="fade">
                                      <p:cBhvr>
                                        <p:cTn id="14" dur="1000"/>
                                        <p:tgtEl>
                                          <p:spTgt spid="68"/>
                                        </p:tgtEl>
                                      </p:cBhvr>
                                    </p:animEffect>
                                    <p:anim calcmode="lin" valueType="num">
                                      <p:cBhvr>
                                        <p:cTn id="15" dur="1000" fill="hold"/>
                                        <p:tgtEl>
                                          <p:spTgt spid="68"/>
                                        </p:tgtEl>
                                        <p:attrNameLst>
                                          <p:attrName>ppt_x</p:attrName>
                                        </p:attrNameLst>
                                      </p:cBhvr>
                                      <p:tavLst>
                                        <p:tav tm="0">
                                          <p:val>
                                            <p:strVal val="#ppt_x"/>
                                          </p:val>
                                        </p:tav>
                                        <p:tav tm="100000">
                                          <p:val>
                                            <p:strVal val="#ppt_x"/>
                                          </p:val>
                                        </p:tav>
                                      </p:tavLst>
                                    </p:anim>
                                    <p:anim calcmode="lin" valueType="num">
                                      <p:cBhvr>
                                        <p:cTn id="16" dur="1000" fill="hold"/>
                                        <p:tgtEl>
                                          <p:spTgt spid="68"/>
                                        </p:tgtEl>
                                        <p:attrNameLst>
                                          <p:attrName>ppt_y</p:attrName>
                                        </p:attrNameLst>
                                      </p:cBhvr>
                                      <p:tavLst>
                                        <p:tav tm="0">
                                          <p:val>
                                            <p:strVal val="#ppt_y+.1"/>
                                          </p:val>
                                        </p:tav>
                                        <p:tav tm="100000">
                                          <p:val>
                                            <p:strVal val="#ppt_y"/>
                                          </p:val>
                                        </p:tav>
                                      </p:tavLst>
                                    </p:anim>
                                  </p:childTnLst>
                                </p:cTn>
                              </p:par>
                            </p:childTnLst>
                          </p:cTn>
                        </p:par>
                        <p:par>
                          <p:cTn id="17" fill="hold">
                            <p:stCondLst>
                              <p:cond delay="1500"/>
                            </p:stCondLst>
                            <p:childTnLst>
                              <p:par>
                                <p:cTn id="18" presetID="10" presetClass="entr" presetSubtype="0" fill="hold" nodeType="afterEffect">
                                  <p:stCondLst>
                                    <p:cond delay="500"/>
                                  </p:stCondLst>
                                  <p:childTnLst>
                                    <p:set>
                                      <p:cBhvr>
                                        <p:cTn id="19" dur="1" fill="hold">
                                          <p:stCondLst>
                                            <p:cond delay="0"/>
                                          </p:stCondLst>
                                        </p:cTn>
                                        <p:tgtEl>
                                          <p:spTgt spid="75"/>
                                        </p:tgtEl>
                                        <p:attrNameLst>
                                          <p:attrName>style.visibility</p:attrName>
                                        </p:attrNameLst>
                                      </p:cBhvr>
                                      <p:to>
                                        <p:strVal val="visible"/>
                                      </p:to>
                                    </p:set>
                                    <p:animEffect transition="in" filter="fade">
                                      <p:cBhvr>
                                        <p:cTn id="20" dur="500"/>
                                        <p:tgtEl>
                                          <p:spTgt spid="75"/>
                                        </p:tgtEl>
                                      </p:cBhvr>
                                    </p:animEffect>
                                  </p:childTnLst>
                                </p:cTn>
                              </p:par>
                              <p:par>
                                <p:cTn id="21" presetID="10" presetClass="entr" presetSubtype="0" fill="hold" grpId="0" nodeType="withEffect">
                                  <p:stCondLst>
                                    <p:cond delay="500"/>
                                  </p:stCondLst>
                                  <p:childTnLst>
                                    <p:set>
                                      <p:cBhvr>
                                        <p:cTn id="22" dur="1" fill="hold">
                                          <p:stCondLst>
                                            <p:cond delay="0"/>
                                          </p:stCondLst>
                                        </p:cTn>
                                        <p:tgtEl>
                                          <p:spTgt spid="59"/>
                                        </p:tgtEl>
                                        <p:attrNameLst>
                                          <p:attrName>style.visibility</p:attrName>
                                        </p:attrNameLst>
                                      </p:cBhvr>
                                      <p:to>
                                        <p:strVal val="visible"/>
                                      </p:to>
                                    </p:set>
                                    <p:animEffect transition="in" filter="fade">
                                      <p:cBhvr>
                                        <p:cTn id="23" dur="500"/>
                                        <p:tgtEl>
                                          <p:spTgt spid="59"/>
                                        </p:tgtEl>
                                      </p:cBhvr>
                                    </p:animEffect>
                                  </p:childTnLst>
                                </p:cTn>
                              </p:par>
                            </p:childTnLst>
                          </p:cTn>
                        </p:par>
                        <p:par>
                          <p:cTn id="24" fill="hold">
                            <p:stCondLst>
                              <p:cond delay="2500"/>
                            </p:stCondLst>
                            <p:childTnLst>
                              <p:par>
                                <p:cTn id="25" presetID="42" presetClass="entr" presetSubtype="0" fill="hold" nodeType="afterEffect">
                                  <p:stCondLst>
                                    <p:cond delay="0"/>
                                  </p:stCondLst>
                                  <p:childTnLst>
                                    <p:set>
                                      <p:cBhvr>
                                        <p:cTn id="26" dur="1" fill="hold">
                                          <p:stCondLst>
                                            <p:cond delay="0"/>
                                          </p:stCondLst>
                                        </p:cTn>
                                        <p:tgtEl>
                                          <p:spTgt spid="71"/>
                                        </p:tgtEl>
                                        <p:attrNameLst>
                                          <p:attrName>style.visibility</p:attrName>
                                        </p:attrNameLst>
                                      </p:cBhvr>
                                      <p:to>
                                        <p:strVal val="visible"/>
                                      </p:to>
                                    </p:set>
                                    <p:animEffect transition="in" filter="fade">
                                      <p:cBhvr>
                                        <p:cTn id="27" dur="1000"/>
                                        <p:tgtEl>
                                          <p:spTgt spid="71"/>
                                        </p:tgtEl>
                                      </p:cBhvr>
                                    </p:animEffect>
                                    <p:anim calcmode="lin" valueType="num">
                                      <p:cBhvr>
                                        <p:cTn id="28" dur="1000" fill="hold"/>
                                        <p:tgtEl>
                                          <p:spTgt spid="71"/>
                                        </p:tgtEl>
                                        <p:attrNameLst>
                                          <p:attrName>ppt_x</p:attrName>
                                        </p:attrNameLst>
                                      </p:cBhvr>
                                      <p:tavLst>
                                        <p:tav tm="0">
                                          <p:val>
                                            <p:strVal val="#ppt_x"/>
                                          </p:val>
                                        </p:tav>
                                        <p:tav tm="100000">
                                          <p:val>
                                            <p:strVal val="#ppt_x"/>
                                          </p:val>
                                        </p:tav>
                                      </p:tavLst>
                                    </p:anim>
                                    <p:anim calcmode="lin" valueType="num">
                                      <p:cBhvr>
                                        <p:cTn id="29" dur="1000" fill="hold"/>
                                        <p:tgtEl>
                                          <p:spTgt spid="7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P spid="6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矢印: 右 5">
            <a:extLst>
              <a:ext uri="{FF2B5EF4-FFF2-40B4-BE49-F238E27FC236}">
                <a16:creationId xmlns:a16="http://schemas.microsoft.com/office/drawing/2014/main" xmlns="" id="{CF3028B0-CD5E-4D35-B76B-18348E16E443}"/>
              </a:ext>
            </a:extLst>
          </p:cNvPr>
          <p:cNvSpPr/>
          <p:nvPr/>
        </p:nvSpPr>
        <p:spPr>
          <a:xfrm>
            <a:off x="4863114" y="1805800"/>
            <a:ext cx="914077" cy="938060"/>
          </a:xfrm>
          <a:prstGeom prst="rightArrow">
            <a:avLst>
              <a:gd name="adj1" fmla="val 67594"/>
              <a:gd name="adj2" fmla="val 41203"/>
            </a:avLst>
          </a:prstGeom>
          <a:solidFill>
            <a:srgbClr val="66ADE8"/>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6" name="矢印: 右 36">
            <a:extLst>
              <a:ext uri="{FF2B5EF4-FFF2-40B4-BE49-F238E27FC236}">
                <a16:creationId xmlns:a16="http://schemas.microsoft.com/office/drawing/2014/main" xmlns="" id="{D94ED0A5-251D-472D-BCED-D4B367F59F3D}"/>
              </a:ext>
            </a:extLst>
          </p:cNvPr>
          <p:cNvSpPr/>
          <p:nvPr/>
        </p:nvSpPr>
        <p:spPr>
          <a:xfrm>
            <a:off x="4858510" y="3144259"/>
            <a:ext cx="914077" cy="938060"/>
          </a:xfrm>
          <a:prstGeom prst="rightArrow">
            <a:avLst>
              <a:gd name="adj1" fmla="val 67594"/>
              <a:gd name="adj2" fmla="val 41203"/>
            </a:avLst>
          </a:prstGeom>
          <a:noFill/>
          <a:ln w="25400">
            <a:solidFill>
              <a:srgbClr val="66ADE8"/>
            </a:solidFill>
            <a:prstDash val="sysDash"/>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7" name="テキスト ボックス 16"/>
          <p:cNvSpPr txBox="1"/>
          <p:nvPr/>
        </p:nvSpPr>
        <p:spPr>
          <a:xfrm>
            <a:off x="6718716" y="2566900"/>
            <a:ext cx="1914307" cy="271934"/>
          </a:xfrm>
          <a:prstGeom prst="rect">
            <a:avLst/>
          </a:prstGeom>
          <a:noFill/>
        </p:spPr>
        <p:txBody>
          <a:bodyPr wrap="none" rtlCol="0">
            <a:spAutoFit/>
          </a:bodyPr>
          <a:lstStyle/>
          <a:p>
            <a:pPr defTabSz="761970"/>
            <a:r>
              <a:rPr lang="ja-JP" altLang="en-US" sz="1167" dirty="0">
                <a:latin typeface="HGP創英角ｺﾞｼｯｸUB" panose="020B0900000000000000" pitchFamily="50" charset="-128"/>
                <a:ea typeface="HGP創英角ｺﾞｼｯｸUB" panose="020B0900000000000000" pitchFamily="50" charset="-128"/>
              </a:rPr>
              <a:t>なんか関係があるはずだ！</a:t>
            </a:r>
          </a:p>
        </p:txBody>
      </p:sp>
      <p:grpSp>
        <p:nvGrpSpPr>
          <p:cNvPr id="18" name="グループ化 17">
            <a:extLst>
              <a:ext uri="{FF2B5EF4-FFF2-40B4-BE49-F238E27FC236}">
                <a16:creationId xmlns:a16="http://schemas.microsoft.com/office/drawing/2014/main" xmlns="" id="{6180106D-D0B7-4F9A-B68E-9B98763C7A3F}"/>
              </a:ext>
            </a:extLst>
          </p:cNvPr>
          <p:cNvGrpSpPr/>
          <p:nvPr/>
        </p:nvGrpSpPr>
        <p:grpSpPr>
          <a:xfrm>
            <a:off x="611189" y="694174"/>
            <a:ext cx="7632699" cy="610167"/>
            <a:chOff x="611189" y="694174"/>
            <a:chExt cx="7632699" cy="610167"/>
          </a:xfrm>
        </p:grpSpPr>
        <p:sp>
          <p:nvSpPr>
            <p:cNvPr id="19" name="タイトル 8">
              <a:extLst>
                <a:ext uri="{FF2B5EF4-FFF2-40B4-BE49-F238E27FC236}">
                  <a16:creationId xmlns:a16="http://schemas.microsoft.com/office/drawing/2014/main" xmlns="" id="{0C6FFE93-B767-47F0-9447-3A93E2E215B7}"/>
                </a:ext>
              </a:extLst>
            </p:cNvPr>
            <p:cNvSpPr txBox="1">
              <a:spLocks/>
            </p:cNvSpPr>
            <p:nvPr/>
          </p:nvSpPr>
          <p:spPr>
            <a:xfrm>
              <a:off x="810345" y="694174"/>
              <a:ext cx="7433543" cy="61016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latin typeface="HGP創英角ｺﾞｼｯｸUB" panose="020B0900000000000000" pitchFamily="50" charset="-128"/>
                  <a:ea typeface="HGP創英角ｺﾞｼｯｸUB" panose="020B0900000000000000" pitchFamily="50" charset="-128"/>
                </a:rPr>
                <a:t>たまたま起こったのかを考える</a:t>
              </a:r>
            </a:p>
          </p:txBody>
        </p:sp>
        <p:sp>
          <p:nvSpPr>
            <p:cNvPr id="21" name="正方形/長方形 20">
              <a:extLst>
                <a:ext uri="{FF2B5EF4-FFF2-40B4-BE49-F238E27FC236}">
                  <a16:creationId xmlns:a16="http://schemas.microsoft.com/office/drawing/2014/main" xmlns="" id="{17213DF1-529D-410A-B4D0-C6B58BE5E010}"/>
                </a:ext>
              </a:extLst>
            </p:cNvPr>
            <p:cNvSpPr>
              <a:spLocks noChangeAspect="1"/>
            </p:cNvSpPr>
            <p:nvPr/>
          </p:nvSpPr>
          <p:spPr>
            <a:xfrm>
              <a:off x="611189" y="909351"/>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grpSp>
      <p:graphicFrame>
        <p:nvGraphicFramePr>
          <p:cNvPr id="22" name="グラフ 21">
            <a:extLst>
              <a:ext uri="{FF2B5EF4-FFF2-40B4-BE49-F238E27FC236}">
                <a16:creationId xmlns:a16="http://schemas.microsoft.com/office/drawing/2014/main" xmlns="" id="{2ED6CCEF-FEE3-4011-91DE-F1AE68D043EC}"/>
              </a:ext>
            </a:extLst>
          </p:cNvPr>
          <p:cNvGraphicFramePr>
            <a:graphicFrameLocks/>
          </p:cNvGraphicFramePr>
          <p:nvPr>
            <p:extLst>
              <p:ext uri="{D42A27DB-BD31-4B8C-83A1-F6EECF244321}">
                <p14:modId xmlns:p14="http://schemas.microsoft.com/office/powerpoint/2010/main" val="2634737641"/>
              </p:ext>
            </p:extLst>
          </p:nvPr>
        </p:nvGraphicFramePr>
        <p:xfrm>
          <a:off x="1082671" y="1426865"/>
          <a:ext cx="3511391" cy="2841068"/>
        </p:xfrm>
        <a:graphic>
          <a:graphicData uri="http://schemas.openxmlformats.org/drawingml/2006/chart">
            <c:chart xmlns:c="http://schemas.openxmlformats.org/drawingml/2006/chart" xmlns:r="http://schemas.openxmlformats.org/officeDocument/2006/relationships" r:id="rId3"/>
          </a:graphicData>
        </a:graphic>
      </p:graphicFrame>
      <p:sp>
        <p:nvSpPr>
          <p:cNvPr id="23" name="正方形/長方形 22">
            <a:extLst>
              <a:ext uri="{FF2B5EF4-FFF2-40B4-BE49-F238E27FC236}">
                <a16:creationId xmlns:a16="http://schemas.microsoft.com/office/drawing/2014/main" xmlns="" id="{9B81DBC9-C4DC-497E-80BB-C178791976FF}"/>
              </a:ext>
            </a:extLst>
          </p:cNvPr>
          <p:cNvSpPr/>
          <p:nvPr/>
        </p:nvSpPr>
        <p:spPr>
          <a:xfrm>
            <a:off x="898456" y="1631424"/>
            <a:ext cx="3708000" cy="73435"/>
          </a:xfrm>
          <a:prstGeom prst="rect">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400" dirty="0">
              <a:solidFill>
                <a:schemeClr val="bg1"/>
              </a:solidFill>
            </a:endParaRPr>
          </a:p>
        </p:txBody>
      </p:sp>
      <p:sp>
        <p:nvSpPr>
          <p:cNvPr id="24" name="タイトル 8">
            <a:extLst>
              <a:ext uri="{FF2B5EF4-FFF2-40B4-BE49-F238E27FC236}">
                <a16:creationId xmlns:a16="http://schemas.microsoft.com/office/drawing/2014/main" xmlns="" id="{80187DD2-88AA-4BAB-AB7E-FA269D7F5D15}"/>
              </a:ext>
            </a:extLst>
          </p:cNvPr>
          <p:cNvSpPr txBox="1">
            <a:spLocks/>
          </p:cNvSpPr>
          <p:nvPr/>
        </p:nvSpPr>
        <p:spPr>
          <a:xfrm>
            <a:off x="2291237" y="1494257"/>
            <a:ext cx="899999" cy="307777"/>
          </a:xfrm>
          <a:prstGeom prst="rect">
            <a:avLst/>
          </a:prstGeom>
          <a:solidFill>
            <a:schemeClr val="bg1"/>
          </a:solidFill>
        </p:spPr>
        <p:txBody>
          <a:bodyPr wrap="none" rtlCol="0" anchor="ctr">
            <a:spAutoFit/>
          </a:bodyPr>
          <a:lstStyle>
            <a:defPPr>
              <a:defRPr lang="ja-JP"/>
            </a:defPPr>
            <a:lvl1pPr algn="ctr">
              <a:defRPr sz="240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defRPr>
            </a:lvl1pPr>
          </a:lstStyle>
          <a:p>
            <a:r>
              <a:rPr lang="ja-JP" altLang="en-US" sz="1400" dirty="0">
                <a:effectLst/>
              </a:rPr>
              <a:t>調査結果</a:t>
            </a:r>
          </a:p>
        </p:txBody>
      </p:sp>
      <p:sp>
        <p:nvSpPr>
          <p:cNvPr id="26" name="タイトル 8">
            <a:extLst>
              <a:ext uri="{FF2B5EF4-FFF2-40B4-BE49-F238E27FC236}">
                <a16:creationId xmlns:a16="http://schemas.microsoft.com/office/drawing/2014/main" xmlns="" id="{6A31C641-C209-4129-A373-CF478D1D37CF}"/>
              </a:ext>
            </a:extLst>
          </p:cNvPr>
          <p:cNvSpPr txBox="1">
            <a:spLocks/>
          </p:cNvSpPr>
          <p:nvPr/>
        </p:nvSpPr>
        <p:spPr>
          <a:xfrm>
            <a:off x="2570050" y="3982924"/>
            <a:ext cx="1368152" cy="436354"/>
          </a:xfrm>
          <a:prstGeom prst="rect">
            <a:avLst/>
          </a:prstGeom>
        </p:spPr>
        <p:txBody>
          <a:bodyPr anchor="t" anchorCtr="0">
            <a:noAutofit/>
          </a:bodyPr>
          <a:lstStyle>
            <a:defPPr>
              <a:defRPr lang="ja-JP"/>
            </a:defPPr>
            <a:lvl1pPr algn="ctr">
              <a:lnSpc>
                <a:spcPct val="100000"/>
              </a:lnSpc>
              <a:spcBef>
                <a:spcPct val="0"/>
              </a:spcBef>
              <a:buNone/>
              <a:defRPr sz="1600">
                <a:solidFill>
                  <a:schemeClr val="accent5">
                    <a:lumMod val="60000"/>
                    <a:lumOff val="40000"/>
                  </a:schemeClr>
                </a:solidFill>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dirty="0"/>
              <a:t>たこ焼き器</a:t>
            </a:r>
          </a:p>
        </p:txBody>
      </p:sp>
      <p:grpSp>
        <p:nvGrpSpPr>
          <p:cNvPr id="2" name="グループ化 1"/>
          <p:cNvGrpSpPr/>
          <p:nvPr/>
        </p:nvGrpSpPr>
        <p:grpSpPr>
          <a:xfrm>
            <a:off x="3529980" y="4209085"/>
            <a:ext cx="3176936" cy="977055"/>
            <a:chOff x="3529980" y="4209085"/>
            <a:chExt cx="3176936" cy="977055"/>
          </a:xfrm>
        </p:grpSpPr>
        <p:sp>
          <p:nvSpPr>
            <p:cNvPr id="29" name="二等辺三角形 28">
              <a:extLst>
                <a:ext uri="{FF2B5EF4-FFF2-40B4-BE49-F238E27FC236}">
                  <a16:creationId xmlns:a16="http://schemas.microsoft.com/office/drawing/2014/main" xmlns="" id="{ED6D94CD-AFFC-4E71-ACBF-3A2E5448D21C}"/>
                </a:ext>
              </a:extLst>
            </p:cNvPr>
            <p:cNvSpPr/>
            <p:nvPr/>
          </p:nvSpPr>
          <p:spPr>
            <a:xfrm flipH="1">
              <a:off x="3529980" y="4209085"/>
              <a:ext cx="3176936" cy="977055"/>
            </a:xfrm>
            <a:custGeom>
              <a:avLst/>
              <a:gdLst/>
              <a:ahLst/>
              <a:cxnLst/>
              <a:rect l="l" t="t" r="r" b="b"/>
              <a:pathLst>
                <a:path w="3176936" h="977055">
                  <a:moveTo>
                    <a:pt x="1588468" y="0"/>
                  </a:moveTo>
                  <a:lnTo>
                    <a:pt x="1488156" y="292817"/>
                  </a:lnTo>
                  <a:lnTo>
                    <a:pt x="0" y="292817"/>
                  </a:lnTo>
                  <a:lnTo>
                    <a:pt x="0" y="977055"/>
                  </a:lnTo>
                  <a:lnTo>
                    <a:pt x="3176936" y="977055"/>
                  </a:lnTo>
                  <a:lnTo>
                    <a:pt x="3176936" y="292817"/>
                  </a:lnTo>
                  <a:lnTo>
                    <a:pt x="1688780" y="292817"/>
                  </a:lnTo>
                  <a:close/>
                </a:path>
              </a:pathLst>
            </a:custGeom>
            <a:gradFill flip="none" rotWithShape="1">
              <a:gsLst>
                <a:gs pos="86000">
                  <a:schemeClr val="accent5">
                    <a:lumMod val="40000"/>
                    <a:lumOff val="60000"/>
                  </a:schemeClr>
                </a:gs>
                <a:gs pos="0">
                  <a:schemeClr val="accent5">
                    <a:lumMod val="40000"/>
                    <a:lumOff val="60000"/>
                    <a:alpha val="26000"/>
                  </a:schemeClr>
                </a:gs>
              </a:gsLst>
              <a:lin ang="6000000" scaled="0"/>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30" name="タイトル 8">
              <a:extLst>
                <a:ext uri="{FF2B5EF4-FFF2-40B4-BE49-F238E27FC236}">
                  <a16:creationId xmlns:a16="http://schemas.microsoft.com/office/drawing/2014/main" xmlns="" id="{588AC4AB-155F-462E-ADF2-C1C72C04FF29}"/>
                </a:ext>
              </a:extLst>
            </p:cNvPr>
            <p:cNvSpPr txBox="1">
              <a:spLocks/>
            </p:cNvSpPr>
            <p:nvPr/>
          </p:nvSpPr>
          <p:spPr>
            <a:xfrm>
              <a:off x="3619818" y="4659354"/>
              <a:ext cx="3046027" cy="369332"/>
            </a:xfrm>
            <a:prstGeom prst="rect">
              <a:avLst/>
            </a:prstGeom>
            <a:noFill/>
          </p:spPr>
          <p:txBody>
            <a:bodyPr wrap="none"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r>
                <a:rPr lang="ja-JP" altLang="en-US" dirty="0"/>
                <a:t>“たまたま生じそうな差”って？</a:t>
              </a:r>
            </a:p>
          </p:txBody>
        </p:sp>
      </p:grpSp>
      <p:sp>
        <p:nvSpPr>
          <p:cNvPr id="31" name="テキスト ボックス 30"/>
          <p:cNvSpPr txBox="1"/>
          <p:nvPr/>
        </p:nvSpPr>
        <p:spPr>
          <a:xfrm>
            <a:off x="4664107" y="1960427"/>
            <a:ext cx="1459341" cy="600164"/>
          </a:xfrm>
          <a:prstGeom prst="rect">
            <a:avLst/>
          </a:prstGeom>
          <a:noFill/>
        </p:spPr>
        <p:txBody>
          <a:bodyPr wrap="square" rtlCol="0">
            <a:spAutoFit/>
          </a:bodyPr>
          <a:lstStyle/>
          <a:p>
            <a:pPr defTabSz="761970"/>
            <a:r>
              <a:rPr lang="ja-JP" altLang="en-US" sz="1100" dirty="0">
                <a:latin typeface="HGP創英角ｺﾞｼｯｸUB" panose="020B0900000000000000" pitchFamily="50" charset="-128"/>
                <a:ea typeface="HGP創英角ｺﾞｼｯｸUB" panose="020B0900000000000000" pitchFamily="50" charset="-128"/>
              </a:rPr>
              <a:t>たまたま生じた差とは</a:t>
            </a:r>
            <a:endParaRPr lang="en-US" altLang="ja-JP" sz="1100" dirty="0">
              <a:latin typeface="HGP創英角ｺﾞｼｯｸUB" panose="020B0900000000000000" pitchFamily="50" charset="-128"/>
              <a:ea typeface="HGP創英角ｺﾞｼｯｸUB" panose="020B0900000000000000" pitchFamily="50" charset="-128"/>
            </a:endParaRPr>
          </a:p>
          <a:p>
            <a:pPr defTabSz="761970"/>
            <a:r>
              <a:rPr lang="ja-JP" altLang="en-US" sz="1100" dirty="0">
                <a:latin typeface="HGP創英角ｺﾞｼｯｸUB" panose="020B0900000000000000" pitchFamily="50" charset="-128"/>
                <a:ea typeface="HGP創英角ｺﾞｼｯｸUB" panose="020B0900000000000000" pitchFamily="50" charset="-128"/>
              </a:rPr>
              <a:t>考えられないくらい</a:t>
            </a:r>
            <a:endParaRPr lang="en-US" altLang="ja-JP" sz="1100" dirty="0">
              <a:latin typeface="HGP創英角ｺﾞｼｯｸUB" panose="020B0900000000000000" pitchFamily="50" charset="-128"/>
              <a:ea typeface="HGP創英角ｺﾞｼｯｸUB" panose="020B0900000000000000" pitchFamily="50" charset="-128"/>
            </a:endParaRPr>
          </a:p>
          <a:p>
            <a:pPr defTabSz="761970"/>
            <a:r>
              <a:rPr lang="ja-JP" altLang="en-US" sz="1100" dirty="0">
                <a:latin typeface="HGP創英角ｺﾞｼｯｸUB" panose="020B0900000000000000" pitchFamily="50" charset="-128"/>
                <a:ea typeface="HGP創英角ｺﾞｼｯｸUB" panose="020B0900000000000000" pitchFamily="50" charset="-128"/>
              </a:rPr>
              <a:t>差が大きかったら・・・</a:t>
            </a:r>
            <a:endParaRPr lang="en-US" altLang="ja-JP" sz="1100" dirty="0">
              <a:latin typeface="HGP創英角ｺﾞｼｯｸUB" panose="020B0900000000000000" pitchFamily="50" charset="-128"/>
              <a:ea typeface="HGP創英角ｺﾞｼｯｸUB" panose="020B0900000000000000" pitchFamily="50" charset="-128"/>
            </a:endParaRPr>
          </a:p>
        </p:txBody>
      </p:sp>
      <p:sp>
        <p:nvSpPr>
          <p:cNvPr id="32" name="テキスト ボックス 31"/>
          <p:cNvSpPr txBox="1"/>
          <p:nvPr/>
        </p:nvSpPr>
        <p:spPr>
          <a:xfrm>
            <a:off x="4826246" y="3311510"/>
            <a:ext cx="1059912" cy="600164"/>
          </a:xfrm>
          <a:prstGeom prst="rect">
            <a:avLst/>
          </a:prstGeom>
          <a:noFill/>
        </p:spPr>
        <p:txBody>
          <a:bodyPr wrap="square" rtlCol="0">
            <a:spAutoFit/>
          </a:bodyPr>
          <a:lstStyle/>
          <a:p>
            <a:pPr defTabSz="761970"/>
            <a:r>
              <a:rPr lang="ja-JP" altLang="en-US" sz="1100" dirty="0">
                <a:latin typeface="HGP創英角ｺﾞｼｯｸUB" panose="020B0900000000000000" pitchFamily="50" charset="-128"/>
                <a:ea typeface="HGP創英角ｺﾞｼｯｸUB" panose="020B0900000000000000" pitchFamily="50" charset="-128"/>
              </a:rPr>
              <a:t>たまたま</a:t>
            </a:r>
            <a:endParaRPr lang="en-US" altLang="ja-JP" sz="1100" dirty="0">
              <a:latin typeface="HGP創英角ｺﾞｼｯｸUB" panose="020B0900000000000000" pitchFamily="50" charset="-128"/>
              <a:ea typeface="HGP創英角ｺﾞｼｯｸUB" panose="020B0900000000000000" pitchFamily="50" charset="-128"/>
            </a:endParaRPr>
          </a:p>
          <a:p>
            <a:pPr defTabSz="761970"/>
            <a:r>
              <a:rPr lang="ja-JP" altLang="en-US" sz="1100" dirty="0">
                <a:latin typeface="HGP創英角ｺﾞｼｯｸUB" panose="020B0900000000000000" pitchFamily="50" charset="-128"/>
                <a:ea typeface="HGP創英角ｺﾞｼｯｸUB" panose="020B0900000000000000" pitchFamily="50" charset="-128"/>
              </a:rPr>
              <a:t>生じそうな</a:t>
            </a:r>
            <a:endParaRPr lang="en-US" altLang="ja-JP" sz="1100" dirty="0">
              <a:latin typeface="HGP創英角ｺﾞｼｯｸUB" panose="020B0900000000000000" pitchFamily="50" charset="-128"/>
              <a:ea typeface="HGP創英角ｺﾞｼｯｸUB" panose="020B0900000000000000" pitchFamily="50" charset="-128"/>
            </a:endParaRPr>
          </a:p>
          <a:p>
            <a:pPr defTabSz="761970"/>
            <a:r>
              <a:rPr lang="ja-JP" altLang="en-US" sz="1100" dirty="0">
                <a:latin typeface="HGP創英角ｺﾞｼｯｸUB" panose="020B0900000000000000" pitchFamily="50" charset="-128"/>
                <a:ea typeface="HGP創英角ｺﾞｼｯｸUB" panose="020B0900000000000000" pitchFamily="50" charset="-128"/>
              </a:rPr>
              <a:t>差だったら・・・</a:t>
            </a:r>
            <a:endParaRPr lang="en-US" altLang="ja-JP" sz="1100" dirty="0">
              <a:latin typeface="HGP創英角ｺﾞｼｯｸUB" panose="020B0900000000000000" pitchFamily="50" charset="-128"/>
              <a:ea typeface="HGP創英角ｺﾞｼｯｸUB" panose="020B0900000000000000" pitchFamily="50" charset="-128"/>
            </a:endParaRPr>
          </a:p>
        </p:txBody>
      </p:sp>
      <p:sp>
        <p:nvSpPr>
          <p:cNvPr id="34" name="テキスト ボックス 33">
            <a:extLst>
              <a:ext uri="{FF2B5EF4-FFF2-40B4-BE49-F238E27FC236}">
                <a16:creationId xmlns:a16="http://schemas.microsoft.com/office/drawing/2014/main" xmlns="" id="{9C92D13A-F554-4428-8983-199F8766B28E}"/>
              </a:ext>
            </a:extLst>
          </p:cNvPr>
          <p:cNvSpPr txBox="1"/>
          <p:nvPr/>
        </p:nvSpPr>
        <p:spPr>
          <a:xfrm>
            <a:off x="6718716" y="3908046"/>
            <a:ext cx="1866217" cy="451534"/>
          </a:xfrm>
          <a:prstGeom prst="rect">
            <a:avLst/>
          </a:prstGeom>
          <a:noFill/>
        </p:spPr>
        <p:txBody>
          <a:bodyPr wrap="none" rtlCol="0">
            <a:spAutoFit/>
          </a:bodyPr>
          <a:lstStyle/>
          <a:p>
            <a:pPr defTabSz="761970"/>
            <a:r>
              <a:rPr lang="ja-JP" altLang="en-US" sz="1167" dirty="0">
                <a:latin typeface="HGP創英角ｺﾞｼｯｸUB" panose="020B0900000000000000" pitchFamily="50" charset="-128"/>
                <a:ea typeface="HGP創英角ｺﾞｼｯｸUB" panose="020B0900000000000000" pitchFamily="50" charset="-128"/>
              </a:rPr>
              <a:t>この程度で関係があるとは</a:t>
            </a:r>
          </a:p>
          <a:p>
            <a:pPr defTabSz="761970"/>
            <a:r>
              <a:rPr lang="ja-JP" altLang="en-US" sz="1167" dirty="0">
                <a:latin typeface="HGP創英角ｺﾞｼｯｸUB" panose="020B0900000000000000" pitchFamily="50" charset="-128"/>
                <a:ea typeface="HGP創英角ｺﾞｼｯｸUB" panose="020B0900000000000000" pitchFamily="50" charset="-128"/>
              </a:rPr>
              <a:t>言えんだろう！</a:t>
            </a:r>
          </a:p>
        </p:txBody>
      </p:sp>
      <p:grpSp>
        <p:nvGrpSpPr>
          <p:cNvPr id="35" name="グループ化 34">
            <a:extLst>
              <a:ext uri="{FF2B5EF4-FFF2-40B4-BE49-F238E27FC236}">
                <a16:creationId xmlns:a16="http://schemas.microsoft.com/office/drawing/2014/main" xmlns="" id="{68776135-2FD4-4159-B8AB-FA7B3BA8D045}"/>
              </a:ext>
            </a:extLst>
          </p:cNvPr>
          <p:cNvGrpSpPr/>
          <p:nvPr/>
        </p:nvGrpSpPr>
        <p:grpSpPr>
          <a:xfrm>
            <a:off x="6748925" y="1739706"/>
            <a:ext cx="1657941" cy="1189802"/>
            <a:chOff x="7276457" y="2355454"/>
            <a:chExt cx="1657941" cy="1189802"/>
          </a:xfrm>
        </p:grpSpPr>
        <p:sp>
          <p:nvSpPr>
            <p:cNvPr id="36" name="フリーフォーム: 図形 42">
              <a:extLst>
                <a:ext uri="{FF2B5EF4-FFF2-40B4-BE49-F238E27FC236}">
                  <a16:creationId xmlns:a16="http://schemas.microsoft.com/office/drawing/2014/main" xmlns="" id="{AB52221D-D0AA-4E95-8DDC-9D1028189304}"/>
                </a:ext>
              </a:extLst>
            </p:cNvPr>
            <p:cNvSpPr/>
            <p:nvPr/>
          </p:nvSpPr>
          <p:spPr>
            <a:xfrm rot="2111156">
              <a:off x="7276457" y="2355454"/>
              <a:ext cx="1657941" cy="1189802"/>
            </a:xfrm>
            <a:custGeom>
              <a:avLst/>
              <a:gdLst>
                <a:gd name="connsiteX0" fmla="*/ 0 w 1657941"/>
                <a:gd name="connsiteY0" fmla="*/ 960134 h 1189802"/>
                <a:gd name="connsiteX1" fmla="*/ 16495 w 1657941"/>
                <a:gd name="connsiteY1" fmla="*/ 971255 h 1189802"/>
                <a:gd name="connsiteX2" fmla="*/ 86088 w 1657941"/>
                <a:gd name="connsiteY2" fmla="*/ 985305 h 1189802"/>
                <a:gd name="connsiteX3" fmla="*/ 123680 w 1657941"/>
                <a:gd name="connsiteY3" fmla="*/ 979622 h 1189802"/>
                <a:gd name="connsiteX4" fmla="*/ 123669 w 1657941"/>
                <a:gd name="connsiteY4" fmla="*/ 979106 h 1189802"/>
                <a:gd name="connsiteX5" fmla="*/ 197313 w 1657941"/>
                <a:gd name="connsiteY5" fmla="*/ 862676 h 1189802"/>
                <a:gd name="connsiteX6" fmla="*/ 1374205 w 1657941"/>
                <a:gd name="connsiteY6" fmla="*/ 32902 h 1189802"/>
                <a:gd name="connsiteX7" fmla="*/ 1625039 w 1657941"/>
                <a:gd name="connsiteY7" fmla="*/ 76292 h 1189802"/>
                <a:gd name="connsiteX8" fmla="*/ 1581649 w 1657941"/>
                <a:gd name="connsiteY8" fmla="*/ 327125 h 1189802"/>
                <a:gd name="connsiteX9" fmla="*/ 404756 w 1657941"/>
                <a:gd name="connsiteY9" fmla="*/ 1156899 h 1189802"/>
                <a:gd name="connsiteX10" fmla="*/ 153923 w 1657941"/>
                <a:gd name="connsiteY10" fmla="*/ 1113509 h 1189802"/>
                <a:gd name="connsiteX11" fmla="*/ 130845 w 1657941"/>
                <a:gd name="connsiteY11" fmla="*/ 1061114 h 1189802"/>
                <a:gd name="connsiteX12" fmla="*/ 91091 w 1657941"/>
                <a:gd name="connsiteY12" fmla="*/ 1055104 h 1189802"/>
                <a:gd name="connsiteX13" fmla="*/ 3060 w 1657941"/>
                <a:gd name="connsiteY13" fmla="*/ 975290 h 118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57941" h="1189802">
                  <a:moveTo>
                    <a:pt x="0" y="960134"/>
                  </a:moveTo>
                  <a:lnTo>
                    <a:pt x="16495" y="971255"/>
                  </a:lnTo>
                  <a:cubicBezTo>
                    <a:pt x="37885" y="980302"/>
                    <a:pt x="61402" y="985305"/>
                    <a:pt x="86088" y="985305"/>
                  </a:cubicBezTo>
                  <a:lnTo>
                    <a:pt x="123680" y="979622"/>
                  </a:lnTo>
                  <a:lnTo>
                    <a:pt x="123669" y="979106"/>
                  </a:lnTo>
                  <a:cubicBezTo>
                    <a:pt x="131521" y="933714"/>
                    <a:pt x="156689" y="891318"/>
                    <a:pt x="197313" y="862676"/>
                  </a:cubicBezTo>
                  <a:lnTo>
                    <a:pt x="1374205" y="32902"/>
                  </a:lnTo>
                  <a:cubicBezTo>
                    <a:pt x="1455453" y="-24381"/>
                    <a:pt x="1567755" y="-4955"/>
                    <a:pt x="1625039" y="76292"/>
                  </a:cubicBezTo>
                  <a:cubicBezTo>
                    <a:pt x="1682322" y="157539"/>
                    <a:pt x="1662896" y="269842"/>
                    <a:pt x="1581649" y="327125"/>
                  </a:cubicBezTo>
                  <a:lnTo>
                    <a:pt x="404756" y="1156899"/>
                  </a:lnTo>
                  <a:cubicBezTo>
                    <a:pt x="323509" y="1214183"/>
                    <a:pt x="211207" y="1194756"/>
                    <a:pt x="153923" y="1113509"/>
                  </a:cubicBezTo>
                  <a:lnTo>
                    <a:pt x="130845" y="1061114"/>
                  </a:lnTo>
                  <a:lnTo>
                    <a:pt x="91091" y="1055104"/>
                  </a:lnTo>
                  <a:cubicBezTo>
                    <a:pt x="51337" y="1042739"/>
                    <a:pt x="19121" y="1013263"/>
                    <a:pt x="3060" y="975290"/>
                  </a:cubicBezTo>
                  <a:close/>
                </a:path>
              </a:pathLst>
            </a:custGeom>
            <a:gradFill flip="none" rotWithShape="1">
              <a:gsLst>
                <a:gs pos="0">
                  <a:schemeClr val="bg1">
                    <a:lumMod val="50000"/>
                  </a:schemeClr>
                </a:gs>
                <a:gs pos="50000">
                  <a:schemeClr val="bg1"/>
                </a:gs>
              </a:gsLst>
              <a:lin ang="13500000" scaled="1"/>
              <a:tileRect/>
            </a:gra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latin typeface="HGP創英角ｺﾞｼｯｸUB" panose="020B0900000000000000" pitchFamily="50" charset="-128"/>
                <a:ea typeface="HGP創英角ｺﾞｼｯｸUB" panose="020B0900000000000000" pitchFamily="50" charset="-128"/>
              </a:endParaRPr>
            </a:p>
          </p:txBody>
        </p:sp>
        <p:sp>
          <p:nvSpPr>
            <p:cNvPr id="37" name="テキスト ボックス 36">
              <a:extLst>
                <a:ext uri="{FF2B5EF4-FFF2-40B4-BE49-F238E27FC236}">
                  <a16:creationId xmlns:a16="http://schemas.microsoft.com/office/drawing/2014/main" xmlns="" id="{44DF6308-8A62-4984-9BDC-78710266A6D8}"/>
                </a:ext>
              </a:extLst>
            </p:cNvPr>
            <p:cNvSpPr txBox="1"/>
            <p:nvPr/>
          </p:nvSpPr>
          <p:spPr>
            <a:xfrm>
              <a:off x="7480285" y="2823642"/>
              <a:ext cx="1404552" cy="323165"/>
            </a:xfrm>
            <a:prstGeom prst="rect">
              <a:avLst/>
            </a:prstGeom>
            <a:noFill/>
          </p:spPr>
          <p:txBody>
            <a:bodyPr wrap="none" rtlCol="0">
              <a:spAutoFit/>
            </a:bodyPr>
            <a:lstStyle/>
            <a:p>
              <a:pPr defTabSz="761970"/>
              <a:r>
                <a:rPr lang="ja-JP" altLang="en-US" sz="1500" dirty="0">
                  <a:latin typeface="HGP創英角ｺﾞｼｯｸUB" panose="020B0900000000000000" pitchFamily="50" charset="-128"/>
                  <a:ea typeface="HGP創英角ｺﾞｼｯｸUB" panose="020B0900000000000000" pitchFamily="50" charset="-128"/>
                </a:rPr>
                <a:t>独立じゃない！</a:t>
              </a:r>
            </a:p>
          </p:txBody>
        </p:sp>
      </p:grpSp>
      <p:grpSp>
        <p:nvGrpSpPr>
          <p:cNvPr id="38" name="グループ化 37">
            <a:extLst>
              <a:ext uri="{FF2B5EF4-FFF2-40B4-BE49-F238E27FC236}">
                <a16:creationId xmlns:a16="http://schemas.microsoft.com/office/drawing/2014/main" xmlns="" id="{ECB6A671-C553-4843-AA40-A4AC9B88BD62}"/>
              </a:ext>
            </a:extLst>
          </p:cNvPr>
          <p:cNvGrpSpPr/>
          <p:nvPr/>
        </p:nvGrpSpPr>
        <p:grpSpPr>
          <a:xfrm>
            <a:off x="6748925" y="3074225"/>
            <a:ext cx="1714194" cy="1189802"/>
            <a:chOff x="7276457" y="2355454"/>
            <a:chExt cx="1714194" cy="1189802"/>
          </a:xfrm>
        </p:grpSpPr>
        <p:sp>
          <p:nvSpPr>
            <p:cNvPr id="39" name="フリーフォーム: 図形 45">
              <a:extLst>
                <a:ext uri="{FF2B5EF4-FFF2-40B4-BE49-F238E27FC236}">
                  <a16:creationId xmlns:a16="http://schemas.microsoft.com/office/drawing/2014/main" xmlns="" id="{1EEC6B70-DFF0-4B75-BE0F-147D0BA46609}"/>
                </a:ext>
              </a:extLst>
            </p:cNvPr>
            <p:cNvSpPr/>
            <p:nvPr/>
          </p:nvSpPr>
          <p:spPr>
            <a:xfrm rot="2111156">
              <a:off x="7276457" y="2355454"/>
              <a:ext cx="1657941" cy="1189802"/>
            </a:xfrm>
            <a:custGeom>
              <a:avLst/>
              <a:gdLst>
                <a:gd name="connsiteX0" fmla="*/ 0 w 1657941"/>
                <a:gd name="connsiteY0" fmla="*/ 960134 h 1189802"/>
                <a:gd name="connsiteX1" fmla="*/ 16495 w 1657941"/>
                <a:gd name="connsiteY1" fmla="*/ 971255 h 1189802"/>
                <a:gd name="connsiteX2" fmla="*/ 86088 w 1657941"/>
                <a:gd name="connsiteY2" fmla="*/ 985305 h 1189802"/>
                <a:gd name="connsiteX3" fmla="*/ 123680 w 1657941"/>
                <a:gd name="connsiteY3" fmla="*/ 979622 h 1189802"/>
                <a:gd name="connsiteX4" fmla="*/ 123669 w 1657941"/>
                <a:gd name="connsiteY4" fmla="*/ 979106 h 1189802"/>
                <a:gd name="connsiteX5" fmla="*/ 197313 w 1657941"/>
                <a:gd name="connsiteY5" fmla="*/ 862676 h 1189802"/>
                <a:gd name="connsiteX6" fmla="*/ 1374205 w 1657941"/>
                <a:gd name="connsiteY6" fmla="*/ 32902 h 1189802"/>
                <a:gd name="connsiteX7" fmla="*/ 1625039 w 1657941"/>
                <a:gd name="connsiteY7" fmla="*/ 76292 h 1189802"/>
                <a:gd name="connsiteX8" fmla="*/ 1581649 w 1657941"/>
                <a:gd name="connsiteY8" fmla="*/ 327125 h 1189802"/>
                <a:gd name="connsiteX9" fmla="*/ 404756 w 1657941"/>
                <a:gd name="connsiteY9" fmla="*/ 1156899 h 1189802"/>
                <a:gd name="connsiteX10" fmla="*/ 153923 w 1657941"/>
                <a:gd name="connsiteY10" fmla="*/ 1113509 h 1189802"/>
                <a:gd name="connsiteX11" fmla="*/ 130845 w 1657941"/>
                <a:gd name="connsiteY11" fmla="*/ 1061114 h 1189802"/>
                <a:gd name="connsiteX12" fmla="*/ 91091 w 1657941"/>
                <a:gd name="connsiteY12" fmla="*/ 1055104 h 1189802"/>
                <a:gd name="connsiteX13" fmla="*/ 3060 w 1657941"/>
                <a:gd name="connsiteY13" fmla="*/ 975290 h 118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57941" h="1189802">
                  <a:moveTo>
                    <a:pt x="0" y="960134"/>
                  </a:moveTo>
                  <a:lnTo>
                    <a:pt x="16495" y="971255"/>
                  </a:lnTo>
                  <a:cubicBezTo>
                    <a:pt x="37885" y="980302"/>
                    <a:pt x="61402" y="985305"/>
                    <a:pt x="86088" y="985305"/>
                  </a:cubicBezTo>
                  <a:lnTo>
                    <a:pt x="123680" y="979622"/>
                  </a:lnTo>
                  <a:lnTo>
                    <a:pt x="123669" y="979106"/>
                  </a:lnTo>
                  <a:cubicBezTo>
                    <a:pt x="131521" y="933714"/>
                    <a:pt x="156689" y="891318"/>
                    <a:pt x="197313" y="862676"/>
                  </a:cubicBezTo>
                  <a:lnTo>
                    <a:pt x="1374205" y="32902"/>
                  </a:lnTo>
                  <a:cubicBezTo>
                    <a:pt x="1455453" y="-24381"/>
                    <a:pt x="1567755" y="-4955"/>
                    <a:pt x="1625039" y="76292"/>
                  </a:cubicBezTo>
                  <a:cubicBezTo>
                    <a:pt x="1682322" y="157539"/>
                    <a:pt x="1662896" y="269842"/>
                    <a:pt x="1581649" y="327125"/>
                  </a:cubicBezTo>
                  <a:lnTo>
                    <a:pt x="404756" y="1156899"/>
                  </a:lnTo>
                  <a:cubicBezTo>
                    <a:pt x="323509" y="1214183"/>
                    <a:pt x="211207" y="1194756"/>
                    <a:pt x="153923" y="1113509"/>
                  </a:cubicBezTo>
                  <a:lnTo>
                    <a:pt x="130845" y="1061114"/>
                  </a:lnTo>
                  <a:lnTo>
                    <a:pt x="91091" y="1055104"/>
                  </a:lnTo>
                  <a:cubicBezTo>
                    <a:pt x="51337" y="1042739"/>
                    <a:pt x="19121" y="1013263"/>
                    <a:pt x="3060" y="975290"/>
                  </a:cubicBezTo>
                  <a:close/>
                </a:path>
              </a:pathLst>
            </a:custGeom>
            <a:gradFill flip="none" rotWithShape="1">
              <a:gsLst>
                <a:gs pos="0">
                  <a:schemeClr val="bg1">
                    <a:lumMod val="50000"/>
                  </a:schemeClr>
                </a:gs>
                <a:gs pos="50000">
                  <a:schemeClr val="bg1"/>
                </a:gs>
              </a:gsLst>
              <a:lin ang="13500000" scaled="1"/>
              <a:tileRect/>
            </a:gradFill>
            <a:ln w="19050">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latin typeface="HGP創英角ｺﾞｼｯｸUB" panose="020B0900000000000000" pitchFamily="50" charset="-128"/>
                <a:ea typeface="HGP創英角ｺﾞｼｯｸUB" panose="020B0900000000000000" pitchFamily="50" charset="-128"/>
              </a:endParaRPr>
            </a:p>
          </p:txBody>
        </p:sp>
        <p:sp>
          <p:nvSpPr>
            <p:cNvPr id="40" name="テキスト ボックス 39">
              <a:extLst>
                <a:ext uri="{FF2B5EF4-FFF2-40B4-BE49-F238E27FC236}">
                  <a16:creationId xmlns:a16="http://schemas.microsoft.com/office/drawing/2014/main" xmlns="" id="{9A6B9D9E-B84E-4AE5-B3FA-EDBD8102A735}"/>
                </a:ext>
              </a:extLst>
            </p:cNvPr>
            <p:cNvSpPr txBox="1"/>
            <p:nvPr/>
          </p:nvSpPr>
          <p:spPr>
            <a:xfrm>
              <a:off x="7387327" y="2823642"/>
              <a:ext cx="1603324" cy="323165"/>
            </a:xfrm>
            <a:prstGeom prst="rect">
              <a:avLst/>
            </a:prstGeom>
            <a:noFill/>
          </p:spPr>
          <p:txBody>
            <a:bodyPr wrap="none" rtlCol="0">
              <a:spAutoFit/>
            </a:bodyPr>
            <a:lstStyle/>
            <a:p>
              <a:pPr defTabSz="761970"/>
              <a:r>
                <a:rPr lang="ja-JP" altLang="en-US" sz="1500" dirty="0">
                  <a:latin typeface="HGP創英角ｺﾞｼｯｸUB" panose="020B0900000000000000" pitchFamily="50" charset="-128"/>
                  <a:ea typeface="HGP創英角ｺﾞｼｯｸUB" panose="020B0900000000000000" pitchFamily="50" charset="-128"/>
                </a:rPr>
                <a:t>独立かもしれん！</a:t>
              </a:r>
            </a:p>
          </p:txBody>
        </p:sp>
      </p:grpSp>
      <p:pic>
        <p:nvPicPr>
          <p:cNvPr id="41" name="Picture 2" descr="\\192.168.1.140\work\デザイナーズパワーポイント\K_京都大学\2020年3月制作\PPT\部材\花子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86526" y="1805800"/>
            <a:ext cx="555647" cy="781200"/>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3" descr="\\192.168.1.140\work\デザイナーズパワーポイント\K_京都大学\2020年3月制作\PPT\部材\太郎2.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55342" y="3117588"/>
            <a:ext cx="604890" cy="781200"/>
          </a:xfrm>
          <a:prstGeom prst="rect">
            <a:avLst/>
          </a:prstGeom>
          <a:noFill/>
          <a:extLst>
            <a:ext uri="{909E8E84-426E-40DD-AFC4-6F175D3DCCD1}">
              <a14:hiddenFill xmlns:a14="http://schemas.microsoft.com/office/drawing/2010/main">
                <a:solidFill>
                  <a:srgbClr val="FFFFFF"/>
                </a:solidFill>
              </a14:hiddenFill>
            </a:ext>
          </a:extLst>
        </p:spPr>
      </p:pic>
      <p:sp>
        <p:nvSpPr>
          <p:cNvPr id="43"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独立性の検定の考え方</a:t>
            </a:r>
          </a:p>
        </p:txBody>
      </p:sp>
      <p:sp>
        <p:nvSpPr>
          <p:cNvPr id="27" name="テキスト ボックス 26">
            <a:extLst>
              <a:ext uri="{FF2B5EF4-FFF2-40B4-BE49-F238E27FC236}">
                <a16:creationId xmlns:a16="http://schemas.microsoft.com/office/drawing/2014/main" xmlns="" id="{DFD143BD-CCAF-4F68-BE2D-E84D6B25203A}"/>
              </a:ext>
            </a:extLst>
          </p:cNvPr>
          <p:cNvSpPr txBox="1"/>
          <p:nvPr/>
        </p:nvSpPr>
        <p:spPr>
          <a:xfrm>
            <a:off x="6084571" y="3886844"/>
            <a:ext cx="569387" cy="323165"/>
          </a:xfrm>
          <a:prstGeom prst="rect">
            <a:avLst/>
          </a:prstGeom>
          <a:noFill/>
        </p:spPr>
        <p:txBody>
          <a:bodyPr wrap="none" rtlCol="0">
            <a:spAutoFit/>
          </a:bodyPr>
          <a:lstStyle/>
          <a:p>
            <a:pPr defTabSz="761970"/>
            <a:r>
              <a:rPr lang="ja-JP" altLang="en-US" sz="1500" dirty="0">
                <a:solidFill>
                  <a:schemeClr val="bg1">
                    <a:lumMod val="65000"/>
                  </a:schemeClr>
                </a:solidFill>
                <a:latin typeface="+mn-ea"/>
              </a:rPr>
              <a:t>太郎</a:t>
            </a:r>
          </a:p>
        </p:txBody>
      </p:sp>
      <p:sp>
        <p:nvSpPr>
          <p:cNvPr id="28" name="テキスト ボックス 27">
            <a:extLst>
              <a:ext uri="{FF2B5EF4-FFF2-40B4-BE49-F238E27FC236}">
                <a16:creationId xmlns:a16="http://schemas.microsoft.com/office/drawing/2014/main" xmlns="" id="{D40C56B1-FEEE-4AE9-AC2D-B6C3BEE89389}"/>
              </a:ext>
            </a:extLst>
          </p:cNvPr>
          <p:cNvSpPr txBox="1"/>
          <p:nvPr/>
        </p:nvSpPr>
        <p:spPr>
          <a:xfrm>
            <a:off x="6084571" y="2571224"/>
            <a:ext cx="569387" cy="323165"/>
          </a:xfrm>
          <a:prstGeom prst="rect">
            <a:avLst/>
          </a:prstGeom>
          <a:noFill/>
        </p:spPr>
        <p:txBody>
          <a:bodyPr wrap="none" rtlCol="0">
            <a:spAutoFit/>
          </a:bodyPr>
          <a:lstStyle/>
          <a:p>
            <a:pPr defTabSz="761970"/>
            <a:r>
              <a:rPr lang="ja-JP" altLang="en-US" sz="1500" dirty="0">
                <a:solidFill>
                  <a:schemeClr val="bg1">
                    <a:lumMod val="65000"/>
                  </a:schemeClr>
                </a:solidFill>
                <a:latin typeface="+mn-ea"/>
              </a:rPr>
              <a:t>花子</a:t>
            </a:r>
          </a:p>
        </p:txBody>
      </p:sp>
      <p:sp>
        <p:nvSpPr>
          <p:cNvPr id="44" name="タイトル 8">
            <a:extLst>
              <a:ext uri="{FF2B5EF4-FFF2-40B4-BE49-F238E27FC236}">
                <a16:creationId xmlns:a16="http://schemas.microsoft.com/office/drawing/2014/main" xmlns="" id="{6A31C641-C209-4129-A373-CF478D1D37CF}"/>
              </a:ext>
            </a:extLst>
          </p:cNvPr>
          <p:cNvSpPr txBox="1">
            <a:spLocks/>
          </p:cNvSpPr>
          <p:nvPr/>
        </p:nvSpPr>
        <p:spPr>
          <a:xfrm>
            <a:off x="778014" y="2684838"/>
            <a:ext cx="623040" cy="436354"/>
          </a:xfrm>
          <a:prstGeom prst="rect">
            <a:avLst/>
          </a:prstGeom>
        </p:spPr>
        <p:txBody>
          <a:bodyPr anchor="t" anchorCtr="0">
            <a:noAutofit/>
          </a:bodyPr>
          <a:lstStyle>
            <a:defPPr>
              <a:defRPr lang="ja-JP"/>
            </a:defPPr>
            <a:lvl1pPr algn="ctr">
              <a:lnSpc>
                <a:spcPct val="100000"/>
              </a:lnSpc>
              <a:spcBef>
                <a:spcPct val="0"/>
              </a:spcBef>
              <a:buNone/>
              <a:defRPr sz="1600">
                <a:solidFill>
                  <a:schemeClr val="accent5">
                    <a:lumMod val="60000"/>
                    <a:lumOff val="40000"/>
                  </a:schemeClr>
                </a:solidFill>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dirty="0"/>
              <a:t>実家</a:t>
            </a:r>
          </a:p>
        </p:txBody>
      </p:sp>
    </p:spTree>
    <p:extLst>
      <p:ext uri="{BB962C8B-B14F-4D97-AF65-F5344CB8AC3E}">
        <p14:creationId xmlns:p14="http://schemas.microsoft.com/office/powerpoint/2010/main" val="3021352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750"/>
                                        <p:tgtEl>
                                          <p:spTgt spid="15"/>
                                        </p:tgtEl>
                                      </p:cBhvr>
                                    </p:animEffect>
                                  </p:childTnLst>
                                </p:cTn>
                              </p:par>
                            </p:childTnLst>
                          </p:cTn>
                        </p:par>
                        <p:par>
                          <p:cTn id="12" fill="hold">
                            <p:stCondLst>
                              <p:cond delay="1250"/>
                            </p:stCondLst>
                            <p:childTnLst>
                              <p:par>
                                <p:cTn id="13" presetID="10" presetClass="entr" presetSubtype="0" fill="hold" nodeType="afterEffect">
                                  <p:stCondLst>
                                    <p:cond delay="0"/>
                                  </p:stCondLst>
                                  <p:childTnLst>
                                    <p:set>
                                      <p:cBhvr>
                                        <p:cTn id="14" dur="1" fill="hold">
                                          <p:stCondLst>
                                            <p:cond delay="0"/>
                                          </p:stCondLst>
                                        </p:cTn>
                                        <p:tgtEl>
                                          <p:spTgt spid="41"/>
                                        </p:tgtEl>
                                        <p:attrNameLst>
                                          <p:attrName>style.visibility</p:attrName>
                                        </p:attrNameLst>
                                      </p:cBhvr>
                                      <p:to>
                                        <p:strVal val="visible"/>
                                      </p:to>
                                    </p:set>
                                    <p:animEffect transition="in" filter="fade">
                                      <p:cBhvr>
                                        <p:cTn id="15" dur="500"/>
                                        <p:tgtEl>
                                          <p:spTgt spid="4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fade">
                                      <p:cBhvr>
                                        <p:cTn id="18" dur="500"/>
                                        <p:tgtEl>
                                          <p:spTgt spid="28"/>
                                        </p:tgtEl>
                                      </p:cBhvr>
                                    </p:animEffect>
                                  </p:childTnLst>
                                </p:cTn>
                              </p:par>
                            </p:childTnLst>
                          </p:cTn>
                        </p:par>
                        <p:par>
                          <p:cTn id="19" fill="hold">
                            <p:stCondLst>
                              <p:cond delay="1750"/>
                            </p:stCondLst>
                            <p:childTnLst>
                              <p:par>
                                <p:cTn id="20" presetID="42" presetClass="entr" presetSubtype="0" fill="hold" nodeType="after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fade">
                                      <p:cBhvr>
                                        <p:cTn id="22" dur="1000"/>
                                        <p:tgtEl>
                                          <p:spTgt spid="35"/>
                                        </p:tgtEl>
                                      </p:cBhvr>
                                    </p:animEffect>
                                    <p:anim calcmode="lin" valueType="num">
                                      <p:cBhvr>
                                        <p:cTn id="23" dur="1000" fill="hold"/>
                                        <p:tgtEl>
                                          <p:spTgt spid="35"/>
                                        </p:tgtEl>
                                        <p:attrNameLst>
                                          <p:attrName>ppt_x</p:attrName>
                                        </p:attrNameLst>
                                      </p:cBhvr>
                                      <p:tavLst>
                                        <p:tav tm="0">
                                          <p:val>
                                            <p:strVal val="#ppt_x"/>
                                          </p:val>
                                        </p:tav>
                                        <p:tav tm="100000">
                                          <p:val>
                                            <p:strVal val="#ppt_x"/>
                                          </p:val>
                                        </p:tav>
                                      </p:tavLst>
                                    </p:anim>
                                    <p:anim calcmode="lin" valueType="num">
                                      <p:cBhvr>
                                        <p:cTn id="24" dur="1000" fill="hold"/>
                                        <p:tgtEl>
                                          <p:spTgt spid="35"/>
                                        </p:tgtEl>
                                        <p:attrNameLst>
                                          <p:attrName>ppt_y</p:attrName>
                                        </p:attrNameLst>
                                      </p:cBhvr>
                                      <p:tavLst>
                                        <p:tav tm="0">
                                          <p:val>
                                            <p:strVal val="#ppt_y+.1"/>
                                          </p:val>
                                        </p:tav>
                                        <p:tav tm="100000">
                                          <p:val>
                                            <p:strVal val="#ppt_y"/>
                                          </p:val>
                                        </p:tav>
                                      </p:tavLst>
                                    </p:anim>
                                  </p:childTnLst>
                                </p:cTn>
                              </p:par>
                            </p:childTnLst>
                          </p:cTn>
                        </p:par>
                        <p:par>
                          <p:cTn id="25" fill="hold">
                            <p:stCondLst>
                              <p:cond delay="2750"/>
                            </p:stCondLst>
                            <p:childTnLst>
                              <p:par>
                                <p:cTn id="26" presetID="10" presetClass="entr" presetSubtype="0" fill="hold" grpId="0" nodeType="afterEffect">
                                  <p:stCondLst>
                                    <p:cond delay="25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500"/>
                                        <p:tgtEl>
                                          <p:spTgt spid="17"/>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fade">
                                      <p:cBhvr>
                                        <p:cTn id="33" dur="500"/>
                                        <p:tgtEl>
                                          <p:spTgt spid="32"/>
                                        </p:tgtEl>
                                      </p:cBhvr>
                                    </p:animEffect>
                                  </p:childTnLst>
                                </p:cTn>
                              </p:par>
                            </p:childTnLst>
                          </p:cTn>
                        </p:par>
                        <p:par>
                          <p:cTn id="34" fill="hold">
                            <p:stCondLst>
                              <p:cond delay="500"/>
                            </p:stCondLst>
                            <p:childTnLst>
                              <p:par>
                                <p:cTn id="35" presetID="22" presetClass="entr" presetSubtype="8" fill="hold" grpId="0" nodeType="afterEffect">
                                  <p:stCondLst>
                                    <p:cond delay="500"/>
                                  </p:stCondLst>
                                  <p:childTnLst>
                                    <p:set>
                                      <p:cBhvr>
                                        <p:cTn id="36" dur="1" fill="hold">
                                          <p:stCondLst>
                                            <p:cond delay="0"/>
                                          </p:stCondLst>
                                        </p:cTn>
                                        <p:tgtEl>
                                          <p:spTgt spid="16"/>
                                        </p:tgtEl>
                                        <p:attrNameLst>
                                          <p:attrName>style.visibility</p:attrName>
                                        </p:attrNameLst>
                                      </p:cBhvr>
                                      <p:to>
                                        <p:strVal val="visible"/>
                                      </p:to>
                                    </p:set>
                                    <p:animEffect transition="in" filter="wipe(left)">
                                      <p:cBhvr>
                                        <p:cTn id="37" dur="750"/>
                                        <p:tgtEl>
                                          <p:spTgt spid="16"/>
                                        </p:tgtEl>
                                      </p:cBhvr>
                                    </p:animEffect>
                                  </p:childTnLst>
                                </p:cTn>
                              </p:par>
                            </p:childTnLst>
                          </p:cTn>
                        </p:par>
                        <p:par>
                          <p:cTn id="38" fill="hold">
                            <p:stCondLst>
                              <p:cond delay="1750"/>
                            </p:stCondLst>
                            <p:childTnLst>
                              <p:par>
                                <p:cTn id="39" presetID="10" presetClass="entr" presetSubtype="0" fill="hold" nodeType="afterEffect">
                                  <p:stCondLst>
                                    <p:cond delay="0"/>
                                  </p:stCondLst>
                                  <p:childTnLst>
                                    <p:set>
                                      <p:cBhvr>
                                        <p:cTn id="40" dur="1" fill="hold">
                                          <p:stCondLst>
                                            <p:cond delay="0"/>
                                          </p:stCondLst>
                                        </p:cTn>
                                        <p:tgtEl>
                                          <p:spTgt spid="42"/>
                                        </p:tgtEl>
                                        <p:attrNameLst>
                                          <p:attrName>style.visibility</p:attrName>
                                        </p:attrNameLst>
                                      </p:cBhvr>
                                      <p:to>
                                        <p:strVal val="visible"/>
                                      </p:to>
                                    </p:set>
                                    <p:animEffect transition="in" filter="fade">
                                      <p:cBhvr>
                                        <p:cTn id="41" dur="500"/>
                                        <p:tgtEl>
                                          <p:spTgt spid="42"/>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27"/>
                                        </p:tgtEl>
                                        <p:attrNameLst>
                                          <p:attrName>style.visibility</p:attrName>
                                        </p:attrNameLst>
                                      </p:cBhvr>
                                      <p:to>
                                        <p:strVal val="visible"/>
                                      </p:to>
                                    </p:set>
                                    <p:animEffect transition="in" filter="fade">
                                      <p:cBhvr>
                                        <p:cTn id="44" dur="500"/>
                                        <p:tgtEl>
                                          <p:spTgt spid="27"/>
                                        </p:tgtEl>
                                      </p:cBhvr>
                                    </p:animEffect>
                                  </p:childTnLst>
                                </p:cTn>
                              </p:par>
                            </p:childTnLst>
                          </p:cTn>
                        </p:par>
                        <p:par>
                          <p:cTn id="45" fill="hold">
                            <p:stCondLst>
                              <p:cond delay="2250"/>
                            </p:stCondLst>
                            <p:childTnLst>
                              <p:par>
                                <p:cTn id="46" presetID="42" presetClass="entr" presetSubtype="0" fill="hold" nodeType="afterEffect">
                                  <p:stCondLst>
                                    <p:cond delay="0"/>
                                  </p:stCondLst>
                                  <p:childTnLst>
                                    <p:set>
                                      <p:cBhvr>
                                        <p:cTn id="47" dur="1" fill="hold">
                                          <p:stCondLst>
                                            <p:cond delay="0"/>
                                          </p:stCondLst>
                                        </p:cTn>
                                        <p:tgtEl>
                                          <p:spTgt spid="38"/>
                                        </p:tgtEl>
                                        <p:attrNameLst>
                                          <p:attrName>style.visibility</p:attrName>
                                        </p:attrNameLst>
                                      </p:cBhvr>
                                      <p:to>
                                        <p:strVal val="visible"/>
                                      </p:to>
                                    </p:set>
                                    <p:animEffect transition="in" filter="fade">
                                      <p:cBhvr>
                                        <p:cTn id="48" dur="1000"/>
                                        <p:tgtEl>
                                          <p:spTgt spid="38"/>
                                        </p:tgtEl>
                                      </p:cBhvr>
                                    </p:animEffect>
                                    <p:anim calcmode="lin" valueType="num">
                                      <p:cBhvr>
                                        <p:cTn id="49" dur="1000" fill="hold"/>
                                        <p:tgtEl>
                                          <p:spTgt spid="38"/>
                                        </p:tgtEl>
                                        <p:attrNameLst>
                                          <p:attrName>ppt_x</p:attrName>
                                        </p:attrNameLst>
                                      </p:cBhvr>
                                      <p:tavLst>
                                        <p:tav tm="0">
                                          <p:val>
                                            <p:strVal val="#ppt_x"/>
                                          </p:val>
                                        </p:tav>
                                        <p:tav tm="100000">
                                          <p:val>
                                            <p:strVal val="#ppt_x"/>
                                          </p:val>
                                        </p:tav>
                                      </p:tavLst>
                                    </p:anim>
                                    <p:anim calcmode="lin" valueType="num">
                                      <p:cBhvr>
                                        <p:cTn id="50" dur="1000" fill="hold"/>
                                        <p:tgtEl>
                                          <p:spTgt spid="38"/>
                                        </p:tgtEl>
                                        <p:attrNameLst>
                                          <p:attrName>ppt_y</p:attrName>
                                        </p:attrNameLst>
                                      </p:cBhvr>
                                      <p:tavLst>
                                        <p:tav tm="0">
                                          <p:val>
                                            <p:strVal val="#ppt_y+.1"/>
                                          </p:val>
                                        </p:tav>
                                        <p:tav tm="100000">
                                          <p:val>
                                            <p:strVal val="#ppt_y"/>
                                          </p:val>
                                        </p:tav>
                                      </p:tavLst>
                                    </p:anim>
                                  </p:childTnLst>
                                </p:cTn>
                              </p:par>
                            </p:childTnLst>
                          </p:cTn>
                        </p:par>
                        <p:par>
                          <p:cTn id="51" fill="hold">
                            <p:stCondLst>
                              <p:cond delay="3250"/>
                            </p:stCondLst>
                            <p:childTnLst>
                              <p:par>
                                <p:cTn id="52" presetID="10" presetClass="entr" presetSubtype="0" fill="hold" grpId="0" nodeType="afterEffect">
                                  <p:stCondLst>
                                    <p:cond delay="250"/>
                                  </p:stCondLst>
                                  <p:childTnLst>
                                    <p:set>
                                      <p:cBhvr>
                                        <p:cTn id="53" dur="1" fill="hold">
                                          <p:stCondLst>
                                            <p:cond delay="0"/>
                                          </p:stCondLst>
                                        </p:cTn>
                                        <p:tgtEl>
                                          <p:spTgt spid="34"/>
                                        </p:tgtEl>
                                        <p:attrNameLst>
                                          <p:attrName>style.visibility</p:attrName>
                                        </p:attrNameLst>
                                      </p:cBhvr>
                                      <p:to>
                                        <p:strVal val="visible"/>
                                      </p:to>
                                    </p:set>
                                    <p:animEffect transition="in" filter="fade">
                                      <p:cBhvr>
                                        <p:cTn id="54" dur="500"/>
                                        <p:tgtEl>
                                          <p:spTgt spid="34"/>
                                        </p:tgtEl>
                                      </p:cBhvr>
                                    </p:animEffect>
                                  </p:childTnLst>
                                </p:cTn>
                              </p:par>
                            </p:childTnLst>
                          </p:cTn>
                        </p:par>
                        <p:par>
                          <p:cTn id="55" fill="hold">
                            <p:stCondLst>
                              <p:cond delay="4000"/>
                            </p:stCondLst>
                            <p:childTnLst>
                              <p:par>
                                <p:cTn id="56" presetID="16" presetClass="entr" presetSubtype="37" fill="hold" nodeType="afterEffect">
                                  <p:stCondLst>
                                    <p:cond delay="1000"/>
                                  </p:stCondLst>
                                  <p:childTnLst>
                                    <p:set>
                                      <p:cBhvr>
                                        <p:cTn id="57" dur="1" fill="hold">
                                          <p:stCondLst>
                                            <p:cond delay="0"/>
                                          </p:stCondLst>
                                        </p:cTn>
                                        <p:tgtEl>
                                          <p:spTgt spid="2"/>
                                        </p:tgtEl>
                                        <p:attrNameLst>
                                          <p:attrName>style.visibility</p:attrName>
                                        </p:attrNameLst>
                                      </p:cBhvr>
                                      <p:to>
                                        <p:strVal val="visible"/>
                                      </p:to>
                                    </p:set>
                                    <p:animEffect transition="in" filter="barn(outVertical)">
                                      <p:cBhvr>
                                        <p:cTn id="5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p:bldP spid="31" grpId="0"/>
      <p:bldP spid="32" grpId="0"/>
      <p:bldP spid="34" grpId="0"/>
      <p:bldP spid="27" grpId="0"/>
      <p:bldP spid="2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グループ化 8">
            <a:extLst>
              <a:ext uri="{FF2B5EF4-FFF2-40B4-BE49-F238E27FC236}">
                <a16:creationId xmlns:a16="http://schemas.microsoft.com/office/drawing/2014/main" xmlns="" id="{CE28A2D5-99AB-47FD-B43C-FF94942B43E8}"/>
              </a:ext>
            </a:extLst>
          </p:cNvPr>
          <p:cNvGrpSpPr/>
          <p:nvPr/>
        </p:nvGrpSpPr>
        <p:grpSpPr>
          <a:xfrm>
            <a:off x="611189" y="694174"/>
            <a:ext cx="7632699" cy="610167"/>
            <a:chOff x="611189" y="694174"/>
            <a:chExt cx="7632699" cy="610167"/>
          </a:xfrm>
        </p:grpSpPr>
        <p:sp>
          <p:nvSpPr>
            <p:cNvPr id="16" name="タイトル 8">
              <a:extLst>
                <a:ext uri="{FF2B5EF4-FFF2-40B4-BE49-F238E27FC236}">
                  <a16:creationId xmlns:a16="http://schemas.microsoft.com/office/drawing/2014/main" xmlns="" id="{9E1ADD92-3C4B-4F02-B3A8-6EFBF7C482DB}"/>
                </a:ext>
              </a:extLst>
            </p:cNvPr>
            <p:cNvSpPr txBox="1">
              <a:spLocks/>
            </p:cNvSpPr>
            <p:nvPr/>
          </p:nvSpPr>
          <p:spPr>
            <a:xfrm>
              <a:off x="810345" y="694174"/>
              <a:ext cx="7433543" cy="61016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latin typeface="HGP創英角ｺﾞｼｯｸUB" panose="020B0900000000000000" pitchFamily="50" charset="-128"/>
                  <a:ea typeface="HGP創英角ｺﾞｼｯｸUB" panose="020B0900000000000000" pitchFamily="50" charset="-128"/>
                </a:rPr>
                <a:t>もし独立ならどのようなクロス表になるか考える</a:t>
              </a:r>
            </a:p>
          </p:txBody>
        </p:sp>
        <p:sp>
          <p:nvSpPr>
            <p:cNvPr id="18" name="正方形/長方形 17">
              <a:extLst>
                <a:ext uri="{FF2B5EF4-FFF2-40B4-BE49-F238E27FC236}">
                  <a16:creationId xmlns:a16="http://schemas.microsoft.com/office/drawing/2014/main" xmlns="" id="{D8537B94-8516-495D-ADE0-5C40B04BBAD7}"/>
                </a:ext>
              </a:extLst>
            </p:cNvPr>
            <p:cNvSpPr>
              <a:spLocks noChangeAspect="1"/>
            </p:cNvSpPr>
            <p:nvPr/>
          </p:nvSpPr>
          <p:spPr>
            <a:xfrm>
              <a:off x="611189" y="909351"/>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grpSp>
      <p:grpSp>
        <p:nvGrpSpPr>
          <p:cNvPr id="20" name="グループ化 19">
            <a:extLst>
              <a:ext uri="{FF2B5EF4-FFF2-40B4-BE49-F238E27FC236}">
                <a16:creationId xmlns:a16="http://schemas.microsoft.com/office/drawing/2014/main" xmlns="" id="{FA899332-E35E-488D-906B-E60A5C27F9C0}"/>
              </a:ext>
            </a:extLst>
          </p:cNvPr>
          <p:cNvGrpSpPr/>
          <p:nvPr/>
        </p:nvGrpSpPr>
        <p:grpSpPr>
          <a:xfrm>
            <a:off x="906738" y="1209824"/>
            <a:ext cx="8108052" cy="798864"/>
            <a:chOff x="1216660" y="1401219"/>
            <a:chExt cx="8108052" cy="798864"/>
          </a:xfrm>
        </p:grpSpPr>
        <p:sp>
          <p:nvSpPr>
            <p:cNvPr id="21" name="タイトル 8">
              <a:extLst>
                <a:ext uri="{FF2B5EF4-FFF2-40B4-BE49-F238E27FC236}">
                  <a16:creationId xmlns:a16="http://schemas.microsoft.com/office/drawing/2014/main" xmlns="" id="{B04D30E5-F991-4FDD-B97D-7CCA5ED0C638}"/>
                </a:ext>
              </a:extLst>
            </p:cNvPr>
            <p:cNvSpPr txBox="1">
              <a:spLocks/>
            </p:cNvSpPr>
            <p:nvPr/>
          </p:nvSpPr>
          <p:spPr>
            <a:xfrm>
              <a:off x="1314586" y="1401219"/>
              <a:ext cx="8010126" cy="798864"/>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2200" dirty="0">
                  <a:latin typeface="HGP創英角ｺﾞｼｯｸUB" panose="020B0900000000000000" pitchFamily="50" charset="-128"/>
                  <a:ea typeface="HGP創英角ｺﾞｼｯｸUB" panose="020B0900000000000000" pitchFamily="50" charset="-128"/>
                </a:rPr>
                <a:t>もし「大阪人」かどうかと「たこ焼き器を持っている」かどうかが独立</a:t>
              </a:r>
              <a:endParaRPr lang="en-US" altLang="ja-JP" sz="2200" dirty="0">
                <a:latin typeface="HGP創英角ｺﾞｼｯｸUB" panose="020B0900000000000000" pitchFamily="50" charset="-128"/>
                <a:ea typeface="HGP創英角ｺﾞｼｯｸUB" panose="020B0900000000000000" pitchFamily="50" charset="-128"/>
              </a:endParaRPr>
            </a:p>
            <a:p>
              <a:pPr>
                <a:lnSpc>
                  <a:spcPct val="100000"/>
                </a:lnSpc>
              </a:pPr>
              <a:r>
                <a:rPr lang="ja-JP" altLang="en-US" sz="2200" dirty="0">
                  <a:latin typeface="HGP創英角ｺﾞｼｯｸUB" panose="020B0900000000000000" pitchFamily="50" charset="-128"/>
                  <a:ea typeface="HGP創英角ｺﾞｼｯｸUB" panose="020B0900000000000000" pitchFamily="50" charset="-128"/>
                </a:rPr>
                <a:t>であれば、大阪人もその他の人もたこ焼き器</a:t>
              </a:r>
              <a:r>
                <a:rPr lang="ja-JP" altLang="en-US" sz="2200" dirty="0">
                  <a:solidFill>
                    <a:srgbClr val="FF0000"/>
                  </a:solidFill>
                  <a:latin typeface="HGP創英角ｺﾞｼｯｸUB" panose="020B0900000000000000" pitchFamily="50" charset="-128"/>
                  <a:ea typeface="HGP創英角ｺﾞｼｯｸUB" panose="020B0900000000000000" pitchFamily="50" charset="-128"/>
                </a:rPr>
                <a:t>所有率は同じ</a:t>
              </a:r>
              <a:r>
                <a:rPr lang="ja-JP" altLang="en-US" sz="2200" dirty="0">
                  <a:latin typeface="HGP創英角ｺﾞｼｯｸUB" panose="020B0900000000000000" pitchFamily="50" charset="-128"/>
                  <a:ea typeface="HGP創英角ｺﾞｼｯｸUB" panose="020B0900000000000000" pitchFamily="50" charset="-128"/>
                </a:rPr>
                <a:t>はず！</a:t>
              </a:r>
            </a:p>
          </p:txBody>
        </p:sp>
        <p:sp>
          <p:nvSpPr>
            <p:cNvPr id="22" name="正方形/長方形 21">
              <a:extLst>
                <a:ext uri="{FF2B5EF4-FFF2-40B4-BE49-F238E27FC236}">
                  <a16:creationId xmlns:a16="http://schemas.microsoft.com/office/drawing/2014/main" xmlns="" id="{8394C814-041A-4F50-B890-FE72D25F7EC1}"/>
                </a:ext>
              </a:extLst>
            </p:cNvPr>
            <p:cNvSpPr>
              <a:spLocks noChangeAspect="1"/>
            </p:cNvSpPr>
            <p:nvPr/>
          </p:nvSpPr>
          <p:spPr>
            <a:xfrm>
              <a:off x="1216660" y="1595509"/>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grpSp>
      <p:grpSp>
        <p:nvGrpSpPr>
          <p:cNvPr id="23" name="グループ化 22">
            <a:extLst>
              <a:ext uri="{FF2B5EF4-FFF2-40B4-BE49-F238E27FC236}">
                <a16:creationId xmlns:a16="http://schemas.microsoft.com/office/drawing/2014/main" xmlns="" id="{8A0B9DC2-F632-4BFA-8148-31BE9429BBAF}"/>
              </a:ext>
            </a:extLst>
          </p:cNvPr>
          <p:cNvGrpSpPr/>
          <p:nvPr/>
        </p:nvGrpSpPr>
        <p:grpSpPr>
          <a:xfrm>
            <a:off x="906738" y="2039695"/>
            <a:ext cx="7207469" cy="447363"/>
            <a:chOff x="1216660" y="1401219"/>
            <a:chExt cx="7207469" cy="447363"/>
          </a:xfrm>
        </p:grpSpPr>
        <p:sp>
          <p:nvSpPr>
            <p:cNvPr id="24" name="タイトル 8">
              <a:extLst>
                <a:ext uri="{FF2B5EF4-FFF2-40B4-BE49-F238E27FC236}">
                  <a16:creationId xmlns:a16="http://schemas.microsoft.com/office/drawing/2014/main" xmlns="" id="{7EA61955-0360-4003-B952-A9E50BD90E8D}"/>
                </a:ext>
              </a:extLst>
            </p:cNvPr>
            <p:cNvSpPr txBox="1">
              <a:spLocks/>
            </p:cNvSpPr>
            <p:nvPr/>
          </p:nvSpPr>
          <p:spPr>
            <a:xfrm>
              <a:off x="1314586" y="1401219"/>
              <a:ext cx="7109543" cy="447363"/>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latin typeface="HGP創英角ｺﾞｼｯｸUB" panose="020B0900000000000000" pitchFamily="50" charset="-128"/>
                  <a:ea typeface="HGP創英角ｺﾞｼｯｸUB" panose="020B0900000000000000" pitchFamily="50" charset="-128"/>
                </a:rPr>
                <a:t>こんな感じの表になるはず</a:t>
              </a:r>
            </a:p>
          </p:txBody>
        </p:sp>
        <p:sp>
          <p:nvSpPr>
            <p:cNvPr id="25" name="正方形/長方形 24">
              <a:extLst>
                <a:ext uri="{FF2B5EF4-FFF2-40B4-BE49-F238E27FC236}">
                  <a16:creationId xmlns:a16="http://schemas.microsoft.com/office/drawing/2014/main" xmlns="" id="{C6A44344-7DE4-46A8-B941-A9BA0E3CA2AF}"/>
                </a:ext>
              </a:extLst>
            </p:cNvPr>
            <p:cNvSpPr>
              <a:spLocks noChangeAspect="1"/>
            </p:cNvSpPr>
            <p:nvPr/>
          </p:nvSpPr>
          <p:spPr>
            <a:xfrm>
              <a:off x="1216660" y="1595509"/>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grpSp>
      <p:graphicFrame>
        <p:nvGraphicFramePr>
          <p:cNvPr id="26" name="表 25">
            <a:extLst>
              <a:ext uri="{FF2B5EF4-FFF2-40B4-BE49-F238E27FC236}">
                <a16:creationId xmlns:a16="http://schemas.microsoft.com/office/drawing/2014/main" xmlns="" id="{72932C2C-114E-4064-A4E1-B329AD4CFCD4}"/>
              </a:ext>
            </a:extLst>
          </p:cNvPr>
          <p:cNvGraphicFramePr>
            <a:graphicFrameLocks noGrp="1"/>
          </p:cNvGraphicFramePr>
          <p:nvPr>
            <p:extLst>
              <p:ext uri="{D42A27DB-BD31-4B8C-83A1-F6EECF244321}">
                <p14:modId xmlns:p14="http://schemas.microsoft.com/office/powerpoint/2010/main" val="2662112237"/>
              </p:ext>
            </p:extLst>
          </p:nvPr>
        </p:nvGraphicFramePr>
        <p:xfrm>
          <a:off x="1548000" y="2828877"/>
          <a:ext cx="6048000" cy="1310604"/>
        </p:xfrm>
        <a:graphic>
          <a:graphicData uri="http://schemas.openxmlformats.org/drawingml/2006/table">
            <a:tbl>
              <a:tblPr firstRow="1" bandRow="1">
                <a:tableStyleId>{7DF18680-E054-41AD-8BC1-D1AEF772440D}</a:tableStyleId>
              </a:tblPr>
              <a:tblGrid>
                <a:gridCol w="1728000">
                  <a:extLst>
                    <a:ext uri="{9D8B030D-6E8A-4147-A177-3AD203B41FA5}">
                      <a16:colId xmlns:a16="http://schemas.microsoft.com/office/drawing/2014/main" xmlns="" val="20000"/>
                    </a:ext>
                  </a:extLst>
                </a:gridCol>
                <a:gridCol w="1440000">
                  <a:extLst>
                    <a:ext uri="{9D8B030D-6E8A-4147-A177-3AD203B41FA5}">
                      <a16:colId xmlns:a16="http://schemas.microsoft.com/office/drawing/2014/main" xmlns="" val="20001"/>
                    </a:ext>
                  </a:extLst>
                </a:gridCol>
                <a:gridCol w="1440000">
                  <a:extLst>
                    <a:ext uri="{9D8B030D-6E8A-4147-A177-3AD203B41FA5}">
                      <a16:colId xmlns:a16="http://schemas.microsoft.com/office/drawing/2014/main" xmlns="" val="20002"/>
                    </a:ext>
                  </a:extLst>
                </a:gridCol>
                <a:gridCol w="1440000">
                  <a:extLst>
                    <a:ext uri="{9D8B030D-6E8A-4147-A177-3AD203B41FA5}">
                      <a16:colId xmlns:a16="http://schemas.microsoft.com/office/drawing/2014/main" xmlns="" val="20003"/>
                    </a:ext>
                  </a:extLst>
                </a:gridCol>
              </a:tblGrid>
              <a:tr h="396000">
                <a:tc>
                  <a:txBody>
                    <a:bodyPr/>
                    <a:lstStyle/>
                    <a:p>
                      <a:pPr algn="ct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T="10800" marB="0" anchor="ctr">
                    <a:lnL w="12700" cmpd="sng">
                      <a:noFill/>
                    </a:lnL>
                    <a:lnR w="19050" cap="flat" cmpd="sng" algn="ctr">
                      <a:solidFill>
                        <a:srgbClr val="0000FF"/>
                      </a:solidFill>
                      <a:prstDash val="solid"/>
                      <a:round/>
                      <a:headEnd type="none" w="med" len="med"/>
                      <a:tailEnd type="none" w="med" len="med"/>
                    </a:lnR>
                    <a:lnT w="12700" cmpd="sng">
                      <a:noFill/>
                    </a:lnT>
                    <a:lnB w="6350" cap="flat" cmpd="sng" algn="ctr">
                      <a:solidFill>
                        <a:schemeClr val="tx1"/>
                      </a:solidFill>
                      <a:prstDash val="dot"/>
                      <a:round/>
                      <a:headEnd type="none" w="med" len="med"/>
                      <a:tailEnd type="none" w="med" len="med"/>
                    </a:lnB>
                    <a:lnTlToBr w="19050" cap="flat" cmpd="sng" algn="ctr">
                      <a:solidFill>
                        <a:schemeClr val="tx1"/>
                      </a:solidFill>
                      <a:prstDash val="solid"/>
                      <a:round/>
                      <a:headEnd type="none" w="med" len="med"/>
                      <a:tailEnd type="none" w="med" len="med"/>
                    </a:lnTlToBr>
                    <a:lnBlToTr w="12700" cmpd="sng">
                      <a:noFill/>
                      <a:prstDash val="solid"/>
                    </a:lnBlToTr>
                    <a:solidFill>
                      <a:srgbClr val="F2F2FF"/>
                    </a:solidFill>
                  </a:tcPr>
                </a:tc>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有り</a:t>
                      </a:r>
                    </a:p>
                  </a:txBody>
                  <a:tcPr marT="10800" marB="0" anchor="ctr">
                    <a:lnL w="19050" cap="flat" cmpd="sng" algn="ctr">
                      <a:solidFill>
                        <a:srgbClr val="0000FF"/>
                      </a:solidFill>
                      <a:prstDash val="solid"/>
                      <a:round/>
                      <a:headEnd type="none" w="med" len="med"/>
                      <a:tailEnd type="none" w="med" len="med"/>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無し</a:t>
                      </a:r>
                    </a:p>
                  </a:txBody>
                  <a:tcPr marT="10800" marB="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計</a:t>
                      </a:r>
                    </a:p>
                  </a:txBody>
                  <a:tcPr marT="10800" marB="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304868">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大阪人</a:t>
                      </a:r>
                    </a:p>
                  </a:txBody>
                  <a:tcPr marT="10800" marB="0" anchor="ctr">
                    <a:lnL w="12700" cmpd="sng">
                      <a:noFill/>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5.43</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504000" marT="10800" marB="0" anchor="ctr">
                    <a:lnL w="19050" cap="flat" cmpd="sng" algn="ctr">
                      <a:solidFill>
                        <a:srgbClr val="0000FF"/>
                      </a:solid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4.57</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504000" marT="10800" marB="0" anchor="ctr">
                    <a:lnL w="12700" cmpd="sng">
                      <a:noFill/>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10</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576000" marT="10800" marB="0" anchor="ctr">
                    <a:lnL w="12700" cmpd="sng">
                      <a:noFill/>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304868">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その他</a:t>
                      </a:r>
                    </a:p>
                  </a:txBody>
                  <a:tcPr marT="10800" marB="0" anchor="ctr">
                    <a:lnL w="12700" cmpd="sng">
                      <a:noFill/>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13.57</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504000" marT="10800" marB="0" anchor="ctr">
                    <a:lnL w="190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11.43</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504000" marT="10800" marB="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25</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576000" marT="10800" marB="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304868">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計</a:t>
                      </a:r>
                    </a:p>
                  </a:txBody>
                  <a:tcPr marT="10800" marB="0" anchor="ctr">
                    <a:lnL w="12700" cmpd="sng">
                      <a:noFill/>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r"/>
                      <a:r>
                        <a:rPr kumimoji="1" lang="en-US" altLang="ja-JP" sz="1400" b="0" dirty="0">
                          <a:solidFill>
                            <a:srgbClr val="FF0000"/>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19</a:t>
                      </a:r>
                      <a:endParaRPr kumimoji="1" lang="ja-JP" altLang="en-US" sz="1400" b="0" dirty="0">
                        <a:solidFill>
                          <a:srgbClr val="FF0000"/>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504000" marT="10800" marB="0" anchor="ctr">
                    <a:lnL w="190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rgbClr val="FF0000"/>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16</a:t>
                      </a:r>
                      <a:endParaRPr kumimoji="1" lang="ja-JP" altLang="en-US" sz="1400" b="0" dirty="0">
                        <a:solidFill>
                          <a:srgbClr val="FF0000"/>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504000" marT="10800" marB="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35</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576000" marT="10800" marB="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bl>
          </a:graphicData>
        </a:graphic>
      </p:graphicFrame>
      <p:sp>
        <p:nvSpPr>
          <p:cNvPr id="27" name="テキスト ボックス 26">
            <a:extLst>
              <a:ext uri="{FF2B5EF4-FFF2-40B4-BE49-F238E27FC236}">
                <a16:creationId xmlns:a16="http://schemas.microsoft.com/office/drawing/2014/main" xmlns="" id="{3ADE0394-54E5-42BF-9201-F8F4D632E246}"/>
              </a:ext>
            </a:extLst>
          </p:cNvPr>
          <p:cNvSpPr txBox="1"/>
          <p:nvPr/>
        </p:nvSpPr>
        <p:spPr>
          <a:xfrm>
            <a:off x="1586551" y="2936626"/>
            <a:ext cx="492443" cy="276999"/>
          </a:xfrm>
          <a:prstGeom prst="rect">
            <a:avLst/>
          </a:prstGeom>
          <a:noFill/>
        </p:spPr>
        <p:txBody>
          <a:bodyPr wrap="none" rtlCol="0">
            <a:spAutoFit/>
          </a:bodyPr>
          <a:lstStyle/>
          <a:p>
            <a:pPr>
              <a:defRPr/>
            </a:pPr>
            <a:r>
              <a:rPr lang="ja-JP" altLang="en-US" sz="1200" dirty="0">
                <a:latin typeface="HGP創英角ｺﾞｼｯｸUB" panose="020B0900000000000000" pitchFamily="50" charset="-128"/>
                <a:ea typeface="HGP創英角ｺﾞｼｯｸUB" panose="020B0900000000000000" pitchFamily="50" charset="-128"/>
                <a:cs typeface="Meiryo UI" panose="020B0604030504040204" pitchFamily="50" charset="-128"/>
              </a:rPr>
              <a:t>実家</a:t>
            </a:r>
          </a:p>
        </p:txBody>
      </p:sp>
      <p:sp>
        <p:nvSpPr>
          <p:cNvPr id="28" name="テキスト ボックス 27">
            <a:extLst>
              <a:ext uri="{FF2B5EF4-FFF2-40B4-BE49-F238E27FC236}">
                <a16:creationId xmlns:a16="http://schemas.microsoft.com/office/drawing/2014/main" xmlns="" id="{30F3278C-CE4B-4278-A9F0-7839F268F156}"/>
              </a:ext>
            </a:extLst>
          </p:cNvPr>
          <p:cNvSpPr txBox="1"/>
          <p:nvPr/>
        </p:nvSpPr>
        <p:spPr>
          <a:xfrm>
            <a:off x="2412933" y="2795017"/>
            <a:ext cx="881973" cy="276999"/>
          </a:xfrm>
          <a:prstGeom prst="rect">
            <a:avLst/>
          </a:prstGeom>
          <a:noFill/>
        </p:spPr>
        <p:txBody>
          <a:bodyPr wrap="none" rtlCol="0">
            <a:spAutoFit/>
          </a:bodyPr>
          <a:lstStyle/>
          <a:p>
            <a:pPr>
              <a:defRPr/>
            </a:pPr>
            <a:r>
              <a:rPr lang="ja-JP" altLang="en-US" sz="1200" dirty="0">
                <a:latin typeface="HGP創英角ｺﾞｼｯｸUB" panose="020B0900000000000000" pitchFamily="50" charset="-128"/>
                <a:ea typeface="HGP創英角ｺﾞｼｯｸUB" panose="020B0900000000000000" pitchFamily="50" charset="-128"/>
                <a:cs typeface="Meiryo UI" panose="020B0604030504040204" pitchFamily="50" charset="-128"/>
              </a:rPr>
              <a:t>たこ焼き器</a:t>
            </a:r>
          </a:p>
        </p:txBody>
      </p:sp>
      <p:sp>
        <p:nvSpPr>
          <p:cNvPr id="34"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独立性の検定の考え方</a:t>
            </a:r>
          </a:p>
        </p:txBody>
      </p:sp>
      <p:sp>
        <p:nvSpPr>
          <p:cNvPr id="35" name="二等辺三角形 28">
            <a:extLst>
              <a:ext uri="{FF2B5EF4-FFF2-40B4-BE49-F238E27FC236}">
                <a16:creationId xmlns:a16="http://schemas.microsoft.com/office/drawing/2014/main" xmlns="" id="{ED6D94CD-AFFC-4E71-ACBF-3A2E5448D21C}"/>
              </a:ext>
            </a:extLst>
          </p:cNvPr>
          <p:cNvSpPr/>
          <p:nvPr/>
        </p:nvSpPr>
        <p:spPr>
          <a:xfrm flipH="1">
            <a:off x="3131840" y="4209085"/>
            <a:ext cx="3176936" cy="977055"/>
          </a:xfrm>
          <a:custGeom>
            <a:avLst/>
            <a:gdLst/>
            <a:ahLst/>
            <a:cxnLst/>
            <a:rect l="l" t="t" r="r" b="b"/>
            <a:pathLst>
              <a:path w="3176936" h="977055">
                <a:moveTo>
                  <a:pt x="1588468" y="0"/>
                </a:moveTo>
                <a:lnTo>
                  <a:pt x="1488156" y="292817"/>
                </a:lnTo>
                <a:lnTo>
                  <a:pt x="0" y="292817"/>
                </a:lnTo>
                <a:lnTo>
                  <a:pt x="0" y="977055"/>
                </a:lnTo>
                <a:lnTo>
                  <a:pt x="3176936" y="977055"/>
                </a:lnTo>
                <a:lnTo>
                  <a:pt x="3176936" y="292817"/>
                </a:lnTo>
                <a:lnTo>
                  <a:pt x="1688780" y="292817"/>
                </a:lnTo>
                <a:close/>
              </a:path>
            </a:pathLst>
          </a:custGeom>
          <a:gradFill flip="none" rotWithShape="1">
            <a:gsLst>
              <a:gs pos="86000">
                <a:schemeClr val="accent5">
                  <a:lumMod val="40000"/>
                  <a:lumOff val="60000"/>
                </a:schemeClr>
              </a:gs>
              <a:gs pos="0">
                <a:schemeClr val="accent5">
                  <a:lumMod val="40000"/>
                  <a:lumOff val="60000"/>
                  <a:alpha val="26000"/>
                </a:schemeClr>
              </a:gs>
            </a:gsLst>
            <a:lin ang="5400000" scaled="0"/>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36" name="タイトル 8">
            <a:extLst>
              <a:ext uri="{FF2B5EF4-FFF2-40B4-BE49-F238E27FC236}">
                <a16:creationId xmlns:a16="http://schemas.microsoft.com/office/drawing/2014/main" xmlns="" id="{588AC4AB-155F-462E-ADF2-C1C72C04FF29}"/>
              </a:ext>
            </a:extLst>
          </p:cNvPr>
          <p:cNvSpPr txBox="1">
            <a:spLocks/>
          </p:cNvSpPr>
          <p:nvPr/>
        </p:nvSpPr>
        <p:spPr>
          <a:xfrm>
            <a:off x="3546994" y="4659354"/>
            <a:ext cx="2414444" cy="369332"/>
          </a:xfrm>
          <a:prstGeom prst="rect">
            <a:avLst/>
          </a:prstGeom>
          <a:noFill/>
        </p:spPr>
        <p:txBody>
          <a:bodyPr wrap="none"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r>
              <a:rPr lang="en-US" altLang="ja-JP" dirty="0"/>
              <a:t>19:16</a:t>
            </a:r>
            <a:r>
              <a:rPr lang="ja-JP" altLang="en-US" dirty="0"/>
              <a:t>くらいになるはず</a:t>
            </a:r>
          </a:p>
        </p:txBody>
      </p:sp>
    </p:spTree>
    <p:extLst>
      <p:ext uri="{BB962C8B-B14F-4D97-AF65-F5344CB8AC3E}">
        <p14:creationId xmlns:p14="http://schemas.microsoft.com/office/powerpoint/2010/main" val="2573466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グループ化 33">
            <a:extLst>
              <a:ext uri="{FF2B5EF4-FFF2-40B4-BE49-F238E27FC236}">
                <a16:creationId xmlns:a16="http://schemas.microsoft.com/office/drawing/2014/main" xmlns="" id="{9AAE1397-DD67-4207-A8EE-B388F092A645}"/>
              </a:ext>
            </a:extLst>
          </p:cNvPr>
          <p:cNvGrpSpPr/>
          <p:nvPr/>
        </p:nvGrpSpPr>
        <p:grpSpPr>
          <a:xfrm>
            <a:off x="611189" y="694174"/>
            <a:ext cx="8403601" cy="610167"/>
            <a:chOff x="611189" y="694174"/>
            <a:chExt cx="8403601" cy="610167"/>
          </a:xfrm>
        </p:grpSpPr>
        <p:sp>
          <p:nvSpPr>
            <p:cNvPr id="35" name="タイトル 8">
              <a:extLst>
                <a:ext uri="{FF2B5EF4-FFF2-40B4-BE49-F238E27FC236}">
                  <a16:creationId xmlns:a16="http://schemas.microsoft.com/office/drawing/2014/main" xmlns="" id="{9446DB41-EB0B-49BF-95D1-C5A0EA43E974}"/>
                </a:ext>
              </a:extLst>
            </p:cNvPr>
            <p:cNvSpPr txBox="1">
              <a:spLocks/>
            </p:cNvSpPr>
            <p:nvPr/>
          </p:nvSpPr>
          <p:spPr>
            <a:xfrm>
              <a:off x="810345" y="694174"/>
              <a:ext cx="8204445" cy="61016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latin typeface="HGP創英角ｺﾞｼｯｸUB" panose="020B0900000000000000" pitchFamily="50" charset="-128"/>
                  <a:ea typeface="HGP創英角ｺﾞｼｯｸUB" panose="020B0900000000000000" pitchFamily="50" charset="-128"/>
                </a:rPr>
                <a:t>クロス表の「理想」と「現実」の差が非独立性の大きさ</a:t>
              </a:r>
            </a:p>
          </p:txBody>
        </p:sp>
        <p:sp>
          <p:nvSpPr>
            <p:cNvPr id="36" name="正方形/長方形 35">
              <a:extLst>
                <a:ext uri="{FF2B5EF4-FFF2-40B4-BE49-F238E27FC236}">
                  <a16:creationId xmlns:a16="http://schemas.microsoft.com/office/drawing/2014/main" xmlns="" id="{571BF727-A6D6-4C4C-9BE4-451A1C5024F1}"/>
                </a:ext>
              </a:extLst>
            </p:cNvPr>
            <p:cNvSpPr>
              <a:spLocks noChangeAspect="1"/>
            </p:cNvSpPr>
            <p:nvPr/>
          </p:nvSpPr>
          <p:spPr>
            <a:xfrm>
              <a:off x="611189" y="909351"/>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grpSp>
      <p:grpSp>
        <p:nvGrpSpPr>
          <p:cNvPr id="38" name="グループ化 37">
            <a:extLst>
              <a:ext uri="{FF2B5EF4-FFF2-40B4-BE49-F238E27FC236}">
                <a16:creationId xmlns:a16="http://schemas.microsoft.com/office/drawing/2014/main" xmlns="" id="{D9A4AAC0-418F-4D91-B463-F54BC9CFFF7F}"/>
              </a:ext>
            </a:extLst>
          </p:cNvPr>
          <p:cNvGrpSpPr/>
          <p:nvPr/>
        </p:nvGrpSpPr>
        <p:grpSpPr>
          <a:xfrm>
            <a:off x="906738" y="1209823"/>
            <a:ext cx="7426916" cy="502167"/>
            <a:chOff x="1216660" y="1401218"/>
            <a:chExt cx="7426916" cy="502167"/>
          </a:xfrm>
        </p:grpSpPr>
        <p:sp>
          <p:nvSpPr>
            <p:cNvPr id="40" name="タイトル 8">
              <a:extLst>
                <a:ext uri="{FF2B5EF4-FFF2-40B4-BE49-F238E27FC236}">
                  <a16:creationId xmlns:a16="http://schemas.microsoft.com/office/drawing/2014/main" xmlns="" id="{85C55979-C721-4C7B-9DB5-886E1CFB114A}"/>
                </a:ext>
              </a:extLst>
            </p:cNvPr>
            <p:cNvSpPr txBox="1">
              <a:spLocks/>
            </p:cNvSpPr>
            <p:nvPr/>
          </p:nvSpPr>
          <p:spPr>
            <a:xfrm>
              <a:off x="1314585" y="1401218"/>
              <a:ext cx="7328991" cy="50216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latin typeface="HGP創英角ｺﾞｼｯｸUB" panose="020B0900000000000000" pitchFamily="50" charset="-128"/>
                  <a:ea typeface="HGP創英角ｺﾞｼｯｸUB" panose="020B0900000000000000" pitchFamily="50" charset="-128"/>
                </a:rPr>
                <a:t>独立と仮定した場合に期待されるクロス表</a:t>
              </a:r>
            </a:p>
          </p:txBody>
        </p:sp>
        <p:sp>
          <p:nvSpPr>
            <p:cNvPr id="45" name="正方形/長方形 44">
              <a:extLst>
                <a:ext uri="{FF2B5EF4-FFF2-40B4-BE49-F238E27FC236}">
                  <a16:creationId xmlns:a16="http://schemas.microsoft.com/office/drawing/2014/main" xmlns="" id="{83DA16CC-5C25-4782-B93D-2FAA882ED188}"/>
                </a:ext>
              </a:extLst>
            </p:cNvPr>
            <p:cNvSpPr>
              <a:spLocks noChangeAspect="1"/>
            </p:cNvSpPr>
            <p:nvPr/>
          </p:nvSpPr>
          <p:spPr>
            <a:xfrm>
              <a:off x="1216660" y="1595509"/>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grpSp>
      <p:graphicFrame>
        <p:nvGraphicFramePr>
          <p:cNvPr id="46" name="表 45">
            <a:extLst>
              <a:ext uri="{FF2B5EF4-FFF2-40B4-BE49-F238E27FC236}">
                <a16:creationId xmlns:a16="http://schemas.microsoft.com/office/drawing/2014/main" xmlns="" id="{24690AEB-D20D-4578-9066-AFC765446A49}"/>
              </a:ext>
            </a:extLst>
          </p:cNvPr>
          <p:cNvGraphicFramePr>
            <a:graphicFrameLocks noGrp="1"/>
          </p:cNvGraphicFramePr>
          <p:nvPr>
            <p:extLst>
              <p:ext uri="{D42A27DB-BD31-4B8C-83A1-F6EECF244321}">
                <p14:modId xmlns:p14="http://schemas.microsoft.com/office/powerpoint/2010/main" val="3352908454"/>
              </p:ext>
            </p:extLst>
          </p:nvPr>
        </p:nvGraphicFramePr>
        <p:xfrm>
          <a:off x="1548000" y="1720182"/>
          <a:ext cx="6048000" cy="1310604"/>
        </p:xfrm>
        <a:graphic>
          <a:graphicData uri="http://schemas.openxmlformats.org/drawingml/2006/table">
            <a:tbl>
              <a:tblPr firstRow="1" bandRow="1">
                <a:tableStyleId>{7DF18680-E054-41AD-8BC1-D1AEF772440D}</a:tableStyleId>
              </a:tblPr>
              <a:tblGrid>
                <a:gridCol w="1728000">
                  <a:extLst>
                    <a:ext uri="{9D8B030D-6E8A-4147-A177-3AD203B41FA5}">
                      <a16:colId xmlns:a16="http://schemas.microsoft.com/office/drawing/2014/main" xmlns="" val="20000"/>
                    </a:ext>
                  </a:extLst>
                </a:gridCol>
                <a:gridCol w="1440000">
                  <a:extLst>
                    <a:ext uri="{9D8B030D-6E8A-4147-A177-3AD203B41FA5}">
                      <a16:colId xmlns:a16="http://schemas.microsoft.com/office/drawing/2014/main" xmlns="" val="20001"/>
                    </a:ext>
                  </a:extLst>
                </a:gridCol>
                <a:gridCol w="1440000">
                  <a:extLst>
                    <a:ext uri="{9D8B030D-6E8A-4147-A177-3AD203B41FA5}">
                      <a16:colId xmlns:a16="http://schemas.microsoft.com/office/drawing/2014/main" xmlns="" val="20002"/>
                    </a:ext>
                  </a:extLst>
                </a:gridCol>
                <a:gridCol w="1440000">
                  <a:extLst>
                    <a:ext uri="{9D8B030D-6E8A-4147-A177-3AD203B41FA5}">
                      <a16:colId xmlns:a16="http://schemas.microsoft.com/office/drawing/2014/main" xmlns="" val="20003"/>
                    </a:ext>
                  </a:extLst>
                </a:gridCol>
              </a:tblGrid>
              <a:tr h="396000">
                <a:tc>
                  <a:txBody>
                    <a:bodyPr/>
                    <a:lstStyle/>
                    <a:p>
                      <a:pPr algn="ct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T="10800" marB="0" anchor="ctr">
                    <a:lnL w="12700" cmpd="sng">
                      <a:noFill/>
                    </a:lnL>
                    <a:lnR w="19050" cap="flat" cmpd="sng" algn="ctr">
                      <a:solidFill>
                        <a:srgbClr val="0000FF"/>
                      </a:solidFill>
                      <a:prstDash val="solid"/>
                      <a:round/>
                      <a:headEnd type="none" w="med" len="med"/>
                      <a:tailEnd type="none" w="med" len="med"/>
                    </a:lnR>
                    <a:lnT w="12700" cmpd="sng">
                      <a:noFill/>
                    </a:lnT>
                    <a:lnB w="6350" cap="flat" cmpd="sng" algn="ctr">
                      <a:solidFill>
                        <a:schemeClr val="tx1"/>
                      </a:solidFill>
                      <a:prstDash val="dot"/>
                      <a:round/>
                      <a:headEnd type="none" w="med" len="med"/>
                      <a:tailEnd type="none" w="med" len="med"/>
                    </a:lnB>
                    <a:lnTlToBr w="19050" cap="flat" cmpd="sng" algn="ctr">
                      <a:solidFill>
                        <a:schemeClr val="tx1"/>
                      </a:solidFill>
                      <a:prstDash val="solid"/>
                      <a:round/>
                      <a:headEnd type="none" w="med" len="med"/>
                      <a:tailEnd type="none" w="med" len="med"/>
                    </a:lnTlToBr>
                    <a:lnBlToTr w="12700" cmpd="sng">
                      <a:noFill/>
                      <a:prstDash val="solid"/>
                    </a:lnBlToTr>
                    <a:solidFill>
                      <a:srgbClr val="F2F2FF"/>
                    </a:solidFill>
                  </a:tcPr>
                </a:tc>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有り</a:t>
                      </a:r>
                    </a:p>
                  </a:txBody>
                  <a:tcPr marT="10800" marB="0" anchor="ctr">
                    <a:lnL w="19050" cap="flat" cmpd="sng" algn="ctr">
                      <a:solidFill>
                        <a:srgbClr val="0000FF"/>
                      </a:solidFill>
                      <a:prstDash val="solid"/>
                      <a:round/>
                      <a:headEnd type="none" w="med" len="med"/>
                      <a:tailEnd type="none" w="med" len="med"/>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無し</a:t>
                      </a:r>
                    </a:p>
                  </a:txBody>
                  <a:tcPr marT="10800" marB="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計</a:t>
                      </a:r>
                    </a:p>
                  </a:txBody>
                  <a:tcPr marT="10800" marB="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304868">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大阪人</a:t>
                      </a:r>
                    </a:p>
                  </a:txBody>
                  <a:tcPr marT="10800" marB="0" anchor="ctr">
                    <a:lnL w="12700" cmpd="sng">
                      <a:noFill/>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5.43</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468000" marT="10800" marB="0" anchor="ctr">
                    <a:lnL w="19050" cap="flat" cmpd="sng" algn="ctr">
                      <a:solidFill>
                        <a:srgbClr val="0000FF"/>
                      </a:solid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4.57</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468000" marT="10800" marB="0" anchor="ctr">
                    <a:lnL w="12700" cmpd="sng">
                      <a:noFill/>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10</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576000" marT="10800" marB="0" anchor="ctr">
                    <a:lnL w="12700" cmpd="sng">
                      <a:noFill/>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304868">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その他</a:t>
                      </a:r>
                    </a:p>
                  </a:txBody>
                  <a:tcPr marT="10800" marB="0" anchor="ctr">
                    <a:lnL w="12700" cmpd="sng">
                      <a:noFill/>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13.57</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468000" marT="10800" marB="0" anchor="ctr">
                    <a:lnL w="190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11.43</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468000" marT="10800" marB="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25</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576000" marT="10800" marB="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304868">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計</a:t>
                      </a:r>
                    </a:p>
                  </a:txBody>
                  <a:tcPr marT="10800" marB="0" anchor="ctr">
                    <a:lnL w="12700" cmpd="sng">
                      <a:noFill/>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19</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468000" marT="10800" marB="0" anchor="ctr">
                    <a:lnL w="190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16</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468000" marT="10800" marB="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35</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576000" marT="10800" marB="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bl>
          </a:graphicData>
        </a:graphic>
      </p:graphicFrame>
      <p:sp>
        <p:nvSpPr>
          <p:cNvPr id="47" name="テキスト ボックス 46">
            <a:extLst>
              <a:ext uri="{FF2B5EF4-FFF2-40B4-BE49-F238E27FC236}">
                <a16:creationId xmlns:a16="http://schemas.microsoft.com/office/drawing/2014/main" xmlns="" id="{FF451258-51CE-4583-B61E-9DF9F6B3F74E}"/>
              </a:ext>
            </a:extLst>
          </p:cNvPr>
          <p:cNvSpPr txBox="1"/>
          <p:nvPr/>
        </p:nvSpPr>
        <p:spPr>
          <a:xfrm>
            <a:off x="1577026" y="1827931"/>
            <a:ext cx="492443" cy="276999"/>
          </a:xfrm>
          <a:prstGeom prst="rect">
            <a:avLst/>
          </a:prstGeom>
          <a:noFill/>
        </p:spPr>
        <p:txBody>
          <a:bodyPr wrap="none" rtlCol="0">
            <a:spAutoFit/>
          </a:bodyPr>
          <a:lstStyle/>
          <a:p>
            <a:pPr>
              <a:defRPr/>
            </a:pPr>
            <a:r>
              <a:rPr lang="ja-JP" altLang="en-US" sz="1200" dirty="0">
                <a:latin typeface="HGP創英角ｺﾞｼｯｸUB" panose="020B0900000000000000" pitchFamily="50" charset="-128"/>
                <a:ea typeface="HGP創英角ｺﾞｼｯｸUB" panose="020B0900000000000000" pitchFamily="50" charset="-128"/>
                <a:cs typeface="Meiryo UI" panose="020B0604030504040204" pitchFamily="50" charset="-128"/>
              </a:rPr>
              <a:t>実家</a:t>
            </a:r>
          </a:p>
        </p:txBody>
      </p:sp>
      <p:sp>
        <p:nvSpPr>
          <p:cNvPr id="48" name="テキスト ボックス 47">
            <a:extLst>
              <a:ext uri="{FF2B5EF4-FFF2-40B4-BE49-F238E27FC236}">
                <a16:creationId xmlns:a16="http://schemas.microsoft.com/office/drawing/2014/main" xmlns="" id="{CB69648F-6485-4CFA-8CBA-A897B7056A7A}"/>
              </a:ext>
            </a:extLst>
          </p:cNvPr>
          <p:cNvSpPr txBox="1"/>
          <p:nvPr/>
        </p:nvSpPr>
        <p:spPr>
          <a:xfrm>
            <a:off x="2427791" y="1676797"/>
            <a:ext cx="881973" cy="276999"/>
          </a:xfrm>
          <a:prstGeom prst="rect">
            <a:avLst/>
          </a:prstGeom>
          <a:noFill/>
        </p:spPr>
        <p:txBody>
          <a:bodyPr wrap="none" rtlCol="0">
            <a:spAutoFit/>
          </a:bodyPr>
          <a:lstStyle/>
          <a:p>
            <a:pPr>
              <a:defRPr/>
            </a:pPr>
            <a:r>
              <a:rPr lang="ja-JP" altLang="en-US" sz="1200" dirty="0">
                <a:latin typeface="HGP創英角ｺﾞｼｯｸUB" panose="020B0900000000000000" pitchFamily="50" charset="-128"/>
                <a:ea typeface="HGP創英角ｺﾞｼｯｸUB" panose="020B0900000000000000" pitchFamily="50" charset="-128"/>
                <a:cs typeface="Meiryo UI" panose="020B0604030504040204" pitchFamily="50" charset="-128"/>
              </a:rPr>
              <a:t>たこ焼き器</a:t>
            </a:r>
          </a:p>
        </p:txBody>
      </p:sp>
      <p:grpSp>
        <p:nvGrpSpPr>
          <p:cNvPr id="49" name="グループ化 48">
            <a:extLst>
              <a:ext uri="{FF2B5EF4-FFF2-40B4-BE49-F238E27FC236}">
                <a16:creationId xmlns:a16="http://schemas.microsoft.com/office/drawing/2014/main" xmlns="" id="{2713136E-837A-4F29-AB28-32FCABE8FB13}"/>
              </a:ext>
            </a:extLst>
          </p:cNvPr>
          <p:cNvGrpSpPr/>
          <p:nvPr/>
        </p:nvGrpSpPr>
        <p:grpSpPr>
          <a:xfrm>
            <a:off x="906738" y="3546005"/>
            <a:ext cx="7426916" cy="502167"/>
            <a:chOff x="1216660" y="1401218"/>
            <a:chExt cx="7426916" cy="502167"/>
          </a:xfrm>
        </p:grpSpPr>
        <p:sp>
          <p:nvSpPr>
            <p:cNvPr id="50" name="タイトル 8">
              <a:extLst>
                <a:ext uri="{FF2B5EF4-FFF2-40B4-BE49-F238E27FC236}">
                  <a16:creationId xmlns:a16="http://schemas.microsoft.com/office/drawing/2014/main" xmlns="" id="{AB6C6B80-5899-4E2B-9BF6-007E6DA5B3B1}"/>
                </a:ext>
              </a:extLst>
            </p:cNvPr>
            <p:cNvSpPr txBox="1">
              <a:spLocks/>
            </p:cNvSpPr>
            <p:nvPr/>
          </p:nvSpPr>
          <p:spPr>
            <a:xfrm>
              <a:off x="1314585" y="1401218"/>
              <a:ext cx="7328991" cy="50216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latin typeface="HGP創英角ｺﾞｼｯｸUB" panose="020B0900000000000000" pitchFamily="50" charset="-128"/>
                  <a:ea typeface="HGP創英角ｺﾞｼｯｸUB" panose="020B0900000000000000" pitchFamily="50" charset="-128"/>
                </a:rPr>
                <a:t>実際のクロス表</a:t>
              </a:r>
            </a:p>
          </p:txBody>
        </p:sp>
        <p:sp>
          <p:nvSpPr>
            <p:cNvPr id="51" name="正方形/長方形 50">
              <a:extLst>
                <a:ext uri="{FF2B5EF4-FFF2-40B4-BE49-F238E27FC236}">
                  <a16:creationId xmlns:a16="http://schemas.microsoft.com/office/drawing/2014/main" xmlns="" id="{965055C5-EB9C-4556-BE01-98AC106AA582}"/>
                </a:ext>
              </a:extLst>
            </p:cNvPr>
            <p:cNvSpPr>
              <a:spLocks noChangeAspect="1"/>
            </p:cNvSpPr>
            <p:nvPr/>
          </p:nvSpPr>
          <p:spPr>
            <a:xfrm>
              <a:off x="1216660" y="1595509"/>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grpSp>
      <p:graphicFrame>
        <p:nvGraphicFramePr>
          <p:cNvPr id="52" name="表 51">
            <a:extLst>
              <a:ext uri="{FF2B5EF4-FFF2-40B4-BE49-F238E27FC236}">
                <a16:creationId xmlns:a16="http://schemas.microsoft.com/office/drawing/2014/main" xmlns="" id="{199C5A1F-B342-4B39-823E-7197CB83CBBF}"/>
              </a:ext>
            </a:extLst>
          </p:cNvPr>
          <p:cNvGraphicFramePr>
            <a:graphicFrameLocks noGrp="1"/>
          </p:cNvGraphicFramePr>
          <p:nvPr>
            <p:extLst>
              <p:ext uri="{D42A27DB-BD31-4B8C-83A1-F6EECF244321}">
                <p14:modId xmlns:p14="http://schemas.microsoft.com/office/powerpoint/2010/main" val="226475063"/>
              </p:ext>
            </p:extLst>
          </p:nvPr>
        </p:nvGraphicFramePr>
        <p:xfrm>
          <a:off x="1548000" y="4023743"/>
          <a:ext cx="6048000" cy="1310604"/>
        </p:xfrm>
        <a:graphic>
          <a:graphicData uri="http://schemas.openxmlformats.org/drawingml/2006/table">
            <a:tbl>
              <a:tblPr firstRow="1" bandRow="1">
                <a:tableStyleId>{7DF18680-E054-41AD-8BC1-D1AEF772440D}</a:tableStyleId>
              </a:tblPr>
              <a:tblGrid>
                <a:gridCol w="1728000">
                  <a:extLst>
                    <a:ext uri="{9D8B030D-6E8A-4147-A177-3AD203B41FA5}">
                      <a16:colId xmlns:a16="http://schemas.microsoft.com/office/drawing/2014/main" xmlns="" val="20000"/>
                    </a:ext>
                  </a:extLst>
                </a:gridCol>
                <a:gridCol w="1440000">
                  <a:extLst>
                    <a:ext uri="{9D8B030D-6E8A-4147-A177-3AD203B41FA5}">
                      <a16:colId xmlns:a16="http://schemas.microsoft.com/office/drawing/2014/main" xmlns="" val="20001"/>
                    </a:ext>
                  </a:extLst>
                </a:gridCol>
                <a:gridCol w="1440000">
                  <a:extLst>
                    <a:ext uri="{9D8B030D-6E8A-4147-A177-3AD203B41FA5}">
                      <a16:colId xmlns:a16="http://schemas.microsoft.com/office/drawing/2014/main" xmlns="" val="20002"/>
                    </a:ext>
                  </a:extLst>
                </a:gridCol>
                <a:gridCol w="1440000">
                  <a:extLst>
                    <a:ext uri="{9D8B030D-6E8A-4147-A177-3AD203B41FA5}">
                      <a16:colId xmlns:a16="http://schemas.microsoft.com/office/drawing/2014/main" xmlns="" val="20003"/>
                    </a:ext>
                  </a:extLst>
                </a:gridCol>
              </a:tblGrid>
              <a:tr h="396000">
                <a:tc>
                  <a:txBody>
                    <a:bodyPr/>
                    <a:lstStyle/>
                    <a:p>
                      <a:pPr algn="ct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T="10800" marB="0" anchor="ctr">
                    <a:lnL w="12700" cmpd="sng">
                      <a:noFill/>
                    </a:lnL>
                    <a:lnR w="19050" cap="flat" cmpd="sng" algn="ctr">
                      <a:solidFill>
                        <a:srgbClr val="0000FF"/>
                      </a:solidFill>
                      <a:prstDash val="solid"/>
                      <a:round/>
                      <a:headEnd type="none" w="med" len="med"/>
                      <a:tailEnd type="none" w="med" len="med"/>
                    </a:lnR>
                    <a:lnT w="12700" cmpd="sng">
                      <a:noFill/>
                    </a:lnT>
                    <a:lnB w="6350" cap="flat" cmpd="sng" algn="ctr">
                      <a:solidFill>
                        <a:schemeClr val="tx1"/>
                      </a:solidFill>
                      <a:prstDash val="dot"/>
                      <a:round/>
                      <a:headEnd type="none" w="med" len="med"/>
                      <a:tailEnd type="none" w="med" len="med"/>
                    </a:lnB>
                    <a:lnTlToBr w="19050" cap="flat" cmpd="sng" algn="ctr">
                      <a:solidFill>
                        <a:schemeClr val="tx1"/>
                      </a:solidFill>
                      <a:prstDash val="solid"/>
                      <a:round/>
                      <a:headEnd type="none" w="med" len="med"/>
                      <a:tailEnd type="none" w="med" len="med"/>
                    </a:lnTlToBr>
                    <a:lnBlToTr w="12700" cmpd="sng">
                      <a:noFill/>
                      <a:prstDash val="solid"/>
                    </a:lnBlToTr>
                    <a:solidFill>
                      <a:srgbClr val="F2F2FF"/>
                    </a:solidFill>
                  </a:tcPr>
                </a:tc>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有り</a:t>
                      </a:r>
                    </a:p>
                  </a:txBody>
                  <a:tcPr marT="10800" marB="0" anchor="ctr">
                    <a:lnL w="19050" cap="flat" cmpd="sng" algn="ctr">
                      <a:solidFill>
                        <a:srgbClr val="0000FF"/>
                      </a:solidFill>
                      <a:prstDash val="solid"/>
                      <a:round/>
                      <a:headEnd type="none" w="med" len="med"/>
                      <a:tailEnd type="none" w="med" len="med"/>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無し</a:t>
                      </a:r>
                    </a:p>
                  </a:txBody>
                  <a:tcPr marT="10800" marB="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計</a:t>
                      </a:r>
                    </a:p>
                  </a:txBody>
                  <a:tcPr marT="10800" marB="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304868">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大阪人</a:t>
                      </a:r>
                    </a:p>
                  </a:txBody>
                  <a:tcPr marT="10800" marB="0" anchor="ctr">
                    <a:lnL w="12700" cmpd="sng">
                      <a:noFill/>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8</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576000" marT="10800" marB="0" anchor="ctr">
                    <a:lnL w="19050" cap="flat" cmpd="sng" algn="ctr">
                      <a:solidFill>
                        <a:srgbClr val="0000FF"/>
                      </a:solid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2</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576000" marT="10800" marB="0" anchor="ctr">
                    <a:lnL w="12700" cmpd="sng">
                      <a:noFill/>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10</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576000" marT="10800" marB="0" anchor="ctr">
                    <a:lnL w="12700" cmpd="sng">
                      <a:noFill/>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304868">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その他</a:t>
                      </a:r>
                    </a:p>
                  </a:txBody>
                  <a:tcPr marT="10800" marB="0" anchor="ctr">
                    <a:lnL w="12700" cmpd="sng">
                      <a:noFill/>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11</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576000" marT="10800" marB="0" anchor="ctr">
                    <a:lnL w="190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14</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576000" marT="10800" marB="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25</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576000" marT="10800" marB="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304868">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計</a:t>
                      </a:r>
                    </a:p>
                  </a:txBody>
                  <a:tcPr marT="10800" marB="0" anchor="ctr">
                    <a:lnL w="12700" cmpd="sng">
                      <a:noFill/>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19</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576000" marT="10800" marB="0" anchor="ctr">
                    <a:lnL w="190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16</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576000" marT="10800" marB="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35</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576000" marT="10800" marB="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bl>
          </a:graphicData>
        </a:graphic>
      </p:graphicFrame>
      <p:sp>
        <p:nvSpPr>
          <p:cNvPr id="53" name="テキスト ボックス 52">
            <a:extLst>
              <a:ext uri="{FF2B5EF4-FFF2-40B4-BE49-F238E27FC236}">
                <a16:creationId xmlns:a16="http://schemas.microsoft.com/office/drawing/2014/main" xmlns="" id="{D3BF73C9-EE1E-4042-9BCA-7B1FFE9E36AA}"/>
              </a:ext>
            </a:extLst>
          </p:cNvPr>
          <p:cNvSpPr txBox="1"/>
          <p:nvPr/>
        </p:nvSpPr>
        <p:spPr>
          <a:xfrm>
            <a:off x="1577026" y="4131492"/>
            <a:ext cx="492443" cy="276999"/>
          </a:xfrm>
          <a:prstGeom prst="rect">
            <a:avLst/>
          </a:prstGeom>
          <a:noFill/>
        </p:spPr>
        <p:txBody>
          <a:bodyPr wrap="none" rtlCol="0">
            <a:spAutoFit/>
          </a:bodyPr>
          <a:lstStyle/>
          <a:p>
            <a:pPr>
              <a:defRPr/>
            </a:pPr>
            <a:r>
              <a:rPr lang="ja-JP" altLang="en-US" sz="1200" dirty="0">
                <a:latin typeface="HGP創英角ｺﾞｼｯｸUB" panose="020B0900000000000000" pitchFamily="50" charset="-128"/>
                <a:ea typeface="HGP創英角ｺﾞｼｯｸUB" panose="020B0900000000000000" pitchFamily="50" charset="-128"/>
                <a:cs typeface="Meiryo UI" panose="020B0604030504040204" pitchFamily="50" charset="-128"/>
              </a:rPr>
              <a:t>実家</a:t>
            </a:r>
          </a:p>
        </p:txBody>
      </p:sp>
      <p:sp>
        <p:nvSpPr>
          <p:cNvPr id="54" name="テキスト ボックス 53">
            <a:extLst>
              <a:ext uri="{FF2B5EF4-FFF2-40B4-BE49-F238E27FC236}">
                <a16:creationId xmlns:a16="http://schemas.microsoft.com/office/drawing/2014/main" xmlns="" id="{FCF3BB1E-3143-4E37-96F5-F25CA6010068}"/>
              </a:ext>
            </a:extLst>
          </p:cNvPr>
          <p:cNvSpPr txBox="1"/>
          <p:nvPr/>
        </p:nvSpPr>
        <p:spPr>
          <a:xfrm>
            <a:off x="2427791" y="3980358"/>
            <a:ext cx="881973" cy="276999"/>
          </a:xfrm>
          <a:prstGeom prst="rect">
            <a:avLst/>
          </a:prstGeom>
          <a:noFill/>
        </p:spPr>
        <p:txBody>
          <a:bodyPr wrap="none" rtlCol="0">
            <a:spAutoFit/>
          </a:bodyPr>
          <a:lstStyle/>
          <a:p>
            <a:pPr>
              <a:defRPr/>
            </a:pPr>
            <a:r>
              <a:rPr lang="ja-JP" altLang="en-US" sz="1200" dirty="0">
                <a:latin typeface="HGP創英角ｺﾞｼｯｸUB" panose="020B0900000000000000" pitchFamily="50" charset="-128"/>
                <a:ea typeface="HGP創英角ｺﾞｼｯｸUB" panose="020B0900000000000000" pitchFamily="50" charset="-128"/>
                <a:cs typeface="Meiryo UI" panose="020B0604030504040204" pitchFamily="50" charset="-128"/>
              </a:rPr>
              <a:t>たこ焼き器</a:t>
            </a:r>
          </a:p>
        </p:txBody>
      </p:sp>
      <p:sp>
        <p:nvSpPr>
          <p:cNvPr id="55" name="矢印: 上下 1">
            <a:extLst>
              <a:ext uri="{FF2B5EF4-FFF2-40B4-BE49-F238E27FC236}">
                <a16:creationId xmlns:a16="http://schemas.microsoft.com/office/drawing/2014/main" xmlns="" id="{A2E68160-5724-48FC-841F-9175818DFEA9}"/>
              </a:ext>
            </a:extLst>
          </p:cNvPr>
          <p:cNvSpPr/>
          <p:nvPr/>
        </p:nvSpPr>
        <p:spPr>
          <a:xfrm>
            <a:off x="5228981" y="3134094"/>
            <a:ext cx="386770" cy="846264"/>
          </a:xfrm>
          <a:prstGeom prst="upDownArrow">
            <a:avLst>
              <a:gd name="adj1" fmla="val 46716"/>
              <a:gd name="adj2" fmla="val 50000"/>
            </a:avLst>
          </a:prstGeom>
          <a:gradFill flip="none" rotWithShape="1">
            <a:gsLst>
              <a:gs pos="14000">
                <a:schemeClr val="accent5">
                  <a:lumMod val="38000"/>
                  <a:lumOff val="62000"/>
                </a:schemeClr>
              </a:gs>
              <a:gs pos="86000">
                <a:schemeClr val="accent5">
                  <a:lumMod val="40000"/>
                  <a:lumOff val="60000"/>
                </a:schemeClr>
              </a:gs>
              <a:gs pos="50000">
                <a:schemeClr val="accent5">
                  <a:alpha val="26000"/>
                  <a:lumMod val="38000"/>
                  <a:lumOff val="62000"/>
                </a:schemeClr>
              </a:gs>
            </a:gsLst>
            <a:lin ang="16200000" scaled="1"/>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タイトル 8">
            <a:extLst>
              <a:ext uri="{FF2B5EF4-FFF2-40B4-BE49-F238E27FC236}">
                <a16:creationId xmlns:a16="http://schemas.microsoft.com/office/drawing/2014/main" xmlns="" id="{38C832ED-A398-42F3-BF62-231A75781F4B}"/>
              </a:ext>
            </a:extLst>
          </p:cNvPr>
          <p:cNvSpPr txBox="1">
            <a:spLocks/>
          </p:cNvSpPr>
          <p:nvPr/>
        </p:nvSpPr>
        <p:spPr>
          <a:xfrm>
            <a:off x="3539505" y="3357743"/>
            <a:ext cx="3765722" cy="50216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1800" dirty="0">
                <a:solidFill>
                  <a:srgbClr val="66ADE8"/>
                </a:solidFill>
                <a:latin typeface="HGP創英角ｺﾞｼｯｸUB" panose="020B0900000000000000" pitchFamily="50" charset="-128"/>
                <a:ea typeface="HGP創英角ｺﾞｼｯｸUB" panose="020B0900000000000000" pitchFamily="50" charset="-128"/>
              </a:rPr>
              <a:t>差が十分大きいなら独立ではなさそう</a:t>
            </a:r>
          </a:p>
        </p:txBody>
      </p:sp>
      <p:sp>
        <p:nvSpPr>
          <p:cNvPr id="20"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独立性の検定の考え方</a:t>
            </a:r>
          </a:p>
        </p:txBody>
      </p:sp>
    </p:spTree>
    <p:extLst>
      <p:ext uri="{BB962C8B-B14F-4D97-AF65-F5344CB8AC3E}">
        <p14:creationId xmlns:p14="http://schemas.microsoft.com/office/powerpoint/2010/main" val="2066384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8" name="テキスト ボックス 27"/>
              <p:cNvSpPr txBox="1"/>
              <p:nvPr/>
            </p:nvSpPr>
            <p:spPr>
              <a:xfrm>
                <a:off x="919526" y="1993404"/>
                <a:ext cx="7304948" cy="64819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kumimoji="1" lang="en-US" altLang="ja-JP" b="0" i="1" smtClean="0">
                              <a:latin typeface="Cambria Math"/>
                            </a:rPr>
                          </m:ctrlPr>
                        </m:sSupPr>
                        <m:e>
                          <m:r>
                            <a:rPr kumimoji="1" lang="en-US" altLang="ja-JP" b="0" i="1" smtClean="0">
                              <a:latin typeface="Cambria Math" panose="02040503050406030204" pitchFamily="18" charset="0"/>
                            </a:rPr>
                            <m:t>𝜒</m:t>
                          </m:r>
                        </m:e>
                        <m:sup>
                          <m:r>
                            <a:rPr kumimoji="1" lang="en-US" altLang="ja-JP" b="0" i="1" smtClean="0">
                              <a:latin typeface="Cambria Math" panose="02040503050406030204" pitchFamily="18" charset="0"/>
                            </a:rPr>
                            <m:t>2</m:t>
                          </m:r>
                        </m:sup>
                      </m:sSup>
                      <m:r>
                        <a:rPr kumimoji="1" lang="en-US" altLang="ja-JP" b="0" i="1" smtClean="0">
                          <a:latin typeface="Cambria Math" panose="02040503050406030204" pitchFamily="18" charset="0"/>
                        </a:rPr>
                        <m:t>=</m:t>
                      </m:r>
                      <m:f>
                        <m:fPr>
                          <m:ctrlPr>
                            <a:rPr kumimoji="1" lang="en-US" altLang="ja-JP" b="0" i="1" smtClean="0">
                              <a:latin typeface="Cambria Math"/>
                            </a:rPr>
                          </m:ctrlPr>
                        </m:fPr>
                        <m:num>
                          <m:sSup>
                            <m:sSupPr>
                              <m:ctrlPr>
                                <a:rPr kumimoji="1" lang="en-US" altLang="ja-JP" b="0" i="1" smtClean="0">
                                  <a:latin typeface="Cambria Math"/>
                                </a:rPr>
                              </m:ctrlPr>
                            </m:sSupPr>
                            <m:e>
                              <m:d>
                                <m:dPr>
                                  <m:ctrlPr>
                                    <a:rPr kumimoji="1" lang="en-US" altLang="ja-JP" b="0" i="1" smtClean="0">
                                      <a:latin typeface="Cambria Math"/>
                                    </a:rPr>
                                  </m:ctrlPr>
                                </m:dPr>
                                <m:e>
                                  <m:r>
                                    <a:rPr kumimoji="1" lang="en-US" altLang="ja-JP" b="0" i="1" smtClean="0">
                                      <a:latin typeface="Cambria Math" panose="02040503050406030204" pitchFamily="18" charset="0"/>
                                    </a:rPr>
                                    <m:t>8−5.43</m:t>
                                  </m:r>
                                </m:e>
                              </m:d>
                            </m:e>
                            <m:sup>
                              <m:r>
                                <a:rPr kumimoji="1" lang="en-US" altLang="ja-JP" b="0" i="1" smtClean="0">
                                  <a:latin typeface="Cambria Math" panose="02040503050406030204" pitchFamily="18" charset="0"/>
                                </a:rPr>
                                <m:t>2</m:t>
                              </m:r>
                            </m:sup>
                          </m:sSup>
                        </m:num>
                        <m:den>
                          <m:r>
                            <a:rPr kumimoji="1" lang="en-US" altLang="ja-JP" b="0" i="1" smtClean="0">
                              <a:latin typeface="Cambria Math" panose="02040503050406030204" pitchFamily="18" charset="0"/>
                            </a:rPr>
                            <m:t>5.43</m:t>
                          </m:r>
                        </m:den>
                      </m:f>
                      <m:r>
                        <a:rPr kumimoji="1" lang="en-US" altLang="ja-JP" b="0" i="1" smtClean="0">
                          <a:latin typeface="Cambria Math" panose="02040503050406030204" pitchFamily="18" charset="0"/>
                        </a:rPr>
                        <m:t>+</m:t>
                      </m:r>
                      <m:f>
                        <m:fPr>
                          <m:ctrlPr>
                            <a:rPr kumimoji="1" lang="en-US" altLang="ja-JP" b="0" i="1" smtClean="0">
                              <a:latin typeface="Cambria Math"/>
                            </a:rPr>
                          </m:ctrlPr>
                        </m:fPr>
                        <m:num>
                          <m:sSup>
                            <m:sSupPr>
                              <m:ctrlPr>
                                <a:rPr kumimoji="1" lang="en-US" altLang="ja-JP" b="0" i="1" smtClean="0">
                                  <a:latin typeface="Cambria Math"/>
                                </a:rPr>
                              </m:ctrlPr>
                            </m:sSupPr>
                            <m:e>
                              <m:d>
                                <m:dPr>
                                  <m:ctrlPr>
                                    <a:rPr kumimoji="1" lang="en-US" altLang="ja-JP" b="0" i="1" smtClean="0">
                                      <a:latin typeface="Cambria Math"/>
                                    </a:rPr>
                                  </m:ctrlPr>
                                </m:dPr>
                                <m:e>
                                  <m:r>
                                    <a:rPr kumimoji="1" lang="en-US" altLang="ja-JP" b="0" i="1" smtClean="0">
                                      <a:latin typeface="Cambria Math" panose="02040503050406030204" pitchFamily="18" charset="0"/>
                                    </a:rPr>
                                    <m:t>2−4.57</m:t>
                                  </m:r>
                                </m:e>
                              </m:d>
                            </m:e>
                            <m:sup>
                              <m:r>
                                <a:rPr kumimoji="1" lang="en-US" altLang="ja-JP" b="0" i="1" smtClean="0">
                                  <a:latin typeface="Cambria Math" panose="02040503050406030204" pitchFamily="18" charset="0"/>
                                </a:rPr>
                                <m:t>2</m:t>
                              </m:r>
                            </m:sup>
                          </m:sSup>
                        </m:num>
                        <m:den>
                          <m:r>
                            <a:rPr kumimoji="1" lang="en-US" altLang="ja-JP" b="0" i="1" smtClean="0">
                              <a:latin typeface="Cambria Math" panose="02040503050406030204" pitchFamily="18" charset="0"/>
                            </a:rPr>
                            <m:t>4.57</m:t>
                          </m:r>
                        </m:den>
                      </m:f>
                      <m:r>
                        <a:rPr kumimoji="1" lang="en-US" altLang="ja-JP" b="0" i="1" smtClean="0">
                          <a:latin typeface="Cambria Math" panose="02040503050406030204" pitchFamily="18" charset="0"/>
                        </a:rPr>
                        <m:t>+</m:t>
                      </m:r>
                      <m:f>
                        <m:fPr>
                          <m:ctrlPr>
                            <a:rPr kumimoji="1" lang="en-US" altLang="ja-JP" b="0" i="1" smtClean="0">
                              <a:latin typeface="Cambria Math"/>
                            </a:rPr>
                          </m:ctrlPr>
                        </m:fPr>
                        <m:num>
                          <m:sSup>
                            <m:sSupPr>
                              <m:ctrlPr>
                                <a:rPr kumimoji="1" lang="en-US" altLang="ja-JP" b="0" i="1" smtClean="0">
                                  <a:latin typeface="Cambria Math"/>
                                </a:rPr>
                              </m:ctrlPr>
                            </m:sSupPr>
                            <m:e>
                              <m:d>
                                <m:dPr>
                                  <m:ctrlPr>
                                    <a:rPr kumimoji="1" lang="en-US" altLang="ja-JP" b="0" i="1" smtClean="0">
                                      <a:latin typeface="Cambria Math"/>
                                    </a:rPr>
                                  </m:ctrlPr>
                                </m:dPr>
                                <m:e>
                                  <m:r>
                                    <a:rPr kumimoji="1" lang="en-US" altLang="ja-JP" b="0" i="1" smtClean="0">
                                      <a:latin typeface="Cambria Math" panose="02040503050406030204" pitchFamily="18" charset="0"/>
                                    </a:rPr>
                                    <m:t>11−13.57</m:t>
                                  </m:r>
                                </m:e>
                              </m:d>
                            </m:e>
                            <m:sup>
                              <m:r>
                                <a:rPr kumimoji="1" lang="en-US" altLang="ja-JP" b="0" i="1" smtClean="0">
                                  <a:latin typeface="Cambria Math" panose="02040503050406030204" pitchFamily="18" charset="0"/>
                                </a:rPr>
                                <m:t>2</m:t>
                              </m:r>
                            </m:sup>
                          </m:sSup>
                        </m:num>
                        <m:den>
                          <m:r>
                            <a:rPr kumimoji="1" lang="en-US" altLang="ja-JP" b="0" i="1" smtClean="0">
                              <a:latin typeface="Cambria Math" panose="02040503050406030204" pitchFamily="18" charset="0"/>
                            </a:rPr>
                            <m:t>13.57</m:t>
                          </m:r>
                        </m:den>
                      </m:f>
                      <m:r>
                        <a:rPr kumimoji="1" lang="en-US" altLang="ja-JP" b="0" i="1" smtClean="0">
                          <a:latin typeface="Cambria Math" panose="02040503050406030204" pitchFamily="18" charset="0"/>
                        </a:rPr>
                        <m:t>+</m:t>
                      </m:r>
                      <m:f>
                        <m:fPr>
                          <m:ctrlPr>
                            <a:rPr kumimoji="1" lang="en-US" altLang="ja-JP" b="0" i="1" smtClean="0">
                              <a:latin typeface="Cambria Math"/>
                            </a:rPr>
                          </m:ctrlPr>
                        </m:fPr>
                        <m:num>
                          <m:sSup>
                            <m:sSupPr>
                              <m:ctrlPr>
                                <a:rPr kumimoji="1" lang="en-US" altLang="ja-JP" b="0" i="1" smtClean="0">
                                  <a:latin typeface="Cambria Math"/>
                                </a:rPr>
                              </m:ctrlPr>
                            </m:sSupPr>
                            <m:e>
                              <m:d>
                                <m:dPr>
                                  <m:ctrlPr>
                                    <a:rPr kumimoji="1" lang="en-US" altLang="ja-JP" b="0" i="1" smtClean="0">
                                      <a:latin typeface="Cambria Math"/>
                                    </a:rPr>
                                  </m:ctrlPr>
                                </m:dPr>
                                <m:e>
                                  <m:r>
                                    <a:rPr kumimoji="1" lang="en-US" altLang="ja-JP" b="0" i="1" smtClean="0">
                                      <a:latin typeface="Cambria Math" panose="02040503050406030204" pitchFamily="18" charset="0"/>
                                    </a:rPr>
                                    <m:t>14−11.43</m:t>
                                  </m:r>
                                </m:e>
                              </m:d>
                            </m:e>
                            <m:sup>
                              <m:r>
                                <a:rPr kumimoji="1" lang="en-US" altLang="ja-JP" b="0" i="1" smtClean="0">
                                  <a:latin typeface="Cambria Math" panose="02040503050406030204" pitchFamily="18" charset="0"/>
                                </a:rPr>
                                <m:t>2</m:t>
                              </m:r>
                            </m:sup>
                          </m:sSup>
                        </m:num>
                        <m:den>
                          <m:r>
                            <a:rPr kumimoji="1" lang="en-US" altLang="ja-JP" b="0" i="1" smtClean="0">
                              <a:latin typeface="Cambria Math" panose="02040503050406030204" pitchFamily="18" charset="0"/>
                            </a:rPr>
                            <m:t>11.43</m:t>
                          </m:r>
                        </m:den>
                      </m:f>
                      <m:r>
                        <a:rPr kumimoji="1" lang="en-US" altLang="ja-JP" b="0" i="1" smtClean="0">
                          <a:latin typeface="Cambria Math" panose="02040503050406030204" pitchFamily="18" charset="0"/>
                        </a:rPr>
                        <m:t>=3.7</m:t>
                      </m:r>
                    </m:oMath>
                  </m:oMathPara>
                </a14:m>
                <a:endParaRPr kumimoji="1" lang="en-US" altLang="ja-JP" b="0" dirty="0">
                  <a:latin typeface="HGP創英角ｺﾞｼｯｸUB" panose="020B0900000000000000" pitchFamily="50" charset="-128"/>
                  <a:ea typeface="HGP創英角ｺﾞｼｯｸUB" panose="020B0900000000000000" pitchFamily="50" charset="-128"/>
                </a:endParaRPr>
              </a:p>
            </p:txBody>
          </p:sp>
        </mc:Choice>
        <mc:Fallback xmlns="">
          <p:sp>
            <p:nvSpPr>
              <p:cNvPr id="28" name="テキスト ボックス 27"/>
              <p:cNvSpPr txBox="1">
                <a:spLocks noRot="1" noChangeAspect="1" noMove="1" noResize="1" noEditPoints="1" noAdjustHandles="1" noChangeArrowheads="1" noChangeShapeType="1" noTextEdit="1"/>
              </p:cNvSpPr>
              <p:nvPr/>
            </p:nvSpPr>
            <p:spPr>
              <a:xfrm>
                <a:off x="919526" y="1993404"/>
                <a:ext cx="7304948" cy="648191"/>
              </a:xfrm>
              <a:prstGeom prst="rect">
                <a:avLst/>
              </a:prstGeom>
              <a:blipFill rotWithShape="1">
                <a:blip r:embed="rId3"/>
                <a:stretch>
                  <a:fillRect/>
                </a:stretch>
              </a:blipFill>
            </p:spPr>
            <p:txBody>
              <a:bodyPr/>
              <a:lstStyle/>
              <a:p>
                <a:r>
                  <a:rPr lang="ja-JP" altLang="en-US">
                    <a:noFill/>
                  </a:rPr>
                  <a:t> </a:t>
                </a:r>
              </a:p>
            </p:txBody>
          </p:sp>
        </mc:Fallback>
      </mc:AlternateContent>
      <p:grpSp>
        <p:nvGrpSpPr>
          <p:cNvPr id="32" name="グループ化 31">
            <a:extLst>
              <a:ext uri="{FF2B5EF4-FFF2-40B4-BE49-F238E27FC236}">
                <a16:creationId xmlns:a16="http://schemas.microsoft.com/office/drawing/2014/main" xmlns="" id="{DFE917E7-840B-4359-AB60-29079CE51C64}"/>
              </a:ext>
            </a:extLst>
          </p:cNvPr>
          <p:cNvGrpSpPr/>
          <p:nvPr/>
        </p:nvGrpSpPr>
        <p:grpSpPr>
          <a:xfrm>
            <a:off x="611189" y="694174"/>
            <a:ext cx="8403601" cy="610167"/>
            <a:chOff x="611189" y="694174"/>
            <a:chExt cx="8403601" cy="610167"/>
          </a:xfrm>
        </p:grpSpPr>
        <mc:AlternateContent xmlns:mc="http://schemas.openxmlformats.org/markup-compatibility/2006" xmlns:a14="http://schemas.microsoft.com/office/drawing/2010/main">
          <mc:Choice Requires="a14">
            <p:sp>
              <p:nvSpPr>
                <p:cNvPr id="33" name="タイトル 8">
                  <a:extLst>
                    <a:ext uri="{FF2B5EF4-FFF2-40B4-BE49-F238E27FC236}">
                      <a16:creationId xmlns:a16="http://schemas.microsoft.com/office/drawing/2014/main" xmlns="" id="{DF414FB5-8647-4133-8796-CA46CB1FD677}"/>
                    </a:ext>
                  </a:extLst>
                </p:cNvPr>
                <p:cNvSpPr txBox="1">
                  <a:spLocks/>
                </p:cNvSpPr>
                <p:nvPr/>
              </p:nvSpPr>
              <p:spPr>
                <a:xfrm>
                  <a:off x="810345" y="694174"/>
                  <a:ext cx="8204445" cy="61016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latin typeface="HGP創英角ｺﾞｼｯｸUB" panose="020B0900000000000000" pitchFamily="50" charset="-128"/>
                      <a:ea typeface="HGP創英角ｺﾞｼｯｸUB" panose="020B0900000000000000" pitchFamily="50" charset="-128"/>
                    </a:rPr>
                    <a:t>クロス表の差を「カイ二乗値 </a:t>
                  </a:r>
                  <a14:m>
                    <m:oMath xmlns:m="http://schemas.openxmlformats.org/officeDocument/2006/math">
                      <m:r>
                        <a:rPr lang="en-US" altLang="ja-JP" sz="2800" b="0" i="1" smtClean="0">
                          <a:solidFill>
                            <a:srgbClr val="0000FF"/>
                          </a:solidFill>
                          <a:latin typeface="Cambria Math" panose="02040503050406030204" pitchFamily="18" charset="0"/>
                        </a:rPr>
                        <m:t>(</m:t>
                      </m:r>
                      <m:sSup>
                        <m:sSupPr>
                          <m:ctrlPr>
                            <a:rPr lang="en-US" altLang="ja-JP" sz="2800" i="1">
                              <a:solidFill>
                                <a:srgbClr val="0000FF"/>
                              </a:solidFill>
                              <a:latin typeface="Cambria Math"/>
                            </a:rPr>
                          </m:ctrlPr>
                        </m:sSupPr>
                        <m:e>
                          <m:r>
                            <a:rPr lang="en-US" altLang="ja-JP" sz="2800" b="0" i="1">
                              <a:solidFill>
                                <a:srgbClr val="0000FF"/>
                              </a:solidFill>
                              <a:latin typeface="Cambria Math" panose="02040503050406030204" pitchFamily="18" charset="0"/>
                            </a:rPr>
                            <m:t>𝜒</m:t>
                          </m:r>
                        </m:e>
                        <m:sup>
                          <m:r>
                            <a:rPr lang="en-US" altLang="ja-JP" sz="2800" b="0" i="1">
                              <a:solidFill>
                                <a:srgbClr val="0000FF"/>
                              </a:solidFill>
                              <a:latin typeface="Cambria Math" panose="02040503050406030204" pitchFamily="18" charset="0"/>
                            </a:rPr>
                            <m:t>2</m:t>
                          </m:r>
                        </m:sup>
                      </m:sSup>
                      <m:r>
                        <a:rPr lang="ja-JP" altLang="en-US" sz="2800" b="0" i="1">
                          <a:solidFill>
                            <a:srgbClr val="0000FF"/>
                          </a:solidFill>
                          <a:latin typeface="Cambria Math" panose="02040503050406030204" pitchFamily="18" charset="0"/>
                        </a:rPr>
                        <m:t>値</m:t>
                      </m:r>
                      <m:r>
                        <a:rPr lang="en-US" altLang="ja-JP" sz="2800" b="0" i="1">
                          <a:solidFill>
                            <a:srgbClr val="0000FF"/>
                          </a:solidFill>
                          <a:latin typeface="Cambria Math" panose="02040503050406030204" pitchFamily="18" charset="0"/>
                        </a:rPr>
                        <m:t>) </m:t>
                      </m:r>
                    </m:oMath>
                  </a14:m>
                  <a:r>
                    <a:rPr lang="ja-JP" altLang="en-US" sz="2800" dirty="0">
                      <a:solidFill>
                        <a:srgbClr val="0000FF"/>
                      </a:solidFill>
                      <a:latin typeface="HGP創英角ｺﾞｼｯｸUB" panose="020B0900000000000000" pitchFamily="50" charset="-128"/>
                      <a:ea typeface="HGP創英角ｺﾞｼｯｸUB" panose="020B0900000000000000" pitchFamily="50" charset="-128"/>
                    </a:rPr>
                    <a:t>」ではかる</a:t>
                  </a:r>
                </a:p>
              </p:txBody>
            </p:sp>
          </mc:Choice>
          <mc:Fallback xmlns="">
            <p:sp>
              <p:nvSpPr>
                <p:cNvPr id="12" name="タイトル 8">
                  <a:extLst>
                    <a:ext uri="{FF2B5EF4-FFF2-40B4-BE49-F238E27FC236}">
                      <a16:creationId xmlns:a16="http://schemas.microsoft.com/office/drawing/2014/main" id="{DF414FB5-8647-4133-8796-CA46CB1FD677}"/>
                    </a:ext>
                  </a:extLst>
                </p:cNvPr>
                <p:cNvSpPr txBox="1">
                  <a:spLocks noRot="1" noChangeAspect="1" noMove="1" noResize="1" noEditPoints="1" noAdjustHandles="1" noChangeArrowheads="1" noChangeShapeType="1" noTextEdit="1"/>
                </p:cNvSpPr>
                <p:nvPr/>
              </p:nvSpPr>
              <p:spPr>
                <a:xfrm>
                  <a:off x="810345" y="694174"/>
                  <a:ext cx="8204445" cy="610167"/>
                </a:xfrm>
                <a:prstGeom prst="rect">
                  <a:avLst/>
                </a:prstGeom>
                <a:blipFill>
                  <a:blip r:embed="rId4"/>
                  <a:stretch>
                    <a:fillRect l="-1560" t="-8000" b="-16000"/>
                  </a:stretch>
                </a:blipFill>
              </p:spPr>
              <p:txBody>
                <a:bodyPr/>
                <a:lstStyle/>
                <a:p>
                  <a:r>
                    <a:rPr lang="ja-JP" altLang="en-US">
                      <a:noFill/>
                    </a:rPr>
                    <a:t> </a:t>
                  </a:r>
                </a:p>
              </p:txBody>
            </p:sp>
          </mc:Fallback>
        </mc:AlternateContent>
        <p:sp>
          <p:nvSpPr>
            <p:cNvPr id="35" name="正方形/長方形 34">
              <a:extLst>
                <a:ext uri="{FF2B5EF4-FFF2-40B4-BE49-F238E27FC236}">
                  <a16:creationId xmlns:a16="http://schemas.microsoft.com/office/drawing/2014/main" xmlns="" id="{B2D7C9A0-5B65-4706-B067-49AFC15DB9D8}"/>
                </a:ext>
              </a:extLst>
            </p:cNvPr>
            <p:cNvSpPr>
              <a:spLocks noChangeAspect="1"/>
            </p:cNvSpPr>
            <p:nvPr/>
          </p:nvSpPr>
          <p:spPr>
            <a:xfrm>
              <a:off x="611189" y="909351"/>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grpSp>
      <p:grpSp>
        <p:nvGrpSpPr>
          <p:cNvPr id="36" name="グループ化 35">
            <a:extLst>
              <a:ext uri="{FF2B5EF4-FFF2-40B4-BE49-F238E27FC236}">
                <a16:creationId xmlns:a16="http://schemas.microsoft.com/office/drawing/2014/main" xmlns="" id="{1D95999D-2644-4763-BC51-F0A671B2760B}"/>
              </a:ext>
            </a:extLst>
          </p:cNvPr>
          <p:cNvGrpSpPr/>
          <p:nvPr/>
        </p:nvGrpSpPr>
        <p:grpSpPr>
          <a:xfrm>
            <a:off x="906738" y="1209823"/>
            <a:ext cx="7426916" cy="502167"/>
            <a:chOff x="1216660" y="1401218"/>
            <a:chExt cx="7426916" cy="502167"/>
          </a:xfrm>
        </p:grpSpPr>
        <mc:AlternateContent xmlns:mc="http://schemas.openxmlformats.org/markup-compatibility/2006" xmlns:a14="http://schemas.microsoft.com/office/drawing/2010/main">
          <mc:Choice Requires="a14">
            <p:sp>
              <p:nvSpPr>
                <p:cNvPr id="42" name="タイトル 8">
                  <a:extLst>
                    <a:ext uri="{FF2B5EF4-FFF2-40B4-BE49-F238E27FC236}">
                      <a16:creationId xmlns:a16="http://schemas.microsoft.com/office/drawing/2014/main" xmlns="" id="{DD3521A6-82C8-47AC-8458-AE9388671FFE}"/>
                    </a:ext>
                  </a:extLst>
                </p:cNvPr>
                <p:cNvSpPr txBox="1">
                  <a:spLocks/>
                </p:cNvSpPr>
                <p:nvPr/>
              </p:nvSpPr>
              <p:spPr>
                <a:xfrm>
                  <a:off x="1314585" y="1401218"/>
                  <a:ext cx="7328991" cy="50216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14:m>
                    <m:oMath xmlns:m="http://schemas.openxmlformats.org/officeDocument/2006/math">
                      <m:sSup>
                        <m:sSupPr>
                          <m:ctrlPr>
                            <a:rPr lang="en-US" altLang="ja-JP" sz="2400" i="1">
                              <a:latin typeface="Cambria Math"/>
                            </a:rPr>
                          </m:ctrlPr>
                        </m:sSupPr>
                        <m:e>
                          <m:r>
                            <a:rPr lang="en-US" altLang="ja-JP" sz="2400" i="1">
                              <a:latin typeface="Cambria Math" panose="02040503050406030204" pitchFamily="18" charset="0"/>
                            </a:rPr>
                            <m:t>𝜒</m:t>
                          </m:r>
                        </m:e>
                        <m:sup>
                          <m:r>
                            <a:rPr lang="en-US" altLang="ja-JP" sz="2400" i="1">
                              <a:latin typeface="Cambria Math" panose="02040503050406030204" pitchFamily="18" charset="0"/>
                            </a:rPr>
                            <m:t>2</m:t>
                          </m:r>
                        </m:sup>
                      </m:sSup>
                    </m:oMath>
                  </a14:m>
                  <a:r>
                    <a:rPr lang="ja-JP" altLang="en-US" sz="2200" dirty="0">
                      <a:latin typeface="HGP創英角ｺﾞｼｯｸUB" panose="020B0900000000000000" pitchFamily="50" charset="-128"/>
                      <a:ea typeface="HGP創英角ｺﾞｼｯｸUB" panose="020B0900000000000000" pitchFamily="50" charset="-128"/>
                    </a:rPr>
                    <a:t>値</a:t>
                  </a:r>
                  <a:r>
                    <a:rPr lang="ja-JP" altLang="en-US" sz="2200" dirty="0" smtClean="0">
                      <a:solidFill>
                        <a:srgbClr val="0000FF"/>
                      </a:solidFill>
                      <a:latin typeface="HGP創英角ｺﾞｼｯｸUB" panose="020B0900000000000000" pitchFamily="50" charset="-128"/>
                      <a:ea typeface="HGP創英角ｺﾞｼｯｸUB" panose="020B0900000000000000" pitchFamily="50" charset="-128"/>
                    </a:rPr>
                    <a:t>｜</a:t>
                  </a:r>
                  <a:r>
                    <a:rPr lang="ja-JP" altLang="en-US" sz="2200" dirty="0">
                      <a:latin typeface="HGP創英角ｺﾞｼｯｸUB" panose="020B0900000000000000" pitchFamily="50" charset="-128"/>
                      <a:ea typeface="HGP創英角ｺﾞｼｯｸUB" panose="020B0900000000000000" pitchFamily="50" charset="-128"/>
                    </a:rPr>
                    <a:t>期待される値と実際の値の差</a:t>
                  </a:r>
                </a:p>
              </p:txBody>
            </p:sp>
          </mc:Choice>
          <mc:Fallback xmlns="">
            <p:sp>
              <p:nvSpPr>
                <p:cNvPr id="15" name="タイトル 8">
                  <a:extLst>
                    <a:ext uri="{FF2B5EF4-FFF2-40B4-BE49-F238E27FC236}">
                      <a16:creationId xmlns:a16="http://schemas.microsoft.com/office/drawing/2014/main" xmlns:a14="http://schemas.microsoft.com/office/drawing/2010/main" xmlns="" id="{DD3521A6-82C8-47AC-8458-AE9388671FFE}"/>
                    </a:ext>
                  </a:extLst>
                </p:cNvPr>
                <p:cNvSpPr txBox="1">
                  <a:spLocks noRot="1" noChangeAspect="1" noMove="1" noResize="1" noEditPoints="1" noAdjustHandles="1" noChangeArrowheads="1" noChangeShapeType="1" noTextEdit="1"/>
                </p:cNvSpPr>
                <p:nvPr/>
              </p:nvSpPr>
              <p:spPr>
                <a:xfrm>
                  <a:off x="1314585" y="1401218"/>
                  <a:ext cx="7328991" cy="502167"/>
                </a:xfrm>
                <a:prstGeom prst="rect">
                  <a:avLst/>
                </a:prstGeom>
                <a:blipFill rotWithShape="1">
                  <a:blip r:embed="rId5"/>
                  <a:stretch>
                    <a:fillRect l="-250" b="-15663"/>
                  </a:stretch>
                </a:blipFill>
              </p:spPr>
              <p:txBody>
                <a:bodyPr/>
                <a:lstStyle/>
                <a:p>
                  <a:r>
                    <a:rPr lang="ja-JP" altLang="en-US">
                      <a:noFill/>
                    </a:rPr>
                    <a:t> </a:t>
                  </a:r>
                </a:p>
              </p:txBody>
            </p:sp>
          </mc:Fallback>
        </mc:AlternateContent>
        <p:sp>
          <p:nvSpPr>
            <p:cNvPr id="43" name="正方形/長方形 42">
              <a:extLst>
                <a:ext uri="{FF2B5EF4-FFF2-40B4-BE49-F238E27FC236}">
                  <a16:creationId xmlns:a16="http://schemas.microsoft.com/office/drawing/2014/main" xmlns="" id="{1F442495-5216-46A4-8F5C-24EB0A64F6D5}"/>
                </a:ext>
              </a:extLst>
            </p:cNvPr>
            <p:cNvSpPr>
              <a:spLocks noChangeAspect="1"/>
            </p:cNvSpPr>
            <p:nvPr/>
          </p:nvSpPr>
          <p:spPr>
            <a:xfrm>
              <a:off x="1216660" y="1595509"/>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grpSp>
      <p:graphicFrame>
        <p:nvGraphicFramePr>
          <p:cNvPr id="44" name="表 43">
            <a:extLst>
              <a:ext uri="{FF2B5EF4-FFF2-40B4-BE49-F238E27FC236}">
                <a16:creationId xmlns:a16="http://schemas.microsoft.com/office/drawing/2014/main" xmlns="" id="{E8993662-4DDF-409F-AB71-6B5FA3D46B61}"/>
              </a:ext>
            </a:extLst>
          </p:cNvPr>
          <p:cNvGraphicFramePr>
            <a:graphicFrameLocks noGrp="1"/>
          </p:cNvGraphicFramePr>
          <p:nvPr>
            <p:extLst>
              <p:ext uri="{D42A27DB-BD31-4B8C-83A1-F6EECF244321}">
                <p14:modId xmlns:p14="http://schemas.microsoft.com/office/powerpoint/2010/main" val="763226966"/>
              </p:ext>
            </p:extLst>
          </p:nvPr>
        </p:nvGraphicFramePr>
        <p:xfrm>
          <a:off x="1548000" y="3127376"/>
          <a:ext cx="6048000" cy="1310604"/>
        </p:xfrm>
        <a:graphic>
          <a:graphicData uri="http://schemas.openxmlformats.org/drawingml/2006/table">
            <a:tbl>
              <a:tblPr firstRow="1" bandRow="1">
                <a:tableStyleId>{7DF18680-E054-41AD-8BC1-D1AEF772440D}</a:tableStyleId>
              </a:tblPr>
              <a:tblGrid>
                <a:gridCol w="1728000">
                  <a:extLst>
                    <a:ext uri="{9D8B030D-6E8A-4147-A177-3AD203B41FA5}">
                      <a16:colId xmlns:a16="http://schemas.microsoft.com/office/drawing/2014/main" xmlns="" val="20000"/>
                    </a:ext>
                  </a:extLst>
                </a:gridCol>
                <a:gridCol w="1440000">
                  <a:extLst>
                    <a:ext uri="{9D8B030D-6E8A-4147-A177-3AD203B41FA5}">
                      <a16:colId xmlns:a16="http://schemas.microsoft.com/office/drawing/2014/main" xmlns="" val="20001"/>
                    </a:ext>
                  </a:extLst>
                </a:gridCol>
                <a:gridCol w="1440000">
                  <a:extLst>
                    <a:ext uri="{9D8B030D-6E8A-4147-A177-3AD203B41FA5}">
                      <a16:colId xmlns:a16="http://schemas.microsoft.com/office/drawing/2014/main" xmlns="" val="20002"/>
                    </a:ext>
                  </a:extLst>
                </a:gridCol>
                <a:gridCol w="1440000">
                  <a:extLst>
                    <a:ext uri="{9D8B030D-6E8A-4147-A177-3AD203B41FA5}">
                      <a16:colId xmlns:a16="http://schemas.microsoft.com/office/drawing/2014/main" xmlns="" val="20003"/>
                    </a:ext>
                  </a:extLst>
                </a:gridCol>
              </a:tblGrid>
              <a:tr h="396000">
                <a:tc>
                  <a:txBody>
                    <a:bodyPr/>
                    <a:lstStyle/>
                    <a:p>
                      <a:pPr algn="ct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T="10800" marB="0" anchor="ctr">
                    <a:lnL w="12700" cmpd="sng">
                      <a:noFill/>
                    </a:lnL>
                    <a:lnR w="19050" cap="flat" cmpd="sng" algn="ctr">
                      <a:solidFill>
                        <a:srgbClr val="0000FF"/>
                      </a:solidFill>
                      <a:prstDash val="solid"/>
                      <a:round/>
                      <a:headEnd type="none" w="med" len="med"/>
                      <a:tailEnd type="none" w="med" len="med"/>
                    </a:lnR>
                    <a:lnT w="12700" cmpd="sng">
                      <a:noFill/>
                    </a:lnT>
                    <a:lnB w="6350" cap="flat" cmpd="sng" algn="ctr">
                      <a:solidFill>
                        <a:schemeClr val="tx1"/>
                      </a:solidFill>
                      <a:prstDash val="dot"/>
                      <a:round/>
                      <a:headEnd type="none" w="med" len="med"/>
                      <a:tailEnd type="none" w="med" len="med"/>
                    </a:lnB>
                    <a:lnTlToBr w="19050" cap="flat" cmpd="sng" algn="ctr">
                      <a:solidFill>
                        <a:schemeClr val="tx1"/>
                      </a:solidFill>
                      <a:prstDash val="solid"/>
                      <a:round/>
                      <a:headEnd type="none" w="med" len="med"/>
                      <a:tailEnd type="none" w="med" len="med"/>
                    </a:lnTlToBr>
                    <a:lnBlToTr w="12700" cmpd="sng">
                      <a:noFill/>
                      <a:prstDash val="solid"/>
                    </a:lnBlToTr>
                    <a:solidFill>
                      <a:srgbClr val="F2F2FF"/>
                    </a:solidFill>
                  </a:tcPr>
                </a:tc>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有り</a:t>
                      </a:r>
                    </a:p>
                  </a:txBody>
                  <a:tcPr marT="10800" marB="0" anchor="ctr">
                    <a:lnL w="19050" cap="flat" cmpd="sng" algn="ctr">
                      <a:solidFill>
                        <a:srgbClr val="0000FF"/>
                      </a:solidFill>
                      <a:prstDash val="solid"/>
                      <a:round/>
                      <a:headEnd type="none" w="med" len="med"/>
                      <a:tailEnd type="none" w="med" len="med"/>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無し</a:t>
                      </a:r>
                    </a:p>
                  </a:txBody>
                  <a:tcPr marT="10800" marB="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計</a:t>
                      </a:r>
                    </a:p>
                  </a:txBody>
                  <a:tcPr marT="10800" marB="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304868">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大阪人</a:t>
                      </a:r>
                    </a:p>
                  </a:txBody>
                  <a:tcPr marT="10800" marB="0" anchor="ctr">
                    <a:lnL w="12700" cmpd="sng">
                      <a:noFill/>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5.43</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504000" marT="10800" marB="0" anchor="ctr">
                    <a:lnL w="19050" cap="flat" cmpd="sng" algn="ctr">
                      <a:solidFill>
                        <a:srgbClr val="0000FF"/>
                      </a:solid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4.57</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504000" marT="10800" marB="0" anchor="ctr">
                    <a:lnL w="12700" cmpd="sng">
                      <a:noFill/>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10</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612000" marT="10800" marB="0" anchor="ctr">
                    <a:lnL w="12700" cmpd="sng">
                      <a:noFill/>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304868">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その他</a:t>
                      </a:r>
                    </a:p>
                  </a:txBody>
                  <a:tcPr marT="10800" marB="0" anchor="ctr">
                    <a:lnL w="12700" cmpd="sng">
                      <a:noFill/>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13.57</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504000" marT="10800" marB="0" anchor="ctr">
                    <a:lnL w="190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11.43</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504000" marT="10800" marB="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25</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612000" marT="10800" marB="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304868">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計</a:t>
                      </a:r>
                    </a:p>
                  </a:txBody>
                  <a:tcPr marT="10800" marB="0" anchor="ctr">
                    <a:lnL w="12700" cmpd="sng">
                      <a:noFill/>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19</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504000" marT="10800" marB="0" anchor="ctr">
                    <a:lnL w="190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16</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504000" marT="10800" marB="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35</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612000" marT="10800" marB="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bl>
          </a:graphicData>
        </a:graphic>
      </p:graphicFrame>
      <p:sp>
        <p:nvSpPr>
          <p:cNvPr id="45" name="テキスト ボックス 44">
            <a:extLst>
              <a:ext uri="{FF2B5EF4-FFF2-40B4-BE49-F238E27FC236}">
                <a16:creationId xmlns:a16="http://schemas.microsoft.com/office/drawing/2014/main" xmlns="" id="{D61BF05C-6DCB-4B0A-BB7F-271EAD1123F9}"/>
              </a:ext>
            </a:extLst>
          </p:cNvPr>
          <p:cNvSpPr txBox="1"/>
          <p:nvPr/>
        </p:nvSpPr>
        <p:spPr>
          <a:xfrm>
            <a:off x="1553414" y="3235125"/>
            <a:ext cx="492443" cy="276999"/>
          </a:xfrm>
          <a:prstGeom prst="rect">
            <a:avLst/>
          </a:prstGeom>
          <a:noFill/>
        </p:spPr>
        <p:txBody>
          <a:bodyPr wrap="none" rtlCol="0">
            <a:spAutoFit/>
          </a:bodyPr>
          <a:lstStyle/>
          <a:p>
            <a:pPr>
              <a:defRPr/>
            </a:pPr>
            <a:r>
              <a:rPr lang="ja-JP" altLang="en-US" sz="1200" dirty="0">
                <a:latin typeface="HGP創英角ｺﾞｼｯｸUB" panose="020B0900000000000000" pitchFamily="50" charset="-128"/>
                <a:ea typeface="HGP創英角ｺﾞｼｯｸUB" panose="020B0900000000000000" pitchFamily="50" charset="-128"/>
                <a:cs typeface="Meiryo UI" panose="020B0604030504040204" pitchFamily="50" charset="-128"/>
              </a:rPr>
              <a:t>実家</a:t>
            </a:r>
          </a:p>
        </p:txBody>
      </p:sp>
      <p:sp>
        <p:nvSpPr>
          <p:cNvPr id="46" name="テキスト ボックス 45">
            <a:extLst>
              <a:ext uri="{FF2B5EF4-FFF2-40B4-BE49-F238E27FC236}">
                <a16:creationId xmlns:a16="http://schemas.microsoft.com/office/drawing/2014/main" xmlns="" id="{A7FA597C-2AEB-487B-B64E-F8067DDF6EC9}"/>
              </a:ext>
            </a:extLst>
          </p:cNvPr>
          <p:cNvSpPr txBox="1"/>
          <p:nvPr/>
        </p:nvSpPr>
        <p:spPr>
          <a:xfrm>
            <a:off x="2437316" y="3083991"/>
            <a:ext cx="881973" cy="276999"/>
          </a:xfrm>
          <a:prstGeom prst="rect">
            <a:avLst/>
          </a:prstGeom>
          <a:noFill/>
        </p:spPr>
        <p:txBody>
          <a:bodyPr wrap="none" rtlCol="0">
            <a:spAutoFit/>
          </a:bodyPr>
          <a:lstStyle/>
          <a:p>
            <a:pPr>
              <a:defRPr/>
            </a:pPr>
            <a:r>
              <a:rPr lang="ja-JP" altLang="en-US" sz="1200" dirty="0">
                <a:latin typeface="HGP創英角ｺﾞｼｯｸUB" panose="020B0900000000000000" pitchFamily="50" charset="-128"/>
                <a:ea typeface="HGP創英角ｺﾞｼｯｸUB" panose="020B0900000000000000" pitchFamily="50" charset="-128"/>
                <a:cs typeface="Meiryo UI" panose="020B0604030504040204" pitchFamily="50" charset="-128"/>
              </a:rPr>
              <a:t>たこ焼き器</a:t>
            </a:r>
          </a:p>
        </p:txBody>
      </p:sp>
      <p:sp>
        <p:nvSpPr>
          <p:cNvPr id="13"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独立性の検定の考え方</a:t>
            </a:r>
          </a:p>
        </p:txBody>
      </p:sp>
    </p:spTree>
    <p:extLst>
      <p:ext uri="{BB962C8B-B14F-4D97-AF65-F5344CB8AC3E}">
        <p14:creationId xmlns:p14="http://schemas.microsoft.com/office/powerpoint/2010/main" val="147060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グループ化 22">
            <a:extLst>
              <a:ext uri="{FF2B5EF4-FFF2-40B4-BE49-F238E27FC236}">
                <a16:creationId xmlns:a16="http://schemas.microsoft.com/office/drawing/2014/main" xmlns="" id="{D193851F-EC4B-40A4-8D36-0EE54176E2BA}"/>
              </a:ext>
            </a:extLst>
          </p:cNvPr>
          <p:cNvGrpSpPr/>
          <p:nvPr/>
        </p:nvGrpSpPr>
        <p:grpSpPr>
          <a:xfrm>
            <a:off x="611189" y="694174"/>
            <a:ext cx="8403601" cy="610167"/>
            <a:chOff x="611189" y="694174"/>
            <a:chExt cx="8403601" cy="610167"/>
          </a:xfrm>
        </p:grpSpPr>
        <p:sp>
          <p:nvSpPr>
            <p:cNvPr id="24" name="タイトル 8">
              <a:extLst>
                <a:ext uri="{FF2B5EF4-FFF2-40B4-BE49-F238E27FC236}">
                  <a16:creationId xmlns:a16="http://schemas.microsoft.com/office/drawing/2014/main" xmlns="" id="{E83AAA14-FA09-48BE-B158-B506E11998C3}"/>
                </a:ext>
              </a:extLst>
            </p:cNvPr>
            <p:cNvSpPr txBox="1">
              <a:spLocks/>
            </p:cNvSpPr>
            <p:nvPr/>
          </p:nvSpPr>
          <p:spPr>
            <a:xfrm>
              <a:off x="810345" y="694174"/>
              <a:ext cx="8204445" cy="61016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en-US" altLang="ja-JP" sz="2800" dirty="0">
                  <a:solidFill>
                    <a:srgbClr val="0000FF"/>
                  </a:solidFill>
                  <a:latin typeface="HGP創英角ｺﾞｼｯｸUB" panose="020B0900000000000000" pitchFamily="50" charset="-128"/>
                  <a:ea typeface="HGP創英角ｺﾞｼｯｸUB" panose="020B0900000000000000" pitchFamily="50" charset="-128"/>
                </a:rPr>
                <a:t>2×2</a:t>
              </a:r>
              <a:r>
                <a:rPr lang="ja-JP" altLang="en-US" sz="2800" dirty="0">
                  <a:solidFill>
                    <a:srgbClr val="0000FF"/>
                  </a:solidFill>
                  <a:latin typeface="HGP創英角ｺﾞｼｯｸUB" panose="020B0900000000000000" pitchFamily="50" charset="-128"/>
                  <a:ea typeface="HGP創英角ｺﾞｼｯｸUB" panose="020B0900000000000000" pitchFamily="50" charset="-128"/>
                </a:rPr>
                <a:t>のクロス表の自由度</a:t>
              </a:r>
            </a:p>
          </p:txBody>
        </p:sp>
        <p:sp>
          <p:nvSpPr>
            <p:cNvPr id="27" name="正方形/長方形 26">
              <a:extLst>
                <a:ext uri="{FF2B5EF4-FFF2-40B4-BE49-F238E27FC236}">
                  <a16:creationId xmlns:a16="http://schemas.microsoft.com/office/drawing/2014/main" xmlns="" id="{06C520C6-C6EB-4198-8249-F3A63D86F96E}"/>
                </a:ext>
              </a:extLst>
            </p:cNvPr>
            <p:cNvSpPr>
              <a:spLocks noChangeAspect="1"/>
            </p:cNvSpPr>
            <p:nvPr/>
          </p:nvSpPr>
          <p:spPr>
            <a:xfrm>
              <a:off x="611189" y="909351"/>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grpSp>
      <p:graphicFrame>
        <p:nvGraphicFramePr>
          <p:cNvPr id="29" name="表 28">
            <a:extLst>
              <a:ext uri="{FF2B5EF4-FFF2-40B4-BE49-F238E27FC236}">
                <a16:creationId xmlns:a16="http://schemas.microsoft.com/office/drawing/2014/main" xmlns="" id="{9B731A08-BE48-4F23-B9A2-B4003AE18180}"/>
              </a:ext>
            </a:extLst>
          </p:cNvPr>
          <p:cNvGraphicFramePr>
            <a:graphicFrameLocks noGrp="1"/>
          </p:cNvGraphicFramePr>
          <p:nvPr>
            <p:extLst>
              <p:ext uri="{D42A27DB-BD31-4B8C-83A1-F6EECF244321}">
                <p14:modId xmlns:p14="http://schemas.microsoft.com/office/powerpoint/2010/main" val="2444652193"/>
              </p:ext>
            </p:extLst>
          </p:nvPr>
        </p:nvGraphicFramePr>
        <p:xfrm>
          <a:off x="1548000" y="1640420"/>
          <a:ext cx="6048000" cy="1310604"/>
        </p:xfrm>
        <a:graphic>
          <a:graphicData uri="http://schemas.openxmlformats.org/drawingml/2006/table">
            <a:tbl>
              <a:tblPr firstRow="1" bandRow="1">
                <a:tableStyleId>{7DF18680-E054-41AD-8BC1-D1AEF772440D}</a:tableStyleId>
              </a:tblPr>
              <a:tblGrid>
                <a:gridCol w="1728000">
                  <a:extLst>
                    <a:ext uri="{9D8B030D-6E8A-4147-A177-3AD203B41FA5}">
                      <a16:colId xmlns:a16="http://schemas.microsoft.com/office/drawing/2014/main" xmlns="" val="20000"/>
                    </a:ext>
                  </a:extLst>
                </a:gridCol>
                <a:gridCol w="1440000">
                  <a:extLst>
                    <a:ext uri="{9D8B030D-6E8A-4147-A177-3AD203B41FA5}">
                      <a16:colId xmlns:a16="http://schemas.microsoft.com/office/drawing/2014/main" xmlns="" val="20001"/>
                    </a:ext>
                  </a:extLst>
                </a:gridCol>
                <a:gridCol w="1440000">
                  <a:extLst>
                    <a:ext uri="{9D8B030D-6E8A-4147-A177-3AD203B41FA5}">
                      <a16:colId xmlns:a16="http://schemas.microsoft.com/office/drawing/2014/main" xmlns="" val="20002"/>
                    </a:ext>
                  </a:extLst>
                </a:gridCol>
                <a:gridCol w="1440000">
                  <a:extLst>
                    <a:ext uri="{9D8B030D-6E8A-4147-A177-3AD203B41FA5}">
                      <a16:colId xmlns:a16="http://schemas.microsoft.com/office/drawing/2014/main" xmlns="" val="20003"/>
                    </a:ext>
                  </a:extLst>
                </a:gridCol>
              </a:tblGrid>
              <a:tr h="396000">
                <a:tc>
                  <a:txBody>
                    <a:bodyPr/>
                    <a:lstStyle/>
                    <a:p>
                      <a:pPr algn="ct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T="10800" marB="0" anchor="ctr">
                    <a:lnL w="12700" cmpd="sng">
                      <a:noFill/>
                    </a:lnL>
                    <a:lnR w="19050" cap="flat" cmpd="sng" algn="ctr">
                      <a:solidFill>
                        <a:srgbClr val="0000FF"/>
                      </a:solidFill>
                      <a:prstDash val="solid"/>
                      <a:round/>
                      <a:headEnd type="none" w="med" len="med"/>
                      <a:tailEnd type="none" w="med" len="med"/>
                    </a:lnR>
                    <a:lnT w="12700" cmpd="sng">
                      <a:noFill/>
                    </a:lnT>
                    <a:lnB w="6350" cap="flat" cmpd="sng" algn="ctr">
                      <a:solidFill>
                        <a:schemeClr val="tx1"/>
                      </a:solidFill>
                      <a:prstDash val="dot"/>
                      <a:round/>
                      <a:headEnd type="none" w="med" len="med"/>
                      <a:tailEnd type="none" w="med" len="med"/>
                    </a:lnB>
                    <a:lnTlToBr w="19050" cap="flat" cmpd="sng" algn="ctr">
                      <a:solidFill>
                        <a:schemeClr val="tx1"/>
                      </a:solidFill>
                      <a:prstDash val="solid"/>
                      <a:round/>
                      <a:headEnd type="none" w="med" len="med"/>
                      <a:tailEnd type="none" w="med" len="med"/>
                    </a:lnTlToBr>
                    <a:lnBlToTr w="12700" cmpd="sng">
                      <a:noFill/>
                      <a:prstDash val="solid"/>
                    </a:lnBlToTr>
                    <a:solidFill>
                      <a:srgbClr val="F2F2FF"/>
                    </a:solidFill>
                  </a:tcPr>
                </a:tc>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有り</a:t>
                      </a:r>
                    </a:p>
                  </a:txBody>
                  <a:tcPr marT="10800" marB="0" anchor="ctr">
                    <a:lnL w="19050" cap="flat" cmpd="sng" algn="ctr">
                      <a:solidFill>
                        <a:srgbClr val="0000FF"/>
                      </a:solidFill>
                      <a:prstDash val="solid"/>
                      <a:round/>
                      <a:headEnd type="none" w="med" len="med"/>
                      <a:tailEnd type="none" w="med" len="med"/>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無し</a:t>
                      </a:r>
                    </a:p>
                  </a:txBody>
                  <a:tcPr marT="10800" marB="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計</a:t>
                      </a:r>
                    </a:p>
                  </a:txBody>
                  <a:tcPr marT="10800" marB="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304868">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大阪人</a:t>
                      </a:r>
                    </a:p>
                  </a:txBody>
                  <a:tcPr marT="10800" marB="0" anchor="ctr">
                    <a:lnL w="12700" cmpd="sng">
                      <a:noFill/>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8</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576000" marT="10800" marB="0" anchor="ctr">
                    <a:lnL w="19050" cap="flat" cmpd="sng" algn="ctr">
                      <a:solidFill>
                        <a:srgbClr val="0000FF"/>
                      </a:solid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2</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576000" marT="10800" marB="0" anchor="ctr">
                    <a:lnL w="12700" cmpd="sng">
                      <a:noFill/>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10</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576000" marT="10800" marB="0" anchor="ctr">
                    <a:lnL w="12700" cmpd="sng">
                      <a:noFill/>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304868">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その他</a:t>
                      </a:r>
                    </a:p>
                  </a:txBody>
                  <a:tcPr marT="10800" marB="0" anchor="ctr">
                    <a:lnL w="12700" cmpd="sng">
                      <a:noFill/>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11</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576000" marT="10800" marB="0" anchor="ctr">
                    <a:lnL w="190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14</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576000" marT="10800" marB="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25</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576000" marT="10800" marB="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304868">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計</a:t>
                      </a:r>
                    </a:p>
                  </a:txBody>
                  <a:tcPr marT="10800" marB="0" anchor="ctr">
                    <a:lnL w="12700" cmpd="sng">
                      <a:noFill/>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19</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576000" marT="10800" marB="0" anchor="ctr">
                    <a:lnL w="190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16</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576000" marT="10800" marB="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35</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576000" marT="10800" marB="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bl>
          </a:graphicData>
        </a:graphic>
      </p:graphicFrame>
      <p:sp>
        <p:nvSpPr>
          <p:cNvPr id="30" name="テキスト ボックス 29">
            <a:extLst>
              <a:ext uri="{FF2B5EF4-FFF2-40B4-BE49-F238E27FC236}">
                <a16:creationId xmlns:a16="http://schemas.microsoft.com/office/drawing/2014/main" xmlns="" id="{768C8AF3-F7CD-40BB-AF69-8E0571C9C71B}"/>
              </a:ext>
            </a:extLst>
          </p:cNvPr>
          <p:cNvSpPr txBox="1"/>
          <p:nvPr/>
        </p:nvSpPr>
        <p:spPr>
          <a:xfrm>
            <a:off x="1562939" y="1738644"/>
            <a:ext cx="492443" cy="276999"/>
          </a:xfrm>
          <a:prstGeom prst="rect">
            <a:avLst/>
          </a:prstGeom>
          <a:noFill/>
        </p:spPr>
        <p:txBody>
          <a:bodyPr wrap="none" rtlCol="0">
            <a:spAutoFit/>
          </a:bodyPr>
          <a:lstStyle/>
          <a:p>
            <a:pPr>
              <a:defRPr/>
            </a:pPr>
            <a:r>
              <a:rPr lang="ja-JP" altLang="en-US" sz="1200" dirty="0">
                <a:latin typeface="HGP創英角ｺﾞｼｯｸUB" panose="020B0900000000000000" pitchFamily="50" charset="-128"/>
                <a:ea typeface="HGP創英角ｺﾞｼｯｸUB" panose="020B0900000000000000" pitchFamily="50" charset="-128"/>
                <a:cs typeface="Meiryo UI" panose="020B0604030504040204" pitchFamily="50" charset="-128"/>
              </a:rPr>
              <a:t>実家</a:t>
            </a:r>
          </a:p>
        </p:txBody>
      </p:sp>
      <p:sp>
        <p:nvSpPr>
          <p:cNvPr id="31" name="テキスト ボックス 30">
            <a:extLst>
              <a:ext uri="{FF2B5EF4-FFF2-40B4-BE49-F238E27FC236}">
                <a16:creationId xmlns:a16="http://schemas.microsoft.com/office/drawing/2014/main" xmlns="" id="{3F3CDAAC-C36A-494E-AF57-64417DDDF18C}"/>
              </a:ext>
            </a:extLst>
          </p:cNvPr>
          <p:cNvSpPr txBox="1"/>
          <p:nvPr/>
        </p:nvSpPr>
        <p:spPr>
          <a:xfrm>
            <a:off x="2436946" y="1606560"/>
            <a:ext cx="881973" cy="276999"/>
          </a:xfrm>
          <a:prstGeom prst="rect">
            <a:avLst/>
          </a:prstGeom>
          <a:noFill/>
        </p:spPr>
        <p:txBody>
          <a:bodyPr wrap="none" rtlCol="0">
            <a:spAutoFit/>
          </a:bodyPr>
          <a:lstStyle/>
          <a:p>
            <a:pPr>
              <a:defRPr/>
            </a:pPr>
            <a:r>
              <a:rPr lang="ja-JP" altLang="en-US" sz="1200" dirty="0">
                <a:latin typeface="HGP創英角ｺﾞｼｯｸUB" panose="020B0900000000000000" pitchFamily="50" charset="-128"/>
                <a:ea typeface="HGP創英角ｺﾞｼｯｸUB" panose="020B0900000000000000" pitchFamily="50" charset="-128"/>
                <a:cs typeface="Meiryo UI" panose="020B0604030504040204" pitchFamily="50" charset="-128"/>
              </a:rPr>
              <a:t>たこ焼き器</a:t>
            </a:r>
          </a:p>
        </p:txBody>
      </p:sp>
      <p:graphicFrame>
        <p:nvGraphicFramePr>
          <p:cNvPr id="32" name="表 31">
            <a:extLst>
              <a:ext uri="{FF2B5EF4-FFF2-40B4-BE49-F238E27FC236}">
                <a16:creationId xmlns:a16="http://schemas.microsoft.com/office/drawing/2014/main" xmlns="" id="{C0B00561-7CDC-4BAA-A54B-0B93E3DAC83D}"/>
              </a:ext>
            </a:extLst>
          </p:cNvPr>
          <p:cNvGraphicFramePr>
            <a:graphicFrameLocks noGrp="1"/>
          </p:cNvGraphicFramePr>
          <p:nvPr>
            <p:extLst>
              <p:ext uri="{D42A27DB-BD31-4B8C-83A1-F6EECF244321}">
                <p14:modId xmlns:p14="http://schemas.microsoft.com/office/powerpoint/2010/main" val="1039465732"/>
              </p:ext>
            </p:extLst>
          </p:nvPr>
        </p:nvGraphicFramePr>
        <p:xfrm>
          <a:off x="1548000" y="3522562"/>
          <a:ext cx="6048000" cy="1310604"/>
        </p:xfrm>
        <a:graphic>
          <a:graphicData uri="http://schemas.openxmlformats.org/drawingml/2006/table">
            <a:tbl>
              <a:tblPr firstRow="1" bandRow="1">
                <a:tableStyleId>{7DF18680-E054-41AD-8BC1-D1AEF772440D}</a:tableStyleId>
              </a:tblPr>
              <a:tblGrid>
                <a:gridCol w="1728000">
                  <a:extLst>
                    <a:ext uri="{9D8B030D-6E8A-4147-A177-3AD203B41FA5}">
                      <a16:colId xmlns:a16="http://schemas.microsoft.com/office/drawing/2014/main" xmlns="" val="20000"/>
                    </a:ext>
                  </a:extLst>
                </a:gridCol>
                <a:gridCol w="1440000">
                  <a:extLst>
                    <a:ext uri="{9D8B030D-6E8A-4147-A177-3AD203B41FA5}">
                      <a16:colId xmlns:a16="http://schemas.microsoft.com/office/drawing/2014/main" xmlns="" val="20001"/>
                    </a:ext>
                  </a:extLst>
                </a:gridCol>
                <a:gridCol w="1440000">
                  <a:extLst>
                    <a:ext uri="{9D8B030D-6E8A-4147-A177-3AD203B41FA5}">
                      <a16:colId xmlns:a16="http://schemas.microsoft.com/office/drawing/2014/main" xmlns="" val="20002"/>
                    </a:ext>
                  </a:extLst>
                </a:gridCol>
                <a:gridCol w="1440000">
                  <a:extLst>
                    <a:ext uri="{9D8B030D-6E8A-4147-A177-3AD203B41FA5}">
                      <a16:colId xmlns:a16="http://schemas.microsoft.com/office/drawing/2014/main" xmlns="" val="20003"/>
                    </a:ext>
                  </a:extLst>
                </a:gridCol>
              </a:tblGrid>
              <a:tr h="396000">
                <a:tc>
                  <a:txBody>
                    <a:bodyPr/>
                    <a:lstStyle/>
                    <a:p>
                      <a:pPr algn="ct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T="10800" marB="0" anchor="ctr">
                    <a:lnL w="12700" cmpd="sng">
                      <a:noFill/>
                    </a:lnL>
                    <a:lnR w="19050" cap="flat" cmpd="sng" algn="ctr">
                      <a:solidFill>
                        <a:srgbClr val="008000"/>
                      </a:solidFill>
                      <a:prstDash val="solid"/>
                      <a:round/>
                      <a:headEnd type="none" w="med" len="med"/>
                      <a:tailEnd type="none" w="med" len="med"/>
                    </a:lnR>
                    <a:lnT w="12700" cmpd="sng">
                      <a:noFill/>
                    </a:lnT>
                    <a:lnB w="6350" cap="flat" cmpd="sng" algn="ctr">
                      <a:solidFill>
                        <a:schemeClr val="tx1"/>
                      </a:solidFill>
                      <a:prstDash val="dot"/>
                      <a:round/>
                      <a:headEnd type="none" w="med" len="med"/>
                      <a:tailEnd type="none" w="med" len="med"/>
                    </a:lnB>
                    <a:lnTlToBr w="19050" cap="flat" cmpd="sng" algn="ctr">
                      <a:solidFill>
                        <a:schemeClr val="tx1"/>
                      </a:solidFill>
                      <a:prstDash val="solid"/>
                      <a:round/>
                      <a:headEnd type="none" w="med" len="med"/>
                      <a:tailEnd type="none" w="med" len="med"/>
                    </a:lnTlToBr>
                    <a:lnBlToTr w="12700" cmpd="sng">
                      <a:noFill/>
                      <a:prstDash val="solid"/>
                    </a:lnBlToTr>
                    <a:solidFill>
                      <a:srgbClr val="EBFFEB"/>
                    </a:solidFill>
                  </a:tcPr>
                </a:tc>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有り</a:t>
                      </a:r>
                    </a:p>
                  </a:txBody>
                  <a:tcPr marT="10800" marB="0" anchor="ctr">
                    <a:lnL w="19050" cap="flat" cmpd="sng" algn="ctr">
                      <a:solidFill>
                        <a:srgbClr val="008000"/>
                      </a:solidFill>
                      <a:prstDash val="solid"/>
                      <a:round/>
                      <a:headEnd type="none" w="med" len="med"/>
                      <a:tailEnd type="none" w="med" len="med"/>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無し</a:t>
                      </a:r>
                    </a:p>
                  </a:txBody>
                  <a:tcPr marT="10800" marB="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計</a:t>
                      </a:r>
                    </a:p>
                  </a:txBody>
                  <a:tcPr marT="10800" marB="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304868">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大阪人</a:t>
                      </a:r>
                    </a:p>
                  </a:txBody>
                  <a:tcPr marT="10800" marB="0" anchor="ctr">
                    <a:lnL w="12700" cmpd="sng">
                      <a:noFill/>
                    </a:lnL>
                    <a:lnR w="19050" cap="flat" cmpd="sng" algn="ctr">
                      <a:solidFill>
                        <a:srgbClr val="008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EBFFEB"/>
                    </a:solid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7</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576000" marT="10800" marB="0" anchor="ctr">
                    <a:lnL w="19050" cap="flat" cmpd="sng" algn="ctr">
                      <a:solidFill>
                        <a:srgbClr val="008000"/>
                      </a:solid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3</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576000" marT="10800" marB="0" anchor="ctr">
                    <a:lnL w="12700" cmpd="sng">
                      <a:noFill/>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10</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576000" marT="10800" marB="0" anchor="ctr">
                    <a:lnL w="12700" cmpd="sng">
                      <a:noFill/>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304868">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その他</a:t>
                      </a:r>
                    </a:p>
                  </a:txBody>
                  <a:tcPr marT="10800" marB="0" anchor="ctr">
                    <a:lnL w="12700" cmpd="sng">
                      <a:noFill/>
                    </a:lnL>
                    <a:lnR w="19050" cap="flat" cmpd="sng" algn="ctr">
                      <a:solidFill>
                        <a:srgbClr val="008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EBFFEB"/>
                    </a:solid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12</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576000" marT="10800" marB="0" anchor="ctr">
                    <a:lnL w="19050" cap="flat" cmpd="sng" algn="ctr">
                      <a:solidFill>
                        <a:srgbClr val="008000"/>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13</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576000" marT="10800" marB="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25</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576000" marT="10800" marB="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304868">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計</a:t>
                      </a:r>
                    </a:p>
                  </a:txBody>
                  <a:tcPr marT="10800" marB="0" anchor="ctr">
                    <a:lnL w="12700" cmpd="sng">
                      <a:noFill/>
                    </a:lnL>
                    <a:lnR w="19050" cap="flat" cmpd="sng" algn="ctr">
                      <a:solidFill>
                        <a:srgbClr val="008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solidFill>
                      <a:srgbClr val="EBFFEB"/>
                    </a:solid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19</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576000" marT="10800" marB="0" anchor="ctr">
                    <a:lnL w="19050" cap="flat" cmpd="sng" algn="ctr">
                      <a:solidFill>
                        <a:srgbClr val="008000"/>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16</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576000" marT="10800" marB="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35</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576000" marT="10800" marB="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bl>
          </a:graphicData>
        </a:graphic>
      </p:graphicFrame>
      <p:sp>
        <p:nvSpPr>
          <p:cNvPr id="34" name="テキスト ボックス 33">
            <a:extLst>
              <a:ext uri="{FF2B5EF4-FFF2-40B4-BE49-F238E27FC236}">
                <a16:creationId xmlns:a16="http://schemas.microsoft.com/office/drawing/2014/main" xmlns="" id="{4E3767D2-29F6-4C3C-B40B-72DBD8954A09}"/>
              </a:ext>
            </a:extLst>
          </p:cNvPr>
          <p:cNvSpPr txBox="1"/>
          <p:nvPr/>
        </p:nvSpPr>
        <p:spPr>
          <a:xfrm>
            <a:off x="1562939" y="3620786"/>
            <a:ext cx="492443" cy="276999"/>
          </a:xfrm>
          <a:prstGeom prst="rect">
            <a:avLst/>
          </a:prstGeom>
          <a:noFill/>
        </p:spPr>
        <p:txBody>
          <a:bodyPr wrap="none" rtlCol="0">
            <a:spAutoFit/>
          </a:bodyPr>
          <a:lstStyle/>
          <a:p>
            <a:pPr>
              <a:defRPr/>
            </a:pPr>
            <a:r>
              <a:rPr lang="ja-JP" altLang="en-US" sz="1200" dirty="0">
                <a:latin typeface="HGP創英角ｺﾞｼｯｸUB" panose="020B0900000000000000" pitchFamily="50" charset="-128"/>
                <a:ea typeface="HGP創英角ｺﾞｼｯｸUB" panose="020B0900000000000000" pitchFamily="50" charset="-128"/>
                <a:cs typeface="Meiryo UI" panose="020B0604030504040204" pitchFamily="50" charset="-128"/>
              </a:rPr>
              <a:t>実家</a:t>
            </a:r>
          </a:p>
        </p:txBody>
      </p:sp>
      <p:sp>
        <p:nvSpPr>
          <p:cNvPr id="35" name="テキスト ボックス 34">
            <a:extLst>
              <a:ext uri="{FF2B5EF4-FFF2-40B4-BE49-F238E27FC236}">
                <a16:creationId xmlns:a16="http://schemas.microsoft.com/office/drawing/2014/main" xmlns="" id="{0AF1C4E2-F49B-4949-9A78-DDFD1478010D}"/>
              </a:ext>
            </a:extLst>
          </p:cNvPr>
          <p:cNvSpPr txBox="1"/>
          <p:nvPr/>
        </p:nvSpPr>
        <p:spPr>
          <a:xfrm>
            <a:off x="2436946" y="3488702"/>
            <a:ext cx="881973" cy="276999"/>
          </a:xfrm>
          <a:prstGeom prst="rect">
            <a:avLst/>
          </a:prstGeom>
          <a:noFill/>
        </p:spPr>
        <p:txBody>
          <a:bodyPr wrap="none" rtlCol="0">
            <a:spAutoFit/>
          </a:bodyPr>
          <a:lstStyle/>
          <a:p>
            <a:pPr>
              <a:defRPr/>
            </a:pPr>
            <a:r>
              <a:rPr lang="ja-JP" altLang="en-US" sz="1200" dirty="0">
                <a:latin typeface="HGP創英角ｺﾞｼｯｸUB" panose="020B0900000000000000" pitchFamily="50" charset="-128"/>
                <a:ea typeface="HGP創英角ｺﾞｼｯｸUB" panose="020B0900000000000000" pitchFamily="50" charset="-128"/>
                <a:cs typeface="Meiryo UI" panose="020B0604030504040204" pitchFamily="50" charset="-128"/>
              </a:rPr>
              <a:t>たこ焼き器</a:t>
            </a:r>
          </a:p>
        </p:txBody>
      </p:sp>
      <p:sp>
        <p:nvSpPr>
          <p:cNvPr id="12"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独立性の検定の考え方</a:t>
            </a:r>
          </a:p>
        </p:txBody>
      </p:sp>
    </p:spTree>
    <p:extLst>
      <p:ext uri="{BB962C8B-B14F-4D97-AF65-F5344CB8AC3E}">
        <p14:creationId xmlns:p14="http://schemas.microsoft.com/office/powerpoint/2010/main" val="1999602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2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エグゼクティブ">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ユーザー定義 1">
    <a:majorFont>
      <a:latin typeface="Calibri"/>
      <a:ea typeface="ＭＳ Ｐゴシック"/>
      <a:cs typeface=""/>
    </a:majorFont>
    <a:minorFont>
      <a:latin typeface="Calibr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エグゼクティブ">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ユーザー定義 1">
    <a:majorFont>
      <a:latin typeface="Calibri"/>
      <a:ea typeface="ＭＳ Ｐゴシック"/>
      <a:cs typeface=""/>
    </a:majorFont>
    <a:minorFont>
      <a:latin typeface="Calibr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0</TotalTime>
  <Words>2114</Words>
  <Application>Microsoft Office PowerPoint</Application>
  <PresentationFormat>画面に合わせる (16:10)</PresentationFormat>
  <Paragraphs>315</Paragraphs>
  <Slides>12</Slides>
  <Notes>12</Notes>
  <HiddenSlides>0</HiddenSlides>
  <MMClips>0</MMClips>
  <ScaleCrop>false</ScaleCrop>
  <HeadingPairs>
    <vt:vector size="4" baseType="variant">
      <vt:variant>
        <vt:lpstr>テーマ</vt:lpstr>
      </vt:variant>
      <vt:variant>
        <vt:i4>4</vt:i4>
      </vt:variant>
      <vt:variant>
        <vt:lpstr>スライド タイトル</vt:lpstr>
      </vt:variant>
      <vt:variant>
        <vt:i4>12</vt:i4>
      </vt:variant>
    </vt:vector>
  </HeadingPairs>
  <TitlesOfParts>
    <vt:vector size="16" baseType="lpstr">
      <vt:lpstr>2_Office テーマ</vt:lpstr>
      <vt:lpstr>1_Office テーマ</vt:lpstr>
      <vt:lpstr>4_Office テーマ</vt:lpstr>
      <vt:lpstr>3_Office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2020-02-19T10:37:13Z</dcterms:created>
  <dcterms:modified xsi:type="dcterms:W3CDTF">2020-02-26T03:26:07Z</dcterms:modified>
</cp:coreProperties>
</file>