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17" r:id="rId1"/>
    <p:sldMasterId id="2147483674" r:id="rId2"/>
    <p:sldMasterId id="2147483720" r:id="rId3"/>
    <p:sldMasterId id="2147483718" r:id="rId4"/>
  </p:sldMasterIdLst>
  <p:notesMasterIdLst>
    <p:notesMasterId r:id="rId19"/>
  </p:notesMasterIdLst>
  <p:handoutMasterIdLst>
    <p:handoutMasterId r:id="rId20"/>
  </p:handoutMasterIdLst>
  <p:sldIdLst>
    <p:sldId id="642" r:id="rId5"/>
    <p:sldId id="610" r:id="rId6"/>
    <p:sldId id="560" r:id="rId7"/>
    <p:sldId id="561" r:id="rId8"/>
    <p:sldId id="643" r:id="rId9"/>
    <p:sldId id="644" r:id="rId10"/>
    <p:sldId id="564" r:id="rId11"/>
    <p:sldId id="645" r:id="rId12"/>
    <p:sldId id="612" r:id="rId13"/>
    <p:sldId id="614" r:id="rId14"/>
    <p:sldId id="646" r:id="rId15"/>
    <p:sldId id="647" r:id="rId16"/>
    <p:sldId id="648" r:id="rId17"/>
    <p:sldId id="649" r:id="rId18"/>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400" userDrawn="1">
          <p15:clr>
            <a:srgbClr val="A4A3A4"/>
          </p15:clr>
        </p15:guide>
        <p15:guide id="3" pos="2880">
          <p15:clr>
            <a:srgbClr val="A4A3A4"/>
          </p15:clr>
        </p15:guide>
        <p15:guide id="4" orient="horz" pos="2979" userDrawn="1">
          <p15:clr>
            <a:srgbClr val="A4A3A4"/>
          </p15:clr>
        </p15:guide>
        <p15:guide id="5" orient="horz" pos="530">
          <p15:clr>
            <a:srgbClr val="A4A3A4"/>
          </p15:clr>
        </p15:guide>
        <p15:guide id="6" orient="horz" pos="394">
          <p15:clr>
            <a:srgbClr val="A4A3A4"/>
          </p15:clr>
        </p15:guide>
        <p15:guide id="7" pos="567">
          <p15:clr>
            <a:srgbClr val="A4A3A4"/>
          </p15:clr>
        </p15:guide>
        <p15:guide id="8" pos="5193">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7D46"/>
    <a:srgbClr val="239955"/>
    <a:srgbClr val="BFDEAC"/>
    <a:srgbClr val="D3E8C6"/>
    <a:srgbClr val="99C8F0"/>
    <a:srgbClr val="66ADE8"/>
    <a:srgbClr val="0000FF"/>
    <a:srgbClr val="C5E0F7"/>
    <a:srgbClr val="F9CFCB"/>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21" autoAdjust="0"/>
    <p:restoredTop sz="86891" autoAdjust="0"/>
  </p:normalViewPr>
  <p:slideViewPr>
    <p:cSldViewPr>
      <p:cViewPr varScale="1">
        <p:scale>
          <a:sx n="162" d="100"/>
          <a:sy n="162" d="100"/>
        </p:scale>
        <p:origin x="-78" y="-96"/>
      </p:cViewPr>
      <p:guideLst>
        <p:guide orient="horz" pos="1800"/>
        <p:guide orient="horz" pos="2979"/>
        <p:guide orient="horz" pos="530"/>
        <p:guide orient="horz" pos="394"/>
        <p:guide pos="2381"/>
        <p:guide pos="2880"/>
        <p:guide pos="567"/>
        <p:guide pos="5193"/>
      </p:guideLst>
    </p:cSldViewPr>
  </p:slideViewPr>
  <p:notesTextViewPr>
    <p:cViewPr>
      <p:scale>
        <a:sx n="125" d="100"/>
        <a:sy n="125" d="100"/>
      </p:scale>
      <p:origin x="0" y="0"/>
    </p:cViewPr>
  </p:notesTextViewPr>
  <p:sorterViewPr>
    <p:cViewPr varScale="1">
      <p:scale>
        <a:sx n="1" d="1"/>
        <a:sy n="1" d="1"/>
      </p:scale>
      <p:origin x="0" y="0"/>
    </p:cViewPr>
  </p:sorterViewPr>
  <p:notesViewPr>
    <p:cSldViewPr>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1AB10502-D433-4698-A4DF-06029B496A98}" type="slidenum">
              <a:rPr kumimoji="1" lang="ja-JP" altLang="en-US" smtClean="0"/>
              <a:t>‹#›</a:t>
            </a:fld>
            <a:endParaRPr kumimoji="1" lang="ja-JP" altLang="en-US"/>
          </a:p>
        </p:txBody>
      </p:sp>
    </p:spTree>
    <p:extLst>
      <p:ext uri="{BB962C8B-B14F-4D97-AF65-F5344CB8AC3E}">
        <p14:creationId xmlns:p14="http://schemas.microsoft.com/office/powerpoint/2010/main" val="2455715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9D65FD74-6499-4290-962A-F179C6685009}" type="datetimeFigureOut">
              <a:rPr kumimoji="1" lang="ja-JP" altLang="en-US" smtClean="0"/>
              <a:t>2020/2/26</a:t>
            </a:fld>
            <a:endParaRPr kumimoji="1" lang="ja-JP" altLang="en-US"/>
          </a:p>
        </p:txBody>
      </p:sp>
      <p:sp>
        <p:nvSpPr>
          <p:cNvPr id="4" name="スライド イメージ プレースホルダー 3"/>
          <p:cNvSpPr>
            <a:spLocks noGrp="1" noRot="1" noChangeAspect="1"/>
          </p:cNvSpPr>
          <p:nvPr>
            <p:ph type="sldImg" idx="2"/>
          </p:nvPr>
        </p:nvSpPr>
        <p:spPr>
          <a:xfrm>
            <a:off x="704850" y="1233488"/>
            <a:ext cx="53260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7D5489D7-4FFC-455B-B915-3CEFB519FBBE}" type="slidenum">
              <a:rPr kumimoji="1" lang="ja-JP" altLang="en-US" smtClean="0"/>
              <a:t>‹#›</a:t>
            </a:fld>
            <a:endParaRPr kumimoji="1" lang="ja-JP" altLang="en-US"/>
          </a:p>
        </p:txBody>
      </p:sp>
    </p:spTree>
    <p:extLst>
      <p:ext uri="{BB962C8B-B14F-4D97-AF65-F5344CB8AC3E}">
        <p14:creationId xmlns:p14="http://schemas.microsoft.com/office/powerpoint/2010/main" val="241455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a:t>
            </a:fld>
            <a:endParaRPr kumimoji="1" lang="ja-JP" altLang="en-US"/>
          </a:p>
        </p:txBody>
      </p:sp>
    </p:spTree>
    <p:extLst>
      <p:ext uri="{BB962C8B-B14F-4D97-AF65-F5344CB8AC3E}">
        <p14:creationId xmlns:p14="http://schemas.microsoft.com/office/powerpoint/2010/main" val="2622011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流行しだした、有病率</a:t>
            </a:r>
            <a:r>
              <a:rPr kumimoji="1" lang="en-US" altLang="ja-JP" dirty="0" smtClean="0">
                <a:latin typeface="+mn-ea"/>
                <a:ea typeface="+mn-ea"/>
              </a:rPr>
              <a:t>50</a:t>
            </a:r>
            <a:r>
              <a:rPr kumimoji="1" lang="ja-JP" altLang="en-US" dirty="0" smtClean="0">
                <a:latin typeface="+mn-ea"/>
                <a:ea typeface="+mn-ea"/>
              </a:rPr>
              <a:t>％の内科外来受診者２０００人にインフルエンザキットを用いるとどうなるのでしょうか。</a:t>
            </a:r>
          </a:p>
          <a:p>
            <a:r>
              <a:rPr kumimoji="1" lang="ja-JP" altLang="en-US" dirty="0" smtClean="0">
                <a:latin typeface="+mn-ea"/>
                <a:ea typeface="+mn-ea"/>
              </a:rPr>
              <a:t>この例では偽陽性がかなり少なくなり、陽性的中率は</a:t>
            </a:r>
            <a:r>
              <a:rPr kumimoji="1" lang="en-US" altLang="ja-JP" dirty="0" smtClean="0">
                <a:latin typeface="+mn-ea"/>
                <a:ea typeface="+mn-ea"/>
              </a:rPr>
              <a:t>98</a:t>
            </a:r>
            <a:r>
              <a:rPr kumimoji="1" lang="ja-JP" altLang="en-US" dirty="0" smtClean="0">
                <a:latin typeface="+mn-ea"/>
                <a:ea typeface="+mn-ea"/>
              </a:rPr>
              <a:t>％とかなり高くなります。</a:t>
            </a:r>
          </a:p>
          <a:p>
            <a:r>
              <a:rPr kumimoji="1" lang="ja-JP" altLang="en-US" dirty="0" smtClean="0">
                <a:latin typeface="+mn-ea"/>
                <a:ea typeface="+mn-ea"/>
              </a:rPr>
              <a:t>取り越し苦労、不要なのに学校や職場を休む人が</a:t>
            </a:r>
            <a:r>
              <a:rPr kumimoji="1" lang="en-US" altLang="ja-JP" dirty="0" smtClean="0">
                <a:latin typeface="+mn-ea"/>
                <a:ea typeface="+mn-ea"/>
              </a:rPr>
              <a:t>2</a:t>
            </a:r>
            <a:r>
              <a:rPr kumimoji="1" lang="ja-JP" altLang="en-US" dirty="0" smtClean="0">
                <a:latin typeface="+mn-ea"/>
                <a:ea typeface="+mn-ea"/>
              </a:rPr>
              <a:t>％なら、社会全体の利益とのバランスもそんなに悪くはないのかも知れません。</a:t>
            </a:r>
          </a:p>
          <a:p>
            <a:r>
              <a:rPr kumimoji="1" lang="ja-JP" altLang="en-US" dirty="0" smtClean="0">
                <a:latin typeface="+mn-ea"/>
                <a:ea typeface="+mn-ea"/>
              </a:rPr>
              <a:t>また、このとき偽陰性も</a:t>
            </a:r>
            <a:r>
              <a:rPr kumimoji="1" lang="en-US" altLang="ja-JP" dirty="0" smtClean="0">
                <a:latin typeface="+mn-ea"/>
                <a:ea typeface="+mn-ea"/>
              </a:rPr>
              <a:t>91</a:t>
            </a:r>
            <a:r>
              <a:rPr kumimoji="1" lang="ja-JP" altLang="en-US" dirty="0" smtClean="0">
                <a:latin typeface="+mn-ea"/>
                <a:ea typeface="+mn-ea"/>
              </a:rPr>
              <a:t>％となっていて、見落としもある程度低い割合に抑えられている点も重要です。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10</a:t>
            </a:fld>
            <a:endParaRPr kumimoji="1" lang="ja-JP" altLang="en-US"/>
          </a:p>
        </p:txBody>
      </p:sp>
    </p:spTree>
    <p:extLst>
      <p:ext uri="{BB962C8B-B14F-4D97-AF65-F5344CB8AC3E}">
        <p14:creationId xmlns:p14="http://schemas.microsoft.com/office/powerpoint/2010/main" val="2993673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流行もピークになって有病率</a:t>
            </a:r>
            <a:r>
              <a:rPr kumimoji="1" lang="en-US" altLang="ja-JP" dirty="0" smtClean="0">
                <a:latin typeface="+mn-ea"/>
                <a:ea typeface="+mn-ea"/>
              </a:rPr>
              <a:t>80</a:t>
            </a:r>
            <a:r>
              <a:rPr kumimoji="1" lang="ja-JP" altLang="en-US" dirty="0" smtClean="0">
                <a:latin typeface="+mn-ea"/>
                <a:ea typeface="+mn-ea"/>
              </a:rPr>
              <a:t>％の小児科外来受診者２０００人にインフルエンザキットを用いた場合はどうでしょうか。</a:t>
            </a:r>
          </a:p>
          <a:p>
            <a:r>
              <a:rPr kumimoji="1" lang="ja-JP" altLang="en-US" dirty="0" smtClean="0">
                <a:latin typeface="+mn-ea"/>
                <a:ea typeface="+mn-ea"/>
              </a:rPr>
              <a:t>偽陽性が相当少なくなり、陽性的中率もほとんど１００％となる一方で、取りこぼしが</a:t>
            </a:r>
            <a:r>
              <a:rPr kumimoji="1" lang="en-US" altLang="ja-JP" dirty="0" smtClean="0">
                <a:latin typeface="+mn-ea"/>
                <a:ea typeface="+mn-ea"/>
              </a:rPr>
              <a:t>29</a:t>
            </a:r>
            <a:r>
              <a:rPr kumimoji="1" lang="ja-JP" altLang="en-US" dirty="0" smtClean="0">
                <a:latin typeface="+mn-ea"/>
                <a:ea typeface="+mn-ea"/>
              </a:rPr>
              <a:t>％と多くなっている点が心配です。</a:t>
            </a:r>
          </a:p>
          <a:p>
            <a:r>
              <a:rPr kumimoji="1" lang="ja-JP" altLang="en-US" dirty="0" smtClean="0">
                <a:latin typeface="+mn-ea"/>
                <a:ea typeface="+mn-ea"/>
              </a:rPr>
              <a:t>しっかり学校や職場を休ませてあげられない可能性が高くなっています。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11</a:t>
            </a:fld>
            <a:endParaRPr kumimoji="1" lang="ja-JP" altLang="en-US"/>
          </a:p>
        </p:txBody>
      </p:sp>
    </p:spTree>
    <p:extLst>
      <p:ext uri="{BB962C8B-B14F-4D97-AF65-F5344CB8AC3E}">
        <p14:creationId xmlns:p14="http://schemas.microsoft.com/office/powerpoint/2010/main" val="2993673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想定されている有病率は事前確率とも呼ばれ、インフルエンザの流行状況によって変化します。</a:t>
            </a:r>
          </a:p>
          <a:p>
            <a:r>
              <a:rPr kumimoji="1" lang="ja-JP" altLang="en-US" dirty="0" smtClean="0"/>
              <a:t>この変化に合わせて事後確率に当たる、陽性的中率や陰性的中率も変化します。</a:t>
            </a:r>
          </a:p>
          <a:p>
            <a:r>
              <a:rPr kumimoji="1" lang="ja-JP" altLang="en-US" dirty="0" smtClean="0"/>
              <a:t>こうした確率変化はベイズ更新と呼ばれるもので、やはり統計検定で問われることも多いのですが、</a:t>
            </a:r>
          </a:p>
          <a:p>
            <a:r>
              <a:rPr kumimoji="1" lang="ja-JP" altLang="en-US" dirty="0" smtClean="0"/>
              <a:t>この講義では、検査の意義が状況によって変わるものだということがメッセージになります。</a:t>
            </a:r>
          </a:p>
          <a:p>
            <a:r>
              <a:rPr kumimoji="1" lang="ja-JP" altLang="en-US" dirty="0" smtClean="0"/>
              <a:t>具体的には、病気の方の割合が高い時には検査結果陰性の時に、病気の方の割合が低いときには検査結果陽性の時に、判断が難しくなるものなのだと知っておいて下さい。</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12</a:t>
            </a:fld>
            <a:endParaRPr kumimoji="1" lang="ja-JP" altLang="en-US"/>
          </a:p>
        </p:txBody>
      </p:sp>
    </p:spTree>
    <p:extLst>
      <p:ext uri="{BB962C8B-B14F-4D97-AF65-F5344CB8AC3E}">
        <p14:creationId xmlns:p14="http://schemas.microsoft.com/office/powerpoint/2010/main" val="2993673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この講義では二値データの２元分割表を考えました。</a:t>
            </a:r>
          </a:p>
          <a:p>
            <a:r>
              <a:rPr kumimoji="1" lang="ja-JP" altLang="en-US" dirty="0" smtClean="0"/>
              <a:t>次回以降３項目以上の名義尺度も登場します。</a:t>
            </a:r>
          </a:p>
          <a:p>
            <a:r>
              <a:rPr kumimoji="1" lang="ja-JP" altLang="en-US" dirty="0" smtClean="0"/>
              <a:t>順序についても配慮しなければならないケースもあります。</a:t>
            </a:r>
          </a:p>
          <a:p>
            <a:r>
              <a:rPr kumimoji="1" lang="ja-JP" altLang="en-US" dirty="0" smtClean="0"/>
              <a:t>こうした場合にもクロス集計表は有効です。</a:t>
            </a:r>
          </a:p>
          <a:p>
            <a:r>
              <a:rPr kumimoji="1" lang="ja-JP" altLang="en-US" dirty="0" smtClean="0"/>
              <a:t>一方で、複数回答を許すアンケートではクロス集計が難しい場合もあります。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13</a:t>
            </a:fld>
            <a:endParaRPr kumimoji="1" lang="ja-JP" altLang="en-US"/>
          </a:p>
        </p:txBody>
      </p:sp>
    </p:spTree>
    <p:extLst>
      <p:ext uri="{BB962C8B-B14F-4D97-AF65-F5344CB8AC3E}">
        <p14:creationId xmlns:p14="http://schemas.microsoft.com/office/powerpoint/2010/main" val="2993673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2</a:t>
            </a:r>
            <a:r>
              <a:rPr kumimoji="1" lang="ja-JP" altLang="en-US" dirty="0" smtClean="0">
                <a:latin typeface="+mn-ea"/>
                <a:ea typeface="+mn-ea"/>
              </a:rPr>
              <a:t>元分割表の学習お疲れ様でした。</a:t>
            </a:r>
          </a:p>
          <a:p>
            <a:r>
              <a:rPr kumimoji="1" lang="ja-JP" altLang="en-US" dirty="0" smtClean="0">
                <a:latin typeface="+mn-ea"/>
                <a:ea typeface="+mn-ea"/>
              </a:rPr>
              <a:t>既に検定の一部も入っていましたが、次回は検定・推定の学習を進めましょう。</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14</a:t>
            </a:fld>
            <a:endParaRPr kumimoji="1" lang="ja-JP" altLang="en-US"/>
          </a:p>
        </p:txBody>
      </p:sp>
    </p:spTree>
    <p:extLst>
      <p:ext uri="{BB962C8B-B14F-4D97-AF65-F5344CB8AC3E}">
        <p14:creationId xmlns:p14="http://schemas.microsoft.com/office/powerpoint/2010/main" val="2993673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さて、独立性の検定まで話を進めてしまいましたが、２元分割表についてもう少し別の側面からも見てみましょう。</a:t>
            </a:r>
          </a:p>
          <a:p>
            <a:r>
              <a:rPr kumimoji="1" lang="ja-JP" altLang="en-US" dirty="0" smtClean="0">
                <a:latin typeface="+mn-ea"/>
                <a:ea typeface="+mn-ea"/>
              </a:rPr>
              <a:t>これは２０１８年の</a:t>
            </a:r>
            <a:r>
              <a:rPr kumimoji="1" lang="en-US" altLang="ja-JP" dirty="0" smtClean="0">
                <a:latin typeface="+mn-ea"/>
                <a:ea typeface="+mn-ea"/>
              </a:rPr>
              <a:t>GW</a:t>
            </a:r>
            <a:r>
              <a:rPr kumimoji="1" lang="ja-JP" altLang="en-US" dirty="0" smtClean="0">
                <a:latin typeface="+mn-ea"/>
                <a:ea typeface="+mn-ea"/>
              </a:rPr>
              <a:t>終わりに毎日新聞に掲載されていた記事です。</a:t>
            </a:r>
          </a:p>
          <a:p>
            <a:r>
              <a:rPr kumimoji="1" lang="ja-JP" altLang="en-US" dirty="0" smtClean="0">
                <a:latin typeface="+mn-ea"/>
                <a:ea typeface="+mn-ea"/>
              </a:rPr>
              <a:t>がん患者さんの血液検査で上昇することが多い腫瘍マーカー検査について説明せいてくれています。</a:t>
            </a:r>
          </a:p>
          <a:p>
            <a:r>
              <a:rPr kumimoji="1" lang="ja-JP" altLang="en-US" dirty="0" smtClean="0">
                <a:latin typeface="+mn-ea"/>
                <a:ea typeface="+mn-ea"/>
              </a:rPr>
              <a:t>血液検査でわかるものなので、人間ドッグなどでも選択できるサービスも多いのですが、その意義について検証してくれています。</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5489D7-4FFC-455B-B915-3CEFB519FBBE}"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6716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1198563"/>
            <a:ext cx="5170488" cy="3232150"/>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大腸癌などで上昇することが知られている</a:t>
            </a:r>
            <a:r>
              <a:rPr kumimoji="1" lang="en-US" altLang="ja-JP" dirty="0" smtClean="0">
                <a:latin typeface="+mn-ea"/>
                <a:ea typeface="+mn-ea"/>
              </a:rPr>
              <a:t>CEA</a:t>
            </a:r>
            <a:r>
              <a:rPr kumimoji="1" lang="ja-JP" altLang="en-US" dirty="0" smtClean="0">
                <a:latin typeface="+mn-ea"/>
                <a:ea typeface="+mn-ea"/>
              </a:rPr>
              <a:t>という腫瘍マーカーを例にあげています。</a:t>
            </a:r>
          </a:p>
          <a:p>
            <a:r>
              <a:rPr kumimoji="1" lang="ja-JP" altLang="en-US" dirty="0" smtClean="0">
                <a:latin typeface="+mn-ea"/>
                <a:ea typeface="+mn-ea"/>
              </a:rPr>
              <a:t>１０００人に検査をする場合、がんを持っている人の割合が</a:t>
            </a:r>
            <a:r>
              <a:rPr kumimoji="1" lang="en-US" altLang="ja-JP" dirty="0" smtClean="0">
                <a:latin typeface="+mn-ea"/>
                <a:ea typeface="+mn-ea"/>
              </a:rPr>
              <a:t>1</a:t>
            </a:r>
            <a:r>
              <a:rPr kumimoji="1" lang="ja-JP" altLang="en-US" dirty="0" smtClean="0">
                <a:latin typeface="+mn-ea"/>
                <a:ea typeface="+mn-ea"/>
              </a:rPr>
              <a:t>％というがんでは、がんの人が１０人でがんの無い人は９９０人と言うことになります。</a:t>
            </a:r>
          </a:p>
          <a:p>
            <a:r>
              <a:rPr kumimoji="1" lang="ja-JP" altLang="en-US" dirty="0" smtClean="0">
                <a:latin typeface="+mn-ea"/>
                <a:ea typeface="+mn-ea"/>
              </a:rPr>
              <a:t>検査精度については、検査をして病気がある人を正しく病気があると判定する精度のことを感度、病気が無い人を正しく病気がない、と判定する精度のことを特異度といいますが、</a:t>
            </a:r>
          </a:p>
          <a:p>
            <a:r>
              <a:rPr kumimoji="1" lang="ja-JP" altLang="en-US" dirty="0" smtClean="0">
                <a:latin typeface="+mn-ea"/>
                <a:ea typeface="+mn-ea"/>
              </a:rPr>
              <a:t>この例ではそれぞれ</a:t>
            </a:r>
            <a:r>
              <a:rPr kumimoji="1" lang="en-US" altLang="ja-JP" dirty="0" smtClean="0">
                <a:latin typeface="+mn-ea"/>
                <a:ea typeface="+mn-ea"/>
              </a:rPr>
              <a:t>80</a:t>
            </a:r>
            <a:r>
              <a:rPr kumimoji="1" lang="ja-JP" altLang="en-US" dirty="0" smtClean="0">
                <a:latin typeface="+mn-ea"/>
                <a:ea typeface="+mn-ea"/>
              </a:rPr>
              <a:t>％となっているので、がんの人１０人のうち正しく「がん疑い」になる人は８人、がんが無い人９９０人のうち、まちがって「がん疑い」と判定される人は１９８人になります。</a:t>
            </a:r>
          </a:p>
          <a:p>
            <a:r>
              <a:rPr kumimoji="1" lang="ja-JP" altLang="en-US" dirty="0" smtClean="0">
                <a:latin typeface="+mn-ea"/>
                <a:ea typeface="+mn-ea"/>
              </a:rPr>
              <a:t>結局この例ではがん疑いになる人は２０６人いるので、その中で本当にがんがある人の割合、陽性的中率といわれるものですが、これは</a:t>
            </a:r>
            <a:r>
              <a:rPr kumimoji="1" lang="en-US" altLang="ja-JP" dirty="0" smtClean="0">
                <a:latin typeface="+mn-ea"/>
                <a:ea typeface="+mn-ea"/>
              </a:rPr>
              <a:t>4</a:t>
            </a:r>
            <a:r>
              <a:rPr kumimoji="1" lang="ja-JP" altLang="en-US" dirty="0" smtClean="0">
                <a:latin typeface="+mn-ea"/>
                <a:ea typeface="+mn-ea"/>
              </a:rPr>
              <a:t>％すぎないことになります。</a:t>
            </a:r>
          </a:p>
        </p:txBody>
      </p:sp>
      <p:sp>
        <p:nvSpPr>
          <p:cNvPr id="4" name="スライド番号プレースホルダー 3"/>
          <p:cNvSpPr>
            <a:spLocks noGrp="1"/>
          </p:cNvSpPr>
          <p:nvPr>
            <p:ph type="sldNum" sz="quarter" idx="10"/>
          </p:nvPr>
        </p:nvSpPr>
        <p:spPr/>
        <p:txBody>
          <a:bodyPr/>
          <a:lstStyle/>
          <a:p>
            <a:pPr marL="0" marR="0" lvl="0" indent="0" algn="r" defTabSz="1031626" rtl="0" eaLnBrk="1" fontAlgn="auto" latinLnBrk="0" hangingPunct="1">
              <a:lnSpc>
                <a:spcPct val="100000"/>
              </a:lnSpc>
              <a:spcBef>
                <a:spcPts val="0"/>
              </a:spcBef>
              <a:spcAft>
                <a:spcPts val="0"/>
              </a:spcAft>
              <a:buClrTx/>
              <a:buSzTx/>
              <a:buFontTx/>
              <a:buNone/>
              <a:tabLst/>
              <a:defRPr/>
            </a:pPr>
            <a:fld id="{7D5489D7-4FFC-455B-B915-3CEFB519FBBE}"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1031626"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610591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1270000"/>
            <a:ext cx="5484812" cy="3429000"/>
          </a:xfrm>
        </p:spPr>
      </p:sp>
      <p:sp>
        <p:nvSpPr>
          <p:cNvPr id="3" name="ノート プレースホルダー 2"/>
          <p:cNvSpPr>
            <a:spLocks noGrp="1"/>
          </p:cNvSpPr>
          <p:nvPr>
            <p:ph type="body" idx="1"/>
          </p:nvPr>
        </p:nvSpPr>
        <p:spPr/>
        <p:txBody>
          <a:bodyPr/>
          <a:lstStyle/>
          <a:p>
            <a:r>
              <a:rPr kumimoji="1" lang="ja-JP" altLang="en-US" dirty="0" smtClean="0"/>
              <a:t>感度、特異度、陽性的中率、等の言葉を整理してみましょう。</a:t>
            </a:r>
          </a:p>
          <a:p>
            <a:r>
              <a:rPr kumimoji="1" lang="ja-JP" altLang="en-US" dirty="0" smtClean="0"/>
              <a:t>感度は病気がある人の中の、検査陽性者の割合</a:t>
            </a:r>
          </a:p>
          <a:p>
            <a:r>
              <a:rPr kumimoji="1" lang="ja-JP" altLang="en-US" dirty="0" smtClean="0"/>
              <a:t>特異度は病気がない人の中の、検査陰性者の割合</a:t>
            </a:r>
          </a:p>
          <a:p>
            <a:r>
              <a:rPr kumimoji="1" lang="ja-JP" altLang="en-US" dirty="0" smtClean="0"/>
              <a:t>陽性的中率は検査陽性者の中で、実際に病気だった人の割合</a:t>
            </a:r>
          </a:p>
          <a:p>
            <a:r>
              <a:rPr kumimoji="1" lang="ja-JP" altLang="en-US" dirty="0" smtClean="0"/>
              <a:t>陰性的中率は検査陰性者の中で、実際には病気でなかった人の割合</a:t>
            </a:r>
          </a:p>
          <a:p>
            <a:r>
              <a:rPr kumimoji="1" lang="ja-JP" altLang="en-US" dirty="0" smtClean="0"/>
              <a:t>です。</a:t>
            </a:r>
          </a:p>
          <a:p>
            <a:endParaRPr kumimoji="1" lang="ja-JP" altLang="en-US" dirty="0" smtClean="0"/>
          </a:p>
          <a:p>
            <a:r>
              <a:rPr kumimoji="1" lang="ja-JP" altLang="en-US" dirty="0" smtClean="0"/>
              <a:t>また、検査陽性でも、病気はなかった人、いらぬ心配をすることになった割合を偽陽性</a:t>
            </a:r>
          </a:p>
          <a:p>
            <a:r>
              <a:rPr kumimoji="1" lang="ja-JP" altLang="en-US" dirty="0" smtClean="0"/>
              <a:t>逆に、検査陰性でも、病気だった人、つまり見落としになってしまった人、の割合を偽陰性といいます。</a:t>
            </a:r>
          </a:p>
          <a:p>
            <a:endParaRPr kumimoji="1" lang="ja-JP" altLang="en-US"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4</a:t>
            </a:fld>
            <a:endParaRPr kumimoji="1" lang="ja-JP" altLang="en-US"/>
          </a:p>
        </p:txBody>
      </p:sp>
    </p:spTree>
    <p:extLst>
      <p:ext uri="{BB962C8B-B14F-4D97-AF65-F5344CB8AC3E}">
        <p14:creationId xmlns:p14="http://schemas.microsoft.com/office/powerpoint/2010/main" val="3828227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今回勉強している、統計でよく用いられる、２元分割表で表現するとこのようになります。</a:t>
            </a:r>
          </a:p>
          <a:p>
            <a:r>
              <a:rPr kumimoji="1" lang="ja-JP" altLang="en-US" dirty="0" smtClean="0">
                <a:latin typeface="+mn-ea"/>
                <a:ea typeface="+mn-ea"/>
              </a:rPr>
              <a:t>取り越し苦労となる偽陽性がかなりの数存在してしまうので、陽性的中率は</a:t>
            </a:r>
            <a:r>
              <a:rPr kumimoji="1" lang="en-US" altLang="ja-JP" dirty="0" smtClean="0">
                <a:latin typeface="+mn-ea"/>
                <a:ea typeface="+mn-ea"/>
              </a:rPr>
              <a:t>4</a:t>
            </a:r>
            <a:r>
              <a:rPr kumimoji="1" lang="ja-JP" altLang="en-US" dirty="0" smtClean="0">
                <a:latin typeface="+mn-ea"/>
                <a:ea typeface="+mn-ea"/>
              </a:rPr>
              <a:t>％に留まる一方で、</a:t>
            </a:r>
          </a:p>
          <a:p>
            <a:r>
              <a:rPr kumimoji="1" lang="ja-JP" altLang="en-US" dirty="0" smtClean="0">
                <a:latin typeface="+mn-ea"/>
                <a:ea typeface="+mn-ea"/>
              </a:rPr>
              <a:t>見落としは２人に抑えられているので、陰性的中率は</a:t>
            </a:r>
            <a:r>
              <a:rPr kumimoji="1" lang="en-US" altLang="ja-JP" dirty="0" smtClean="0">
                <a:latin typeface="+mn-ea"/>
                <a:ea typeface="+mn-ea"/>
              </a:rPr>
              <a:t>100</a:t>
            </a:r>
            <a:r>
              <a:rPr kumimoji="1" lang="ja-JP" altLang="en-US" dirty="0" smtClean="0">
                <a:latin typeface="+mn-ea"/>
                <a:ea typeface="+mn-ea"/>
              </a:rPr>
              <a:t>％に近い値になっています。</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5489D7-4FFC-455B-B915-3CEFB519FBBE}"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96413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もう少し考えを進めてみましょう、</a:t>
            </a:r>
            <a:r>
              <a:rPr kumimoji="1" lang="en-US" altLang="ja-JP" dirty="0" smtClean="0">
                <a:latin typeface="+mn-ea"/>
                <a:ea typeface="+mn-ea"/>
              </a:rPr>
              <a:t>CT</a:t>
            </a:r>
            <a:r>
              <a:rPr kumimoji="1" lang="ja-JP" altLang="en-US" dirty="0" smtClean="0">
                <a:latin typeface="+mn-ea"/>
                <a:ea typeface="+mn-ea"/>
              </a:rPr>
              <a:t>や</a:t>
            </a:r>
            <a:r>
              <a:rPr kumimoji="1" lang="en-US" altLang="ja-JP" dirty="0" smtClean="0">
                <a:latin typeface="+mn-ea"/>
                <a:ea typeface="+mn-ea"/>
              </a:rPr>
              <a:t>MRI</a:t>
            </a:r>
            <a:r>
              <a:rPr kumimoji="1" lang="ja-JP" altLang="en-US" dirty="0" smtClean="0">
                <a:latin typeface="+mn-ea"/>
                <a:ea typeface="+mn-ea"/>
              </a:rPr>
              <a:t>などの画像検査でがんの可能性が高いと指摘されているグループでこの腫瘍マーカーを測定した場合にはどうなるのでしょうか。</a:t>
            </a:r>
          </a:p>
          <a:p>
            <a:r>
              <a:rPr kumimoji="1" lang="ja-JP" altLang="en-US" dirty="0" smtClean="0">
                <a:latin typeface="+mn-ea"/>
                <a:ea typeface="+mn-ea"/>
              </a:rPr>
              <a:t>画像検査でがんの可能性が高いと指摘されたグループでは有病率が</a:t>
            </a:r>
            <a:r>
              <a:rPr kumimoji="1" lang="en-US" altLang="ja-JP" dirty="0" smtClean="0">
                <a:latin typeface="+mn-ea"/>
                <a:ea typeface="+mn-ea"/>
              </a:rPr>
              <a:t>50</a:t>
            </a:r>
            <a:r>
              <a:rPr kumimoji="1" lang="ja-JP" altLang="en-US" dirty="0" smtClean="0">
                <a:latin typeface="+mn-ea"/>
                <a:ea typeface="+mn-ea"/>
              </a:rPr>
              <a:t>％と高まっていると考えると、陽性的中率は</a:t>
            </a:r>
            <a:r>
              <a:rPr kumimoji="1" lang="en-US" altLang="ja-JP" dirty="0" smtClean="0">
                <a:latin typeface="+mn-ea"/>
                <a:ea typeface="+mn-ea"/>
              </a:rPr>
              <a:t>80</a:t>
            </a:r>
            <a:r>
              <a:rPr kumimoji="1" lang="ja-JP" altLang="en-US" dirty="0" smtClean="0">
                <a:latin typeface="+mn-ea"/>
                <a:ea typeface="+mn-ea"/>
              </a:rPr>
              <a:t>％とかなり高い値になっています。</a:t>
            </a:r>
          </a:p>
          <a:p>
            <a:r>
              <a:rPr kumimoji="1" lang="ja-JP" altLang="en-US" dirty="0" smtClean="0">
                <a:latin typeface="+mn-ea"/>
                <a:ea typeface="+mn-ea"/>
              </a:rPr>
              <a:t>一方陰性的中率は</a:t>
            </a:r>
            <a:r>
              <a:rPr kumimoji="1" lang="en-US" altLang="ja-JP" dirty="0" smtClean="0">
                <a:latin typeface="+mn-ea"/>
                <a:ea typeface="+mn-ea"/>
              </a:rPr>
              <a:t>80</a:t>
            </a:r>
            <a:r>
              <a:rPr kumimoji="1" lang="ja-JP" altLang="en-US" dirty="0" smtClean="0">
                <a:latin typeface="+mn-ea"/>
                <a:ea typeface="+mn-ea"/>
              </a:rPr>
              <a:t>％程度に低下しています。</a:t>
            </a:r>
          </a:p>
          <a:p>
            <a:r>
              <a:rPr kumimoji="1" lang="ja-JP" altLang="en-US" dirty="0" smtClean="0">
                <a:latin typeface="+mn-ea"/>
                <a:ea typeface="+mn-ea"/>
              </a:rPr>
              <a:t>このかげで、偽陽性偽陰性それぞれ１００人程度になっています。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6</a:t>
            </a:fld>
            <a:endParaRPr kumimoji="1" lang="ja-JP" altLang="en-US"/>
          </a:p>
        </p:txBody>
      </p:sp>
    </p:spTree>
    <p:extLst>
      <p:ext uri="{BB962C8B-B14F-4D97-AF65-F5344CB8AC3E}">
        <p14:creationId xmlns:p14="http://schemas.microsoft.com/office/powerpoint/2010/main" val="1253004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さらに別のケース、がんの再発を疑われている集団ではどうなるでしょうか。</a:t>
            </a:r>
          </a:p>
          <a:p>
            <a:r>
              <a:rPr kumimoji="1" lang="ja-JP" altLang="en-US" dirty="0" smtClean="0">
                <a:latin typeface="+mn-ea"/>
                <a:ea typeface="+mn-ea"/>
              </a:rPr>
              <a:t>この集団の有病率は</a:t>
            </a:r>
            <a:r>
              <a:rPr kumimoji="1" lang="en-US" altLang="ja-JP" dirty="0" smtClean="0">
                <a:latin typeface="+mn-ea"/>
                <a:ea typeface="+mn-ea"/>
              </a:rPr>
              <a:t>80</a:t>
            </a:r>
            <a:r>
              <a:rPr kumimoji="1" lang="ja-JP" altLang="en-US" dirty="0" smtClean="0">
                <a:latin typeface="+mn-ea"/>
                <a:ea typeface="+mn-ea"/>
              </a:rPr>
              <a:t>％と高くなっていると想定します。</a:t>
            </a:r>
          </a:p>
          <a:p>
            <a:r>
              <a:rPr kumimoji="1" lang="ja-JP" altLang="en-US" dirty="0" smtClean="0">
                <a:latin typeface="+mn-ea"/>
                <a:ea typeface="+mn-ea"/>
              </a:rPr>
              <a:t>この例では、偽陽性が４０人まで減り、陽性的中率は</a:t>
            </a:r>
            <a:r>
              <a:rPr kumimoji="1" lang="en-US" altLang="ja-JP" dirty="0" smtClean="0">
                <a:latin typeface="+mn-ea"/>
                <a:ea typeface="+mn-ea"/>
              </a:rPr>
              <a:t>94</a:t>
            </a:r>
            <a:r>
              <a:rPr kumimoji="1" lang="ja-JP" altLang="en-US" dirty="0" smtClean="0">
                <a:latin typeface="+mn-ea"/>
                <a:ea typeface="+mn-ea"/>
              </a:rPr>
              <a:t>％まで上昇しています。</a:t>
            </a:r>
          </a:p>
          <a:p>
            <a:r>
              <a:rPr kumimoji="1" lang="ja-JP" altLang="en-US" dirty="0" smtClean="0">
                <a:latin typeface="+mn-ea"/>
                <a:ea typeface="+mn-ea"/>
              </a:rPr>
              <a:t>一方、見落としである偽陰性は１６０人に増え陰性的中率は</a:t>
            </a:r>
            <a:r>
              <a:rPr kumimoji="1" lang="en-US" altLang="ja-JP" dirty="0" smtClean="0">
                <a:latin typeface="+mn-ea"/>
                <a:ea typeface="+mn-ea"/>
              </a:rPr>
              <a:t>50</a:t>
            </a:r>
            <a:r>
              <a:rPr kumimoji="1" lang="ja-JP" altLang="en-US" dirty="0" smtClean="0">
                <a:latin typeface="+mn-ea"/>
                <a:ea typeface="+mn-ea"/>
              </a:rPr>
              <a:t>％まで低下しています。</a:t>
            </a:r>
          </a:p>
          <a:p>
            <a:r>
              <a:rPr kumimoji="1" lang="ja-JP" altLang="en-US" dirty="0" smtClean="0">
                <a:latin typeface="+mn-ea"/>
                <a:ea typeface="+mn-ea"/>
              </a:rPr>
              <a:t>見落としが多いのは困りものですが、がんの初回治療後の経過観察中なので、次回以降の受診時に再発をしっかり指摘できる可能性もあり、少なくとも長期放置される危険性への心配はそれほど高くないとも言え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7</a:t>
            </a:fld>
            <a:endParaRPr kumimoji="1" lang="ja-JP" altLang="en-US"/>
          </a:p>
        </p:txBody>
      </p:sp>
    </p:spTree>
    <p:extLst>
      <p:ext uri="{BB962C8B-B14F-4D97-AF65-F5344CB8AC3E}">
        <p14:creationId xmlns:p14="http://schemas.microsoft.com/office/powerpoint/2010/main" val="941061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この記事の締めくくりでは、専門家からのコメントとして、健康な人が受ける腫瘍マーカ検査は無駄が多い、一方で、再発を知る場合などで有効、とむすんでいます。</a:t>
            </a:r>
          </a:p>
          <a:p>
            <a:r>
              <a:rPr kumimoji="1" lang="ja-JP" altLang="en-US" dirty="0" smtClean="0"/>
              <a:t>ここで専門家の先生方がこうしたコメントを出す背景には、今回の講義で学んだ内容が含まれていることがおわかりかと思います。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8</a:t>
            </a:fld>
            <a:endParaRPr kumimoji="1" lang="ja-JP" altLang="en-US"/>
          </a:p>
        </p:txBody>
      </p:sp>
    </p:spTree>
    <p:extLst>
      <p:ext uri="{BB962C8B-B14F-4D97-AF65-F5344CB8AC3E}">
        <p14:creationId xmlns:p14="http://schemas.microsoft.com/office/powerpoint/2010/main" val="488107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検査の精度である、感度・特異度の値によっても、使用に適した場面が変わってきます。</a:t>
            </a:r>
          </a:p>
          <a:p>
            <a:r>
              <a:rPr kumimoji="1" lang="ja-JP" altLang="en-US" dirty="0" smtClean="0">
                <a:latin typeface="+mn-ea"/>
                <a:ea typeface="+mn-ea"/>
              </a:rPr>
              <a:t>今回は皆さんにもう少し身近なインフルエンザを例に、実際の検査キットの感度</a:t>
            </a:r>
            <a:r>
              <a:rPr kumimoji="1" lang="en-US" altLang="ja-JP" dirty="0" smtClean="0">
                <a:latin typeface="+mn-ea"/>
                <a:ea typeface="+mn-ea"/>
              </a:rPr>
              <a:t>90</a:t>
            </a:r>
            <a:r>
              <a:rPr kumimoji="1" lang="ja-JP" altLang="en-US" dirty="0" smtClean="0">
                <a:latin typeface="+mn-ea"/>
                <a:ea typeface="+mn-ea"/>
              </a:rPr>
              <a:t>％特異度</a:t>
            </a:r>
            <a:r>
              <a:rPr kumimoji="1" lang="en-US" altLang="ja-JP" dirty="0" smtClean="0">
                <a:latin typeface="+mn-ea"/>
                <a:ea typeface="+mn-ea"/>
              </a:rPr>
              <a:t>98</a:t>
            </a:r>
            <a:r>
              <a:rPr kumimoji="1" lang="ja-JP" altLang="en-US" dirty="0" smtClean="0">
                <a:latin typeface="+mn-ea"/>
                <a:ea typeface="+mn-ea"/>
              </a:rPr>
              <a:t>％やインフルエンザがはやる月の有病率約</a:t>
            </a:r>
            <a:r>
              <a:rPr kumimoji="1" lang="en-US" altLang="ja-JP" dirty="0" smtClean="0">
                <a:latin typeface="+mn-ea"/>
                <a:ea typeface="+mn-ea"/>
              </a:rPr>
              <a:t>3</a:t>
            </a:r>
            <a:r>
              <a:rPr kumimoji="1" lang="ja-JP" altLang="en-US" dirty="0" smtClean="0">
                <a:latin typeface="+mn-ea"/>
                <a:ea typeface="+mn-ea"/>
              </a:rPr>
              <a:t>％を用いて考えてみます。</a:t>
            </a:r>
          </a:p>
          <a:p>
            <a:r>
              <a:rPr kumimoji="1" lang="ja-JP" altLang="en-US" dirty="0" smtClean="0">
                <a:latin typeface="+mn-ea"/>
                <a:ea typeface="+mn-ea"/>
              </a:rPr>
              <a:t>１億３０００万人を例に、インフルエンザキットを使うとどうなるのでしょうか。</a:t>
            </a:r>
          </a:p>
          <a:p>
            <a:r>
              <a:rPr kumimoji="1" lang="ja-JP" altLang="en-US" dirty="0" smtClean="0">
                <a:latin typeface="+mn-ea"/>
                <a:ea typeface="+mn-ea"/>
              </a:rPr>
              <a:t>症状も無い人も含めて、日本人全員にキットを用いると、取り越し苦労となる偽陽性が２５</a:t>
            </a:r>
            <a:r>
              <a:rPr kumimoji="1" lang="en-US" altLang="ja-JP" dirty="0" smtClean="0">
                <a:latin typeface="+mn-ea"/>
                <a:ea typeface="+mn-ea"/>
              </a:rPr>
              <a:t>0</a:t>
            </a:r>
            <a:r>
              <a:rPr kumimoji="1" lang="ja-JP" altLang="en-US" dirty="0" smtClean="0">
                <a:latin typeface="+mn-ea"/>
                <a:ea typeface="+mn-ea"/>
              </a:rPr>
              <a:t>万人以上いて陽性的中率は</a:t>
            </a:r>
            <a:r>
              <a:rPr kumimoji="1" lang="en-US" altLang="ja-JP" dirty="0" smtClean="0">
                <a:latin typeface="+mn-ea"/>
                <a:ea typeface="+mn-ea"/>
              </a:rPr>
              <a:t>50</a:t>
            </a:r>
            <a:r>
              <a:rPr kumimoji="1" lang="ja-JP" altLang="en-US" dirty="0" smtClean="0">
                <a:latin typeface="+mn-ea"/>
                <a:ea typeface="+mn-ea"/>
              </a:rPr>
              <a:t>％程度になります。</a:t>
            </a:r>
          </a:p>
          <a:p>
            <a:r>
              <a:rPr kumimoji="1" lang="ja-JP" altLang="en-US" dirty="0" smtClean="0">
                <a:latin typeface="+mn-ea"/>
                <a:ea typeface="+mn-ea"/>
              </a:rPr>
              <a:t>インフルエンザではないはずなのに、学校や職場を休むことになる人が半分もいることになります。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9</a:t>
            </a:fld>
            <a:endParaRPr kumimoji="1" lang="ja-JP" altLang="en-US"/>
          </a:p>
        </p:txBody>
      </p:sp>
    </p:spTree>
    <p:extLst>
      <p:ext uri="{BB962C8B-B14F-4D97-AF65-F5344CB8AC3E}">
        <p14:creationId xmlns:p14="http://schemas.microsoft.com/office/powerpoint/2010/main" val="1129054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2649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70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2453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34416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611189" y="0"/>
            <a:ext cx="180000" cy="4140000"/>
          </a:xfrm>
          <a:prstGeom prst="roundRect">
            <a:avLst>
              <a:gd name="adj" fmla="val 0"/>
            </a:avLst>
          </a:prstGeom>
          <a:gradFill>
            <a:gsLst>
              <a:gs pos="100000">
                <a:schemeClr val="accent5">
                  <a:lumMod val="40000"/>
                  <a:lumOff val="60000"/>
                </a:schemeClr>
              </a:gs>
              <a:gs pos="7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Tree>
    <p:extLst>
      <p:ext uri="{BB962C8B-B14F-4D97-AF65-F5344CB8AC3E}">
        <p14:creationId xmlns:p14="http://schemas.microsoft.com/office/powerpoint/2010/main" val="2330739316"/>
      </p:ext>
    </p:extLst>
  </p:cSld>
  <p:clrMap bg1="lt1" tx1="dk1" bg2="lt2" tx2="dk2" accent1="accent1" accent2="accent2" accent3="accent3" accent4="accent4" accent5="accent5" accent6="accent6" hlink="hlink" folHlink="folHlink"/>
  <p:sldLayoutIdLst>
    <p:sldLayoutId id="2147483716" r:id="rId1"/>
  </p:sldLayoutIdLst>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5" name="角丸四角形 4"/>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Tree>
    <p:extLst>
      <p:ext uri="{BB962C8B-B14F-4D97-AF65-F5344CB8AC3E}">
        <p14:creationId xmlns:p14="http://schemas.microsoft.com/office/powerpoint/2010/main" val="2538490831"/>
      </p:ext>
    </p:extLst>
  </p:cSld>
  <p:clrMap bg1="lt1" tx1="dk1" bg2="lt2" tx2="dk2" accent1="accent1" accent2="accent2" accent3="accent3" accent4="accent4" accent5="accent5" accent6="accent6" hlink="hlink" folHlink="folHlink"/>
  <p:sldLayoutIdLst>
    <p:sldLayoutId id="2147483678" r:id="rId1"/>
  </p:sldLayoutIdLst>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556529947"/>
      </p:ext>
    </p:extLst>
  </p:cSld>
  <p:clrMap bg1="lt1" tx1="dk1" bg2="lt2" tx2="dk2" accent1="accent1" accent2="accent2" accent3="accent3" accent4="accent4" accent5="accent5" accent6="accent6" hlink="hlink" folHlink="folHlink"/>
  <p:sldLayoutIdLst>
    <p:sldLayoutId id="2147483721" r:id="rId1"/>
  </p:sldLayoutIdLst>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xmlns="" id="{E10559AF-36DE-422B-ABBD-B39E83F58A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52273" y="2641477"/>
            <a:ext cx="6891727" cy="3083970"/>
          </a:xfrm>
          <a:prstGeom prst="rect">
            <a:avLst/>
          </a:prstGeom>
        </p:spPr>
      </p:pic>
      <p:sp>
        <p:nvSpPr>
          <p:cNvPr id="7" name="正方形/長方形 6">
            <a:extLst>
              <a:ext uri="{FF2B5EF4-FFF2-40B4-BE49-F238E27FC236}">
                <a16:creationId xmlns:a16="http://schemas.microsoft.com/office/drawing/2014/main" xmlns="" id="{B5FA410A-CB5D-4818-B6FD-4263C833D5CD}"/>
              </a:ext>
            </a:extLst>
          </p:cNvPr>
          <p:cNvSpPr/>
          <p:nvPr userDrawn="1"/>
        </p:nvSpPr>
        <p:spPr>
          <a:xfrm>
            <a:off x="1583160" y="1993405"/>
            <a:ext cx="7560840" cy="3732042"/>
          </a:xfrm>
          <a:prstGeom prst="rect">
            <a:avLst/>
          </a:prstGeom>
          <a:gradFill>
            <a:gsLst>
              <a:gs pos="72000">
                <a:schemeClr val="bg1">
                  <a:alpha val="60000"/>
                </a:schemeClr>
              </a:gs>
              <a:gs pos="0">
                <a:schemeClr val="bg1">
                  <a:alpha val="89000"/>
                </a:schemeClr>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ndParaRPr>
          </a:p>
        </p:txBody>
      </p:sp>
      <p:sp>
        <p:nvSpPr>
          <p:cNvPr id="8" name="角丸四角形 6">
            <a:extLst>
              <a:ext uri="{FF2B5EF4-FFF2-40B4-BE49-F238E27FC236}">
                <a16:creationId xmlns:a16="http://schemas.microsoft.com/office/drawing/2014/main" xmlns="" id="{0BFB97FF-EDA1-486F-938C-3971F57AD918}"/>
              </a:ext>
            </a:extLst>
          </p:cNvPr>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a:solidFill>
                <a:schemeClr val="bg1"/>
              </a:solidFill>
              <a:latin typeface="Arial" panose="020B0604020202020204" pitchFamily="34" charset="0"/>
            </a:endParaRPr>
          </a:p>
        </p:txBody>
      </p:sp>
      <p:sp>
        <p:nvSpPr>
          <p:cNvPr id="9" name="スライド番号プレースホルダー 3">
            <a:extLst>
              <a:ext uri="{FF2B5EF4-FFF2-40B4-BE49-F238E27FC236}">
                <a16:creationId xmlns:a16="http://schemas.microsoft.com/office/drawing/2014/main" xmlns="" id="{7B20514C-AB0F-4EA9-8DB3-81CEB6859A96}"/>
              </a:ext>
            </a:extLst>
          </p:cNvPr>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168135343"/>
      </p:ext>
    </p:extLst>
  </p:cSld>
  <p:clrMap bg1="lt1" tx1="dk1" bg2="lt2" tx2="dk2" accent1="accent1" accent2="accent2" accent3="accent3" accent4="accent4" accent5="accent5" accent6="accent6" hlink="hlink" folHlink="folHlink"/>
  <p:sldLayoutIdLst>
    <p:sldLayoutId id="2147483719" r:id="rId1"/>
  </p:sldLayoutIdLst>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8"/>
          <p:cNvSpPr txBox="1">
            <a:spLocks/>
          </p:cNvSpPr>
          <p:nvPr/>
        </p:nvSpPr>
        <p:spPr>
          <a:xfrm>
            <a:off x="818390" y="1117814"/>
            <a:ext cx="6858000" cy="1323439"/>
          </a:xfrm>
          <a:prstGeom prst="rect">
            <a:avLst/>
          </a:prstGeom>
        </p:spPr>
        <p:txBody>
          <a:bodyPr anchor="ctr"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4000" dirty="0">
                <a:latin typeface="HGP創英角ｺﾞｼｯｸUB" panose="020B0900000000000000" pitchFamily="50" charset="-128"/>
                <a:ea typeface="HGP創英角ｺﾞｼｯｸUB" panose="020B0900000000000000" pitchFamily="50" charset="-128"/>
              </a:rPr>
              <a:t>「統計の入門</a:t>
            </a:r>
            <a:r>
              <a:rPr lang="ja-JP" altLang="en-US" sz="4000" dirty="0" smtClean="0">
                <a:latin typeface="HGP創英角ｺﾞｼｯｸUB" panose="020B0900000000000000" pitchFamily="50" charset="-128"/>
                <a:ea typeface="HGP創英角ｺﾞｼｯｸUB" panose="020B0900000000000000" pitchFamily="50" charset="-128"/>
              </a:rPr>
              <a:t>」 </a:t>
            </a:r>
            <a:r>
              <a:rPr lang="ja-JP" altLang="en-US" sz="2400" spc="-300" dirty="0" smtClean="0">
                <a:latin typeface="HGP創英角ｺﾞｼｯｸUB" panose="020B0900000000000000" pitchFamily="50" charset="-128"/>
                <a:ea typeface="HGP創英角ｺﾞｼｯｸUB" panose="020B0900000000000000" pitchFamily="50" charset="-128"/>
              </a:rPr>
              <a:t>＃</a:t>
            </a:r>
            <a:r>
              <a:rPr lang="en-US" altLang="ja-JP" sz="4000" spc="-300" dirty="0">
                <a:latin typeface="HGP創英角ｺﾞｼｯｸUB" panose="020B0900000000000000" pitchFamily="50" charset="-128"/>
                <a:ea typeface="HGP創英角ｺﾞｼｯｸUB" panose="020B0900000000000000" pitchFamily="50" charset="-128"/>
              </a:rPr>
              <a:t>4</a:t>
            </a:r>
            <a:r>
              <a:rPr lang="en-US" altLang="ja-JP" sz="4000" dirty="0">
                <a:latin typeface="HGP創英角ｺﾞｼｯｸUB" panose="020B0900000000000000" pitchFamily="50" charset="-128"/>
                <a:ea typeface="HGP創英角ｺﾞｼｯｸUB" panose="020B0900000000000000" pitchFamily="50" charset="-128"/>
              </a:rPr>
              <a:t/>
            </a:r>
            <a:br>
              <a:rPr lang="en-US" altLang="ja-JP" sz="4000" dirty="0">
                <a:latin typeface="HGP創英角ｺﾞｼｯｸUB" panose="020B0900000000000000" pitchFamily="50" charset="-128"/>
                <a:ea typeface="HGP創英角ｺﾞｼｯｸUB" panose="020B0900000000000000" pitchFamily="50" charset="-128"/>
              </a:rPr>
            </a:br>
            <a:r>
              <a:rPr lang="en-US" altLang="ja-JP" sz="4000" dirty="0">
                <a:latin typeface="HGP創英角ｺﾞｼｯｸUB" panose="020B0900000000000000" pitchFamily="50" charset="-128"/>
                <a:ea typeface="HGP創英角ｺﾞｼｯｸUB" panose="020B0900000000000000" pitchFamily="50" charset="-128"/>
              </a:rPr>
              <a:t>2</a:t>
            </a:r>
            <a:r>
              <a:rPr lang="ja-JP" altLang="en-US" sz="4000" dirty="0">
                <a:latin typeface="HGP創英角ｺﾞｼｯｸUB" panose="020B0900000000000000" pitchFamily="50" charset="-128"/>
                <a:ea typeface="HGP創英角ｺﾞｼｯｸUB" panose="020B0900000000000000" pitchFamily="50" charset="-128"/>
              </a:rPr>
              <a:t>元分割表</a:t>
            </a:r>
            <a:r>
              <a:rPr lang="en-US" altLang="ja-JP" sz="2400" dirty="0">
                <a:latin typeface="HGP創英角ｺﾞｼｯｸUB" panose="020B0900000000000000" pitchFamily="50" charset="-128"/>
                <a:ea typeface="HGP創英角ｺﾞｼｯｸUB" panose="020B0900000000000000" pitchFamily="50" charset="-128"/>
              </a:rPr>
              <a:t>(3/3)</a:t>
            </a:r>
            <a:endParaRPr lang="ja-JP" altLang="en-US" sz="4000" dirty="0">
              <a:latin typeface="HGP創英角ｺﾞｼｯｸUB" panose="020B0900000000000000" pitchFamily="50" charset="-128"/>
              <a:ea typeface="HGP創英角ｺﾞｼｯｸUB" panose="020B0900000000000000" pitchFamily="50" charset="-128"/>
            </a:endParaRPr>
          </a:p>
        </p:txBody>
      </p:sp>
      <p:sp>
        <p:nvSpPr>
          <p:cNvPr id="5" name="サブタイトル 11"/>
          <p:cNvSpPr txBox="1">
            <a:spLocks/>
          </p:cNvSpPr>
          <p:nvPr/>
        </p:nvSpPr>
        <p:spPr>
          <a:xfrm>
            <a:off x="818390" y="2956377"/>
            <a:ext cx="6858000" cy="1198868"/>
          </a:xfrm>
          <a:prstGeom prst="rect">
            <a:avLst/>
          </a:prstGeom>
        </p:spPr>
        <p:txBody>
          <a:bodyPr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京都大学</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国際高等教育院附属</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データ科学イノベーション教育研究センター</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97029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2" name="正方形/長方形 11"/>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43" name="正方形/長方形 42"/>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4" name="正方形/長方形 43"/>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5"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6"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47"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8"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sp>
        <p:nvSpPr>
          <p:cNvPr id="1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流行りだして、半分がインフルエンザの外来</a:t>
            </a:r>
          </a:p>
        </p:txBody>
      </p:sp>
      <p:sp>
        <p:nvSpPr>
          <p:cNvPr id="13" name="正方形/長方形 12"/>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4" name="正方形/長方形 13"/>
          <p:cNvSpPr/>
          <p:nvPr/>
        </p:nvSpPr>
        <p:spPr>
          <a:xfrm>
            <a:off x="6660232" y="211103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grpSp>
        <p:nvGrpSpPr>
          <p:cNvPr id="25" name="グループ化 24">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27" name="正方形/長方形 26">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28" name="タイトル 8">
              <a:extLst>
                <a:ext uri="{FF2B5EF4-FFF2-40B4-BE49-F238E27FC236}">
                  <a16:creationId xmlns="" xmlns:a16="http://schemas.microsoft.com/office/drawing/2014/main" id="{165F3D70-8A76-427F-8285-39BB10952F73}"/>
                </a:ext>
              </a:extLst>
            </p:cNvPr>
            <p:cNvSpPr txBox="1">
              <a:spLocks/>
            </p:cNvSpPr>
            <p:nvPr/>
          </p:nvSpPr>
          <p:spPr>
            <a:xfrm>
              <a:off x="4230783" y="1757635"/>
              <a:ext cx="1045755"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インフルエンザ</a:t>
              </a:r>
            </a:p>
          </p:txBody>
        </p:sp>
      </p:grpSp>
      <p:graphicFrame>
        <p:nvGraphicFramePr>
          <p:cNvPr id="29" name="表 28">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2422619195"/>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900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20</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920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98%</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100</a:t>
                      </a:r>
                      <a:endParaRPr kumimoji="1" lang="ja-JP" altLang="en-US" sz="2400" b="0" kern="1200" dirty="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12456</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1080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91%</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98%</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grpSp>
        <p:nvGrpSpPr>
          <p:cNvPr id="49" name="グループ化 48"/>
          <p:cNvGrpSpPr/>
          <p:nvPr/>
        </p:nvGrpSpPr>
        <p:grpSpPr>
          <a:xfrm>
            <a:off x="3075793" y="3131785"/>
            <a:ext cx="1296000" cy="1922067"/>
            <a:chOff x="2899756" y="3102990"/>
            <a:chExt cx="1222972" cy="1922067"/>
          </a:xfrm>
        </p:grpSpPr>
        <p:cxnSp>
          <p:nvCxnSpPr>
            <p:cNvPr id="50" name="直線コネクタ 49"/>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53" name="グループ化 52"/>
          <p:cNvGrpSpPr/>
          <p:nvPr/>
        </p:nvGrpSpPr>
        <p:grpSpPr>
          <a:xfrm>
            <a:off x="4591569" y="1004545"/>
            <a:ext cx="1052765" cy="1397930"/>
            <a:chOff x="4591569" y="975750"/>
            <a:chExt cx="1052765" cy="1397930"/>
          </a:xfrm>
        </p:grpSpPr>
        <p:cxnSp>
          <p:nvCxnSpPr>
            <p:cNvPr id="54" name="直線コネクタ 53"/>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2151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2" name="正方形/長方形 11"/>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42" name="正方形/長方形 41"/>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3" name="正方形/長方形 42"/>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4"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5"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46"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7"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sp>
        <p:nvSpPr>
          <p:cNvPr id="1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流行ピーク、８割がインフルエンザの外来</a:t>
            </a:r>
          </a:p>
        </p:txBody>
      </p:sp>
      <p:sp>
        <p:nvSpPr>
          <p:cNvPr id="13" name="正方形/長方形 12"/>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grpSp>
        <p:nvGrpSpPr>
          <p:cNvPr id="22" name="グループ化 21">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23" name="正方形/長方形 22">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25" name="タイトル 8">
              <a:extLst>
                <a:ext uri="{FF2B5EF4-FFF2-40B4-BE49-F238E27FC236}">
                  <a16:creationId xmlns="" xmlns:a16="http://schemas.microsoft.com/office/drawing/2014/main" id="{165F3D70-8A76-427F-8285-39BB10952F73}"/>
                </a:ext>
              </a:extLst>
            </p:cNvPr>
            <p:cNvSpPr txBox="1">
              <a:spLocks/>
            </p:cNvSpPr>
            <p:nvPr/>
          </p:nvSpPr>
          <p:spPr>
            <a:xfrm>
              <a:off x="4230783" y="1757635"/>
              <a:ext cx="1045755"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インフルエンザ</a:t>
              </a:r>
            </a:p>
          </p:txBody>
        </p:sp>
      </p:grpSp>
      <p:graphicFrame>
        <p:nvGraphicFramePr>
          <p:cNvPr id="27" name="表 26">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995522806"/>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1540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8</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1548</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99.5%</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160</a:t>
                      </a:r>
                      <a:endParaRPr kumimoji="1" lang="ja-JP" altLang="en-US" sz="2400" b="0" kern="1200" dirty="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392</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552</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71%</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1600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400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98%</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grpSp>
        <p:nvGrpSpPr>
          <p:cNvPr id="48" name="グループ化 47"/>
          <p:cNvGrpSpPr/>
          <p:nvPr/>
        </p:nvGrpSpPr>
        <p:grpSpPr>
          <a:xfrm>
            <a:off x="3075793" y="3131785"/>
            <a:ext cx="1296000" cy="1922067"/>
            <a:chOff x="2899756" y="3102990"/>
            <a:chExt cx="1222972" cy="1922067"/>
          </a:xfrm>
        </p:grpSpPr>
        <p:cxnSp>
          <p:nvCxnSpPr>
            <p:cNvPr id="49" name="直線コネクタ 48"/>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52" name="グループ化 51"/>
          <p:cNvGrpSpPr/>
          <p:nvPr/>
        </p:nvGrpSpPr>
        <p:grpSpPr>
          <a:xfrm>
            <a:off x="4591569" y="1004545"/>
            <a:ext cx="1052765" cy="1397930"/>
            <a:chOff x="4591569" y="975750"/>
            <a:chExt cx="1052765" cy="1397930"/>
          </a:xfrm>
        </p:grpSpPr>
        <p:cxnSp>
          <p:nvCxnSpPr>
            <p:cNvPr id="53" name="直線コネクタ 52"/>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28882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コンテンツ プレースホルダー 4"/>
          <p:cNvPicPr>
            <a:picLocks noChangeAspect="1"/>
          </p:cNvPicPr>
          <p:nvPr/>
        </p:nvPicPr>
        <p:blipFill>
          <a:blip r:embed="rId3"/>
          <a:stretch>
            <a:fillRect/>
          </a:stretch>
        </p:blipFill>
        <p:spPr>
          <a:xfrm>
            <a:off x="4898008" y="1392582"/>
            <a:ext cx="3724446" cy="3725741"/>
          </a:xfrm>
          <a:prstGeom prst="rect">
            <a:avLst/>
          </a:prstGeom>
        </p:spPr>
      </p:pic>
      <p:grpSp>
        <p:nvGrpSpPr>
          <p:cNvPr id="29" name="グループ化 28">
            <a:extLst>
              <a:ext uri="{FF2B5EF4-FFF2-40B4-BE49-F238E27FC236}">
                <a16:creationId xmlns="" xmlns:a16="http://schemas.microsoft.com/office/drawing/2014/main" id="{730F3A11-2D5A-4F7E-905E-F8CD633CC2ED}"/>
              </a:ext>
            </a:extLst>
          </p:cNvPr>
          <p:cNvGrpSpPr/>
          <p:nvPr/>
        </p:nvGrpSpPr>
        <p:grpSpPr>
          <a:xfrm>
            <a:off x="892274" y="1149326"/>
            <a:ext cx="3960441" cy="892659"/>
            <a:chOff x="1216660" y="1401219"/>
            <a:chExt cx="3960441" cy="892659"/>
          </a:xfrm>
        </p:grpSpPr>
        <p:sp>
          <p:nvSpPr>
            <p:cNvPr id="30" name="タイトル 8">
              <a:extLst>
                <a:ext uri="{FF2B5EF4-FFF2-40B4-BE49-F238E27FC236}">
                  <a16:creationId xmlns="" xmlns:a16="http://schemas.microsoft.com/office/drawing/2014/main" id="{7B34AE37-E96E-47BA-96D2-38C046567D39}"/>
                </a:ext>
              </a:extLst>
            </p:cNvPr>
            <p:cNvSpPr txBox="1">
              <a:spLocks/>
            </p:cNvSpPr>
            <p:nvPr/>
          </p:nvSpPr>
          <p:spPr>
            <a:xfrm>
              <a:off x="1314587" y="1401219"/>
              <a:ext cx="3862514" cy="89265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事前確率は</a:t>
              </a:r>
              <a:r>
                <a:rPr lang="en-US" altLang="ja-JP" sz="2200" dirty="0">
                  <a:latin typeface="HGP創英角ｺﾞｼｯｸUB" panose="020B0900000000000000" pitchFamily="50" charset="-128"/>
                  <a:ea typeface="HGP創英角ｺﾞｼｯｸUB" panose="020B0900000000000000" pitchFamily="50" charset="-128"/>
                </a:rPr>
                <a:t>3</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50%</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80%</a:t>
              </a:r>
              <a:r>
                <a:rPr lang="ja-JP" altLang="en-US" sz="2200" dirty="0">
                  <a:latin typeface="HGP創英角ｺﾞｼｯｸUB" panose="020B0900000000000000" pitchFamily="50" charset="-128"/>
                  <a:ea typeface="HGP創英角ｺﾞｼｯｸUB" panose="020B0900000000000000" pitchFamily="50" charset="-128"/>
                </a:rPr>
                <a:t>と</a:t>
              </a:r>
              <a:endParaRPr lang="en-US" altLang="ja-JP" sz="2200" dirty="0">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流行状況によって変化</a:t>
              </a:r>
            </a:p>
          </p:txBody>
        </p:sp>
        <p:sp>
          <p:nvSpPr>
            <p:cNvPr id="31" name="正方形/長方形 30">
              <a:extLst>
                <a:ext uri="{FF2B5EF4-FFF2-40B4-BE49-F238E27FC236}">
                  <a16:creationId xmlns="" xmlns:a16="http://schemas.microsoft.com/office/drawing/2014/main" id="{F1DC2CAF-3C60-4174-A919-EEBF1630E8DC}"/>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200" dirty="0">
                <a:solidFill>
                  <a:schemeClr val="tx1"/>
                </a:solidFill>
                <a:effectLst/>
                <a:latin typeface="Arial" panose="020B0604020202020204" pitchFamily="34" charset="0"/>
              </a:endParaRPr>
            </a:p>
          </p:txBody>
        </p:sp>
      </p:grpSp>
      <p:grpSp>
        <p:nvGrpSpPr>
          <p:cNvPr id="32" name="グループ化 31">
            <a:extLst>
              <a:ext uri="{FF2B5EF4-FFF2-40B4-BE49-F238E27FC236}">
                <a16:creationId xmlns="" xmlns:a16="http://schemas.microsoft.com/office/drawing/2014/main" id="{C3A3BEA5-D27C-4585-8F4C-BE7C5D7F584A}"/>
              </a:ext>
            </a:extLst>
          </p:cNvPr>
          <p:cNvGrpSpPr/>
          <p:nvPr/>
        </p:nvGrpSpPr>
        <p:grpSpPr>
          <a:xfrm>
            <a:off x="892274" y="2045890"/>
            <a:ext cx="2484289" cy="506009"/>
            <a:chOff x="1216660" y="1401219"/>
            <a:chExt cx="2484289" cy="506009"/>
          </a:xfrm>
        </p:grpSpPr>
        <p:sp>
          <p:nvSpPr>
            <p:cNvPr id="33" name="タイトル 8">
              <a:extLst>
                <a:ext uri="{FF2B5EF4-FFF2-40B4-BE49-F238E27FC236}">
                  <a16:creationId xmlns="" xmlns:a16="http://schemas.microsoft.com/office/drawing/2014/main" id="{69B88029-7224-4A30-B79A-597477F85B00}"/>
                </a:ext>
              </a:extLst>
            </p:cNvPr>
            <p:cNvSpPr txBox="1">
              <a:spLocks/>
            </p:cNvSpPr>
            <p:nvPr/>
          </p:nvSpPr>
          <p:spPr>
            <a:xfrm>
              <a:off x="1314586" y="1401219"/>
              <a:ext cx="2386363"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事後確率は</a:t>
              </a:r>
            </a:p>
          </p:txBody>
        </p:sp>
        <p:sp>
          <p:nvSpPr>
            <p:cNvPr id="34" name="正方形/長方形 33">
              <a:extLst>
                <a:ext uri="{FF2B5EF4-FFF2-40B4-BE49-F238E27FC236}">
                  <a16:creationId xmlns="" xmlns:a16="http://schemas.microsoft.com/office/drawing/2014/main" id="{BBE20906-E390-4465-9353-5D13FFF239B2}"/>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200" dirty="0">
                <a:solidFill>
                  <a:schemeClr val="tx1"/>
                </a:solidFill>
                <a:effectLst/>
                <a:latin typeface="Arial" panose="020B0604020202020204" pitchFamily="34" charset="0"/>
              </a:endParaRPr>
            </a:p>
          </p:txBody>
        </p:sp>
      </p:grpSp>
      <p:sp>
        <p:nvSpPr>
          <p:cNvPr id="35" name="タイトル 8">
            <a:extLst>
              <a:ext uri="{FF2B5EF4-FFF2-40B4-BE49-F238E27FC236}">
                <a16:creationId xmlns="" xmlns:a16="http://schemas.microsoft.com/office/drawing/2014/main" id="{C2C47587-CD0F-4B3A-9BF2-82F2BA93C4DB}"/>
              </a:ext>
            </a:extLst>
          </p:cNvPr>
          <p:cNvSpPr txBox="1">
            <a:spLocks/>
          </p:cNvSpPr>
          <p:nvPr/>
        </p:nvSpPr>
        <p:spPr>
          <a:xfrm>
            <a:off x="1287264" y="2417848"/>
            <a:ext cx="3718498" cy="11121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zh-TW" altLang="en-US" sz="1800" dirty="0" smtClean="0">
                <a:latin typeface="HGP創英角ｺﾞｼｯｸUB" panose="020B0900000000000000" pitchFamily="50" charset="-128"/>
                <a:ea typeface="HGP創英角ｺﾞｼｯｸUB" panose="020B0900000000000000" pitchFamily="50" charset="-128"/>
              </a:rPr>
              <a:t>陽性的中率</a:t>
            </a:r>
            <a:endParaRPr lang="en-US" altLang="zh-TW" sz="1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000" dirty="0" smtClean="0">
                <a:solidFill>
                  <a:srgbClr val="0000FF"/>
                </a:solidFill>
                <a:latin typeface="HGP創英角ｺﾞｼｯｸUB" panose="020B0900000000000000" pitchFamily="50" charset="-128"/>
                <a:ea typeface="HGP創英角ｺﾞｼｯｸUB" panose="020B0900000000000000" pitchFamily="50" charset="-128"/>
              </a:rPr>
              <a:t>　　　</a:t>
            </a:r>
            <a:r>
              <a:rPr lang="en-US" altLang="zh-TW" sz="2000" dirty="0" smtClean="0">
                <a:latin typeface="HGP創英角ｺﾞｼｯｸUB" panose="020B0900000000000000" pitchFamily="50" charset="-128"/>
                <a:ea typeface="HGP創英角ｺﾞｼｯｸUB" panose="020B0900000000000000" pitchFamily="50" charset="-128"/>
              </a:rPr>
              <a:t>52</a:t>
            </a:r>
            <a:r>
              <a:rPr lang="zh-TW" altLang="en-US" sz="2000" dirty="0">
                <a:latin typeface="HGP創英角ｺﾞｼｯｸUB" panose="020B0900000000000000" pitchFamily="50" charset="-128"/>
                <a:ea typeface="HGP創英角ｺﾞｼｯｸUB" panose="020B0900000000000000" pitchFamily="50" charset="-128"/>
              </a:rPr>
              <a:t>％＞</a:t>
            </a:r>
            <a:r>
              <a:rPr lang="en-US" altLang="zh-TW" sz="2000" dirty="0">
                <a:latin typeface="HGP創英角ｺﾞｼｯｸUB" panose="020B0900000000000000" pitchFamily="50" charset="-128"/>
                <a:ea typeface="HGP創英角ｺﾞｼｯｸUB" panose="020B0900000000000000" pitchFamily="50" charset="-128"/>
              </a:rPr>
              <a:t>98%</a:t>
            </a:r>
            <a:r>
              <a:rPr lang="zh-TW" altLang="en-US" sz="2000" dirty="0">
                <a:latin typeface="HGP創英角ｺﾞｼｯｸUB" panose="020B0900000000000000" pitchFamily="50" charset="-128"/>
                <a:ea typeface="HGP創英角ｺﾞｼｯｸUB" panose="020B0900000000000000" pitchFamily="50" charset="-128"/>
              </a:rPr>
              <a:t>＞</a:t>
            </a:r>
            <a:r>
              <a:rPr lang="en-US" altLang="zh-TW" sz="2000" dirty="0">
                <a:latin typeface="HGP創英角ｺﾞｼｯｸUB" panose="020B0900000000000000" pitchFamily="50" charset="-128"/>
                <a:ea typeface="HGP創英角ｺﾞｼｯｸUB" panose="020B0900000000000000" pitchFamily="50" charset="-128"/>
              </a:rPr>
              <a:t>99.5%</a:t>
            </a:r>
          </a:p>
          <a:p>
            <a:pPr>
              <a:lnSpc>
                <a:spcPct val="100000"/>
              </a:lnSpc>
            </a:pPr>
            <a:r>
              <a:rPr lang="zh-TW" altLang="en-US" sz="1800" dirty="0" smtClean="0">
                <a:latin typeface="HGP創英角ｺﾞｼｯｸUB" panose="020B0900000000000000" pitchFamily="50" charset="-128"/>
                <a:ea typeface="HGP創英角ｺﾞｼｯｸUB" panose="020B0900000000000000" pitchFamily="50" charset="-128"/>
              </a:rPr>
              <a:t>陰性的中率</a:t>
            </a:r>
            <a:endParaRPr lang="en-US" altLang="zh-TW" sz="1800" dirty="0">
              <a:solidFill>
                <a:srgbClr val="0000FF"/>
              </a:solidFill>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000" dirty="0" smtClean="0">
                <a:solidFill>
                  <a:srgbClr val="0000FF"/>
                </a:solidFill>
                <a:latin typeface="HGP創英角ｺﾞｼｯｸUB" panose="020B0900000000000000" pitchFamily="50" charset="-128"/>
                <a:ea typeface="HGP創英角ｺﾞｼｯｸUB" panose="020B0900000000000000" pitchFamily="50" charset="-128"/>
              </a:rPr>
              <a:t>　　　</a:t>
            </a:r>
            <a:r>
              <a:rPr lang="en-US" altLang="zh-TW" sz="2000" dirty="0" smtClean="0">
                <a:latin typeface="HGP創英角ｺﾞｼｯｸUB" panose="020B0900000000000000" pitchFamily="50" charset="-128"/>
                <a:ea typeface="HGP創英角ｺﾞｼｯｸUB" panose="020B0900000000000000" pitchFamily="50" charset="-128"/>
              </a:rPr>
              <a:t>99.8</a:t>
            </a:r>
            <a:r>
              <a:rPr lang="zh-TW" altLang="en-US" sz="2000" dirty="0">
                <a:latin typeface="HGP創英角ｺﾞｼｯｸUB" panose="020B0900000000000000" pitchFamily="50" charset="-128"/>
                <a:ea typeface="HGP創英角ｺﾞｼｯｸUB" panose="020B0900000000000000" pitchFamily="50" charset="-128"/>
              </a:rPr>
              <a:t>％＞</a:t>
            </a:r>
            <a:r>
              <a:rPr lang="en-US" altLang="zh-TW" sz="2000" dirty="0">
                <a:latin typeface="HGP創英角ｺﾞｼｯｸUB" panose="020B0900000000000000" pitchFamily="50" charset="-128"/>
                <a:ea typeface="HGP創英角ｺﾞｼｯｸUB" panose="020B0900000000000000" pitchFamily="50" charset="-128"/>
              </a:rPr>
              <a:t>91%</a:t>
            </a:r>
            <a:r>
              <a:rPr lang="zh-TW" altLang="en-US" sz="2000" dirty="0">
                <a:latin typeface="HGP創英角ｺﾞｼｯｸUB" panose="020B0900000000000000" pitchFamily="50" charset="-128"/>
                <a:ea typeface="HGP創英角ｺﾞｼｯｸUB" panose="020B0900000000000000" pitchFamily="50" charset="-128"/>
              </a:rPr>
              <a:t>＞</a:t>
            </a:r>
            <a:r>
              <a:rPr lang="en-US" altLang="zh-TW" sz="2000" dirty="0">
                <a:latin typeface="HGP創英角ｺﾞｼｯｸUB" panose="020B0900000000000000" pitchFamily="50" charset="-128"/>
                <a:ea typeface="HGP創英角ｺﾞｼｯｸUB" panose="020B0900000000000000" pitchFamily="50" charset="-128"/>
              </a:rPr>
              <a:t>71%</a:t>
            </a:r>
          </a:p>
        </p:txBody>
      </p:sp>
      <p:grpSp>
        <p:nvGrpSpPr>
          <p:cNvPr id="36" name="グループ化 35">
            <a:extLst>
              <a:ext uri="{FF2B5EF4-FFF2-40B4-BE49-F238E27FC236}">
                <a16:creationId xmlns="" xmlns:a16="http://schemas.microsoft.com/office/drawing/2014/main" id="{B3DE312C-905E-481E-A9E5-FB54EE8B4BF5}"/>
              </a:ext>
            </a:extLst>
          </p:cNvPr>
          <p:cNvGrpSpPr/>
          <p:nvPr/>
        </p:nvGrpSpPr>
        <p:grpSpPr>
          <a:xfrm>
            <a:off x="892274" y="3771201"/>
            <a:ext cx="3816424" cy="926981"/>
            <a:chOff x="1216660" y="1401219"/>
            <a:chExt cx="3816424" cy="926981"/>
          </a:xfrm>
        </p:grpSpPr>
        <p:sp>
          <p:nvSpPr>
            <p:cNvPr id="37" name="タイトル 8">
              <a:extLst>
                <a:ext uri="{FF2B5EF4-FFF2-40B4-BE49-F238E27FC236}">
                  <a16:creationId xmlns="" xmlns:a16="http://schemas.microsoft.com/office/drawing/2014/main" id="{51DEF4BC-B412-4460-AD65-D230CB613D83}"/>
                </a:ext>
              </a:extLst>
            </p:cNvPr>
            <p:cNvSpPr txBox="1">
              <a:spLocks/>
            </p:cNvSpPr>
            <p:nvPr/>
          </p:nvSpPr>
          <p:spPr>
            <a:xfrm>
              <a:off x="1314586" y="1401219"/>
              <a:ext cx="3718498" cy="92698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流行状況によって</a:t>
              </a:r>
              <a:endParaRPr lang="en-US" altLang="ja-JP" sz="2200" dirty="0">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検査の意義が変わってくる</a:t>
              </a:r>
            </a:p>
          </p:txBody>
        </p:sp>
        <p:sp>
          <p:nvSpPr>
            <p:cNvPr id="38" name="正方形/長方形 37">
              <a:extLst>
                <a:ext uri="{FF2B5EF4-FFF2-40B4-BE49-F238E27FC236}">
                  <a16:creationId xmlns="" xmlns:a16="http://schemas.microsoft.com/office/drawing/2014/main" id="{48500C68-FD62-478C-90FC-922BC726ECF7}"/>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200" dirty="0">
                <a:solidFill>
                  <a:schemeClr val="tx1"/>
                </a:solidFill>
                <a:effectLst/>
                <a:latin typeface="Arial" panose="020B0604020202020204" pitchFamily="34" charset="0"/>
              </a:endParaRPr>
            </a:p>
          </p:txBody>
        </p:sp>
      </p:grpSp>
      <p:sp>
        <p:nvSpPr>
          <p:cNvPr id="39" name="タイトル 8">
            <a:extLst>
              <a:ext uri="{FF2B5EF4-FFF2-40B4-BE49-F238E27FC236}">
                <a16:creationId xmlns="" xmlns:a16="http://schemas.microsoft.com/office/drawing/2014/main" id="{365BA83F-DF34-4199-8206-1A1AFECB34B9}"/>
              </a:ext>
            </a:extLst>
          </p:cNvPr>
          <p:cNvSpPr txBox="1">
            <a:spLocks/>
          </p:cNvSpPr>
          <p:nvPr/>
        </p:nvSpPr>
        <p:spPr>
          <a:xfrm>
            <a:off x="1287264" y="4473108"/>
            <a:ext cx="3286450" cy="70350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smtClean="0">
                <a:latin typeface="HGP創英角ｺﾞｼｯｸUB" panose="020B0900000000000000" pitchFamily="50" charset="-128"/>
                <a:ea typeface="HGP創英角ｺﾞｼｯｸUB" panose="020B0900000000000000" pitchFamily="50" charset="-128"/>
              </a:rPr>
              <a:t>多い</a:t>
            </a:r>
            <a:r>
              <a:rPr lang="ja-JP" altLang="en-US" sz="1800" dirty="0">
                <a:latin typeface="HGP創英角ｺﾞｼｯｸUB" panose="020B0900000000000000" pitchFamily="50" charset="-128"/>
                <a:ea typeface="HGP創英角ｺﾞｼｯｸUB" panose="020B0900000000000000" pitchFamily="50" charset="-128"/>
              </a:rPr>
              <a:t>時は陰性時に、</a:t>
            </a:r>
            <a:endParaRPr lang="en-US" altLang="ja-JP" sz="1800" dirty="0">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1800" dirty="0" smtClean="0">
                <a:latin typeface="HGP創英角ｺﾞｼｯｸUB" panose="020B0900000000000000" pitchFamily="50" charset="-128"/>
                <a:ea typeface="HGP創英角ｺﾞｼｯｸUB" panose="020B0900000000000000" pitchFamily="50" charset="-128"/>
              </a:rPr>
              <a:t>少ない</a:t>
            </a:r>
            <a:r>
              <a:rPr lang="ja-JP" altLang="en-US" sz="1800" dirty="0">
                <a:latin typeface="HGP創英角ｺﾞｼｯｸUB" panose="020B0900000000000000" pitchFamily="50" charset="-128"/>
                <a:ea typeface="HGP創英角ｺﾞｼｯｸUB" panose="020B0900000000000000" pitchFamily="50" charset="-128"/>
              </a:rPr>
              <a:t>時は陽性時に悩ましい！</a:t>
            </a:r>
          </a:p>
        </p:txBody>
      </p:sp>
      <p:sp>
        <p:nvSpPr>
          <p:cNvPr id="40" name="正方形/長方形 39"/>
          <p:cNvSpPr>
            <a:spLocks noChangeAspect="1"/>
          </p:cNvSpPr>
          <p:nvPr/>
        </p:nvSpPr>
        <p:spPr>
          <a:xfrm>
            <a:off x="1180881" y="4605414"/>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1" name="正方形/長方形 40"/>
          <p:cNvSpPr>
            <a:spLocks noChangeAspect="1"/>
          </p:cNvSpPr>
          <p:nvPr/>
        </p:nvSpPr>
        <p:spPr>
          <a:xfrm>
            <a:off x="1180881" y="2582962"/>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2" name="正方形/長方形 41"/>
          <p:cNvSpPr>
            <a:spLocks noChangeAspect="1"/>
          </p:cNvSpPr>
          <p:nvPr/>
        </p:nvSpPr>
        <p:spPr>
          <a:xfrm>
            <a:off x="1180881" y="3155858"/>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18"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診断学はベイズ更新とともに</a:t>
            </a:r>
          </a:p>
        </p:txBody>
      </p:sp>
      <p:sp>
        <p:nvSpPr>
          <p:cNvPr id="2" name="正方形/長方形 1"/>
          <p:cNvSpPr/>
          <p:nvPr/>
        </p:nvSpPr>
        <p:spPr>
          <a:xfrm>
            <a:off x="4828767" y="1678391"/>
            <a:ext cx="3681933" cy="3390213"/>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Tree>
    <p:extLst>
      <p:ext uri="{BB962C8B-B14F-4D97-AF65-F5344CB8AC3E}">
        <p14:creationId xmlns:p14="http://schemas.microsoft.com/office/powerpoint/2010/main" val="1163429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 xmlns:a16="http://schemas.microsoft.com/office/drawing/2014/main" id="{40104686-4AFE-4590-AEB6-C7F047F9F609}"/>
              </a:ext>
            </a:extLst>
          </p:cNvPr>
          <p:cNvGrpSpPr/>
          <p:nvPr/>
        </p:nvGrpSpPr>
        <p:grpSpPr>
          <a:xfrm>
            <a:off x="611189" y="1089061"/>
            <a:ext cx="6553099" cy="610167"/>
            <a:chOff x="611189" y="694174"/>
            <a:chExt cx="6553099" cy="610167"/>
          </a:xfrm>
        </p:grpSpPr>
        <p:sp>
          <p:nvSpPr>
            <p:cNvPr id="4" name="タイトル 8">
              <a:extLst>
                <a:ext uri="{FF2B5EF4-FFF2-40B4-BE49-F238E27FC236}">
                  <a16:creationId xmlns="" xmlns:a16="http://schemas.microsoft.com/office/drawing/2014/main" id="{93848FA9-E201-41D9-AA4F-245C005E60E7}"/>
                </a:ext>
              </a:extLst>
            </p:cNvPr>
            <p:cNvSpPr txBox="1">
              <a:spLocks/>
            </p:cNvSpPr>
            <p:nvPr/>
          </p:nvSpPr>
          <p:spPr>
            <a:xfrm>
              <a:off x="810345" y="694174"/>
              <a:ext cx="6353943"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その他の種類のデータの集計</a:t>
              </a:r>
            </a:p>
          </p:txBody>
        </p:sp>
        <p:sp>
          <p:nvSpPr>
            <p:cNvPr id="5" name="正方形/長方形 4">
              <a:extLst>
                <a:ext uri="{FF2B5EF4-FFF2-40B4-BE49-F238E27FC236}">
                  <a16:creationId xmlns="" xmlns:a16="http://schemas.microsoft.com/office/drawing/2014/main" id="{F18B5CE6-EB70-420D-9E03-013A72456C03}"/>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24" name="グループ化 23"/>
          <p:cNvGrpSpPr/>
          <p:nvPr/>
        </p:nvGrpSpPr>
        <p:grpSpPr>
          <a:xfrm>
            <a:off x="892274" y="1697985"/>
            <a:ext cx="4039767" cy="500400"/>
            <a:chOff x="892274" y="1604711"/>
            <a:chExt cx="4039767" cy="500400"/>
          </a:xfrm>
        </p:grpSpPr>
        <p:sp>
          <p:nvSpPr>
            <p:cNvPr id="6" name="タイトル 8">
              <a:extLst>
                <a:ext uri="{FF2B5EF4-FFF2-40B4-BE49-F238E27FC236}">
                  <a16:creationId xmlns="" xmlns:a16="http://schemas.microsoft.com/office/drawing/2014/main" id="{DA202431-B51F-48AE-879D-67E1864ADB3D}"/>
                </a:ext>
              </a:extLst>
            </p:cNvPr>
            <p:cNvSpPr txBox="1">
              <a:spLocks/>
            </p:cNvSpPr>
            <p:nvPr/>
          </p:nvSpPr>
          <p:spPr>
            <a:xfrm>
              <a:off x="1004665" y="1604711"/>
              <a:ext cx="3927376" cy="500400"/>
            </a:xfrm>
            <a:prstGeom prst="rect">
              <a:avLst/>
            </a:prstGeom>
          </p:spPr>
          <p:txBody>
            <a:bodyPr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三項目以上の名義</a:t>
              </a:r>
              <a:r>
                <a:rPr lang="ja-JP" altLang="en-US" sz="2200" dirty="0" smtClean="0">
                  <a:latin typeface="HGP創英角ｺﾞｼｯｸUB" panose="020B0900000000000000" pitchFamily="50" charset="-128"/>
                  <a:ea typeface="HGP創英角ｺﾞｼｯｸUB" panose="020B0900000000000000" pitchFamily="50" charset="-128"/>
                </a:rPr>
                <a:t>尺度</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7" name="正方形/長方形 6">
              <a:extLst>
                <a:ext uri="{FF2B5EF4-FFF2-40B4-BE49-F238E27FC236}">
                  <a16:creationId xmlns="" xmlns:a16="http://schemas.microsoft.com/office/drawing/2014/main" id="{443295FC-365F-4013-842F-75628C3AE2DF}"/>
                </a:ext>
              </a:extLst>
            </p:cNvPr>
            <p:cNvSpPr>
              <a:spLocks noChangeAspect="1"/>
            </p:cNvSpPr>
            <p:nvPr/>
          </p:nvSpPr>
          <p:spPr>
            <a:xfrm>
              <a:off x="892274" y="179900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11"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項目データの集計</a:t>
            </a:r>
          </a:p>
        </p:txBody>
      </p:sp>
      <p:grpSp>
        <p:nvGrpSpPr>
          <p:cNvPr id="23" name="グループ化 22"/>
          <p:cNvGrpSpPr/>
          <p:nvPr/>
        </p:nvGrpSpPr>
        <p:grpSpPr>
          <a:xfrm>
            <a:off x="892274" y="2212811"/>
            <a:ext cx="4039767" cy="500400"/>
            <a:chOff x="892274" y="2077812"/>
            <a:chExt cx="4039767" cy="500400"/>
          </a:xfrm>
        </p:grpSpPr>
        <p:sp>
          <p:nvSpPr>
            <p:cNvPr id="8" name="正方形/長方形 7">
              <a:extLst>
                <a:ext uri="{FF2B5EF4-FFF2-40B4-BE49-F238E27FC236}">
                  <a16:creationId xmlns="" xmlns:a16="http://schemas.microsoft.com/office/drawing/2014/main" id="{10BCA58D-09F3-46FA-9D49-07A6392B4012}"/>
                </a:ext>
              </a:extLst>
            </p:cNvPr>
            <p:cNvSpPr>
              <a:spLocks noChangeAspect="1"/>
            </p:cNvSpPr>
            <p:nvPr/>
          </p:nvSpPr>
          <p:spPr>
            <a:xfrm>
              <a:off x="892274" y="2273658"/>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2" name="タイトル 8">
              <a:extLst>
                <a:ext uri="{FF2B5EF4-FFF2-40B4-BE49-F238E27FC236}">
                  <a16:creationId xmlns="" xmlns:a16="http://schemas.microsoft.com/office/drawing/2014/main" id="{DA202431-B51F-48AE-879D-67E1864ADB3D}"/>
                </a:ext>
              </a:extLst>
            </p:cNvPr>
            <p:cNvSpPr txBox="1">
              <a:spLocks/>
            </p:cNvSpPr>
            <p:nvPr/>
          </p:nvSpPr>
          <p:spPr>
            <a:xfrm>
              <a:off x="1004665" y="2077812"/>
              <a:ext cx="3927376" cy="500400"/>
            </a:xfrm>
            <a:prstGeom prst="rect">
              <a:avLst/>
            </a:prstGeom>
          </p:spPr>
          <p:txBody>
            <a:bodyPr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順序尺度</a:t>
              </a:r>
              <a:endParaRPr lang="ja-JP" altLang="en-US" sz="2200" dirty="0">
                <a:latin typeface="HGP創英角ｺﾞｼｯｸUB" panose="020B0900000000000000" pitchFamily="50" charset="-128"/>
                <a:ea typeface="HGP創英角ｺﾞｼｯｸUB" panose="020B0900000000000000" pitchFamily="50" charset="-128"/>
              </a:endParaRPr>
            </a:p>
          </p:txBody>
        </p:sp>
      </p:grpSp>
      <p:grpSp>
        <p:nvGrpSpPr>
          <p:cNvPr id="22" name="グループ化 21"/>
          <p:cNvGrpSpPr/>
          <p:nvPr/>
        </p:nvGrpSpPr>
        <p:grpSpPr>
          <a:xfrm>
            <a:off x="892274" y="2727637"/>
            <a:ext cx="4039767" cy="500400"/>
            <a:chOff x="892274" y="2550913"/>
            <a:chExt cx="4039767" cy="500400"/>
          </a:xfrm>
        </p:grpSpPr>
        <p:sp>
          <p:nvSpPr>
            <p:cNvPr id="9" name="正方形/長方形 8">
              <a:extLst>
                <a:ext uri="{FF2B5EF4-FFF2-40B4-BE49-F238E27FC236}">
                  <a16:creationId xmlns="" xmlns:a16="http://schemas.microsoft.com/office/drawing/2014/main" id="{A95676E9-5878-4518-9006-2305A134CBC9}"/>
                </a:ext>
              </a:extLst>
            </p:cNvPr>
            <p:cNvSpPr>
              <a:spLocks noChangeAspect="1"/>
            </p:cNvSpPr>
            <p:nvPr/>
          </p:nvSpPr>
          <p:spPr>
            <a:xfrm>
              <a:off x="892274" y="274831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3" name="タイトル 8">
              <a:extLst>
                <a:ext uri="{FF2B5EF4-FFF2-40B4-BE49-F238E27FC236}">
                  <a16:creationId xmlns="" xmlns:a16="http://schemas.microsoft.com/office/drawing/2014/main" id="{DA202431-B51F-48AE-879D-67E1864ADB3D}"/>
                </a:ext>
              </a:extLst>
            </p:cNvPr>
            <p:cNvSpPr txBox="1">
              <a:spLocks/>
            </p:cNvSpPr>
            <p:nvPr/>
          </p:nvSpPr>
          <p:spPr>
            <a:xfrm>
              <a:off x="1004665" y="2550913"/>
              <a:ext cx="3927376" cy="500400"/>
            </a:xfrm>
            <a:prstGeom prst="rect">
              <a:avLst/>
            </a:prstGeom>
          </p:spPr>
          <p:txBody>
            <a:bodyPr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これら</a:t>
              </a:r>
              <a:r>
                <a:rPr lang="ja-JP" altLang="en-US" sz="2200" dirty="0">
                  <a:latin typeface="HGP創英角ｺﾞｼｯｸUB" panose="020B0900000000000000" pitchFamily="50" charset="-128"/>
                  <a:ea typeface="HGP創英角ｺﾞｼｯｸUB" panose="020B0900000000000000" pitchFamily="50" charset="-128"/>
                </a:rPr>
                <a:t>のクロス</a:t>
              </a:r>
              <a:r>
                <a:rPr lang="ja-JP" altLang="en-US" sz="2200" dirty="0" smtClean="0">
                  <a:latin typeface="HGP創英角ｺﾞｼｯｸUB" panose="020B0900000000000000" pitchFamily="50" charset="-128"/>
                  <a:ea typeface="HGP創英角ｺﾞｼｯｸUB" panose="020B0900000000000000" pitchFamily="50" charset="-128"/>
                </a:rPr>
                <a:t>集計</a:t>
              </a:r>
              <a:endParaRPr lang="ja-JP" altLang="en-US" sz="2200" dirty="0">
                <a:latin typeface="HGP創英角ｺﾞｼｯｸUB" panose="020B0900000000000000" pitchFamily="50" charset="-128"/>
                <a:ea typeface="HGP創英角ｺﾞｼｯｸUB" panose="020B0900000000000000" pitchFamily="50" charset="-128"/>
              </a:endParaRPr>
            </a:p>
          </p:txBody>
        </p:sp>
      </p:grpSp>
      <p:grpSp>
        <p:nvGrpSpPr>
          <p:cNvPr id="2" name="グループ化 1"/>
          <p:cNvGrpSpPr/>
          <p:nvPr/>
        </p:nvGrpSpPr>
        <p:grpSpPr>
          <a:xfrm>
            <a:off x="892274" y="3242462"/>
            <a:ext cx="4039767" cy="500400"/>
            <a:chOff x="892274" y="3024015"/>
            <a:chExt cx="4039767" cy="500400"/>
          </a:xfrm>
        </p:grpSpPr>
        <p:sp>
          <p:nvSpPr>
            <p:cNvPr id="10" name="正方形/長方形 9">
              <a:extLst>
                <a:ext uri="{FF2B5EF4-FFF2-40B4-BE49-F238E27FC236}">
                  <a16:creationId xmlns="" xmlns:a16="http://schemas.microsoft.com/office/drawing/2014/main" id="{AC6C973C-4566-4C5C-A7EA-C4B554234FFC}"/>
                </a:ext>
              </a:extLst>
            </p:cNvPr>
            <p:cNvSpPr>
              <a:spLocks noChangeAspect="1"/>
            </p:cNvSpPr>
            <p:nvPr/>
          </p:nvSpPr>
          <p:spPr>
            <a:xfrm>
              <a:off x="892274" y="3222972"/>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4" name="タイトル 8">
              <a:extLst>
                <a:ext uri="{FF2B5EF4-FFF2-40B4-BE49-F238E27FC236}">
                  <a16:creationId xmlns="" xmlns:a16="http://schemas.microsoft.com/office/drawing/2014/main" id="{DA202431-B51F-48AE-879D-67E1864ADB3D}"/>
                </a:ext>
              </a:extLst>
            </p:cNvPr>
            <p:cNvSpPr txBox="1">
              <a:spLocks/>
            </p:cNvSpPr>
            <p:nvPr/>
          </p:nvSpPr>
          <p:spPr>
            <a:xfrm>
              <a:off x="1004665" y="3024015"/>
              <a:ext cx="3927376" cy="500400"/>
            </a:xfrm>
            <a:prstGeom prst="rect">
              <a:avLst/>
            </a:prstGeom>
          </p:spPr>
          <p:txBody>
            <a:bodyPr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複数</a:t>
              </a:r>
              <a:r>
                <a:rPr lang="ja-JP" altLang="en-US" sz="2200" dirty="0">
                  <a:latin typeface="HGP創英角ｺﾞｼｯｸUB" panose="020B0900000000000000" pitchFamily="50" charset="-128"/>
                  <a:ea typeface="HGP創英角ｺﾞｼｯｸUB" panose="020B0900000000000000" pitchFamily="50" charset="-128"/>
                </a:rPr>
                <a:t>回答の集計</a:t>
              </a:r>
            </a:p>
          </p:txBody>
        </p:sp>
      </p:grpSp>
    </p:spTree>
    <p:extLst>
      <p:ext uri="{BB962C8B-B14F-4D97-AF65-F5344CB8AC3E}">
        <p14:creationId xmlns:p14="http://schemas.microsoft.com/office/powerpoint/2010/main" val="2445836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 xmlns:a16="http://schemas.microsoft.com/office/drawing/2014/main" id="{4C435281-7B2A-4E13-9481-4D1A9AF28AEC}"/>
              </a:ext>
            </a:extLst>
          </p:cNvPr>
          <p:cNvSpPr txBox="1">
            <a:spLocks/>
          </p:cNvSpPr>
          <p:nvPr/>
        </p:nvSpPr>
        <p:spPr>
          <a:xfrm>
            <a:off x="1269117" y="719594"/>
            <a:ext cx="3302884" cy="3642959"/>
          </a:xfrm>
          <a:prstGeom prst="rect">
            <a:avLst/>
          </a:prstGeom>
        </p:spPr>
        <p:txBody>
          <a:bodyPr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1"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b="1"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イントロダクション</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データ特性、可視化</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ソフトウエア</a:t>
            </a:r>
          </a:p>
          <a:p>
            <a:pPr marL="0" indent="0" defTabSz="914400">
              <a:lnSpc>
                <a:spcPct val="120000"/>
              </a:lnSpc>
              <a:spcBef>
                <a:spcPct val="0"/>
              </a:spcBef>
              <a:buNone/>
            </a:pPr>
            <a:r>
              <a:rPr lang="en-US" altLang="ja-JP" sz="2800" b="0" dirty="0">
                <a:effectLst/>
                <a:latin typeface="HGP創英角ｺﾞｼｯｸUB" panose="020B0900000000000000" pitchFamily="50" charset="-128"/>
                <a:ea typeface="HGP創英角ｺﾞｼｯｸUB" panose="020B0900000000000000" pitchFamily="50" charset="-128"/>
                <a:cs typeface="+mj-cs"/>
              </a:rPr>
              <a:t>2</a:t>
            </a:r>
            <a:r>
              <a:rPr lang="ja-JP" altLang="en-US" sz="2800" b="0" dirty="0">
                <a:effectLst/>
                <a:latin typeface="HGP創英角ｺﾞｼｯｸUB" panose="020B0900000000000000" pitchFamily="50" charset="-128"/>
                <a:ea typeface="HGP創英角ｺﾞｼｯｸUB" panose="020B0900000000000000" pitchFamily="50" charset="-128"/>
                <a:cs typeface="+mj-cs"/>
              </a:rPr>
              <a:t>元分割表</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検定・推定</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相関と回帰</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因果推論とまとめ</a:t>
            </a:r>
          </a:p>
          <a:p>
            <a:pPr marL="342900" indent="-514350" defTabSz="914400">
              <a:lnSpc>
                <a:spcPct val="120000"/>
              </a:lnSpc>
              <a:spcBef>
                <a:spcPct val="0"/>
              </a:spcBef>
              <a:buFont typeface="+mj-lt"/>
              <a:buAutoNum type="arabicPeriod"/>
            </a:pPr>
            <a:endParaRPr lang="ja-JP" altLang="en-US" sz="2800" b="0" dirty="0">
              <a:effectLst/>
              <a:latin typeface="HGP創英角ｺﾞｼｯｸUB" panose="020B0900000000000000" pitchFamily="50" charset="-128"/>
              <a:ea typeface="HGP創英角ｺﾞｼｯｸUB" panose="020B0900000000000000" pitchFamily="50" charset="-128"/>
              <a:cs typeface="+mj-cs"/>
            </a:endParaRPr>
          </a:p>
        </p:txBody>
      </p:sp>
      <p:grpSp>
        <p:nvGrpSpPr>
          <p:cNvPr id="3" name="グループ化 2">
            <a:extLst>
              <a:ext uri="{FF2B5EF4-FFF2-40B4-BE49-F238E27FC236}">
                <a16:creationId xmlns="" xmlns:a16="http://schemas.microsoft.com/office/drawing/2014/main" id="{F385C6FB-2C8E-4287-A92F-02AF6E0D266C}"/>
              </a:ext>
            </a:extLst>
          </p:cNvPr>
          <p:cNvGrpSpPr/>
          <p:nvPr/>
        </p:nvGrpSpPr>
        <p:grpSpPr>
          <a:xfrm>
            <a:off x="909117" y="841375"/>
            <a:ext cx="360000" cy="369226"/>
            <a:chOff x="1181342" y="1018613"/>
            <a:chExt cx="360000" cy="369226"/>
          </a:xfrm>
        </p:grpSpPr>
        <p:sp>
          <p:nvSpPr>
            <p:cNvPr id="4" name="楕円 2">
              <a:extLst>
                <a:ext uri="{FF2B5EF4-FFF2-40B4-BE49-F238E27FC236}">
                  <a16:creationId xmlns="" xmlns:a16="http://schemas.microsoft.com/office/drawing/2014/main" id="{984AC328-2778-4F27-9173-F8ABDF5BB72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 name="楕円 2">
              <a:extLst>
                <a:ext uri="{FF2B5EF4-FFF2-40B4-BE49-F238E27FC236}">
                  <a16:creationId xmlns="" xmlns:a16="http://schemas.microsoft.com/office/drawing/2014/main" id="{A3B7954A-BD54-4379-AC6D-AAA9218AD85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1</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6" name="グループ化 5">
            <a:extLst>
              <a:ext uri="{FF2B5EF4-FFF2-40B4-BE49-F238E27FC236}">
                <a16:creationId xmlns="" xmlns:a16="http://schemas.microsoft.com/office/drawing/2014/main" id="{D0EDFCAC-2807-4BAF-AEBB-0821B1738C97}"/>
              </a:ext>
            </a:extLst>
          </p:cNvPr>
          <p:cNvGrpSpPr/>
          <p:nvPr/>
        </p:nvGrpSpPr>
        <p:grpSpPr>
          <a:xfrm>
            <a:off x="909117" y="1863519"/>
            <a:ext cx="360000" cy="369226"/>
            <a:chOff x="1181342" y="1018613"/>
            <a:chExt cx="360000" cy="369226"/>
          </a:xfrm>
        </p:grpSpPr>
        <p:sp>
          <p:nvSpPr>
            <p:cNvPr id="7" name="楕円 2">
              <a:extLst>
                <a:ext uri="{FF2B5EF4-FFF2-40B4-BE49-F238E27FC236}">
                  <a16:creationId xmlns="" xmlns:a16="http://schemas.microsoft.com/office/drawing/2014/main" id="{6A576CA2-D610-4D2A-A6B0-EBBCE8F58CFE}"/>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 name="楕円 2">
              <a:extLst>
                <a:ext uri="{FF2B5EF4-FFF2-40B4-BE49-F238E27FC236}">
                  <a16:creationId xmlns="" xmlns:a16="http://schemas.microsoft.com/office/drawing/2014/main" id="{9CE5BDDC-A697-4266-906F-CB176F118431}"/>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3</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9" name="グループ化 8">
            <a:extLst>
              <a:ext uri="{FF2B5EF4-FFF2-40B4-BE49-F238E27FC236}">
                <a16:creationId xmlns="" xmlns:a16="http://schemas.microsoft.com/office/drawing/2014/main" id="{A32F1D4E-4010-4058-9152-E86907059C06}"/>
              </a:ext>
            </a:extLst>
          </p:cNvPr>
          <p:cNvGrpSpPr/>
          <p:nvPr/>
        </p:nvGrpSpPr>
        <p:grpSpPr>
          <a:xfrm>
            <a:off x="909117" y="1352447"/>
            <a:ext cx="360000" cy="369226"/>
            <a:chOff x="1181342" y="1018613"/>
            <a:chExt cx="360000" cy="369226"/>
          </a:xfrm>
        </p:grpSpPr>
        <p:sp>
          <p:nvSpPr>
            <p:cNvPr id="10" name="楕円 2">
              <a:extLst>
                <a:ext uri="{FF2B5EF4-FFF2-40B4-BE49-F238E27FC236}">
                  <a16:creationId xmlns="" xmlns:a16="http://schemas.microsoft.com/office/drawing/2014/main" id="{4E88642C-0FAB-444B-B438-D076BE3C7769}"/>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 name="楕円 2">
              <a:extLst>
                <a:ext uri="{FF2B5EF4-FFF2-40B4-BE49-F238E27FC236}">
                  <a16:creationId xmlns="" xmlns:a16="http://schemas.microsoft.com/office/drawing/2014/main" id="{980060C2-85F9-4D6B-A682-E61874AAE498}"/>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2</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a:extLst>
              <a:ext uri="{FF2B5EF4-FFF2-40B4-BE49-F238E27FC236}">
                <a16:creationId xmlns="" xmlns:a16="http://schemas.microsoft.com/office/drawing/2014/main" id="{B71825D1-E1D9-42CF-A038-725A1751BDAE}"/>
              </a:ext>
            </a:extLst>
          </p:cNvPr>
          <p:cNvGrpSpPr/>
          <p:nvPr/>
        </p:nvGrpSpPr>
        <p:grpSpPr>
          <a:xfrm>
            <a:off x="909117" y="2885664"/>
            <a:ext cx="360000" cy="369226"/>
            <a:chOff x="1181342" y="1018613"/>
            <a:chExt cx="360000" cy="369226"/>
          </a:xfrm>
        </p:grpSpPr>
        <p:sp>
          <p:nvSpPr>
            <p:cNvPr id="13" name="楕円 2">
              <a:extLst>
                <a:ext uri="{FF2B5EF4-FFF2-40B4-BE49-F238E27FC236}">
                  <a16:creationId xmlns="" xmlns:a16="http://schemas.microsoft.com/office/drawing/2014/main" id="{0B09920D-B6BB-471E-8DB3-7BB083880A71}"/>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4" name="楕円 2">
              <a:extLst>
                <a:ext uri="{FF2B5EF4-FFF2-40B4-BE49-F238E27FC236}">
                  <a16:creationId xmlns="" xmlns:a16="http://schemas.microsoft.com/office/drawing/2014/main" id="{446F1DC7-5653-4FE7-86DF-9920020E6126}"/>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5</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5" name="グループ化 14">
            <a:extLst>
              <a:ext uri="{FF2B5EF4-FFF2-40B4-BE49-F238E27FC236}">
                <a16:creationId xmlns="" xmlns:a16="http://schemas.microsoft.com/office/drawing/2014/main" id="{22DADD2C-E2F4-46C8-A2F6-466CBA6D86C8}"/>
              </a:ext>
            </a:extLst>
          </p:cNvPr>
          <p:cNvGrpSpPr/>
          <p:nvPr/>
        </p:nvGrpSpPr>
        <p:grpSpPr>
          <a:xfrm>
            <a:off x="909117" y="3907810"/>
            <a:ext cx="360000" cy="369226"/>
            <a:chOff x="1181342" y="1018613"/>
            <a:chExt cx="360000" cy="369226"/>
          </a:xfrm>
        </p:grpSpPr>
        <p:sp>
          <p:nvSpPr>
            <p:cNvPr id="16" name="楕円 2">
              <a:extLst>
                <a:ext uri="{FF2B5EF4-FFF2-40B4-BE49-F238E27FC236}">
                  <a16:creationId xmlns="" xmlns:a16="http://schemas.microsoft.com/office/drawing/2014/main" id="{4E501A1A-DDE8-46B4-A8C6-55B869E4376C}"/>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7" name="楕円 2">
              <a:extLst>
                <a:ext uri="{FF2B5EF4-FFF2-40B4-BE49-F238E27FC236}">
                  <a16:creationId xmlns="" xmlns:a16="http://schemas.microsoft.com/office/drawing/2014/main" id="{DCCFAB54-A489-4ADE-A331-519A0BEC324A}"/>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7</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8" name="グループ化 17">
            <a:extLst>
              <a:ext uri="{FF2B5EF4-FFF2-40B4-BE49-F238E27FC236}">
                <a16:creationId xmlns="" xmlns:a16="http://schemas.microsoft.com/office/drawing/2014/main" id="{04F642FB-60EE-41EB-9FD8-7CBC3613386F}"/>
              </a:ext>
            </a:extLst>
          </p:cNvPr>
          <p:cNvGrpSpPr/>
          <p:nvPr/>
        </p:nvGrpSpPr>
        <p:grpSpPr>
          <a:xfrm>
            <a:off x="909117" y="3396737"/>
            <a:ext cx="360000" cy="369226"/>
            <a:chOff x="1181342" y="1018613"/>
            <a:chExt cx="360000" cy="369226"/>
          </a:xfrm>
        </p:grpSpPr>
        <p:sp>
          <p:nvSpPr>
            <p:cNvPr id="19" name="楕円 2">
              <a:extLst>
                <a:ext uri="{FF2B5EF4-FFF2-40B4-BE49-F238E27FC236}">
                  <a16:creationId xmlns="" xmlns:a16="http://schemas.microsoft.com/office/drawing/2014/main" id="{25C0A0FD-7DF2-444F-B34F-26153DD01ED8}"/>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0" name="楕円 2">
              <a:extLst>
                <a:ext uri="{FF2B5EF4-FFF2-40B4-BE49-F238E27FC236}">
                  <a16:creationId xmlns="" xmlns:a16="http://schemas.microsoft.com/office/drawing/2014/main" id="{ACA9DF5A-C935-4DC8-BF74-D03EECE1AF9E}"/>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6</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21" name="グループ化 20">
            <a:extLst>
              <a:ext uri="{FF2B5EF4-FFF2-40B4-BE49-F238E27FC236}">
                <a16:creationId xmlns="" xmlns:a16="http://schemas.microsoft.com/office/drawing/2014/main" id="{C8788F87-79FB-49E0-8827-F63693C4B5B2}"/>
              </a:ext>
            </a:extLst>
          </p:cNvPr>
          <p:cNvGrpSpPr/>
          <p:nvPr/>
        </p:nvGrpSpPr>
        <p:grpSpPr>
          <a:xfrm>
            <a:off x="909117" y="2374591"/>
            <a:ext cx="360000" cy="369226"/>
            <a:chOff x="1181342" y="1018613"/>
            <a:chExt cx="360000" cy="369226"/>
          </a:xfrm>
        </p:grpSpPr>
        <p:sp>
          <p:nvSpPr>
            <p:cNvPr id="22" name="楕円 2">
              <a:extLst>
                <a:ext uri="{FF2B5EF4-FFF2-40B4-BE49-F238E27FC236}">
                  <a16:creationId xmlns="" xmlns:a16="http://schemas.microsoft.com/office/drawing/2014/main" id="{3C3A4B0C-8A67-4B89-BFB8-058120746BDD}"/>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3" name="楕円 2">
              <a:extLst>
                <a:ext uri="{FF2B5EF4-FFF2-40B4-BE49-F238E27FC236}">
                  <a16:creationId xmlns="" xmlns:a16="http://schemas.microsoft.com/office/drawing/2014/main" id="{1F51E853-0B7A-4742-A594-169AA7EE9779}"/>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4</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219136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グループ化 65">
            <a:extLst>
              <a:ext uri="{FF2B5EF4-FFF2-40B4-BE49-F238E27FC236}">
                <a16:creationId xmlns="" xmlns:a16="http://schemas.microsoft.com/office/drawing/2014/main" id="{1D746FC9-4639-4996-A6E7-3E4BCE81A6F5}"/>
              </a:ext>
            </a:extLst>
          </p:cNvPr>
          <p:cNvGrpSpPr/>
          <p:nvPr/>
        </p:nvGrpSpPr>
        <p:grpSpPr>
          <a:xfrm>
            <a:off x="611189" y="694173"/>
            <a:ext cx="5616995" cy="1625043"/>
            <a:chOff x="611189" y="694173"/>
            <a:chExt cx="5616995" cy="1625043"/>
          </a:xfrm>
        </p:grpSpPr>
        <p:sp>
          <p:nvSpPr>
            <p:cNvPr id="67" name="タイトル 8">
              <a:extLst>
                <a:ext uri="{FF2B5EF4-FFF2-40B4-BE49-F238E27FC236}">
                  <a16:creationId xmlns="" xmlns:a16="http://schemas.microsoft.com/office/drawing/2014/main" id="{CEC36703-5E4C-4CB0-86A7-C31E15BF5BF7}"/>
                </a:ext>
              </a:extLst>
            </p:cNvPr>
            <p:cNvSpPr txBox="1">
              <a:spLocks/>
            </p:cNvSpPr>
            <p:nvPr/>
          </p:nvSpPr>
          <p:spPr>
            <a:xfrm>
              <a:off x="810345" y="694173"/>
              <a:ext cx="5417839" cy="162504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価値の低い医療／下　</a:t>
              </a:r>
              <a:endParaRPr lang="en-US" altLang="ja-JP" sz="2800" dirty="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症状のない人の腫瘍マーカー検査　</a:t>
              </a:r>
              <a:endParaRPr lang="en-US" altLang="ja-JP" sz="2800" dirty="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がん早期発見は困難</a:t>
              </a:r>
            </a:p>
          </p:txBody>
        </p:sp>
        <p:sp>
          <p:nvSpPr>
            <p:cNvPr id="68" name="正方形/長方形 67">
              <a:extLst>
                <a:ext uri="{FF2B5EF4-FFF2-40B4-BE49-F238E27FC236}">
                  <a16:creationId xmlns="" xmlns:a16="http://schemas.microsoft.com/office/drawing/2014/main" id="{4092C911-97A8-4F5A-B723-69E731FD8A3F}"/>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69" name="グループ化 68">
            <a:extLst>
              <a:ext uri="{FF2B5EF4-FFF2-40B4-BE49-F238E27FC236}">
                <a16:creationId xmlns="" xmlns:a16="http://schemas.microsoft.com/office/drawing/2014/main" id="{5678A53D-A006-4B42-B4A2-C02FF6254330}"/>
              </a:ext>
            </a:extLst>
          </p:cNvPr>
          <p:cNvGrpSpPr/>
          <p:nvPr/>
        </p:nvGrpSpPr>
        <p:grpSpPr>
          <a:xfrm>
            <a:off x="906738" y="2400654"/>
            <a:ext cx="7330524" cy="2041022"/>
            <a:chOff x="1216660" y="1401219"/>
            <a:chExt cx="7330524" cy="2041022"/>
          </a:xfrm>
        </p:grpSpPr>
        <p:sp>
          <p:nvSpPr>
            <p:cNvPr id="70" name="タイトル 8">
              <a:extLst>
                <a:ext uri="{FF2B5EF4-FFF2-40B4-BE49-F238E27FC236}">
                  <a16:creationId xmlns="" xmlns:a16="http://schemas.microsoft.com/office/drawing/2014/main" id="{4A4754E5-D006-4B29-8F5F-7BB5175B4F18}"/>
                </a:ext>
              </a:extLst>
            </p:cNvPr>
            <p:cNvSpPr txBox="1">
              <a:spLocks/>
            </p:cNvSpPr>
            <p:nvPr/>
          </p:nvSpPr>
          <p:spPr>
            <a:xfrm>
              <a:off x="1314586" y="1401219"/>
              <a:ext cx="7232598" cy="2041022"/>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「人間ドックの</a:t>
              </a: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腫瘍マーカー検査</a:t>
              </a: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は</a:t>
              </a:r>
              <a:r>
                <a:rPr lang="ja-JP" altLang="en-US" sz="2200" dirty="0" smtClean="0">
                  <a:latin typeface="HGP創英角ｺﾞｼｯｸUB" panose="020B0900000000000000" pitchFamily="50" charset="-128"/>
                  <a:ea typeface="HGP創英角ｺﾞｼｯｸUB" panose="020B0900000000000000" pitchFamily="50" charset="-128"/>
                </a:rPr>
                <a:t>、</a:t>
              </a:r>
              <a:endParaRPr lang="en-US" altLang="ja-JP" sz="22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採血</a:t>
              </a:r>
              <a:r>
                <a:rPr lang="ja-JP" altLang="en-US" sz="2200" dirty="0">
                  <a:latin typeface="HGP創英角ｺﾞｼｯｸUB" panose="020B0900000000000000" pitchFamily="50" charset="-128"/>
                  <a:ea typeface="HGP創英角ｺﾞｼｯｸUB" panose="020B0900000000000000" pitchFamily="50" charset="-128"/>
                </a:rPr>
                <a:t>だけでできる</a:t>
              </a:r>
              <a:r>
                <a:rPr lang="ja-JP" altLang="en-US" sz="2200" dirty="0" smtClean="0">
                  <a:latin typeface="HGP創英角ｺﾞｼｯｸUB" panose="020B0900000000000000" pitchFamily="50" charset="-128"/>
                  <a:ea typeface="HGP創英角ｺﾞｼｯｸUB" panose="020B0900000000000000" pitchFamily="50" charset="-128"/>
                </a:rPr>
                <a:t>がん検診</a:t>
              </a:r>
              <a:r>
                <a:rPr lang="ja-JP" altLang="en-US" sz="2200" dirty="0">
                  <a:latin typeface="HGP創英角ｺﾞｼｯｸUB" panose="020B0900000000000000" pitchFamily="50" charset="-128"/>
                  <a:ea typeface="HGP創英角ｺﾞｼｯｸUB" panose="020B0900000000000000" pitchFamily="50" charset="-128"/>
                </a:rPr>
                <a:t>だ</a:t>
              </a:r>
              <a:r>
                <a:rPr lang="ja-JP" altLang="en-US" sz="2200" dirty="0" smtClean="0">
                  <a:latin typeface="HGP創英角ｺﾞｼｯｸUB" panose="020B0900000000000000" pitchFamily="50" charset="-128"/>
                  <a:ea typeface="HGP創英角ｺﾞｼｯｸUB" panose="020B0900000000000000" pitchFamily="50" charset="-128"/>
                </a:rPr>
                <a:t>。</a:t>
              </a:r>
              <a:endParaRPr lang="en-US" altLang="ja-JP" sz="22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患者</a:t>
              </a:r>
              <a:r>
                <a:rPr lang="ja-JP" altLang="en-US" sz="2200" dirty="0">
                  <a:latin typeface="HGP創英角ｺﾞｼｯｸUB" panose="020B0900000000000000" pitchFamily="50" charset="-128"/>
                  <a:ea typeface="HGP創英角ｺﾞｼｯｸUB" panose="020B0900000000000000" pitchFamily="50" charset="-128"/>
                </a:rPr>
                <a:t>のがんの進行具合を把握するのにとても役立つが</a:t>
              </a:r>
              <a:r>
                <a:rPr lang="ja-JP" altLang="en-US" sz="2200" dirty="0" smtClean="0">
                  <a:latin typeface="HGP創英角ｺﾞｼｯｸUB" panose="020B0900000000000000" pitchFamily="50" charset="-128"/>
                  <a:ea typeface="HGP創英角ｺﾞｼｯｸUB" panose="020B0900000000000000" pitchFamily="50" charset="-128"/>
                </a:rPr>
                <a:t>、</a:t>
              </a:r>
              <a:endParaRPr lang="en-US" altLang="ja-JP" sz="22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健康</a:t>
              </a:r>
              <a:r>
                <a:rPr lang="ja-JP" altLang="en-US" sz="2200" dirty="0">
                  <a:latin typeface="HGP創英角ｺﾞｼｯｸUB" panose="020B0900000000000000" pitchFamily="50" charset="-128"/>
                  <a:ea typeface="HGP創英角ｺﾞｼｯｸUB" panose="020B0900000000000000" pitchFamily="50" charset="-128"/>
                </a:rPr>
                <a:t>な人が利用してもがんの早期発見はかなり難しく</a:t>
              </a:r>
              <a:r>
                <a:rPr lang="ja-JP" altLang="en-US" sz="2200" dirty="0" smtClean="0">
                  <a:latin typeface="HGP創英角ｺﾞｼｯｸUB" panose="020B0900000000000000" pitchFamily="50" charset="-128"/>
                  <a:ea typeface="HGP創英角ｺﾞｼｯｸUB" panose="020B0900000000000000" pitchFamily="50" charset="-128"/>
                </a:rPr>
                <a:t>、</a:t>
              </a:r>
              <a:endParaRPr lang="en-US" altLang="ja-JP" sz="22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専門家</a:t>
              </a:r>
              <a:r>
                <a:rPr lang="ja-JP" altLang="en-US" sz="2200" dirty="0">
                  <a:latin typeface="HGP創英角ｺﾞｼｯｸUB" panose="020B0900000000000000" pitchFamily="50" charset="-128"/>
                  <a:ea typeface="HGP創英角ｺﾞｼｯｸUB" panose="020B0900000000000000" pitchFamily="50" charset="-128"/>
                </a:rPr>
                <a:t>もマーカーの使い方には注意を呼びかけている」</a:t>
              </a:r>
            </a:p>
          </p:txBody>
        </p:sp>
        <p:sp>
          <p:nvSpPr>
            <p:cNvPr id="71" name="正方形/長方形 70">
              <a:extLst>
                <a:ext uri="{FF2B5EF4-FFF2-40B4-BE49-F238E27FC236}">
                  <a16:creationId xmlns="" xmlns:a16="http://schemas.microsoft.com/office/drawing/2014/main" id="{AEEACE4C-B705-433E-9D72-310EE026E624}"/>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72" name="正方形/長方形 71">
            <a:extLst>
              <a:ext uri="{FF2B5EF4-FFF2-40B4-BE49-F238E27FC236}">
                <a16:creationId xmlns="" xmlns:a16="http://schemas.microsoft.com/office/drawing/2014/main" id="{0C6FEDC6-024D-4E18-953A-B7C30B56BA82}"/>
              </a:ext>
            </a:extLst>
          </p:cNvPr>
          <p:cNvSpPr/>
          <p:nvPr/>
        </p:nvSpPr>
        <p:spPr>
          <a:xfrm>
            <a:off x="2397306" y="5297408"/>
            <a:ext cx="5868144" cy="400110"/>
          </a:xfrm>
          <a:prstGeom prst="rect">
            <a:avLst/>
          </a:prstGeom>
        </p:spPr>
        <p:txBody>
          <a:bodyPr wrap="square">
            <a:spAutoFit/>
          </a:bodyPr>
          <a:lstStyle/>
          <a:p>
            <a:pPr lvl="0" algn="r" defTabSz="1031626">
              <a:defRPr/>
            </a:pP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改編</a:t>
            </a:r>
            <a:r>
              <a:rPr lang="ja-JP" altLang="en-US" sz="1000" dirty="0">
                <a:solidFill>
                  <a:srgbClr val="000000"/>
                </a:solidFill>
                <a:latin typeface="ＭＳ Ｐゴシック" panose="020B0600070205080204" pitchFamily="50" charset="-128"/>
                <a:ea typeface="ＭＳ Ｐゴシック" panose="020B0600070205080204" pitchFamily="50" charset="-128"/>
              </a:rPr>
              <a:t>：「価値の低い医療／下　症状のない人の腫瘍マーカー検査　がん早期発見は困難」毎日新聞，https</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://mainichi.jp/articles/20180506/ddm/016/040/002000c（</a:t>
            </a:r>
            <a:r>
              <a:rPr kumimoji="1"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2018/5/6</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a:t>
            </a:r>
          </a:p>
        </p:txBody>
      </p:sp>
    </p:spTree>
    <p:extLst>
      <p:ext uri="{BB962C8B-B14F-4D97-AF65-F5344CB8AC3E}">
        <p14:creationId xmlns:p14="http://schemas.microsoft.com/office/powerpoint/2010/main" val="317726882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397306" y="5297408"/>
            <a:ext cx="5868144" cy="400110"/>
          </a:xfrm>
          <a:prstGeom prst="rect">
            <a:avLst/>
          </a:prstGeom>
        </p:spPr>
        <p:txBody>
          <a:bodyPr wrap="square">
            <a:spAutoFit/>
          </a:bodyPr>
          <a:lstStyle/>
          <a:p>
            <a:pPr lvl="0" algn="r" defTabSz="1031626">
              <a:defRPr/>
            </a:pP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改編</a:t>
            </a:r>
            <a:r>
              <a:rPr lang="ja-JP" altLang="en-US" sz="1000" dirty="0">
                <a:solidFill>
                  <a:srgbClr val="000000"/>
                </a:solidFill>
                <a:latin typeface="ＭＳ Ｐゴシック" panose="020B0600070205080204" pitchFamily="50" charset="-128"/>
                <a:ea typeface="ＭＳ Ｐゴシック" panose="020B0600070205080204" pitchFamily="50" charset="-128"/>
              </a:rPr>
              <a:t>：「価値の低い医療／下　症状のない人の腫瘍マーカー検査　がん早期発見は困難」毎日新聞，https</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://mainichi.jp/articles/20180506/ddm/016/040/002000c（</a:t>
            </a:r>
            <a:r>
              <a:rPr kumimoji="1"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2018/5/6</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a:t>
            </a:r>
          </a:p>
        </p:txBody>
      </p:sp>
      <p:grpSp>
        <p:nvGrpSpPr>
          <p:cNvPr id="146" name="グループ化 145"/>
          <p:cNvGrpSpPr/>
          <p:nvPr/>
        </p:nvGrpSpPr>
        <p:grpSpPr>
          <a:xfrm>
            <a:off x="1919753" y="1643608"/>
            <a:ext cx="422527" cy="2360791"/>
            <a:chOff x="2046035" y="1858643"/>
            <a:chExt cx="422527" cy="2046293"/>
          </a:xfrm>
        </p:grpSpPr>
        <p:cxnSp>
          <p:nvCxnSpPr>
            <p:cNvPr id="23" name="直線コネクタ 22">
              <a:extLst>
                <a:ext uri="{FF2B5EF4-FFF2-40B4-BE49-F238E27FC236}">
                  <a16:creationId xmlns="" xmlns:a16="http://schemas.microsoft.com/office/drawing/2014/main" id="{1E93E0C2-CB69-445F-988A-BDAA91D17A20}"/>
                </a:ext>
              </a:extLst>
            </p:cNvPr>
            <p:cNvCxnSpPr>
              <a:cxnSpLocks/>
            </p:cNvCxnSpPr>
            <p:nvPr/>
          </p:nvCxnSpPr>
          <p:spPr>
            <a:xfrm flipH="1">
              <a:off x="2046035" y="2885911"/>
              <a:ext cx="217670" cy="0"/>
            </a:xfrm>
            <a:prstGeom prst="line">
              <a:avLst/>
            </a:prstGeom>
            <a:ln w="1905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22" name="左大かっこ 21">
              <a:extLst>
                <a:ext uri="{FF2B5EF4-FFF2-40B4-BE49-F238E27FC236}">
                  <a16:creationId xmlns="" xmlns:a16="http://schemas.microsoft.com/office/drawing/2014/main" id="{FCBB125E-78F7-4AF9-B4CB-00F53149D271}"/>
                </a:ext>
              </a:extLst>
            </p:cNvPr>
            <p:cNvSpPr/>
            <p:nvPr/>
          </p:nvSpPr>
          <p:spPr>
            <a:xfrm>
              <a:off x="2263705" y="1858643"/>
              <a:ext cx="204857" cy="2046293"/>
            </a:xfrm>
            <a:prstGeom prst="leftBracket">
              <a:avLst>
                <a:gd name="adj" fmla="val 0"/>
              </a:avLst>
            </a:prstGeom>
            <a:ln w="1905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9" name="グループ化 38">
            <a:extLst>
              <a:ext uri="{FF2B5EF4-FFF2-40B4-BE49-F238E27FC236}">
                <a16:creationId xmlns="" xmlns:a16="http://schemas.microsoft.com/office/drawing/2014/main" id="{E0B55CC1-60F4-4DB1-962E-1F1730149200}"/>
              </a:ext>
            </a:extLst>
          </p:cNvPr>
          <p:cNvGrpSpPr/>
          <p:nvPr/>
        </p:nvGrpSpPr>
        <p:grpSpPr>
          <a:xfrm rot="10800000">
            <a:off x="5989684" y="2245407"/>
            <a:ext cx="464422" cy="1181071"/>
            <a:chOff x="98821" y="1006339"/>
            <a:chExt cx="588062" cy="1131661"/>
          </a:xfrm>
        </p:grpSpPr>
        <p:sp>
          <p:nvSpPr>
            <p:cNvPr id="40" name="左大かっこ 39">
              <a:extLst>
                <a:ext uri="{FF2B5EF4-FFF2-40B4-BE49-F238E27FC236}">
                  <a16:creationId xmlns="" xmlns:a16="http://schemas.microsoft.com/office/drawing/2014/main" id="{D6D7D4D8-CE29-4EDF-ACF3-3F1E1A4B6388}"/>
                </a:ext>
              </a:extLst>
            </p:cNvPr>
            <p:cNvSpPr/>
            <p:nvPr/>
          </p:nvSpPr>
          <p:spPr>
            <a:xfrm>
              <a:off x="417908" y="1006339"/>
              <a:ext cx="268975" cy="1131661"/>
            </a:xfrm>
            <a:prstGeom prst="leftBracket">
              <a:avLst>
                <a:gd name="adj" fmla="val 0"/>
              </a:avLst>
            </a:prstGeom>
            <a:ln w="254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1" name="直線コネクタ 40">
              <a:extLst>
                <a:ext uri="{FF2B5EF4-FFF2-40B4-BE49-F238E27FC236}">
                  <a16:creationId xmlns="" xmlns:a16="http://schemas.microsoft.com/office/drawing/2014/main" id="{8933C6AE-F7AF-4634-9E89-01FB686B2FEA}"/>
                </a:ext>
              </a:extLst>
            </p:cNvPr>
            <p:cNvCxnSpPr>
              <a:cxnSpLocks/>
            </p:cNvCxnSpPr>
            <p:nvPr/>
          </p:nvCxnSpPr>
          <p:spPr>
            <a:xfrm rot="10800000">
              <a:off x="98821" y="1572169"/>
              <a:ext cx="319088" cy="0"/>
            </a:xfrm>
            <a:prstGeom prst="line">
              <a:avLst/>
            </a:prstGeom>
            <a:ln w="254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53"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陽性的中立は？</a:t>
            </a:r>
          </a:p>
        </p:txBody>
      </p:sp>
      <p:grpSp>
        <p:nvGrpSpPr>
          <p:cNvPr id="179" name="グループ化 178"/>
          <p:cNvGrpSpPr/>
          <p:nvPr/>
        </p:nvGrpSpPr>
        <p:grpSpPr>
          <a:xfrm>
            <a:off x="6458454" y="2418633"/>
            <a:ext cx="2246844" cy="828000"/>
            <a:chOff x="6458454" y="2418633"/>
            <a:chExt cx="2246844" cy="828000"/>
          </a:xfrm>
        </p:grpSpPr>
        <p:sp>
          <p:nvSpPr>
            <p:cNvPr id="87" name="角丸四角形 86"/>
            <p:cNvSpPr/>
            <p:nvPr/>
          </p:nvSpPr>
          <p:spPr>
            <a:xfrm>
              <a:off x="6458454" y="2418633"/>
              <a:ext cx="2246844" cy="828000"/>
            </a:xfrm>
            <a:prstGeom prst="roundRect">
              <a:avLst>
                <a:gd name="adj" fmla="val 9683"/>
              </a:avLst>
            </a:prstGeom>
            <a:gradFill>
              <a:gsLst>
                <a:gs pos="100000">
                  <a:schemeClr val="accent1">
                    <a:lumMod val="47000"/>
                    <a:lumOff val="53000"/>
                  </a:schemeClr>
                </a:gs>
                <a:gs pos="21000">
                  <a:schemeClr val="accent1">
                    <a:lumMod val="5000"/>
                    <a:lumOff val="95000"/>
                  </a:schemeClr>
                </a:gs>
              </a:gsLst>
              <a:lin ang="4800000" scaled="0"/>
            </a:gradFill>
            <a:ln w="254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88" name="正方形/長方形 87"/>
            <p:cNvSpPr/>
            <p:nvPr/>
          </p:nvSpPr>
          <p:spPr>
            <a:xfrm>
              <a:off x="6617510" y="2419871"/>
              <a:ext cx="1928733" cy="800219"/>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「がん」疑いと</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判定</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en-US" altLang="ja-JP" sz="2800"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206</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p:txBody>
        </p:sp>
      </p:grpSp>
      <p:sp>
        <p:nvSpPr>
          <p:cNvPr id="111" name="テキスト ボックス 110"/>
          <p:cNvSpPr txBox="1"/>
          <p:nvPr/>
        </p:nvSpPr>
        <p:spPr>
          <a:xfrm>
            <a:off x="6368028" y="3267621"/>
            <a:ext cx="2598553" cy="954107"/>
          </a:xfrm>
          <a:prstGeom prst="rect">
            <a:avLst/>
          </a:prstGeom>
          <a:noFill/>
        </p:spPr>
        <p:txBody>
          <a:bodyPr wrap="square" rtlCol="0">
            <a:spAutoFit/>
          </a:bodyPr>
          <a:lstStyle/>
          <a:p>
            <a:r>
              <a:rPr kumimoji="1" lang="ja-JP" altLang="en-US" sz="1400" dirty="0">
                <a:solidFill>
                  <a:srgbClr val="66ADE8"/>
                </a:solidFill>
                <a:latin typeface="HGP創英角ｺﾞｼｯｸUB" panose="020B0900000000000000" pitchFamily="50" charset="-128"/>
                <a:ea typeface="HGP創英角ｺﾞｼｯｸUB" panose="020B0900000000000000" pitchFamily="50" charset="-128"/>
              </a:rPr>
              <a:t>「がん」疑いと判定された中で、</a:t>
            </a:r>
            <a:endParaRPr kumimoji="1" lang="en-US" altLang="ja-JP" sz="1400" dirty="0">
              <a:solidFill>
                <a:srgbClr val="66ADE8"/>
              </a:solidFill>
              <a:latin typeface="HGP創英角ｺﾞｼｯｸUB" panose="020B0900000000000000" pitchFamily="50" charset="-128"/>
              <a:ea typeface="HGP創英角ｺﾞｼｯｸUB" panose="020B0900000000000000" pitchFamily="50" charset="-128"/>
            </a:endParaRPr>
          </a:p>
          <a:p>
            <a:r>
              <a:rPr kumimoji="1" lang="ja-JP" altLang="en-US" sz="1400" dirty="0">
                <a:solidFill>
                  <a:srgbClr val="66ADE8"/>
                </a:solidFill>
                <a:latin typeface="HGP創英角ｺﾞｼｯｸUB" panose="020B0900000000000000" pitchFamily="50" charset="-128"/>
                <a:ea typeface="HGP創英角ｺﾞｼｯｸUB" panose="020B0900000000000000" pitchFamily="50" charset="-128"/>
              </a:rPr>
              <a:t>本当にがんの人（陽性的中立）</a:t>
            </a:r>
            <a:r>
              <a:rPr kumimoji="1" lang="en-US" altLang="ja-JP" sz="1400" dirty="0">
                <a:solidFill>
                  <a:srgbClr val="66ADE8"/>
                </a:solidFill>
                <a:latin typeface="HGP創英角ｺﾞｼｯｸUB" panose="020B0900000000000000" pitchFamily="50" charset="-128"/>
                <a:ea typeface="HGP創英角ｺﾞｼｯｸUB" panose="020B0900000000000000" pitchFamily="50" charset="-128"/>
              </a:rPr>
              <a:t/>
            </a:r>
            <a:br>
              <a:rPr kumimoji="1" lang="en-US" altLang="ja-JP" sz="1400" dirty="0">
                <a:solidFill>
                  <a:srgbClr val="66ADE8"/>
                </a:solidFill>
                <a:latin typeface="HGP創英角ｺﾞｼｯｸUB" panose="020B0900000000000000" pitchFamily="50" charset="-128"/>
                <a:ea typeface="HGP創英角ｺﾞｼｯｸUB" panose="020B0900000000000000" pitchFamily="50" charset="-128"/>
              </a:rPr>
            </a:br>
            <a:r>
              <a:rPr kumimoji="1" lang="ja-JP" altLang="en-US" sz="1400" dirty="0">
                <a:solidFill>
                  <a:srgbClr val="66ADE8"/>
                </a:solidFill>
                <a:latin typeface="HGP創英角ｺﾞｼｯｸUB" panose="020B0900000000000000" pitchFamily="50" charset="-128"/>
                <a:ea typeface="HGP創英角ｺﾞｼｯｸUB" panose="020B0900000000000000" pitchFamily="50" charset="-128"/>
              </a:rPr>
              <a:t>＝</a:t>
            </a:r>
            <a:r>
              <a:rPr kumimoji="1" lang="en-US" altLang="ja-JP" sz="1400" dirty="0">
                <a:solidFill>
                  <a:srgbClr val="66ADE8"/>
                </a:solidFill>
                <a:latin typeface="HGP創英角ｺﾞｼｯｸUB" panose="020B0900000000000000" pitchFamily="50" charset="-128"/>
                <a:ea typeface="HGP創英角ｺﾞｼｯｸUB" panose="020B0900000000000000" pitchFamily="50" charset="-128"/>
              </a:rPr>
              <a:t>8÷206</a:t>
            </a:r>
            <a:endParaRPr lang="en-US" altLang="ja-JP" sz="1400" dirty="0">
              <a:solidFill>
                <a:srgbClr val="66ADE8"/>
              </a:solidFill>
              <a:latin typeface="HGP創英角ｺﾞｼｯｸUB" panose="020B0900000000000000" pitchFamily="50" charset="-128"/>
              <a:ea typeface="HGP創英角ｺﾞｼｯｸUB" panose="020B0900000000000000" pitchFamily="50" charset="-128"/>
            </a:endParaRPr>
          </a:p>
          <a:p>
            <a:r>
              <a:rPr kumimoji="1" lang="ja-JP" altLang="en-US" sz="1400" dirty="0">
                <a:solidFill>
                  <a:srgbClr val="66ADE8"/>
                </a:solidFill>
                <a:latin typeface="HGP創英角ｺﾞｼｯｸUB" panose="020B0900000000000000" pitchFamily="50" charset="-128"/>
                <a:ea typeface="HGP創英角ｺﾞｼｯｸUB" panose="020B0900000000000000" pitchFamily="50" charset="-128"/>
              </a:rPr>
              <a:t>≒</a:t>
            </a:r>
            <a:r>
              <a:rPr kumimoji="1" lang="en-US" altLang="ja-JP" sz="1400" dirty="0">
                <a:solidFill>
                  <a:srgbClr val="66ADE8"/>
                </a:solidFill>
                <a:latin typeface="HGP創英角ｺﾞｼｯｸUB" panose="020B0900000000000000" pitchFamily="50" charset="-128"/>
                <a:ea typeface="HGP創英角ｺﾞｼｯｸUB" panose="020B0900000000000000" pitchFamily="50" charset="-128"/>
              </a:rPr>
              <a:t>4</a:t>
            </a:r>
            <a:r>
              <a:rPr kumimoji="1" lang="ja-JP" altLang="en-US" sz="1400" dirty="0">
                <a:solidFill>
                  <a:srgbClr val="66ADE8"/>
                </a:solidFill>
                <a:latin typeface="HGP創英角ｺﾞｼｯｸUB" panose="020B0900000000000000" pitchFamily="50" charset="-128"/>
                <a:ea typeface="HGP創英角ｺﾞｼｯｸUB" panose="020B0900000000000000" pitchFamily="50" charset="-128"/>
              </a:rPr>
              <a:t>％</a:t>
            </a:r>
          </a:p>
        </p:txBody>
      </p:sp>
      <p:grpSp>
        <p:nvGrpSpPr>
          <p:cNvPr id="176" name="グループ化 175"/>
          <p:cNvGrpSpPr/>
          <p:nvPr/>
        </p:nvGrpSpPr>
        <p:grpSpPr>
          <a:xfrm>
            <a:off x="4511700" y="1701847"/>
            <a:ext cx="1484417" cy="1080000"/>
            <a:chOff x="4511700" y="1701847"/>
            <a:chExt cx="1484417" cy="1080000"/>
          </a:xfrm>
        </p:grpSpPr>
        <p:sp>
          <p:nvSpPr>
            <p:cNvPr id="113" name="角丸四角形 112"/>
            <p:cNvSpPr/>
            <p:nvPr/>
          </p:nvSpPr>
          <p:spPr>
            <a:xfrm>
              <a:off x="4511700" y="1701847"/>
              <a:ext cx="1476000" cy="1080000"/>
            </a:xfrm>
            <a:prstGeom prst="roundRect">
              <a:avLst>
                <a:gd name="adj" fmla="val 7902"/>
              </a:avLst>
            </a:prstGeom>
            <a:gradFill>
              <a:gsLst>
                <a:gs pos="100000">
                  <a:schemeClr val="accent1">
                    <a:lumMod val="47000"/>
                    <a:lumOff val="53000"/>
                  </a:schemeClr>
                </a:gs>
                <a:gs pos="21000">
                  <a:schemeClr val="accent1">
                    <a:lumMod val="5000"/>
                    <a:lumOff val="95000"/>
                  </a:schemeClr>
                </a:gs>
              </a:gsLst>
              <a:lin ang="4800000" scaled="0"/>
            </a:gradFill>
            <a:ln w="254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14" name="正方形/長方形 113"/>
            <p:cNvSpPr/>
            <p:nvPr/>
          </p:nvSpPr>
          <p:spPr>
            <a:xfrm>
              <a:off x="4529049" y="1703238"/>
              <a:ext cx="1467068" cy="1077218"/>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疑いと</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判定</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8</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p:txBody>
        </p:sp>
      </p:grpSp>
      <p:grpSp>
        <p:nvGrpSpPr>
          <p:cNvPr id="177" name="グループ化 176"/>
          <p:cNvGrpSpPr/>
          <p:nvPr/>
        </p:nvGrpSpPr>
        <p:grpSpPr>
          <a:xfrm>
            <a:off x="4511700" y="2890039"/>
            <a:ext cx="1484417" cy="1080000"/>
            <a:chOff x="4511700" y="2890039"/>
            <a:chExt cx="1484417" cy="1080000"/>
          </a:xfrm>
        </p:grpSpPr>
        <p:sp>
          <p:nvSpPr>
            <p:cNvPr id="116" name="角丸四角形 115"/>
            <p:cNvSpPr/>
            <p:nvPr/>
          </p:nvSpPr>
          <p:spPr>
            <a:xfrm>
              <a:off x="4511700" y="2890039"/>
              <a:ext cx="1476000" cy="1080000"/>
            </a:xfrm>
            <a:prstGeom prst="roundRect">
              <a:avLst>
                <a:gd name="adj" fmla="val 8530"/>
              </a:avLst>
            </a:prstGeom>
            <a:gradFill>
              <a:gsLst>
                <a:gs pos="100000">
                  <a:schemeClr val="accent1">
                    <a:lumMod val="47000"/>
                    <a:lumOff val="53000"/>
                  </a:schemeClr>
                </a:gs>
                <a:gs pos="21000">
                  <a:schemeClr val="accent1">
                    <a:lumMod val="5000"/>
                    <a:lumOff val="95000"/>
                  </a:schemeClr>
                </a:gs>
              </a:gsLst>
              <a:lin ang="4800000" scaled="0"/>
            </a:gradFill>
            <a:ln w="254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17" name="正方形/長方形 116"/>
            <p:cNvSpPr/>
            <p:nvPr/>
          </p:nvSpPr>
          <p:spPr>
            <a:xfrm>
              <a:off x="4529049" y="2891430"/>
              <a:ext cx="1467068" cy="1077218"/>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疑いと</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判定</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198</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p:txBody>
        </p:sp>
      </p:grpSp>
      <p:grpSp>
        <p:nvGrpSpPr>
          <p:cNvPr id="178" name="グループ化 177"/>
          <p:cNvGrpSpPr/>
          <p:nvPr/>
        </p:nvGrpSpPr>
        <p:grpSpPr>
          <a:xfrm>
            <a:off x="4511700" y="4078111"/>
            <a:ext cx="1484417" cy="1080000"/>
            <a:chOff x="4511700" y="4078111"/>
            <a:chExt cx="1484417" cy="1080000"/>
          </a:xfrm>
        </p:grpSpPr>
        <p:sp>
          <p:nvSpPr>
            <p:cNvPr id="119" name="角丸四角形 118"/>
            <p:cNvSpPr/>
            <p:nvPr/>
          </p:nvSpPr>
          <p:spPr>
            <a:xfrm>
              <a:off x="4511700" y="4078111"/>
              <a:ext cx="1476000" cy="1080000"/>
            </a:xfrm>
            <a:prstGeom prst="roundRect">
              <a:avLst>
                <a:gd name="adj" fmla="val 8065"/>
              </a:avLst>
            </a:prstGeom>
            <a:gradFill>
              <a:gsLst>
                <a:gs pos="100000">
                  <a:schemeClr val="accent5">
                    <a:lumMod val="40000"/>
                    <a:lumOff val="60000"/>
                  </a:schemeClr>
                </a:gs>
                <a:gs pos="34000">
                  <a:schemeClr val="accent5">
                    <a:lumMod val="5000"/>
                    <a:lumOff val="95000"/>
                  </a:schemeClr>
                </a:gs>
              </a:gsLst>
              <a:lin ang="4800000" scaled="0"/>
            </a:gradFill>
            <a:ln w="25400">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20" name="正方形/長方形 119"/>
            <p:cNvSpPr/>
            <p:nvPr/>
          </p:nvSpPr>
          <p:spPr>
            <a:xfrm>
              <a:off x="4529049" y="4079502"/>
              <a:ext cx="1467068" cy="1077218"/>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「がん」疑い</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と</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判定</a:t>
              </a: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せず</a:t>
              </a: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792</a:t>
              </a:r>
              <a:r>
                <a:rPr lang="ja-JP" altLang="en-US" sz="2800"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endPar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grpSp>
      <p:grpSp>
        <p:nvGrpSpPr>
          <p:cNvPr id="175" name="グループ化 174"/>
          <p:cNvGrpSpPr/>
          <p:nvPr/>
        </p:nvGrpSpPr>
        <p:grpSpPr>
          <a:xfrm>
            <a:off x="4511700" y="516861"/>
            <a:ext cx="1484417" cy="1080000"/>
            <a:chOff x="4511700" y="516861"/>
            <a:chExt cx="1484417" cy="1080000"/>
          </a:xfrm>
        </p:grpSpPr>
        <p:sp>
          <p:nvSpPr>
            <p:cNvPr id="122" name="角丸四角形 121"/>
            <p:cNvSpPr/>
            <p:nvPr/>
          </p:nvSpPr>
          <p:spPr>
            <a:xfrm>
              <a:off x="4511700" y="516861"/>
              <a:ext cx="1476000" cy="1080000"/>
            </a:xfrm>
            <a:prstGeom prst="roundRect">
              <a:avLst>
                <a:gd name="adj" fmla="val 8530"/>
              </a:avLst>
            </a:prstGeom>
            <a:gradFill>
              <a:gsLst>
                <a:gs pos="100000">
                  <a:schemeClr val="accent5">
                    <a:lumMod val="40000"/>
                    <a:lumOff val="60000"/>
                  </a:schemeClr>
                </a:gs>
                <a:gs pos="34000">
                  <a:schemeClr val="accent5">
                    <a:lumMod val="5000"/>
                    <a:lumOff val="95000"/>
                  </a:schemeClr>
                </a:gs>
              </a:gsLst>
              <a:lin ang="4800000" scaled="0"/>
            </a:gradFill>
            <a:ln w="25400">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23" name="正方形/長方形 122"/>
            <p:cNvSpPr/>
            <p:nvPr/>
          </p:nvSpPr>
          <p:spPr>
            <a:xfrm>
              <a:off x="4529049" y="518252"/>
              <a:ext cx="1467068" cy="1077218"/>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「がん」疑い</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と</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判定</a:t>
              </a: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せず</a:t>
              </a:r>
            </a:p>
            <a:p>
              <a:pPr algn="ctr"/>
              <a:r>
                <a:rPr lang="en-US" altLang="ja-JP" sz="2800"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2</a:t>
              </a:r>
              <a:r>
                <a:rPr lang="ja-JP" altLang="en-US" sz="2800"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endPar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grpSp>
      <p:grpSp>
        <p:nvGrpSpPr>
          <p:cNvPr id="172" name="グループ化 171"/>
          <p:cNvGrpSpPr/>
          <p:nvPr/>
        </p:nvGrpSpPr>
        <p:grpSpPr>
          <a:xfrm>
            <a:off x="467228" y="2418633"/>
            <a:ext cx="1479892" cy="828000"/>
            <a:chOff x="467228" y="2418633"/>
            <a:chExt cx="1479892" cy="828000"/>
          </a:xfrm>
        </p:grpSpPr>
        <p:sp>
          <p:nvSpPr>
            <p:cNvPr id="131" name="角丸四角形 130"/>
            <p:cNvSpPr/>
            <p:nvPr/>
          </p:nvSpPr>
          <p:spPr>
            <a:xfrm>
              <a:off x="487174" y="2418633"/>
              <a:ext cx="1440000" cy="828000"/>
            </a:xfrm>
            <a:prstGeom prst="roundRect">
              <a:avLst>
                <a:gd name="adj" fmla="val 11985"/>
              </a:avLst>
            </a:prstGeom>
            <a:gradFill>
              <a:gsLst>
                <a:gs pos="100000">
                  <a:srgbClr val="0000FF">
                    <a:lumMod val="19000"/>
                    <a:lumOff val="81000"/>
                  </a:srgbClr>
                </a:gs>
                <a:gs pos="14000">
                  <a:srgbClr val="0000FF">
                    <a:lumMod val="5000"/>
                    <a:lumOff val="95000"/>
                  </a:srgbClr>
                </a:gs>
              </a:gsLst>
              <a:lin ang="4800000" scaled="0"/>
            </a:gradFill>
            <a:ln w="25400">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32" name="正方形/長方形 131"/>
            <p:cNvSpPr/>
            <p:nvPr/>
          </p:nvSpPr>
          <p:spPr>
            <a:xfrm>
              <a:off x="467228" y="2427186"/>
              <a:ext cx="1479892" cy="800219"/>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検査</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を受けた</a:t>
              </a:r>
              <a:endPar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1000</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p:txBody>
        </p:sp>
      </p:grpSp>
      <p:grpSp>
        <p:nvGrpSpPr>
          <p:cNvPr id="173" name="グループ化 172"/>
          <p:cNvGrpSpPr/>
          <p:nvPr/>
        </p:nvGrpSpPr>
        <p:grpSpPr>
          <a:xfrm>
            <a:off x="2350796" y="1220091"/>
            <a:ext cx="1307610" cy="828000"/>
            <a:chOff x="2350796" y="1220091"/>
            <a:chExt cx="1307610" cy="828000"/>
          </a:xfrm>
        </p:grpSpPr>
        <p:sp>
          <p:nvSpPr>
            <p:cNvPr id="138" name="角丸四角形 137"/>
            <p:cNvSpPr/>
            <p:nvPr/>
          </p:nvSpPr>
          <p:spPr>
            <a:xfrm>
              <a:off x="2350796" y="1220091"/>
              <a:ext cx="1296000" cy="828000"/>
            </a:xfrm>
            <a:prstGeom prst="roundRect">
              <a:avLst>
                <a:gd name="adj" fmla="val 9298"/>
              </a:avLst>
            </a:prstGeom>
            <a:gradFill>
              <a:gsLst>
                <a:gs pos="100000">
                  <a:schemeClr val="accent5">
                    <a:lumMod val="40000"/>
                    <a:lumOff val="60000"/>
                  </a:schemeClr>
                </a:gs>
                <a:gs pos="34000">
                  <a:schemeClr val="accent5">
                    <a:lumMod val="5000"/>
                    <a:lumOff val="95000"/>
                  </a:schemeClr>
                </a:gs>
              </a:gsLst>
              <a:lin ang="4800000" scaled="0"/>
            </a:gradFill>
            <a:ln w="25400">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39" name="正方形/長方形 138"/>
            <p:cNvSpPr/>
            <p:nvPr/>
          </p:nvSpPr>
          <p:spPr>
            <a:xfrm>
              <a:off x="2377286" y="1221966"/>
              <a:ext cx="1281120" cy="800219"/>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」の</a:t>
              </a: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10</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p:txBody>
        </p:sp>
      </p:grpSp>
      <p:grpSp>
        <p:nvGrpSpPr>
          <p:cNvPr id="174" name="グループ化 173"/>
          <p:cNvGrpSpPr/>
          <p:nvPr/>
        </p:nvGrpSpPr>
        <p:grpSpPr>
          <a:xfrm>
            <a:off x="2350796" y="3469386"/>
            <a:ext cx="1296000" cy="1077218"/>
            <a:chOff x="2350796" y="3469386"/>
            <a:chExt cx="1296000" cy="1077218"/>
          </a:xfrm>
        </p:grpSpPr>
        <p:sp>
          <p:nvSpPr>
            <p:cNvPr id="141" name="角丸四角形 140"/>
            <p:cNvSpPr/>
            <p:nvPr/>
          </p:nvSpPr>
          <p:spPr>
            <a:xfrm>
              <a:off x="2350796" y="3486654"/>
              <a:ext cx="1296000" cy="1045319"/>
            </a:xfrm>
            <a:prstGeom prst="roundRect">
              <a:avLst>
                <a:gd name="adj" fmla="val 8757"/>
              </a:avLst>
            </a:prstGeom>
            <a:gradFill>
              <a:gsLst>
                <a:gs pos="100000">
                  <a:schemeClr val="accent5">
                    <a:lumMod val="40000"/>
                    <a:lumOff val="60000"/>
                  </a:schemeClr>
                </a:gs>
                <a:gs pos="34000">
                  <a:schemeClr val="accent5">
                    <a:lumMod val="5000"/>
                    <a:lumOff val="95000"/>
                  </a:schemeClr>
                </a:gs>
              </a:gsLst>
              <a:lin ang="4800000" scaled="0"/>
            </a:gradFill>
            <a:ln w="25400">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latin typeface="Arial" panose="020B0604020202020204" pitchFamily="34" charset="0"/>
              </a:endParaRPr>
            </a:p>
          </p:txBody>
        </p:sp>
        <p:sp>
          <p:nvSpPr>
            <p:cNvPr id="142" name="正方形/長方形 141"/>
            <p:cNvSpPr/>
            <p:nvPr/>
          </p:nvSpPr>
          <p:spPr>
            <a:xfrm>
              <a:off x="2480065" y="3469386"/>
              <a:ext cx="1037463" cy="1077218"/>
            </a:xfrm>
            <a:prstGeom prst="rect">
              <a:avLst/>
            </a:prstGeom>
            <a:noFill/>
          </p:spPr>
          <p:txBody>
            <a:bodyPr wrap="none" rtlCol="0" anchor="ctr">
              <a:spAutoFit/>
            </a:bodyPr>
            <a:lstStyle/>
            <a:p>
              <a:pPr algn="ct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「がん</a:t>
              </a: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a:t>
              </a:r>
              <a:endParaRPr lang="en-US" altLang="ja-JP"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ja-JP" altLang="en-US"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でない</a:t>
              </a:r>
              <a:r>
                <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p>
            <a:p>
              <a:pPr algn="ctr"/>
              <a:r>
                <a:rPr lang="en-US" altLang="ja-JP"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10</a:t>
              </a: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人</a:t>
              </a:r>
              <a:endParaRPr lang="ja-JP" altLang="en-US"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grpSp>
      <p:grpSp>
        <p:nvGrpSpPr>
          <p:cNvPr id="148" name="グループ化 147"/>
          <p:cNvGrpSpPr/>
          <p:nvPr/>
        </p:nvGrpSpPr>
        <p:grpSpPr>
          <a:xfrm>
            <a:off x="3653556" y="1054444"/>
            <a:ext cx="850885" cy="1188000"/>
            <a:chOff x="1617677" y="1858643"/>
            <a:chExt cx="850885" cy="2046293"/>
          </a:xfrm>
        </p:grpSpPr>
        <p:cxnSp>
          <p:nvCxnSpPr>
            <p:cNvPr id="149" name="直線コネクタ 148">
              <a:extLst>
                <a:ext uri="{FF2B5EF4-FFF2-40B4-BE49-F238E27FC236}">
                  <a16:creationId xmlns="" xmlns:a16="http://schemas.microsoft.com/office/drawing/2014/main" id="{1E93E0C2-CB69-445F-988A-BDAA91D17A20}"/>
                </a:ext>
              </a:extLst>
            </p:cNvPr>
            <p:cNvCxnSpPr>
              <a:cxnSpLocks/>
            </p:cNvCxnSpPr>
            <p:nvPr/>
          </p:nvCxnSpPr>
          <p:spPr>
            <a:xfrm flipH="1">
              <a:off x="1617677" y="2857500"/>
              <a:ext cx="646028" cy="0"/>
            </a:xfrm>
            <a:prstGeom prst="line">
              <a:avLst/>
            </a:prstGeom>
            <a:ln w="1905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150" name="左大かっこ 149">
              <a:extLst>
                <a:ext uri="{FF2B5EF4-FFF2-40B4-BE49-F238E27FC236}">
                  <a16:creationId xmlns="" xmlns:a16="http://schemas.microsoft.com/office/drawing/2014/main" id="{FCBB125E-78F7-4AF9-B4CB-00F53149D271}"/>
                </a:ext>
              </a:extLst>
            </p:cNvPr>
            <p:cNvSpPr/>
            <p:nvPr/>
          </p:nvSpPr>
          <p:spPr>
            <a:xfrm>
              <a:off x="2263705" y="1858643"/>
              <a:ext cx="204857" cy="2046293"/>
            </a:xfrm>
            <a:prstGeom prst="leftBracket">
              <a:avLst>
                <a:gd name="adj" fmla="val 0"/>
              </a:avLst>
            </a:prstGeom>
            <a:ln w="1905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52" name="テキスト ボックス 151"/>
          <p:cNvSpPr txBox="1"/>
          <p:nvPr/>
        </p:nvSpPr>
        <p:spPr>
          <a:xfrm>
            <a:off x="3544807" y="1062265"/>
            <a:ext cx="847714" cy="553998"/>
          </a:xfrm>
          <a:prstGeom prst="rect">
            <a:avLst/>
          </a:prstGeom>
          <a:ln w="19050">
            <a:noFill/>
            <a:tailEnd type="arrow" w="lg" len="med"/>
          </a:ln>
        </p:spPr>
        <p:style>
          <a:lnRef idx="1">
            <a:schemeClr val="accent1"/>
          </a:lnRef>
          <a:fillRef idx="0">
            <a:schemeClr val="accent1"/>
          </a:fillRef>
          <a:effectRef idx="0">
            <a:schemeClr val="accent1"/>
          </a:effectRef>
          <a:fontRef idx="minor">
            <a:schemeClr val="tx1"/>
          </a:fontRef>
        </p:style>
        <p:txBody>
          <a:bodyPr wrap="square" rtlCol="0">
            <a:spAutoFit/>
          </a:bodyPr>
          <a:lstStyle/>
          <a:p>
            <a:pPr algn="ctr"/>
            <a:r>
              <a:rPr lang="ja-JP" altLang="en-US" sz="1400" dirty="0">
                <a:solidFill>
                  <a:srgbClr val="0000FF"/>
                </a:solidFill>
                <a:latin typeface="HGP創英角ｺﾞｼｯｸUB" panose="020B0900000000000000" pitchFamily="50" charset="-128"/>
                <a:ea typeface="HGP創英角ｺﾞｼｯｸUB" panose="020B0900000000000000" pitchFamily="50" charset="-128"/>
              </a:rPr>
              <a:t>感度</a:t>
            </a:r>
            <a:r>
              <a:rPr kumimoji="1" lang="en-US" altLang="ja-JP" sz="1600" dirty="0" smtClean="0">
                <a:solidFill>
                  <a:srgbClr val="0000FF"/>
                </a:solidFill>
                <a:latin typeface="HGP創英角ｺﾞｼｯｸUB" panose="020B0900000000000000" pitchFamily="50" charset="-128"/>
                <a:ea typeface="HGP創英角ｺﾞｼｯｸUB" panose="020B0900000000000000" pitchFamily="50" charset="-128"/>
              </a:rPr>
              <a:t>80</a:t>
            </a:r>
            <a:r>
              <a:rPr kumimoji="1"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p>
        </p:txBody>
      </p:sp>
      <p:grpSp>
        <p:nvGrpSpPr>
          <p:cNvPr id="158" name="グループ化 157"/>
          <p:cNvGrpSpPr/>
          <p:nvPr/>
        </p:nvGrpSpPr>
        <p:grpSpPr>
          <a:xfrm>
            <a:off x="3653556" y="3424501"/>
            <a:ext cx="850885" cy="1188000"/>
            <a:chOff x="1617677" y="1858643"/>
            <a:chExt cx="850885" cy="2046293"/>
          </a:xfrm>
        </p:grpSpPr>
        <p:cxnSp>
          <p:nvCxnSpPr>
            <p:cNvPr id="160" name="直線コネクタ 159">
              <a:extLst>
                <a:ext uri="{FF2B5EF4-FFF2-40B4-BE49-F238E27FC236}">
                  <a16:creationId xmlns="" xmlns:a16="http://schemas.microsoft.com/office/drawing/2014/main" id="{1E93E0C2-CB69-445F-988A-BDAA91D17A20}"/>
                </a:ext>
              </a:extLst>
            </p:cNvPr>
            <p:cNvCxnSpPr>
              <a:cxnSpLocks/>
            </p:cNvCxnSpPr>
            <p:nvPr/>
          </p:nvCxnSpPr>
          <p:spPr>
            <a:xfrm flipH="1">
              <a:off x="1617677" y="2857500"/>
              <a:ext cx="646028" cy="0"/>
            </a:xfrm>
            <a:prstGeom prst="line">
              <a:avLst/>
            </a:prstGeom>
            <a:ln w="1905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161" name="左大かっこ 160">
              <a:extLst>
                <a:ext uri="{FF2B5EF4-FFF2-40B4-BE49-F238E27FC236}">
                  <a16:creationId xmlns="" xmlns:a16="http://schemas.microsoft.com/office/drawing/2014/main" id="{FCBB125E-78F7-4AF9-B4CB-00F53149D271}"/>
                </a:ext>
              </a:extLst>
            </p:cNvPr>
            <p:cNvSpPr/>
            <p:nvPr/>
          </p:nvSpPr>
          <p:spPr>
            <a:xfrm>
              <a:off x="2263705" y="1858643"/>
              <a:ext cx="204857" cy="2046293"/>
            </a:xfrm>
            <a:prstGeom prst="leftBracket">
              <a:avLst>
                <a:gd name="adj" fmla="val 0"/>
              </a:avLst>
            </a:prstGeom>
            <a:ln w="1905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59" name="テキスト ボックス 158"/>
          <p:cNvSpPr txBox="1"/>
          <p:nvPr/>
        </p:nvSpPr>
        <p:spPr>
          <a:xfrm>
            <a:off x="3544807" y="3432322"/>
            <a:ext cx="847714" cy="436646"/>
          </a:xfrm>
          <a:prstGeom prst="rect">
            <a:avLst/>
          </a:prstGeom>
          <a:ln w="19050">
            <a:noFill/>
            <a:tailEnd type="arrow" w="lg" len="med"/>
          </a:ln>
        </p:spPr>
        <p:style>
          <a:lnRef idx="1">
            <a:schemeClr val="accent1"/>
          </a:lnRef>
          <a:fillRef idx="0">
            <a:schemeClr val="accent1"/>
          </a:fillRef>
          <a:effectRef idx="0">
            <a:schemeClr val="accent1"/>
          </a:effectRef>
          <a:fontRef idx="minor">
            <a:schemeClr val="tx1"/>
          </a:fontRef>
        </p:style>
        <p:txBody>
          <a:bodyPr wrap="square" rtlCol="0">
            <a:spAutoFit/>
          </a:bodyPr>
          <a:lstStyle/>
          <a:p>
            <a:pPr algn="ctr"/>
            <a:r>
              <a:rPr kumimoji="1" lang="ja-JP" altLang="en-US" sz="1400" dirty="0">
                <a:solidFill>
                  <a:srgbClr val="0000FF"/>
                </a:solidFill>
                <a:latin typeface="HGP創英角ｺﾞｼｯｸUB" panose="020B0900000000000000" pitchFamily="50" charset="-128"/>
                <a:ea typeface="HGP創英角ｺﾞｼｯｸUB" panose="020B0900000000000000" pitchFamily="50" charset="-128"/>
              </a:rPr>
              <a:t>特異度</a:t>
            </a:r>
            <a:r>
              <a:rPr kumimoji="1" lang="en-US" altLang="ja-JP" sz="1600" dirty="0">
                <a:solidFill>
                  <a:srgbClr val="0000FF"/>
                </a:solidFill>
                <a:latin typeface="HGP創英角ｺﾞｼｯｸUB" panose="020B0900000000000000" pitchFamily="50" charset="-128"/>
                <a:ea typeface="HGP創英角ｺﾞｼｯｸUB" panose="020B0900000000000000" pitchFamily="50" charset="-128"/>
              </a:rPr>
              <a:t>80</a:t>
            </a:r>
            <a:r>
              <a:rPr kumimoji="1"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p>
        </p:txBody>
      </p:sp>
      <p:sp>
        <p:nvSpPr>
          <p:cNvPr id="43" name="テキスト ボックス 42"/>
          <p:cNvSpPr txBox="1"/>
          <p:nvPr/>
        </p:nvSpPr>
        <p:spPr>
          <a:xfrm>
            <a:off x="2075501" y="2557020"/>
            <a:ext cx="847714" cy="553998"/>
          </a:xfrm>
          <a:prstGeom prst="rect">
            <a:avLst/>
          </a:prstGeom>
          <a:ln w="19050">
            <a:noFill/>
            <a:tailEnd type="arrow" w="lg" len="med"/>
          </a:ln>
        </p:spPr>
        <p:style>
          <a:lnRef idx="1">
            <a:schemeClr val="accent1"/>
          </a:lnRef>
          <a:fillRef idx="0">
            <a:schemeClr val="accent1"/>
          </a:fillRef>
          <a:effectRef idx="0">
            <a:schemeClr val="accent1"/>
          </a:effectRef>
          <a:fontRef idx="minor">
            <a:schemeClr val="tx1"/>
          </a:fontRef>
        </p:style>
        <p:txBody>
          <a:bodyPr wrap="square" rtlCol="0">
            <a:spAutoFit/>
          </a:bodyPr>
          <a:lstStyle/>
          <a:p>
            <a:pPr algn="ctr"/>
            <a:r>
              <a:rPr lang="ja-JP" altLang="en-US" sz="1400" dirty="0">
                <a:solidFill>
                  <a:srgbClr val="0000FF"/>
                </a:solidFill>
                <a:latin typeface="HGP創英角ｺﾞｼｯｸUB" panose="020B0900000000000000" pitchFamily="50" charset="-128"/>
                <a:ea typeface="HGP創英角ｺﾞｼｯｸUB" panose="020B0900000000000000" pitchFamily="50" charset="-128"/>
              </a:rPr>
              <a:t>有病率</a:t>
            </a:r>
            <a:r>
              <a:rPr lang="en-US" altLang="ja-JP" sz="1600" dirty="0">
                <a:solidFill>
                  <a:srgbClr val="0000FF"/>
                </a:solidFill>
                <a:latin typeface="HGP創英角ｺﾞｼｯｸUB" panose="020B0900000000000000" pitchFamily="50" charset="-128"/>
                <a:ea typeface="HGP創英角ｺﾞｼｯｸUB" panose="020B0900000000000000" pitchFamily="50" charset="-128"/>
              </a:rPr>
              <a:t>1</a:t>
            </a: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p>
        </p:txBody>
      </p:sp>
    </p:spTree>
    <p:extLst>
      <p:ext uri="{BB962C8B-B14F-4D97-AF65-F5344CB8AC3E}">
        <p14:creationId xmlns:p14="http://schemas.microsoft.com/office/powerpoint/2010/main" val="123744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Effect transition="in" filter="fade">
                                      <p:cBhvr>
                                        <p:cTn id="7" dur="500"/>
                                        <p:tgtEl>
                                          <p:spTgt spid="17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fade">
                                      <p:cBhvr>
                                        <p:cTn id="11" dur="500"/>
                                        <p:tgtEl>
                                          <p:spTgt spid="43"/>
                                        </p:tgtEl>
                                      </p:cBhvr>
                                    </p:animEffect>
                                  </p:childTnLst>
                                </p:cTn>
                              </p:par>
                            </p:childTnLst>
                          </p:cTn>
                        </p:par>
                        <p:par>
                          <p:cTn id="12" fill="hold">
                            <p:stCondLst>
                              <p:cond delay="1000"/>
                            </p:stCondLst>
                            <p:childTnLst>
                              <p:par>
                                <p:cTn id="13" presetID="22" presetClass="entr" presetSubtype="8" fill="hold" nodeType="afterEffect">
                                  <p:stCondLst>
                                    <p:cond delay="500"/>
                                  </p:stCondLst>
                                  <p:childTnLst>
                                    <p:set>
                                      <p:cBhvr>
                                        <p:cTn id="14" dur="1" fill="hold">
                                          <p:stCondLst>
                                            <p:cond delay="0"/>
                                          </p:stCondLst>
                                        </p:cTn>
                                        <p:tgtEl>
                                          <p:spTgt spid="146"/>
                                        </p:tgtEl>
                                        <p:attrNameLst>
                                          <p:attrName>style.visibility</p:attrName>
                                        </p:attrNameLst>
                                      </p:cBhvr>
                                      <p:to>
                                        <p:strVal val="visible"/>
                                      </p:to>
                                    </p:set>
                                    <p:animEffect transition="in" filter="wipe(left)">
                                      <p:cBhvr>
                                        <p:cTn id="15" dur="500"/>
                                        <p:tgtEl>
                                          <p:spTgt spid="146"/>
                                        </p:tgtEl>
                                      </p:cBhvr>
                                    </p:animEffec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173"/>
                                        </p:tgtEl>
                                        <p:attrNameLst>
                                          <p:attrName>style.visibility</p:attrName>
                                        </p:attrNameLst>
                                      </p:cBhvr>
                                      <p:to>
                                        <p:strVal val="visible"/>
                                      </p:to>
                                    </p:set>
                                    <p:animEffect transition="in" filter="fade">
                                      <p:cBhvr>
                                        <p:cTn id="19" dur="500"/>
                                        <p:tgtEl>
                                          <p:spTgt spid="173"/>
                                        </p:tgtEl>
                                      </p:cBhvr>
                                    </p:animEffect>
                                  </p:childTnLst>
                                </p:cTn>
                              </p:par>
                              <p:par>
                                <p:cTn id="20" presetID="10" presetClass="entr" presetSubtype="0" fill="hold" nodeType="withEffect">
                                  <p:stCondLst>
                                    <p:cond delay="0"/>
                                  </p:stCondLst>
                                  <p:childTnLst>
                                    <p:set>
                                      <p:cBhvr>
                                        <p:cTn id="21" dur="1" fill="hold">
                                          <p:stCondLst>
                                            <p:cond delay="0"/>
                                          </p:stCondLst>
                                        </p:cTn>
                                        <p:tgtEl>
                                          <p:spTgt spid="174"/>
                                        </p:tgtEl>
                                        <p:attrNameLst>
                                          <p:attrName>style.visibility</p:attrName>
                                        </p:attrNameLst>
                                      </p:cBhvr>
                                      <p:to>
                                        <p:strVal val="visible"/>
                                      </p:to>
                                    </p:set>
                                    <p:animEffect transition="in" filter="fade">
                                      <p:cBhvr>
                                        <p:cTn id="22" dur="500"/>
                                        <p:tgtEl>
                                          <p:spTgt spid="174"/>
                                        </p:tgtEl>
                                      </p:cBhvr>
                                    </p:animEffect>
                                  </p:childTnLst>
                                </p:cTn>
                              </p:par>
                            </p:childTnLst>
                          </p:cTn>
                        </p:par>
                        <p:par>
                          <p:cTn id="23" fill="hold">
                            <p:stCondLst>
                              <p:cond delay="2500"/>
                            </p:stCondLst>
                            <p:childTnLst>
                              <p:par>
                                <p:cTn id="24" presetID="10" presetClass="entr" presetSubtype="0" fill="hold" grpId="0" nodeType="afterEffect">
                                  <p:stCondLst>
                                    <p:cond delay="500"/>
                                  </p:stCondLst>
                                  <p:childTnLst>
                                    <p:set>
                                      <p:cBhvr>
                                        <p:cTn id="25" dur="1" fill="hold">
                                          <p:stCondLst>
                                            <p:cond delay="0"/>
                                          </p:stCondLst>
                                        </p:cTn>
                                        <p:tgtEl>
                                          <p:spTgt spid="152"/>
                                        </p:tgtEl>
                                        <p:attrNameLst>
                                          <p:attrName>style.visibility</p:attrName>
                                        </p:attrNameLst>
                                      </p:cBhvr>
                                      <p:to>
                                        <p:strVal val="visible"/>
                                      </p:to>
                                    </p:set>
                                    <p:animEffect transition="in" filter="fade">
                                      <p:cBhvr>
                                        <p:cTn id="26" dur="500"/>
                                        <p:tgtEl>
                                          <p:spTgt spid="152"/>
                                        </p:tgtEl>
                                      </p:cBhvr>
                                    </p:animEffect>
                                  </p:childTnLst>
                                </p:cTn>
                              </p:par>
                              <p:par>
                                <p:cTn id="27" presetID="10" presetClass="entr" presetSubtype="0" fill="hold" grpId="0" nodeType="withEffect">
                                  <p:stCondLst>
                                    <p:cond delay="500"/>
                                  </p:stCondLst>
                                  <p:childTnLst>
                                    <p:set>
                                      <p:cBhvr>
                                        <p:cTn id="28" dur="1" fill="hold">
                                          <p:stCondLst>
                                            <p:cond delay="0"/>
                                          </p:stCondLst>
                                        </p:cTn>
                                        <p:tgtEl>
                                          <p:spTgt spid="159"/>
                                        </p:tgtEl>
                                        <p:attrNameLst>
                                          <p:attrName>style.visibility</p:attrName>
                                        </p:attrNameLst>
                                      </p:cBhvr>
                                      <p:to>
                                        <p:strVal val="visible"/>
                                      </p:to>
                                    </p:set>
                                    <p:animEffect transition="in" filter="fade">
                                      <p:cBhvr>
                                        <p:cTn id="29" dur="500"/>
                                        <p:tgtEl>
                                          <p:spTgt spid="159"/>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148"/>
                                        </p:tgtEl>
                                        <p:attrNameLst>
                                          <p:attrName>style.visibility</p:attrName>
                                        </p:attrNameLst>
                                      </p:cBhvr>
                                      <p:to>
                                        <p:strVal val="visible"/>
                                      </p:to>
                                    </p:set>
                                    <p:animEffect transition="in" filter="wipe(left)">
                                      <p:cBhvr>
                                        <p:cTn id="33" dur="750"/>
                                        <p:tgtEl>
                                          <p:spTgt spid="148"/>
                                        </p:tgtEl>
                                      </p:cBhvr>
                                    </p:animEffect>
                                  </p:childTnLst>
                                </p:cTn>
                              </p:par>
                              <p:par>
                                <p:cTn id="34" presetID="22" presetClass="entr" presetSubtype="8" fill="hold" nodeType="withEffect">
                                  <p:stCondLst>
                                    <p:cond delay="0"/>
                                  </p:stCondLst>
                                  <p:childTnLst>
                                    <p:set>
                                      <p:cBhvr>
                                        <p:cTn id="35" dur="1" fill="hold">
                                          <p:stCondLst>
                                            <p:cond delay="0"/>
                                          </p:stCondLst>
                                        </p:cTn>
                                        <p:tgtEl>
                                          <p:spTgt spid="158"/>
                                        </p:tgtEl>
                                        <p:attrNameLst>
                                          <p:attrName>style.visibility</p:attrName>
                                        </p:attrNameLst>
                                      </p:cBhvr>
                                      <p:to>
                                        <p:strVal val="visible"/>
                                      </p:to>
                                    </p:set>
                                    <p:animEffect transition="in" filter="wipe(left)">
                                      <p:cBhvr>
                                        <p:cTn id="36" dur="750"/>
                                        <p:tgtEl>
                                          <p:spTgt spid="158"/>
                                        </p:tgtEl>
                                      </p:cBhvr>
                                    </p:animEffect>
                                  </p:childTnLst>
                                </p:cTn>
                              </p:par>
                            </p:childTnLst>
                          </p:cTn>
                        </p:par>
                        <p:par>
                          <p:cTn id="37" fill="hold">
                            <p:stCondLst>
                              <p:cond delay="4250"/>
                            </p:stCondLst>
                            <p:childTnLst>
                              <p:par>
                                <p:cTn id="38" presetID="10" presetClass="entr" presetSubtype="0" fill="hold" nodeType="afterEffect">
                                  <p:stCondLst>
                                    <p:cond delay="0"/>
                                  </p:stCondLst>
                                  <p:childTnLst>
                                    <p:set>
                                      <p:cBhvr>
                                        <p:cTn id="39" dur="1" fill="hold">
                                          <p:stCondLst>
                                            <p:cond delay="0"/>
                                          </p:stCondLst>
                                        </p:cTn>
                                        <p:tgtEl>
                                          <p:spTgt spid="175"/>
                                        </p:tgtEl>
                                        <p:attrNameLst>
                                          <p:attrName>style.visibility</p:attrName>
                                        </p:attrNameLst>
                                      </p:cBhvr>
                                      <p:to>
                                        <p:strVal val="visible"/>
                                      </p:to>
                                    </p:set>
                                    <p:animEffect transition="in" filter="fade">
                                      <p:cBhvr>
                                        <p:cTn id="40" dur="500"/>
                                        <p:tgtEl>
                                          <p:spTgt spid="175"/>
                                        </p:tgtEl>
                                      </p:cBhvr>
                                    </p:animEffect>
                                  </p:childTnLst>
                                </p:cTn>
                              </p:par>
                              <p:par>
                                <p:cTn id="41" presetID="10" presetClass="entr" presetSubtype="0" fill="hold" nodeType="withEffect">
                                  <p:stCondLst>
                                    <p:cond delay="0"/>
                                  </p:stCondLst>
                                  <p:childTnLst>
                                    <p:set>
                                      <p:cBhvr>
                                        <p:cTn id="42" dur="1" fill="hold">
                                          <p:stCondLst>
                                            <p:cond delay="0"/>
                                          </p:stCondLst>
                                        </p:cTn>
                                        <p:tgtEl>
                                          <p:spTgt spid="176"/>
                                        </p:tgtEl>
                                        <p:attrNameLst>
                                          <p:attrName>style.visibility</p:attrName>
                                        </p:attrNameLst>
                                      </p:cBhvr>
                                      <p:to>
                                        <p:strVal val="visible"/>
                                      </p:to>
                                    </p:set>
                                    <p:animEffect transition="in" filter="fade">
                                      <p:cBhvr>
                                        <p:cTn id="43" dur="500"/>
                                        <p:tgtEl>
                                          <p:spTgt spid="176"/>
                                        </p:tgtEl>
                                      </p:cBhvr>
                                    </p:animEffect>
                                  </p:childTnLst>
                                </p:cTn>
                              </p:par>
                              <p:par>
                                <p:cTn id="44" presetID="10"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500"/>
                                        <p:tgtEl>
                                          <p:spTgt spid="177"/>
                                        </p:tgtEl>
                                      </p:cBhvr>
                                    </p:animEffect>
                                  </p:childTnLst>
                                </p:cTn>
                              </p:par>
                              <p:par>
                                <p:cTn id="47" presetID="10" presetClass="entr" presetSubtype="0" fill="hold" nodeType="withEffect">
                                  <p:stCondLst>
                                    <p:cond delay="0"/>
                                  </p:stCondLst>
                                  <p:childTnLst>
                                    <p:set>
                                      <p:cBhvr>
                                        <p:cTn id="48" dur="1" fill="hold">
                                          <p:stCondLst>
                                            <p:cond delay="0"/>
                                          </p:stCondLst>
                                        </p:cTn>
                                        <p:tgtEl>
                                          <p:spTgt spid="178"/>
                                        </p:tgtEl>
                                        <p:attrNameLst>
                                          <p:attrName>style.visibility</p:attrName>
                                        </p:attrNameLst>
                                      </p:cBhvr>
                                      <p:to>
                                        <p:strVal val="visible"/>
                                      </p:to>
                                    </p:set>
                                    <p:animEffect transition="in" filter="fade">
                                      <p:cBhvr>
                                        <p:cTn id="49" dur="500"/>
                                        <p:tgtEl>
                                          <p:spTgt spid="178"/>
                                        </p:tgtEl>
                                      </p:cBhvr>
                                    </p:animEffect>
                                  </p:childTnLst>
                                </p:cTn>
                              </p:par>
                            </p:childTnLst>
                          </p:cTn>
                        </p:par>
                        <p:par>
                          <p:cTn id="50" fill="hold">
                            <p:stCondLst>
                              <p:cond delay="4750"/>
                            </p:stCondLst>
                            <p:childTnLst>
                              <p:par>
                                <p:cTn id="51" presetID="22" presetClass="entr" presetSubtype="8" fill="hold" nodeType="afterEffect">
                                  <p:stCondLst>
                                    <p:cond delay="500"/>
                                  </p:stCondLst>
                                  <p:childTnLst>
                                    <p:set>
                                      <p:cBhvr>
                                        <p:cTn id="52" dur="1" fill="hold">
                                          <p:stCondLst>
                                            <p:cond delay="0"/>
                                          </p:stCondLst>
                                        </p:cTn>
                                        <p:tgtEl>
                                          <p:spTgt spid="39"/>
                                        </p:tgtEl>
                                        <p:attrNameLst>
                                          <p:attrName>style.visibility</p:attrName>
                                        </p:attrNameLst>
                                      </p:cBhvr>
                                      <p:to>
                                        <p:strVal val="visible"/>
                                      </p:to>
                                    </p:set>
                                    <p:animEffect transition="in" filter="wipe(left)">
                                      <p:cBhvr>
                                        <p:cTn id="53" dur="500"/>
                                        <p:tgtEl>
                                          <p:spTgt spid="39"/>
                                        </p:tgtEl>
                                      </p:cBhvr>
                                    </p:animEffect>
                                  </p:childTnLst>
                                </p:cTn>
                              </p:par>
                            </p:childTnLst>
                          </p:cTn>
                        </p:par>
                        <p:par>
                          <p:cTn id="54" fill="hold">
                            <p:stCondLst>
                              <p:cond delay="5750"/>
                            </p:stCondLst>
                            <p:childTnLst>
                              <p:par>
                                <p:cTn id="55" presetID="10" presetClass="entr" presetSubtype="0" fill="hold" nodeType="afterEffect">
                                  <p:stCondLst>
                                    <p:cond delay="0"/>
                                  </p:stCondLst>
                                  <p:childTnLst>
                                    <p:set>
                                      <p:cBhvr>
                                        <p:cTn id="56" dur="1" fill="hold">
                                          <p:stCondLst>
                                            <p:cond delay="0"/>
                                          </p:stCondLst>
                                        </p:cTn>
                                        <p:tgtEl>
                                          <p:spTgt spid="179"/>
                                        </p:tgtEl>
                                        <p:attrNameLst>
                                          <p:attrName>style.visibility</p:attrName>
                                        </p:attrNameLst>
                                      </p:cBhvr>
                                      <p:to>
                                        <p:strVal val="visible"/>
                                      </p:to>
                                    </p:set>
                                    <p:animEffect transition="in" filter="fade">
                                      <p:cBhvr>
                                        <p:cTn id="57" dur="500"/>
                                        <p:tgtEl>
                                          <p:spTgt spid="179"/>
                                        </p:tgtEl>
                                      </p:cBhvr>
                                    </p:animEffect>
                                  </p:childTnLst>
                                </p:cTn>
                              </p:par>
                            </p:childTnLst>
                          </p:cTn>
                        </p:par>
                        <p:par>
                          <p:cTn id="58" fill="hold">
                            <p:stCondLst>
                              <p:cond delay="6250"/>
                            </p:stCondLst>
                            <p:childTnLst>
                              <p:par>
                                <p:cTn id="59" presetID="10" presetClass="entr" presetSubtype="0" fill="hold" grpId="0" nodeType="afterEffect">
                                  <p:stCondLst>
                                    <p:cond delay="1000"/>
                                  </p:stCondLst>
                                  <p:childTnLst>
                                    <p:set>
                                      <p:cBhvr>
                                        <p:cTn id="60" dur="1" fill="hold">
                                          <p:stCondLst>
                                            <p:cond delay="0"/>
                                          </p:stCondLst>
                                        </p:cTn>
                                        <p:tgtEl>
                                          <p:spTgt spid="111"/>
                                        </p:tgtEl>
                                        <p:attrNameLst>
                                          <p:attrName>style.visibility</p:attrName>
                                        </p:attrNameLst>
                                      </p:cBhvr>
                                      <p:to>
                                        <p:strVal val="visible"/>
                                      </p:to>
                                    </p:set>
                                    <p:animEffect transition="in" filter="fade">
                                      <p:cBhvr>
                                        <p:cTn id="61"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52" grpId="0"/>
      <p:bldP spid="159" grpId="0"/>
      <p:bldP spid="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8">
            <a:extLst>
              <a:ext uri="{FF2B5EF4-FFF2-40B4-BE49-F238E27FC236}">
                <a16:creationId xmlns="" xmlns:a16="http://schemas.microsoft.com/office/drawing/2014/main" id="{C0109AF5-28F7-475F-81C3-98B4060EFD66}"/>
              </a:ext>
            </a:extLst>
          </p:cNvPr>
          <p:cNvSpPr txBox="1">
            <a:spLocks/>
          </p:cNvSpPr>
          <p:nvPr/>
        </p:nvSpPr>
        <p:spPr>
          <a:xfrm>
            <a:off x="810345" y="1057300"/>
            <a:ext cx="7924821"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latin typeface="HGP創英角ｺﾞｼｯｸUB" panose="020B0900000000000000" pitchFamily="50" charset="-128"/>
                <a:ea typeface="HGP創英角ｺﾞｼｯｸUB" panose="020B0900000000000000" pitchFamily="50" charset="-128"/>
              </a:rPr>
              <a:t>感度</a:t>
            </a:r>
            <a:r>
              <a:rPr lang="ja-JP" altLang="en-US" sz="2200" dirty="0" smtClean="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病気</a:t>
            </a:r>
            <a:r>
              <a:rPr lang="ja-JP" altLang="en-US" sz="2200" dirty="0">
                <a:latin typeface="HGP創英角ｺﾞｼｯｸUB" panose="020B0900000000000000" pitchFamily="50" charset="-128"/>
                <a:ea typeface="HGP創英角ｺﾞｼｯｸUB" panose="020B0900000000000000" pitchFamily="50" charset="-128"/>
              </a:rPr>
              <a:t>がある人の中の、検査陽性者の</a:t>
            </a:r>
            <a:r>
              <a:rPr lang="ja-JP" altLang="en-US" sz="2200" dirty="0" smtClean="0">
                <a:latin typeface="HGP創英角ｺﾞｼｯｸUB" panose="020B0900000000000000" pitchFamily="50" charset="-128"/>
                <a:ea typeface="HGP創英角ｺﾞｼｯｸUB" panose="020B0900000000000000" pitchFamily="50" charset="-128"/>
              </a:rPr>
              <a:t>割合</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43" name="タイトル 8">
            <a:extLst>
              <a:ext uri="{FF2B5EF4-FFF2-40B4-BE49-F238E27FC236}">
                <a16:creationId xmlns="" xmlns:a16="http://schemas.microsoft.com/office/drawing/2014/main" id="{3A49E9A0-6694-4B91-B3EA-546E8043D2A6}"/>
              </a:ext>
            </a:extLst>
          </p:cNvPr>
          <p:cNvSpPr txBox="1">
            <a:spLocks/>
          </p:cNvSpPr>
          <p:nvPr/>
        </p:nvSpPr>
        <p:spPr>
          <a:xfrm>
            <a:off x="810345" y="1647630"/>
            <a:ext cx="8110985"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zh-TW" altLang="en-US" sz="2200" dirty="0" smtClean="0">
                <a:latin typeface="HGP創英角ｺﾞｼｯｸUB" panose="020B0900000000000000" pitchFamily="50" charset="-128"/>
                <a:ea typeface="HGP創英角ｺﾞｼｯｸUB" panose="020B0900000000000000" pitchFamily="50" charset="-128"/>
              </a:rPr>
              <a:t>特異度</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病気がない人の中の、検査陰性者の</a:t>
            </a:r>
            <a:r>
              <a:rPr lang="ja-JP" altLang="en-US" sz="2200" dirty="0" smtClean="0">
                <a:latin typeface="HGP創英角ｺﾞｼｯｸUB" panose="020B0900000000000000" pitchFamily="50" charset="-128"/>
                <a:ea typeface="HGP創英角ｺﾞｼｯｸUB" panose="020B0900000000000000" pitchFamily="50" charset="-128"/>
              </a:rPr>
              <a:t>割合</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45" name="タイトル 8">
            <a:extLst>
              <a:ext uri="{FF2B5EF4-FFF2-40B4-BE49-F238E27FC236}">
                <a16:creationId xmlns="" xmlns:a16="http://schemas.microsoft.com/office/drawing/2014/main" id="{7431F303-06CA-417A-A009-307DC14C8E99}"/>
              </a:ext>
            </a:extLst>
          </p:cNvPr>
          <p:cNvSpPr txBox="1">
            <a:spLocks/>
          </p:cNvSpPr>
          <p:nvPr/>
        </p:nvSpPr>
        <p:spPr>
          <a:xfrm>
            <a:off x="810345" y="2237960"/>
            <a:ext cx="8182993"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zh-TW" altLang="en-US" sz="2200" dirty="0">
                <a:latin typeface="HGP創英角ｺﾞｼｯｸUB" panose="020B0900000000000000" pitchFamily="50" charset="-128"/>
                <a:ea typeface="HGP創英角ｺﾞｼｯｸUB" panose="020B0900000000000000" pitchFamily="50" charset="-128"/>
              </a:rPr>
              <a:t>陽性</a:t>
            </a:r>
            <a:r>
              <a:rPr lang="zh-TW" altLang="en-US" sz="2200" dirty="0" smtClean="0">
                <a:latin typeface="HGP創英角ｺﾞｼｯｸUB" panose="020B0900000000000000" pitchFamily="50" charset="-128"/>
                <a:ea typeface="HGP創英角ｺﾞｼｯｸUB" panose="020B0900000000000000" pitchFamily="50" charset="-128"/>
              </a:rPr>
              <a:t>的中率</a:t>
            </a:r>
            <a:r>
              <a:rPr lang="ja-JP" altLang="en-US" sz="2200" dirty="0" smtClean="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検査</a:t>
            </a:r>
            <a:r>
              <a:rPr lang="ja-JP" altLang="en-US" sz="2200" dirty="0">
                <a:latin typeface="HGP創英角ｺﾞｼｯｸUB" panose="020B0900000000000000" pitchFamily="50" charset="-128"/>
                <a:ea typeface="HGP創英角ｺﾞｼｯｸUB" panose="020B0900000000000000" pitchFamily="50" charset="-128"/>
              </a:rPr>
              <a:t>陽性者の中で、実際に病気だった人の</a:t>
            </a:r>
            <a:r>
              <a:rPr lang="ja-JP" altLang="en-US" sz="2200" dirty="0" smtClean="0">
                <a:latin typeface="HGP創英角ｺﾞｼｯｸUB" panose="020B0900000000000000" pitchFamily="50" charset="-128"/>
                <a:ea typeface="HGP創英角ｺﾞｼｯｸUB" panose="020B0900000000000000" pitchFamily="50" charset="-128"/>
              </a:rPr>
              <a:t>割合</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52" name="タイトル 8">
            <a:extLst>
              <a:ext uri="{FF2B5EF4-FFF2-40B4-BE49-F238E27FC236}">
                <a16:creationId xmlns="" xmlns:a16="http://schemas.microsoft.com/office/drawing/2014/main" id="{62A6B7A0-84A2-4FFD-9EE6-BE50CBD9E777}"/>
              </a:ext>
            </a:extLst>
          </p:cNvPr>
          <p:cNvSpPr txBox="1">
            <a:spLocks/>
          </p:cNvSpPr>
          <p:nvPr/>
        </p:nvSpPr>
        <p:spPr>
          <a:xfrm>
            <a:off x="810345" y="3735249"/>
            <a:ext cx="8182993"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zh-TW" altLang="en-US" sz="2200" dirty="0" smtClean="0">
                <a:latin typeface="HGP創英角ｺﾞｼｯｸUB" panose="020B0900000000000000" pitchFamily="50" charset="-128"/>
                <a:ea typeface="HGP創英角ｺﾞｼｯｸUB" panose="020B0900000000000000" pitchFamily="50" charset="-128"/>
              </a:rPr>
              <a:t>偽陽性</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検査陽性でも、病気はなかった人の</a:t>
            </a:r>
            <a:r>
              <a:rPr lang="ja-JP" altLang="en-US" sz="2200" dirty="0" smtClean="0">
                <a:latin typeface="HGP創英角ｺﾞｼｯｸUB" panose="020B0900000000000000" pitchFamily="50" charset="-128"/>
                <a:ea typeface="HGP創英角ｺﾞｼｯｸUB" panose="020B0900000000000000" pitchFamily="50" charset="-128"/>
              </a:rPr>
              <a:t>割合 </a:t>
            </a:r>
            <a:r>
              <a:rPr lang="en-US" altLang="ja-JP" sz="2200" dirty="0" smtClean="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いらぬ心配</a:t>
            </a:r>
            <a:r>
              <a:rPr lang="en-US" altLang="ja-JP" sz="2200" dirty="0" smtClean="0">
                <a:latin typeface="HGP創英角ｺﾞｼｯｸUB" panose="020B0900000000000000" pitchFamily="50" charset="-128"/>
                <a:ea typeface="HGP創英角ｺﾞｼｯｸUB" panose="020B0900000000000000" pitchFamily="50" charset="-128"/>
              </a:rPr>
              <a:t>)</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56" name="タイトル 8">
            <a:extLst>
              <a:ext uri="{FF2B5EF4-FFF2-40B4-BE49-F238E27FC236}">
                <a16:creationId xmlns="" xmlns:a16="http://schemas.microsoft.com/office/drawing/2014/main" id="{0B84E58A-FFAE-492C-A99C-1BCC24E6122C}"/>
              </a:ext>
            </a:extLst>
          </p:cNvPr>
          <p:cNvSpPr txBox="1">
            <a:spLocks/>
          </p:cNvSpPr>
          <p:nvPr/>
        </p:nvSpPr>
        <p:spPr>
          <a:xfrm>
            <a:off x="810345" y="4243804"/>
            <a:ext cx="8182993"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zh-TW" altLang="en-US" sz="2200" dirty="0" smtClean="0">
                <a:latin typeface="HGP創英角ｺﾞｼｯｸUB" panose="020B0900000000000000" pitchFamily="50" charset="-128"/>
                <a:ea typeface="HGP創英角ｺﾞｼｯｸUB" panose="020B0900000000000000" pitchFamily="50" charset="-128"/>
              </a:rPr>
              <a:t>偽陰性</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検査陰性でも、病気だった人の</a:t>
            </a:r>
            <a:r>
              <a:rPr lang="ja-JP" altLang="en-US" sz="2200" dirty="0" smtClean="0">
                <a:latin typeface="HGP創英角ｺﾞｼｯｸUB" panose="020B0900000000000000" pitchFamily="50" charset="-128"/>
                <a:ea typeface="HGP創英角ｺﾞｼｯｸUB" panose="020B0900000000000000" pitchFamily="50" charset="-128"/>
              </a:rPr>
              <a:t>割合 </a:t>
            </a:r>
            <a:r>
              <a:rPr lang="en-US" altLang="ja-JP" sz="2200" dirty="0" smtClean="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見落とし</a:t>
            </a:r>
            <a:r>
              <a:rPr lang="en-US" altLang="ja-JP" sz="2200" dirty="0" smtClean="0">
                <a:latin typeface="HGP創英角ｺﾞｼｯｸUB" panose="020B0900000000000000" pitchFamily="50" charset="-128"/>
                <a:ea typeface="HGP創英角ｺﾞｼｯｸUB" panose="020B0900000000000000" pitchFamily="50" charset="-128"/>
              </a:rPr>
              <a:t>)</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62" name="タイトル 8">
            <a:extLst>
              <a:ext uri="{FF2B5EF4-FFF2-40B4-BE49-F238E27FC236}">
                <a16:creationId xmlns="" xmlns:a16="http://schemas.microsoft.com/office/drawing/2014/main" id="{A5056DD2-0E6C-464D-9AEE-544859730E59}"/>
              </a:ext>
            </a:extLst>
          </p:cNvPr>
          <p:cNvSpPr txBox="1">
            <a:spLocks/>
          </p:cNvSpPr>
          <p:nvPr/>
        </p:nvSpPr>
        <p:spPr>
          <a:xfrm>
            <a:off x="810345" y="2828291"/>
            <a:ext cx="8182993"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zh-TW" altLang="en-US" sz="2200" dirty="0" smtClean="0">
                <a:latin typeface="HGP創英角ｺﾞｼｯｸUB" panose="020B0900000000000000" pitchFamily="50" charset="-128"/>
                <a:ea typeface="HGP創英角ｺﾞｼｯｸUB" panose="020B0900000000000000" pitchFamily="50" charset="-128"/>
              </a:rPr>
              <a:t>陰性的中率</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検査陰性者の中で、実際には病気でなかった人の</a:t>
            </a:r>
            <a:r>
              <a:rPr lang="ja-JP" altLang="en-US" sz="2200" dirty="0" smtClean="0">
                <a:latin typeface="HGP創英角ｺﾞｼｯｸUB" panose="020B0900000000000000" pitchFamily="50" charset="-128"/>
                <a:ea typeface="HGP創英角ｺﾞｼｯｸUB" panose="020B0900000000000000" pitchFamily="50" charset="-128"/>
              </a:rPr>
              <a:t>割合</a:t>
            </a:r>
          </a:p>
          <a:p>
            <a:pPr>
              <a:lnSpc>
                <a:spcPct val="120000"/>
              </a:lnSpc>
            </a:pP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5"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感度・特異度・陽性的中率・・・</a:t>
            </a:r>
          </a:p>
        </p:txBody>
      </p:sp>
      <p:sp>
        <p:nvSpPr>
          <p:cNvPr id="16" name="正方形/長方形 15">
            <a:extLst>
              <a:ext uri="{FF2B5EF4-FFF2-40B4-BE49-F238E27FC236}">
                <a16:creationId xmlns="" xmlns:a16="http://schemas.microsoft.com/office/drawing/2014/main" id="{4092C911-97A8-4F5A-B723-69E731FD8A3F}"/>
              </a:ext>
            </a:extLst>
          </p:cNvPr>
          <p:cNvSpPr>
            <a:spLocks noChangeAspect="1"/>
          </p:cNvSpPr>
          <p:nvPr/>
        </p:nvSpPr>
        <p:spPr>
          <a:xfrm>
            <a:off x="611189" y="1215590"/>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17" name="正方形/長方形 16">
            <a:extLst>
              <a:ext uri="{FF2B5EF4-FFF2-40B4-BE49-F238E27FC236}">
                <a16:creationId xmlns="" xmlns:a16="http://schemas.microsoft.com/office/drawing/2014/main" id="{4092C911-97A8-4F5A-B723-69E731FD8A3F}"/>
              </a:ext>
            </a:extLst>
          </p:cNvPr>
          <p:cNvSpPr>
            <a:spLocks noChangeAspect="1"/>
          </p:cNvSpPr>
          <p:nvPr/>
        </p:nvSpPr>
        <p:spPr>
          <a:xfrm>
            <a:off x="611189" y="4402094"/>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19" name="正方形/長方形 18">
            <a:extLst>
              <a:ext uri="{FF2B5EF4-FFF2-40B4-BE49-F238E27FC236}">
                <a16:creationId xmlns="" xmlns:a16="http://schemas.microsoft.com/office/drawing/2014/main" id="{4092C911-97A8-4F5A-B723-69E731FD8A3F}"/>
              </a:ext>
            </a:extLst>
          </p:cNvPr>
          <p:cNvSpPr>
            <a:spLocks noChangeAspect="1"/>
          </p:cNvSpPr>
          <p:nvPr/>
        </p:nvSpPr>
        <p:spPr>
          <a:xfrm>
            <a:off x="611189" y="2991295"/>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20" name="正方形/長方形 19">
            <a:extLst>
              <a:ext uri="{FF2B5EF4-FFF2-40B4-BE49-F238E27FC236}">
                <a16:creationId xmlns="" xmlns:a16="http://schemas.microsoft.com/office/drawing/2014/main" id="{4092C911-97A8-4F5A-B723-69E731FD8A3F}"/>
              </a:ext>
            </a:extLst>
          </p:cNvPr>
          <p:cNvSpPr>
            <a:spLocks noChangeAspect="1"/>
          </p:cNvSpPr>
          <p:nvPr/>
        </p:nvSpPr>
        <p:spPr>
          <a:xfrm>
            <a:off x="611189" y="2399394"/>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21" name="正方形/長方形 20">
            <a:extLst>
              <a:ext uri="{FF2B5EF4-FFF2-40B4-BE49-F238E27FC236}">
                <a16:creationId xmlns="" xmlns:a16="http://schemas.microsoft.com/office/drawing/2014/main" id="{4092C911-97A8-4F5A-B723-69E731FD8A3F}"/>
              </a:ext>
            </a:extLst>
          </p:cNvPr>
          <p:cNvSpPr>
            <a:spLocks noChangeAspect="1"/>
          </p:cNvSpPr>
          <p:nvPr/>
        </p:nvSpPr>
        <p:spPr>
          <a:xfrm>
            <a:off x="611189" y="180749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22" name="正方形/長方形 21">
            <a:extLst>
              <a:ext uri="{FF2B5EF4-FFF2-40B4-BE49-F238E27FC236}">
                <a16:creationId xmlns="" xmlns:a16="http://schemas.microsoft.com/office/drawing/2014/main" id="{4092C911-97A8-4F5A-B723-69E731FD8A3F}"/>
              </a:ext>
            </a:extLst>
          </p:cNvPr>
          <p:cNvSpPr>
            <a:spLocks noChangeAspect="1"/>
          </p:cNvSpPr>
          <p:nvPr/>
        </p:nvSpPr>
        <p:spPr>
          <a:xfrm>
            <a:off x="611189" y="3893539"/>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36726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52" name="正方形/長方形 51"/>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55" name="正方形/長方形 54"/>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6" name="正方形/長方形 55"/>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7"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8"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59"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0"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sp>
        <p:nvSpPr>
          <p:cNvPr id="50" name="正方形/長方形 49"/>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2" name="正方形/長方形 1"/>
          <p:cNvSpPr/>
          <p:nvPr/>
        </p:nvSpPr>
        <p:spPr>
          <a:xfrm>
            <a:off x="6660232" y="211103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grpSp>
        <p:nvGrpSpPr>
          <p:cNvPr id="43" name="グループ化 42">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44" name="正方形/長方形 43">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45" name="タイトル 8">
              <a:extLst>
                <a:ext uri="{FF2B5EF4-FFF2-40B4-BE49-F238E27FC236}">
                  <a16:creationId xmlns="" xmlns:a16="http://schemas.microsoft.com/office/drawing/2014/main" id="{165F3D70-8A76-427F-8285-39BB10952F73}"/>
                </a:ext>
              </a:extLst>
            </p:cNvPr>
            <p:cNvSpPr txBox="1">
              <a:spLocks/>
            </p:cNvSpPr>
            <p:nvPr/>
          </p:nvSpPr>
          <p:spPr>
            <a:xfrm>
              <a:off x="4541355" y="1757635"/>
              <a:ext cx="623014"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がん</a:t>
              </a:r>
            </a:p>
          </p:txBody>
        </p:sp>
      </p:grpSp>
      <p:graphicFrame>
        <p:nvGraphicFramePr>
          <p:cNvPr id="46" name="表 45">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1227817358"/>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198</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206</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3.9%</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2</a:t>
                      </a:r>
                      <a:endParaRPr kumimoji="1" lang="ja-JP" altLang="en-US" sz="2400" b="0" kern="1200" dirty="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792</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794</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99.7%</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990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sp>
        <p:nvSpPr>
          <p:cNvPr id="1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2</a:t>
            </a:r>
            <a:r>
              <a:rPr lang="ja-JP" altLang="en-US" sz="2800" dirty="0"/>
              <a:t>元分割表であらわすと</a:t>
            </a:r>
          </a:p>
        </p:txBody>
      </p:sp>
      <p:grpSp>
        <p:nvGrpSpPr>
          <p:cNvPr id="61" name="グループ化 60"/>
          <p:cNvGrpSpPr/>
          <p:nvPr/>
        </p:nvGrpSpPr>
        <p:grpSpPr>
          <a:xfrm>
            <a:off x="3075793" y="3131785"/>
            <a:ext cx="1296000" cy="1922067"/>
            <a:chOff x="2899756" y="3102990"/>
            <a:chExt cx="1222972" cy="1922067"/>
          </a:xfrm>
        </p:grpSpPr>
        <p:cxnSp>
          <p:nvCxnSpPr>
            <p:cNvPr id="62" name="直線コネクタ 61"/>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4591569" y="1004545"/>
            <a:ext cx="1052765" cy="1397930"/>
            <a:chOff x="4591569" y="975750"/>
            <a:chExt cx="1052765" cy="1397930"/>
          </a:xfrm>
        </p:grpSpPr>
        <p:cxnSp>
          <p:nvCxnSpPr>
            <p:cNvPr id="66" name="直線コネクタ 65"/>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2135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2" name="正方形/長方形 11"/>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CT</a:t>
            </a:r>
            <a:r>
              <a:rPr lang="ja-JP" altLang="en-US" sz="2800" dirty="0"/>
              <a:t>・</a:t>
            </a:r>
            <a:r>
              <a:rPr lang="en-US" altLang="ja-JP" sz="2800" dirty="0"/>
              <a:t>MRI</a:t>
            </a:r>
            <a:r>
              <a:rPr lang="ja-JP" altLang="en-US" sz="2800" dirty="0"/>
              <a:t>等でがんの可能性を指摘されている集団なら</a:t>
            </a:r>
          </a:p>
        </p:txBody>
      </p:sp>
      <p:sp>
        <p:nvSpPr>
          <p:cNvPr id="13" name="正方形/長方形 12"/>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4" name="正方形/長方形 13"/>
          <p:cNvSpPr/>
          <p:nvPr/>
        </p:nvSpPr>
        <p:spPr>
          <a:xfrm>
            <a:off x="6660232" y="211103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5" name="正方形/長方形 14"/>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22" name="グループ化 21">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23" name="正方形/長方形 22">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24" name="タイトル 8">
              <a:extLst>
                <a:ext uri="{FF2B5EF4-FFF2-40B4-BE49-F238E27FC236}">
                  <a16:creationId xmlns="" xmlns:a16="http://schemas.microsoft.com/office/drawing/2014/main" id="{165F3D70-8A76-427F-8285-39BB10952F73}"/>
                </a:ext>
              </a:extLst>
            </p:cNvPr>
            <p:cNvSpPr txBox="1">
              <a:spLocks/>
            </p:cNvSpPr>
            <p:nvPr/>
          </p:nvSpPr>
          <p:spPr>
            <a:xfrm>
              <a:off x="4541355" y="1757635"/>
              <a:ext cx="623014"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がん</a:t>
              </a:r>
            </a:p>
          </p:txBody>
        </p:sp>
      </p:grpSp>
      <p:graphicFrame>
        <p:nvGraphicFramePr>
          <p:cNvPr id="25" name="表 24">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2044197746"/>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400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100</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100</a:t>
                      </a:r>
                      <a:endParaRPr kumimoji="1" lang="ja-JP" altLang="en-US" sz="2400" b="0" kern="1200" dirty="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400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sp>
        <p:nvSpPr>
          <p:cNvPr id="26"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7"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28"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9"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grpSp>
        <p:nvGrpSpPr>
          <p:cNvPr id="30" name="グループ化 29"/>
          <p:cNvGrpSpPr/>
          <p:nvPr/>
        </p:nvGrpSpPr>
        <p:grpSpPr>
          <a:xfrm>
            <a:off x="3075793" y="3131785"/>
            <a:ext cx="1296000" cy="1922067"/>
            <a:chOff x="2899756" y="3102990"/>
            <a:chExt cx="1222972" cy="1922067"/>
          </a:xfrm>
        </p:grpSpPr>
        <p:cxnSp>
          <p:nvCxnSpPr>
            <p:cNvPr id="31" name="直線コネクタ 30"/>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38" name="グループ化 37"/>
          <p:cNvGrpSpPr/>
          <p:nvPr/>
        </p:nvGrpSpPr>
        <p:grpSpPr>
          <a:xfrm>
            <a:off x="4591569" y="1004545"/>
            <a:ext cx="1052765" cy="1397930"/>
            <a:chOff x="4591569" y="975750"/>
            <a:chExt cx="1052765" cy="1397930"/>
          </a:xfrm>
        </p:grpSpPr>
        <p:cxnSp>
          <p:nvCxnSpPr>
            <p:cNvPr id="39" name="直線コネクタ 38"/>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466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2" name="正方形/長方形 11"/>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51" name="正方形/長方形 50"/>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2" name="正方形/長方形 51"/>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3"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4"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55"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6"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sp>
        <p:nvSpPr>
          <p:cNvPr id="1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がんの再発を疑われている集団なら</a:t>
            </a:r>
          </a:p>
        </p:txBody>
      </p:sp>
      <p:sp>
        <p:nvSpPr>
          <p:cNvPr id="13" name="正方形/長方形 12"/>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4" name="正方形/長方形 13"/>
          <p:cNvSpPr/>
          <p:nvPr/>
        </p:nvSpPr>
        <p:spPr>
          <a:xfrm>
            <a:off x="6660232" y="211103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grpSp>
        <p:nvGrpSpPr>
          <p:cNvPr id="24" name="グループ化 23">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25" name="正方形/長方形 24">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26" name="タイトル 8">
              <a:extLst>
                <a:ext uri="{FF2B5EF4-FFF2-40B4-BE49-F238E27FC236}">
                  <a16:creationId xmlns="" xmlns:a16="http://schemas.microsoft.com/office/drawing/2014/main" id="{165F3D70-8A76-427F-8285-39BB10952F73}"/>
                </a:ext>
              </a:extLst>
            </p:cNvPr>
            <p:cNvSpPr txBox="1">
              <a:spLocks/>
            </p:cNvSpPr>
            <p:nvPr/>
          </p:nvSpPr>
          <p:spPr>
            <a:xfrm>
              <a:off x="4426764" y="1757635"/>
              <a:ext cx="852195"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がんの再発</a:t>
              </a:r>
            </a:p>
          </p:txBody>
        </p:sp>
      </p:grpSp>
      <p:graphicFrame>
        <p:nvGraphicFramePr>
          <p:cNvPr id="27" name="表 26">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2796338930"/>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640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40</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680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94%</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160</a:t>
                      </a:r>
                      <a:endParaRPr kumimoji="1" lang="ja-JP" altLang="en-US" sz="2400" b="0" kern="1200" dirty="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160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320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80</a:t>
                      </a:r>
                      <a:r>
                        <a:rPr kumimoji="1" lang="en-US" altLang="ja-JP"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grpSp>
        <p:nvGrpSpPr>
          <p:cNvPr id="57" name="グループ化 56"/>
          <p:cNvGrpSpPr/>
          <p:nvPr/>
        </p:nvGrpSpPr>
        <p:grpSpPr>
          <a:xfrm>
            <a:off x="3075793" y="3131785"/>
            <a:ext cx="1296000" cy="1922067"/>
            <a:chOff x="2899756" y="3102990"/>
            <a:chExt cx="1222972" cy="1922067"/>
          </a:xfrm>
        </p:grpSpPr>
        <p:cxnSp>
          <p:nvCxnSpPr>
            <p:cNvPr id="58" name="直線コネクタ 57"/>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61" name="グループ化 60"/>
          <p:cNvGrpSpPr/>
          <p:nvPr/>
        </p:nvGrpSpPr>
        <p:grpSpPr>
          <a:xfrm>
            <a:off x="4591569" y="1004545"/>
            <a:ext cx="1052765" cy="1397930"/>
            <a:chOff x="4591569" y="975750"/>
            <a:chExt cx="1052765" cy="1397930"/>
          </a:xfrm>
        </p:grpSpPr>
        <p:cxnSp>
          <p:nvCxnSpPr>
            <p:cNvPr id="62" name="直線コネクタ 61"/>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66384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 xmlns:a16="http://schemas.microsoft.com/office/drawing/2014/main" id="{0C50F84C-A5C6-47A9-87E9-1D0E142409F5}"/>
              </a:ext>
            </a:extLst>
          </p:cNvPr>
          <p:cNvGrpSpPr/>
          <p:nvPr/>
        </p:nvGrpSpPr>
        <p:grpSpPr>
          <a:xfrm>
            <a:off x="906738" y="839083"/>
            <a:ext cx="7553693" cy="1712956"/>
            <a:chOff x="1216660" y="1401219"/>
            <a:chExt cx="7833717" cy="1712956"/>
          </a:xfrm>
        </p:grpSpPr>
        <p:sp>
          <p:nvSpPr>
            <p:cNvPr id="15" name="タイトル 8">
              <a:extLst>
                <a:ext uri="{FF2B5EF4-FFF2-40B4-BE49-F238E27FC236}">
                  <a16:creationId xmlns="" xmlns:a16="http://schemas.microsoft.com/office/drawing/2014/main" id="{29DD77BA-C07C-4D3D-AD1E-173B4DEEAA44}"/>
                </a:ext>
              </a:extLst>
            </p:cNvPr>
            <p:cNvSpPr txBox="1">
              <a:spLocks/>
            </p:cNvSpPr>
            <p:nvPr/>
          </p:nvSpPr>
          <p:spPr>
            <a:xfrm>
              <a:off x="1314586" y="1401219"/>
              <a:ext cx="7735791" cy="171295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latin typeface="HGP創英角ｺﾞｼｯｸUB" panose="020B0900000000000000" pitchFamily="50" charset="-128"/>
                  <a:ea typeface="HGP創英角ｺﾞｼｯｸUB" panose="020B0900000000000000" pitchFamily="50" charset="-128"/>
                </a:rPr>
                <a:t>「さらに、がんであることを突き止められない腫瘍マーカー検査の弊害もある。マーカー検査で</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がんの疑い</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と判定された後も、本当にがんがあるかないかを確定させるためにはいくつも精密検査を行わなければならず、いずれも公的な医療保険が使われるからだ</a:t>
              </a:r>
              <a:r>
                <a:rPr lang="ja-JP" altLang="en-US" sz="1800" dirty="0" smtClean="0">
                  <a:latin typeface="HGP創英角ｺﾞｼｯｸUB" panose="020B0900000000000000" pitchFamily="50" charset="-128"/>
                  <a:ea typeface="HGP創英角ｺﾞｼｯｸUB" panose="020B0900000000000000" pitchFamily="50" charset="-128"/>
                </a:rPr>
                <a:t>。</a:t>
              </a:r>
              <a:endParaRPr lang="en-US" altLang="ja-JP" sz="1800" dirty="0" smtClean="0">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1800" dirty="0" smtClean="0">
                  <a:latin typeface="HGP創英角ｺﾞｼｯｸUB" panose="020B0900000000000000" pitchFamily="50" charset="-128"/>
                  <a:ea typeface="HGP創英角ｺﾞｼｯｸUB" panose="020B0900000000000000" pitchFamily="50" charset="-128"/>
                </a:rPr>
                <a:t>津村</a:t>
              </a:r>
              <a:r>
                <a:rPr lang="ja-JP" altLang="en-US" sz="1800" dirty="0">
                  <a:latin typeface="HGP創英角ｺﾞｼｯｸUB" panose="020B0900000000000000" pitchFamily="50" charset="-128"/>
                  <a:ea typeface="HGP創英角ｺﾞｼｯｸUB" panose="020B0900000000000000" pitchFamily="50" charset="-128"/>
                </a:rPr>
                <a:t>医師は</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健康な人が受ける腫瘍マーカー検査は、医療経済の面からしても無駄が多い</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と批判する」</a:t>
              </a:r>
            </a:p>
          </p:txBody>
        </p:sp>
        <p:sp>
          <p:nvSpPr>
            <p:cNvPr id="16" name="正方形/長方形 15">
              <a:extLst>
                <a:ext uri="{FF2B5EF4-FFF2-40B4-BE49-F238E27FC236}">
                  <a16:creationId xmlns="" xmlns:a16="http://schemas.microsoft.com/office/drawing/2014/main" id="{B71A00C8-C7E5-468C-AEDB-A82EA7AFA50F}"/>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17" name="グループ化 16">
            <a:extLst>
              <a:ext uri="{FF2B5EF4-FFF2-40B4-BE49-F238E27FC236}">
                <a16:creationId xmlns="" xmlns:a16="http://schemas.microsoft.com/office/drawing/2014/main" id="{7C43DCC3-6538-44A2-9A6D-917D05992FD5}"/>
              </a:ext>
            </a:extLst>
          </p:cNvPr>
          <p:cNvGrpSpPr/>
          <p:nvPr/>
        </p:nvGrpSpPr>
        <p:grpSpPr>
          <a:xfrm>
            <a:off x="611189" y="3145532"/>
            <a:ext cx="2952699" cy="504056"/>
            <a:chOff x="611189" y="694174"/>
            <a:chExt cx="2952699" cy="504056"/>
          </a:xfrm>
        </p:grpSpPr>
        <p:sp>
          <p:nvSpPr>
            <p:cNvPr id="18" name="タイトル 8">
              <a:extLst>
                <a:ext uri="{FF2B5EF4-FFF2-40B4-BE49-F238E27FC236}">
                  <a16:creationId xmlns="" xmlns:a16="http://schemas.microsoft.com/office/drawing/2014/main" id="{8E2F07A8-E100-45A1-97CC-D8F6E671C3D0}"/>
                </a:ext>
              </a:extLst>
            </p:cNvPr>
            <p:cNvSpPr txBox="1">
              <a:spLocks/>
            </p:cNvSpPr>
            <p:nvPr/>
          </p:nvSpPr>
          <p:spPr>
            <a:xfrm>
              <a:off x="810345" y="694174"/>
              <a:ext cx="2753543" cy="50405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latin typeface="HGP創英角ｺﾞｼｯｸUB" panose="020B0900000000000000" pitchFamily="50" charset="-128"/>
                  <a:ea typeface="HGP創英角ｺﾞｼｯｸUB" panose="020B0900000000000000" pitchFamily="50" charset="-128"/>
                </a:rPr>
                <a:t>再発見には有効</a:t>
              </a:r>
            </a:p>
          </p:txBody>
        </p:sp>
        <p:sp>
          <p:nvSpPr>
            <p:cNvPr id="19" name="正方形/長方形 18">
              <a:extLst>
                <a:ext uri="{FF2B5EF4-FFF2-40B4-BE49-F238E27FC236}">
                  <a16:creationId xmlns="" xmlns:a16="http://schemas.microsoft.com/office/drawing/2014/main" id="{69BE332F-ADE9-4FF3-AC08-C3774F84251D}"/>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20" name="グループ化 19">
            <a:extLst>
              <a:ext uri="{FF2B5EF4-FFF2-40B4-BE49-F238E27FC236}">
                <a16:creationId xmlns="" xmlns:a16="http://schemas.microsoft.com/office/drawing/2014/main" id="{B8DFBC2A-8564-4AF4-842F-8CA39398080D}"/>
              </a:ext>
            </a:extLst>
          </p:cNvPr>
          <p:cNvGrpSpPr/>
          <p:nvPr/>
        </p:nvGrpSpPr>
        <p:grpSpPr>
          <a:xfrm>
            <a:off x="906738" y="3664261"/>
            <a:ext cx="7553692" cy="1425264"/>
            <a:chOff x="1216660" y="1401219"/>
            <a:chExt cx="7474587" cy="1425264"/>
          </a:xfrm>
        </p:grpSpPr>
        <p:sp>
          <p:nvSpPr>
            <p:cNvPr id="21" name="タイトル 8">
              <a:extLst>
                <a:ext uri="{FF2B5EF4-FFF2-40B4-BE49-F238E27FC236}">
                  <a16:creationId xmlns="" xmlns:a16="http://schemas.microsoft.com/office/drawing/2014/main" id="{ACF1C6B9-A5FB-400E-8EC9-8D31A6A2E930}"/>
                </a:ext>
              </a:extLst>
            </p:cNvPr>
            <p:cNvSpPr txBox="1">
              <a:spLocks/>
            </p:cNvSpPr>
            <p:nvPr/>
          </p:nvSpPr>
          <p:spPr>
            <a:xfrm>
              <a:off x="1314585" y="1401219"/>
              <a:ext cx="7376662" cy="142526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latin typeface="HGP創英角ｺﾞｼｯｸUB" panose="020B0900000000000000" pitchFamily="50" charset="-128"/>
                  <a:ea typeface="HGP創英角ｺﾞｼｯｸUB" panose="020B0900000000000000" pitchFamily="50" charset="-128"/>
                </a:rPr>
                <a:t>「一方、腫瘍マーカーの検査が役立つケースもあるという。臨床検査医学が専門の浜松医科大病院検査部の前川真人部長は</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がんの疑いの強い人が継続的に検査すれば、がんの進行具合や再発を知ることができる</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と説明する」</a:t>
              </a:r>
            </a:p>
          </p:txBody>
        </p:sp>
        <p:sp>
          <p:nvSpPr>
            <p:cNvPr id="22" name="正方形/長方形 21">
              <a:extLst>
                <a:ext uri="{FF2B5EF4-FFF2-40B4-BE49-F238E27FC236}">
                  <a16:creationId xmlns="" xmlns:a16="http://schemas.microsoft.com/office/drawing/2014/main" id="{FF100346-2595-4932-8DF7-54018E630858}"/>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23" name="正方形/長方形 22">
            <a:extLst>
              <a:ext uri="{FF2B5EF4-FFF2-40B4-BE49-F238E27FC236}">
                <a16:creationId xmlns="" xmlns:a16="http://schemas.microsoft.com/office/drawing/2014/main" id="{0D57C1ED-675D-4C0C-B198-5E5948478FDD}"/>
              </a:ext>
            </a:extLst>
          </p:cNvPr>
          <p:cNvSpPr/>
          <p:nvPr/>
        </p:nvSpPr>
        <p:spPr>
          <a:xfrm>
            <a:off x="2397306" y="5297408"/>
            <a:ext cx="5868144" cy="400110"/>
          </a:xfrm>
          <a:prstGeom prst="rect">
            <a:avLst/>
          </a:prstGeom>
        </p:spPr>
        <p:txBody>
          <a:bodyPr wrap="square">
            <a:spAutoFit/>
          </a:bodyPr>
          <a:lstStyle/>
          <a:p>
            <a:pPr lvl="0" algn="r" defTabSz="1031626">
              <a:defRPr/>
            </a:pPr>
            <a:r>
              <a:rPr lang="ja-JP" altLang="en-US" sz="1000" dirty="0">
                <a:solidFill>
                  <a:srgbClr val="000000"/>
                </a:solidFill>
                <a:latin typeface="ＭＳ Ｐゴシック" panose="020B0600070205080204" pitchFamily="50" charset="-128"/>
                <a:ea typeface="ＭＳ Ｐゴシック" panose="020B0600070205080204" pitchFamily="50" charset="-128"/>
              </a:rPr>
              <a:t>出典：「価値の低い医療／下　症状のない人の腫瘍マーカー検査　がん早期発見は困難」毎日新聞，</a:t>
            </a:r>
            <a:r>
              <a:rPr lang="en-US" altLang="ja-JP" sz="1000" dirty="0">
                <a:solidFill>
                  <a:srgbClr val="000000"/>
                </a:solidFill>
                <a:latin typeface="ＭＳ Ｐゴシック" panose="020B0600070205080204" pitchFamily="50" charset="-128"/>
                <a:ea typeface="ＭＳ Ｐゴシック" panose="020B0600070205080204" pitchFamily="50" charset="-128"/>
              </a:rPr>
              <a:t>https://mainichi.jp/articles/20180506/ddm/016/040/002000c</a:t>
            </a:r>
            <a:r>
              <a:rPr lang="ja-JP" altLang="en-US" sz="1000" dirty="0">
                <a:solidFill>
                  <a:srgbClr val="000000"/>
                </a:solidFill>
                <a:latin typeface="ＭＳ Ｐゴシック" panose="020B0600070205080204" pitchFamily="50" charset="-128"/>
                <a:ea typeface="ＭＳ Ｐゴシック" panose="020B0600070205080204" pitchFamily="50" charset="-128"/>
              </a:rPr>
              <a:t>（</a:t>
            </a:r>
            <a:r>
              <a:rPr lang="en-US" altLang="ja-JP" sz="1000" dirty="0">
                <a:solidFill>
                  <a:srgbClr val="000000"/>
                </a:solidFill>
                <a:latin typeface="ＭＳ Ｐゴシック" panose="020B0600070205080204" pitchFamily="50" charset="-128"/>
                <a:ea typeface="ＭＳ Ｐゴシック" panose="020B0600070205080204" pitchFamily="50" charset="-128"/>
              </a:rPr>
              <a:t>2018/5/6</a:t>
            </a:r>
            <a:r>
              <a:rPr lang="ja-JP" altLang="en-US" sz="1000" dirty="0">
                <a:solidFill>
                  <a:srgbClr val="000000"/>
                </a:solidFill>
                <a:latin typeface="ＭＳ Ｐゴシック" panose="020B0600070205080204" pitchFamily="50" charset="-128"/>
                <a:ea typeface="ＭＳ Ｐゴシック" panose="020B0600070205080204" pitchFamily="50" charset="-128"/>
              </a:rPr>
              <a:t>）</a:t>
            </a:r>
          </a:p>
        </p:txBody>
      </p:sp>
      <p:sp>
        <p:nvSpPr>
          <p:cNvPr id="2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記事の締めくくり</a:t>
            </a:r>
          </a:p>
        </p:txBody>
      </p:sp>
    </p:spTree>
    <p:extLst>
      <p:ext uri="{BB962C8B-B14F-4D97-AF65-F5344CB8AC3E}">
        <p14:creationId xmlns:p14="http://schemas.microsoft.com/office/powerpoint/2010/main" val="147060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2360896" y="2889853"/>
            <a:ext cx="720000" cy="483865"/>
          </a:xfrm>
          <a:prstGeom prst="rect">
            <a:avLst/>
          </a:pr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7" name="正方形/長方形 46"/>
          <p:cNvSpPr/>
          <p:nvPr/>
        </p:nvSpPr>
        <p:spPr>
          <a:xfrm>
            <a:off x="3871748" y="2167365"/>
            <a:ext cx="720000" cy="483865"/>
          </a:xfrm>
          <a:prstGeom prst="rect">
            <a:avLst/>
          </a:pr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8" name="正方形/長方形 2"/>
          <p:cNvSpPr/>
          <p:nvPr/>
        </p:nvSpPr>
        <p:spPr>
          <a:xfrm>
            <a:off x="4368072" y="4744532"/>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5000">
                <a:srgbClr val="D3E8C6">
                  <a:lumMod val="90000"/>
                </a:srgbClr>
              </a:gs>
              <a:gs pos="0">
                <a:srgbClr val="D3E8C6">
                  <a:alpha val="25882"/>
                </a:srgb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9" name="タイトル 8">
            <a:extLst>
              <a:ext uri="{FF2B5EF4-FFF2-40B4-BE49-F238E27FC236}">
                <a16:creationId xmlns="" xmlns:a16="http://schemas.microsoft.com/office/drawing/2014/main" id="{1304B859-396A-43C5-927E-24F79D6B174D}"/>
              </a:ext>
            </a:extLst>
          </p:cNvPr>
          <p:cNvSpPr txBox="1">
            <a:spLocks/>
          </p:cNvSpPr>
          <p:nvPr/>
        </p:nvSpPr>
        <p:spPr>
          <a:xfrm>
            <a:off x="4424840" y="4763723"/>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偽陰性</a:t>
            </a:r>
          </a:p>
        </p:txBody>
      </p:sp>
      <p:sp>
        <p:nvSpPr>
          <p:cNvPr id="50" name="正方形/長方形 2"/>
          <p:cNvSpPr/>
          <p:nvPr/>
        </p:nvSpPr>
        <p:spPr>
          <a:xfrm>
            <a:off x="5644345" y="699683"/>
            <a:ext cx="1377200" cy="607420"/>
          </a:xfrm>
          <a:custGeom>
            <a:avLst/>
            <a:gdLst>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242312 w 1953264"/>
              <a:gd name="connsiteY10" fmla="*/ 48837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573463 w 1953264"/>
              <a:gd name="connsiteY9" fmla="*/ 3949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576064 w 1953264"/>
              <a:gd name="connsiteY0" fmla="*/ 184669 h 1080119"/>
              <a:gd name="connsiteX1" fmla="*/ 1953264 w 1953264"/>
              <a:gd name="connsiteY1" fmla="*/ 184669 h 1080119"/>
              <a:gd name="connsiteX2" fmla="*/ 1953264 w 1953264"/>
              <a:gd name="connsiteY2" fmla="*/ 792089 h 1080119"/>
              <a:gd name="connsiteX3" fmla="*/ 576064 w 1953264"/>
              <a:gd name="connsiteY3" fmla="*/ 792089 h 1080119"/>
              <a:gd name="connsiteX4" fmla="*/ 576064 w 1953264"/>
              <a:gd name="connsiteY4" fmla="*/ 184669 h 1080119"/>
              <a:gd name="connsiteX5" fmla="*/ 0 w 1953264"/>
              <a:gd name="connsiteY5" fmla="*/ 0 h 1080119"/>
              <a:gd name="connsiteX6" fmla="*/ 248404 w 1953264"/>
              <a:gd name="connsiteY6" fmla="*/ 91440 h 1080119"/>
              <a:gd name="connsiteX7" fmla="*/ 576064 w 1953264"/>
              <a:gd name="connsiteY7" fmla="*/ 184669 h 1080119"/>
              <a:gd name="connsiteX8" fmla="*/ 573463 w 1953264"/>
              <a:gd name="connsiteY8" fmla="*/ 184669 h 1080119"/>
              <a:gd name="connsiteX9" fmla="*/ 101023 w 1953264"/>
              <a:gd name="connsiteY9" fmla="*/ 318727 h 1080119"/>
              <a:gd name="connsiteX10" fmla="*/ 44192 w 1953264"/>
              <a:gd name="connsiteY10" fmla="*/ 351217 h 1080119"/>
              <a:gd name="connsiteX11" fmla="*/ 573463 w 1953264"/>
              <a:gd name="connsiteY11" fmla="*/ 581826 h 1080119"/>
              <a:gd name="connsiteX12" fmla="*/ 573463 w 1953264"/>
              <a:gd name="connsiteY12" fmla="*/ 792089 h 1080119"/>
              <a:gd name="connsiteX13" fmla="*/ 576064 w 1953264"/>
              <a:gd name="connsiteY13" fmla="*/ 792089 h 1080119"/>
              <a:gd name="connsiteX14" fmla="*/ 576064 w 1953264"/>
              <a:gd name="connsiteY14" fmla="*/ 1080119 h 1080119"/>
              <a:gd name="connsiteX15" fmla="*/ 0 w 1953264"/>
              <a:gd name="connsiteY15" fmla="*/ 1080119 h 1080119"/>
              <a:gd name="connsiteX16" fmla="*/ 0 w 1953264"/>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619821 w 1997021"/>
              <a:gd name="connsiteY13" fmla="*/ 79208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617220 w 1997021"/>
              <a:gd name="connsiteY12" fmla="*/ 792089 h 1080119"/>
              <a:gd name="connsiteX13" fmla="*/ 414081 w 1997021"/>
              <a:gd name="connsiteY13" fmla="*/ 1051169 h 1080119"/>
              <a:gd name="connsiteX14" fmla="*/ 619821 w 1997021"/>
              <a:gd name="connsiteY14" fmla="*/ 1080119 h 1080119"/>
              <a:gd name="connsiteX15" fmla="*/ 43757 w 1997021"/>
              <a:gd name="connsiteY15" fmla="*/ 1080119 h 1080119"/>
              <a:gd name="connsiteX16" fmla="*/ 43757 w 1997021"/>
              <a:gd name="connsiteY16"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617220 w 1997021"/>
              <a:gd name="connsiteY13" fmla="*/ 79208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617220 w 1997021"/>
              <a:gd name="connsiteY8" fmla="*/ 1846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619821 w 1997021"/>
              <a:gd name="connsiteY7" fmla="*/ 18466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84669 h 1080119"/>
              <a:gd name="connsiteX1" fmla="*/ 1997021 w 1997021"/>
              <a:gd name="connsiteY1" fmla="*/ 184669 h 1080119"/>
              <a:gd name="connsiteX2" fmla="*/ 1997021 w 1997021"/>
              <a:gd name="connsiteY2" fmla="*/ 792089 h 1080119"/>
              <a:gd name="connsiteX3" fmla="*/ 619821 w 1997021"/>
              <a:gd name="connsiteY3" fmla="*/ 792089 h 1080119"/>
              <a:gd name="connsiteX4" fmla="*/ 619821 w 1997021"/>
              <a:gd name="connsiteY4" fmla="*/ 184669 h 1080119"/>
              <a:gd name="connsiteX5" fmla="*/ 43757 w 1997021"/>
              <a:gd name="connsiteY5" fmla="*/ 0 h 1080119"/>
              <a:gd name="connsiteX6" fmla="*/ 292161 w 1997021"/>
              <a:gd name="connsiteY6" fmla="*/ 91440 h 1080119"/>
              <a:gd name="connsiteX7" fmla="*/ 528381 w 1997021"/>
              <a:gd name="connsiteY7" fmla="*/ 24649 h 1080119"/>
              <a:gd name="connsiteX8" fmla="*/ 419100 w 1997021"/>
              <a:gd name="connsiteY8" fmla="*/ 32269 h 1080119"/>
              <a:gd name="connsiteX9" fmla="*/ 144780 w 1997021"/>
              <a:gd name="connsiteY9" fmla="*/ 318727 h 1080119"/>
              <a:gd name="connsiteX10" fmla="*/ 87949 w 1997021"/>
              <a:gd name="connsiteY10" fmla="*/ 351217 h 1080119"/>
              <a:gd name="connsiteX11" fmla="*/ 0 w 1997021"/>
              <a:gd name="connsiteY11" fmla="*/ 741846 h 1080119"/>
              <a:gd name="connsiteX12" fmla="*/ 279898 w 1997021"/>
              <a:gd name="connsiteY12" fmla="*/ 923547 h 1080119"/>
              <a:gd name="connsiteX13" fmla="*/ 533400 w 1997021"/>
              <a:gd name="connsiteY13" fmla="*/ 921629 h 1080119"/>
              <a:gd name="connsiteX14" fmla="*/ 414081 w 1997021"/>
              <a:gd name="connsiteY14" fmla="*/ 1051169 h 1080119"/>
              <a:gd name="connsiteX15" fmla="*/ 619821 w 1997021"/>
              <a:gd name="connsiteY15" fmla="*/ 1080119 h 1080119"/>
              <a:gd name="connsiteX16" fmla="*/ 43757 w 1997021"/>
              <a:gd name="connsiteY16" fmla="*/ 1080119 h 1080119"/>
              <a:gd name="connsiteX17" fmla="*/ 43757 w 1997021"/>
              <a:gd name="connsiteY17" fmla="*/ 0 h 1080119"/>
              <a:gd name="connsiteX0" fmla="*/ 619821 w 1997021"/>
              <a:gd name="connsiteY0" fmla="*/ 160020 h 1055470"/>
              <a:gd name="connsiteX1" fmla="*/ 1997021 w 1997021"/>
              <a:gd name="connsiteY1" fmla="*/ 160020 h 1055470"/>
              <a:gd name="connsiteX2" fmla="*/ 1997021 w 1997021"/>
              <a:gd name="connsiteY2" fmla="*/ 767440 h 1055470"/>
              <a:gd name="connsiteX3" fmla="*/ 619821 w 1997021"/>
              <a:gd name="connsiteY3" fmla="*/ 767440 h 1055470"/>
              <a:gd name="connsiteX4" fmla="*/ 619821 w 1997021"/>
              <a:gd name="connsiteY4" fmla="*/ 160020 h 1055470"/>
              <a:gd name="connsiteX5" fmla="*/ 43757 w 1997021"/>
              <a:gd name="connsiteY5" fmla="*/ 1055470 h 1055470"/>
              <a:gd name="connsiteX6" fmla="*/ 292161 w 1997021"/>
              <a:gd name="connsiteY6" fmla="*/ 66791 h 1055470"/>
              <a:gd name="connsiteX7" fmla="*/ 528381 w 1997021"/>
              <a:gd name="connsiteY7" fmla="*/ 0 h 1055470"/>
              <a:gd name="connsiteX8" fmla="*/ 419100 w 1997021"/>
              <a:gd name="connsiteY8" fmla="*/ 7620 h 1055470"/>
              <a:gd name="connsiteX9" fmla="*/ 144780 w 1997021"/>
              <a:gd name="connsiteY9" fmla="*/ 294078 h 1055470"/>
              <a:gd name="connsiteX10" fmla="*/ 87949 w 1997021"/>
              <a:gd name="connsiteY10" fmla="*/ 326568 h 1055470"/>
              <a:gd name="connsiteX11" fmla="*/ 0 w 1997021"/>
              <a:gd name="connsiteY11" fmla="*/ 717197 h 1055470"/>
              <a:gd name="connsiteX12" fmla="*/ 279898 w 1997021"/>
              <a:gd name="connsiteY12" fmla="*/ 898898 h 1055470"/>
              <a:gd name="connsiteX13" fmla="*/ 533400 w 1997021"/>
              <a:gd name="connsiteY13" fmla="*/ 896980 h 1055470"/>
              <a:gd name="connsiteX14" fmla="*/ 414081 w 1997021"/>
              <a:gd name="connsiteY14" fmla="*/ 1026520 h 1055470"/>
              <a:gd name="connsiteX15" fmla="*/ 619821 w 1997021"/>
              <a:gd name="connsiteY15" fmla="*/ 1055470 h 1055470"/>
              <a:gd name="connsiteX16" fmla="*/ 43757 w 1997021"/>
              <a:gd name="connsiteY16" fmla="*/ 1055470 h 105547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144780 w 1997021"/>
              <a:gd name="connsiteY8" fmla="*/ 286458 h 1047850"/>
              <a:gd name="connsiteX9" fmla="*/ 87949 w 1997021"/>
              <a:gd name="connsiteY9" fmla="*/ 318948 h 1047850"/>
              <a:gd name="connsiteX10" fmla="*/ 0 w 1997021"/>
              <a:gd name="connsiteY10" fmla="*/ 709577 h 1047850"/>
              <a:gd name="connsiteX11" fmla="*/ 279898 w 1997021"/>
              <a:gd name="connsiteY11" fmla="*/ 891278 h 1047850"/>
              <a:gd name="connsiteX12" fmla="*/ 533400 w 1997021"/>
              <a:gd name="connsiteY12" fmla="*/ 889360 h 1047850"/>
              <a:gd name="connsiteX13" fmla="*/ 414081 w 1997021"/>
              <a:gd name="connsiteY13" fmla="*/ 1018900 h 1047850"/>
              <a:gd name="connsiteX14" fmla="*/ 619821 w 1997021"/>
              <a:gd name="connsiteY14" fmla="*/ 1047850 h 1047850"/>
              <a:gd name="connsiteX15" fmla="*/ 43757 w 1997021"/>
              <a:gd name="connsiteY15"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292161 w 1997021"/>
              <a:gd name="connsiteY6" fmla="*/ 59171 h 1047850"/>
              <a:gd name="connsiteX7" fmla="*/ 419100 w 1997021"/>
              <a:gd name="connsiteY7" fmla="*/ 0 h 1047850"/>
              <a:gd name="connsiteX8" fmla="*/ 87949 w 1997021"/>
              <a:gd name="connsiteY8" fmla="*/ 318948 h 1047850"/>
              <a:gd name="connsiteX9" fmla="*/ 0 w 1997021"/>
              <a:gd name="connsiteY9" fmla="*/ 709577 h 1047850"/>
              <a:gd name="connsiteX10" fmla="*/ 279898 w 1997021"/>
              <a:gd name="connsiteY10" fmla="*/ 891278 h 1047850"/>
              <a:gd name="connsiteX11" fmla="*/ 533400 w 1997021"/>
              <a:gd name="connsiteY11" fmla="*/ 889360 h 1047850"/>
              <a:gd name="connsiteX12" fmla="*/ 414081 w 1997021"/>
              <a:gd name="connsiteY12" fmla="*/ 1018900 h 1047850"/>
              <a:gd name="connsiteX13" fmla="*/ 619821 w 1997021"/>
              <a:gd name="connsiteY13" fmla="*/ 1047850 h 1047850"/>
              <a:gd name="connsiteX14" fmla="*/ 43757 w 1997021"/>
              <a:gd name="connsiteY14" fmla="*/ 1047850 h 1047850"/>
              <a:gd name="connsiteX0" fmla="*/ 619821 w 1997021"/>
              <a:gd name="connsiteY0" fmla="*/ 152400 h 1047850"/>
              <a:gd name="connsiteX1" fmla="*/ 1997021 w 1997021"/>
              <a:gd name="connsiteY1" fmla="*/ 152400 h 1047850"/>
              <a:gd name="connsiteX2" fmla="*/ 1997021 w 1997021"/>
              <a:gd name="connsiteY2" fmla="*/ 759820 h 1047850"/>
              <a:gd name="connsiteX3" fmla="*/ 619821 w 1997021"/>
              <a:gd name="connsiteY3" fmla="*/ 759820 h 1047850"/>
              <a:gd name="connsiteX4" fmla="*/ 619821 w 1997021"/>
              <a:gd name="connsiteY4" fmla="*/ 152400 h 1047850"/>
              <a:gd name="connsiteX5" fmla="*/ 43757 w 1997021"/>
              <a:gd name="connsiteY5" fmla="*/ 1047850 h 1047850"/>
              <a:gd name="connsiteX6" fmla="*/ 419100 w 1997021"/>
              <a:gd name="connsiteY6" fmla="*/ 0 h 1047850"/>
              <a:gd name="connsiteX7" fmla="*/ 87949 w 1997021"/>
              <a:gd name="connsiteY7" fmla="*/ 318948 h 1047850"/>
              <a:gd name="connsiteX8" fmla="*/ 0 w 1997021"/>
              <a:gd name="connsiteY8" fmla="*/ 709577 h 1047850"/>
              <a:gd name="connsiteX9" fmla="*/ 279898 w 1997021"/>
              <a:gd name="connsiteY9" fmla="*/ 891278 h 1047850"/>
              <a:gd name="connsiteX10" fmla="*/ 533400 w 1997021"/>
              <a:gd name="connsiteY10" fmla="*/ 889360 h 1047850"/>
              <a:gd name="connsiteX11" fmla="*/ 414081 w 1997021"/>
              <a:gd name="connsiteY11" fmla="*/ 1018900 h 1047850"/>
              <a:gd name="connsiteX12" fmla="*/ 619821 w 1997021"/>
              <a:gd name="connsiteY12" fmla="*/ 1047850 h 1047850"/>
              <a:gd name="connsiteX13" fmla="*/ 43757 w 1997021"/>
              <a:gd name="connsiteY13" fmla="*/ 1047850 h 10478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279898 w 1997021"/>
              <a:gd name="connsiteY8" fmla="*/ 738878 h 895450"/>
              <a:gd name="connsiteX9" fmla="*/ 533400 w 1997021"/>
              <a:gd name="connsiteY9" fmla="*/ 736960 h 895450"/>
              <a:gd name="connsiteX10" fmla="*/ 414081 w 1997021"/>
              <a:gd name="connsiteY10" fmla="*/ 866500 h 895450"/>
              <a:gd name="connsiteX11" fmla="*/ 619821 w 1997021"/>
              <a:gd name="connsiteY11" fmla="*/ 895450 h 895450"/>
              <a:gd name="connsiteX12" fmla="*/ 43757 w 1997021"/>
              <a:gd name="connsiteY12"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619821 w 1997021"/>
              <a:gd name="connsiteY10" fmla="*/ 895450 h 895450"/>
              <a:gd name="connsiteX11" fmla="*/ 43757 w 1997021"/>
              <a:gd name="connsiteY11"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14081 w 1997021"/>
              <a:gd name="connsiteY9" fmla="*/ 866500 h 895450"/>
              <a:gd name="connsiteX10" fmla="*/ 43757 w 1997021"/>
              <a:gd name="connsiteY10" fmla="*/ 895450 h 895450"/>
              <a:gd name="connsiteX0" fmla="*/ 619821 w 1997021"/>
              <a:gd name="connsiteY0" fmla="*/ 0 h 895450"/>
              <a:gd name="connsiteX1" fmla="*/ 1997021 w 1997021"/>
              <a:gd name="connsiteY1" fmla="*/ 0 h 895450"/>
              <a:gd name="connsiteX2" fmla="*/ 1997021 w 1997021"/>
              <a:gd name="connsiteY2" fmla="*/ 607420 h 895450"/>
              <a:gd name="connsiteX3" fmla="*/ 619821 w 1997021"/>
              <a:gd name="connsiteY3" fmla="*/ 607420 h 895450"/>
              <a:gd name="connsiteX4" fmla="*/ 619821 w 1997021"/>
              <a:gd name="connsiteY4" fmla="*/ 0 h 895450"/>
              <a:gd name="connsiteX5" fmla="*/ 43757 w 1997021"/>
              <a:gd name="connsiteY5" fmla="*/ 895450 h 895450"/>
              <a:gd name="connsiteX6" fmla="*/ 87949 w 1997021"/>
              <a:gd name="connsiteY6" fmla="*/ 166548 h 895450"/>
              <a:gd name="connsiteX7" fmla="*/ 0 w 1997021"/>
              <a:gd name="connsiteY7" fmla="*/ 557177 h 895450"/>
              <a:gd name="connsiteX8" fmla="*/ 533400 w 1997021"/>
              <a:gd name="connsiteY8" fmla="*/ 736960 h 895450"/>
              <a:gd name="connsiteX9" fmla="*/ 43757 w 1997021"/>
              <a:gd name="connsiteY9" fmla="*/ 895450 h 895450"/>
              <a:gd name="connsiteX0" fmla="*/ 620792 w 1997992"/>
              <a:gd name="connsiteY0" fmla="*/ 0 h 905080"/>
              <a:gd name="connsiteX1" fmla="*/ 1997992 w 1997992"/>
              <a:gd name="connsiteY1" fmla="*/ 0 h 905080"/>
              <a:gd name="connsiteX2" fmla="*/ 1997992 w 1997992"/>
              <a:gd name="connsiteY2" fmla="*/ 607420 h 905080"/>
              <a:gd name="connsiteX3" fmla="*/ 620792 w 1997992"/>
              <a:gd name="connsiteY3" fmla="*/ 607420 h 905080"/>
              <a:gd name="connsiteX4" fmla="*/ 620792 w 1997992"/>
              <a:gd name="connsiteY4" fmla="*/ 0 h 905080"/>
              <a:gd name="connsiteX5" fmla="*/ 44728 w 1997992"/>
              <a:gd name="connsiteY5" fmla="*/ 895450 h 905080"/>
              <a:gd name="connsiteX6" fmla="*/ 88920 w 1997992"/>
              <a:gd name="connsiteY6" fmla="*/ 166548 h 905080"/>
              <a:gd name="connsiteX7" fmla="*/ 971 w 1997992"/>
              <a:gd name="connsiteY7" fmla="*/ 557177 h 905080"/>
              <a:gd name="connsiteX8" fmla="*/ 44728 w 1997992"/>
              <a:gd name="connsiteY8" fmla="*/ 895450 h 905080"/>
              <a:gd name="connsiteX0" fmla="*/ 619821 w 1997021"/>
              <a:gd name="connsiteY0" fmla="*/ 0 h 607420"/>
              <a:gd name="connsiteX1" fmla="*/ 1997021 w 1997021"/>
              <a:gd name="connsiteY1" fmla="*/ 0 h 607420"/>
              <a:gd name="connsiteX2" fmla="*/ 1997021 w 1997021"/>
              <a:gd name="connsiteY2" fmla="*/ 607420 h 607420"/>
              <a:gd name="connsiteX3" fmla="*/ 619821 w 1997021"/>
              <a:gd name="connsiteY3" fmla="*/ 607420 h 607420"/>
              <a:gd name="connsiteX4" fmla="*/ 619821 w 1997021"/>
              <a:gd name="connsiteY4" fmla="*/ 0 h 607420"/>
              <a:gd name="connsiteX5" fmla="*/ 0 w 1997021"/>
              <a:gd name="connsiteY5" fmla="*/ 557177 h 607420"/>
              <a:gd name="connsiteX6" fmla="*/ 87949 w 1997021"/>
              <a:gd name="connsiteY6" fmla="*/ 166548 h 607420"/>
              <a:gd name="connsiteX7" fmla="*/ 0 w 1997021"/>
              <a:gd name="connsiteY7" fmla="*/ 557177 h 607420"/>
              <a:gd name="connsiteX0" fmla="*/ 0 w 1377200"/>
              <a:gd name="connsiteY0" fmla="*/ 0 h 607420"/>
              <a:gd name="connsiteX1" fmla="*/ 1377200 w 1377200"/>
              <a:gd name="connsiteY1" fmla="*/ 0 h 607420"/>
              <a:gd name="connsiteX2" fmla="*/ 1377200 w 1377200"/>
              <a:gd name="connsiteY2" fmla="*/ 607420 h 607420"/>
              <a:gd name="connsiteX3" fmla="*/ 0 w 1377200"/>
              <a:gd name="connsiteY3" fmla="*/ 607420 h 607420"/>
              <a:gd name="connsiteX4" fmla="*/ 0 w 1377200"/>
              <a:gd name="connsiteY4" fmla="*/ 0 h 607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7200" h="607420">
                <a:moveTo>
                  <a:pt x="0" y="0"/>
                </a:moveTo>
                <a:lnTo>
                  <a:pt x="1377200" y="0"/>
                </a:lnTo>
                <a:lnTo>
                  <a:pt x="1377200" y="607420"/>
                </a:lnTo>
                <a:lnTo>
                  <a:pt x="0" y="607420"/>
                </a:lnTo>
                <a:lnTo>
                  <a:pt x="0" y="0"/>
                </a:lnTo>
                <a:close/>
              </a:path>
            </a:pathLst>
          </a:custGeom>
          <a:gradFill flip="none" rotWithShape="1">
            <a:gsLst>
              <a:gs pos="86000">
                <a:schemeClr val="accent5">
                  <a:lumMod val="40000"/>
                  <a:lumOff val="60000"/>
                </a:schemeClr>
              </a:gs>
              <a:gs pos="0">
                <a:schemeClr val="accent5">
                  <a:lumMod val="40000"/>
                  <a:lumOff val="60000"/>
                  <a:alpha val="26000"/>
                </a:schemeClr>
              </a:gs>
            </a:gsLst>
            <a:lin ang="48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1" name="タイトル 8">
            <a:extLst>
              <a:ext uri="{FF2B5EF4-FFF2-40B4-BE49-F238E27FC236}">
                <a16:creationId xmlns="" xmlns:a16="http://schemas.microsoft.com/office/drawing/2014/main" id="{1304B859-396A-43C5-927E-24F79D6B174D}"/>
              </a:ext>
            </a:extLst>
          </p:cNvPr>
          <p:cNvSpPr txBox="1">
            <a:spLocks/>
          </p:cNvSpPr>
          <p:nvPr/>
        </p:nvSpPr>
        <p:spPr>
          <a:xfrm>
            <a:off x="5701113" y="718874"/>
            <a:ext cx="1263068" cy="523220"/>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800" dirty="0"/>
              <a:t>偽陽性</a:t>
            </a:r>
          </a:p>
        </p:txBody>
      </p:sp>
      <p:sp>
        <p:nvSpPr>
          <p:cNvPr id="1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2</a:t>
            </a:r>
            <a:r>
              <a:rPr lang="ja-JP" altLang="en-US" sz="2800" dirty="0"/>
              <a:t>元分割表であらわす</a:t>
            </a:r>
            <a:r>
              <a:rPr lang="ja-JP" altLang="en-US" sz="2800" dirty="0" smtClean="0"/>
              <a:t>と </a:t>
            </a:r>
            <a:r>
              <a:rPr lang="en-US" altLang="ja-JP" sz="2800" dirty="0" smtClean="0"/>
              <a:t>(</a:t>
            </a:r>
            <a:r>
              <a:rPr lang="ja-JP" altLang="en-US" sz="2800" dirty="0" smtClean="0"/>
              <a:t>インフルエンザ</a:t>
            </a:r>
            <a:r>
              <a:rPr lang="en-US" altLang="ja-JP" sz="2800" dirty="0" smtClean="0"/>
              <a:t>)</a:t>
            </a:r>
            <a:endParaRPr lang="ja-JP" altLang="en-US" sz="2800" dirty="0"/>
          </a:p>
        </p:txBody>
      </p:sp>
      <p:sp>
        <p:nvSpPr>
          <p:cNvPr id="11" name="正方形/長方形 10"/>
          <p:cNvSpPr/>
          <p:nvPr/>
        </p:nvSpPr>
        <p:spPr>
          <a:xfrm>
            <a:off x="3530842"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6" name="正方形/長方形 15"/>
          <p:cNvSpPr/>
          <p:nvPr/>
        </p:nvSpPr>
        <p:spPr>
          <a:xfrm>
            <a:off x="2030126" y="3972089"/>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7" name="正方形/長方形 16"/>
          <p:cNvSpPr/>
          <p:nvPr/>
        </p:nvSpPr>
        <p:spPr>
          <a:xfrm>
            <a:off x="6660232" y="282671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18" name="正方形/長方形 17"/>
          <p:cNvSpPr/>
          <p:nvPr/>
        </p:nvSpPr>
        <p:spPr>
          <a:xfrm>
            <a:off x="6660232" y="2111037"/>
            <a:ext cx="1368152" cy="576000"/>
          </a:xfrm>
          <a:prstGeom prst="rect">
            <a:avLst/>
          </a:prstGeom>
          <a:solidFill>
            <a:schemeClr val="bg1">
              <a:lumMod val="75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grpSp>
        <p:nvGrpSpPr>
          <p:cNvPr id="22" name="グループ化 21">
            <a:extLst>
              <a:ext uri="{FF2B5EF4-FFF2-40B4-BE49-F238E27FC236}">
                <a16:creationId xmlns="" xmlns:a16="http://schemas.microsoft.com/office/drawing/2014/main" id="{3123F630-ACFE-40ED-A439-9C23B4D11235}"/>
              </a:ext>
            </a:extLst>
          </p:cNvPr>
          <p:cNvGrpSpPr/>
          <p:nvPr/>
        </p:nvGrpSpPr>
        <p:grpSpPr>
          <a:xfrm>
            <a:off x="943091" y="1312098"/>
            <a:ext cx="7257818" cy="307777"/>
            <a:chOff x="1872000" y="1757635"/>
            <a:chExt cx="5961723" cy="307777"/>
          </a:xfrm>
        </p:grpSpPr>
        <p:sp>
          <p:nvSpPr>
            <p:cNvPr id="25" name="正方形/長方形 24">
              <a:extLst>
                <a:ext uri="{FF2B5EF4-FFF2-40B4-BE49-F238E27FC236}">
                  <a16:creationId xmlns="" xmlns:a16="http://schemas.microsoft.com/office/drawing/2014/main" id="{E8954E53-0BBF-4ADF-B461-3771FDA08FA9}"/>
                </a:ext>
              </a:extLst>
            </p:cNvPr>
            <p:cNvSpPr/>
            <p:nvPr/>
          </p:nvSpPr>
          <p:spPr>
            <a:xfrm>
              <a:off x="1872000" y="1894802"/>
              <a:ext cx="5961723"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26" name="タイトル 8">
              <a:extLst>
                <a:ext uri="{FF2B5EF4-FFF2-40B4-BE49-F238E27FC236}">
                  <a16:creationId xmlns="" xmlns:a16="http://schemas.microsoft.com/office/drawing/2014/main" id="{165F3D70-8A76-427F-8285-39BB10952F73}"/>
                </a:ext>
              </a:extLst>
            </p:cNvPr>
            <p:cNvSpPr txBox="1">
              <a:spLocks/>
            </p:cNvSpPr>
            <p:nvPr/>
          </p:nvSpPr>
          <p:spPr>
            <a:xfrm>
              <a:off x="4230782" y="1757635"/>
              <a:ext cx="1045755"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インフルエンザ</a:t>
              </a:r>
            </a:p>
          </p:txBody>
        </p:sp>
      </p:grpSp>
      <p:graphicFrame>
        <p:nvGraphicFramePr>
          <p:cNvPr id="28" name="表 27">
            <a:extLst>
              <a:ext uri="{FF2B5EF4-FFF2-40B4-BE49-F238E27FC236}">
                <a16:creationId xmlns="" xmlns:a16="http://schemas.microsoft.com/office/drawing/2014/main" id="{A5CAB479-703A-4931-BDE2-C5D6538430E3}"/>
              </a:ext>
            </a:extLst>
          </p:cNvPr>
          <p:cNvGraphicFramePr>
            <a:graphicFrameLocks noGrp="1"/>
          </p:cNvGraphicFramePr>
          <p:nvPr>
            <p:extLst>
              <p:ext uri="{D42A27DB-BD31-4B8C-83A1-F6EECF244321}">
                <p14:modId xmlns:p14="http://schemas.microsoft.com/office/powerpoint/2010/main" val="852161991"/>
              </p:ext>
            </p:extLst>
          </p:nvPr>
        </p:nvGraphicFramePr>
        <p:xfrm>
          <a:off x="943091" y="1648327"/>
          <a:ext cx="7236000" cy="2966160"/>
        </p:xfrm>
        <a:graphic>
          <a:graphicData uri="http://schemas.openxmlformats.org/drawingml/2006/table">
            <a:tbl>
              <a:tblPr firstRow="1" bandRow="1">
                <a:tableStyleId>{7DF18680-E054-41AD-8BC1-D1AEF772440D}</a:tableStyleId>
              </a:tblPr>
              <a:tblGrid>
                <a:gridCol w="1008000">
                  <a:extLst>
                    <a:ext uri="{9D8B030D-6E8A-4147-A177-3AD203B41FA5}">
                      <a16:colId xmlns="" xmlns:a16="http://schemas.microsoft.com/office/drawing/2014/main" val="20000"/>
                    </a:ext>
                  </a:extLst>
                </a:gridCol>
                <a:gridCol w="1512000">
                  <a:extLst>
                    <a:ext uri="{9D8B030D-6E8A-4147-A177-3AD203B41FA5}">
                      <a16:colId xmlns="" xmlns:a16="http://schemas.microsoft.com/office/drawing/2014/main" val="20001"/>
                    </a:ext>
                  </a:extLst>
                </a:gridCol>
                <a:gridCol w="1512000">
                  <a:extLst>
                    <a:ext uri="{9D8B030D-6E8A-4147-A177-3AD203B41FA5}">
                      <a16:colId xmlns="" xmlns:a16="http://schemas.microsoft.com/office/drawing/2014/main" val="20002"/>
                    </a:ext>
                  </a:extLst>
                </a:gridCol>
                <a:gridCol w="1512000">
                  <a:extLst>
                    <a:ext uri="{9D8B030D-6E8A-4147-A177-3AD203B41FA5}">
                      <a16:colId xmlns="" xmlns:a16="http://schemas.microsoft.com/office/drawing/2014/main" val="20003"/>
                    </a:ext>
                  </a:extLst>
                </a:gridCol>
                <a:gridCol w="1692000">
                  <a:extLst>
                    <a:ext uri="{9D8B030D-6E8A-4147-A177-3AD203B41FA5}">
                      <a16:colId xmlns="" xmlns:a16="http://schemas.microsoft.com/office/drawing/2014/main" val="206792942"/>
                    </a:ext>
                  </a:extLst>
                </a:gridCol>
              </a:tblGrid>
              <a:tr h="36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検査</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9050" cap="flat" cmpd="sng" algn="ctr">
                      <a:no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あり</a:t>
                      </a:r>
                    </a:p>
                  </a:txBody>
                  <a:tcPr marL="0" marR="0" marT="72000" marB="7200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なし</a:t>
                      </a: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270</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254</a:t>
                      </a:r>
                      <a:endParaRPr kumimoji="1" lang="ja-JP" altLang="en-US" sz="2400" b="0" dirty="0">
                        <a:solidFill>
                          <a:srgbClr val="0000FF"/>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524</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陽性的中率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52%</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720000">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a:t>
                      </a: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2400" b="0" kern="1200" dirty="0" smtClean="0">
                          <a:solidFill>
                            <a:srgbClr val="1D7D46"/>
                          </a:solidFill>
                          <a:effectLst>
                            <a:glow rad="88900">
                              <a:schemeClr val="bg1">
                                <a:alpha val="80000"/>
                              </a:schemeClr>
                            </a:glo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12456</a:t>
                      </a:r>
                      <a:endParaRPr kumimoji="1" lang="ja-JP" altLang="en-US" sz="2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12486</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陰性的中率</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99.8%</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計</a:t>
                      </a: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12700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13000</a:t>
                      </a:r>
                      <a:endParaRPr kumimoji="1" lang="ja-JP" altLang="en-US" sz="18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46800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720000">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感度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90%</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特異度</a:t>
                      </a:r>
                      <a:endParaRPr kumimoji="1" lang="en-US" altLang="ja-JP" sz="16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r>
                        <a:rPr kumimoji="1" lang="en-US" altLang="ja-JP" sz="1800" b="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98%</a:t>
                      </a:r>
                      <a:endParaRPr kumimoji="1" lang="en-US" altLang="ja-JP"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6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72000" marB="7200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26100417"/>
                  </a:ext>
                </a:extLst>
              </a:tr>
            </a:tbl>
          </a:graphicData>
        </a:graphic>
      </p:graphicFrame>
      <p:grpSp>
        <p:nvGrpSpPr>
          <p:cNvPr id="52" name="グループ化 51"/>
          <p:cNvGrpSpPr/>
          <p:nvPr/>
        </p:nvGrpSpPr>
        <p:grpSpPr>
          <a:xfrm>
            <a:off x="3075793" y="3131785"/>
            <a:ext cx="1296000" cy="1922067"/>
            <a:chOff x="2899756" y="3102990"/>
            <a:chExt cx="1222972" cy="1922067"/>
          </a:xfrm>
        </p:grpSpPr>
        <p:cxnSp>
          <p:nvCxnSpPr>
            <p:cNvPr id="53" name="直線コネクタ 52"/>
            <p:cNvCxnSpPr/>
            <p:nvPr/>
          </p:nvCxnSpPr>
          <p:spPr>
            <a:xfrm flipH="1">
              <a:off x="4050728" y="5019447"/>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flipV="1">
              <a:off x="2968951" y="3102990"/>
              <a:ext cx="1085579" cy="1922067"/>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2899756" y="3108600"/>
              <a:ext cx="72000" cy="0"/>
            </a:xfrm>
            <a:prstGeom prst="line">
              <a:avLst/>
            </a:prstGeom>
            <a:ln w="25400">
              <a:solidFill>
                <a:srgbClr val="BFDEAC"/>
              </a:solidFill>
            </a:ln>
          </p:spPr>
          <p:style>
            <a:lnRef idx="1">
              <a:schemeClr val="accent1"/>
            </a:lnRef>
            <a:fillRef idx="0">
              <a:schemeClr val="accent1"/>
            </a:fillRef>
            <a:effectRef idx="0">
              <a:schemeClr val="accent1"/>
            </a:effectRef>
            <a:fontRef idx="minor">
              <a:schemeClr val="tx1"/>
            </a:fontRef>
          </p:style>
        </p:cxnSp>
      </p:grpSp>
      <p:grpSp>
        <p:nvGrpSpPr>
          <p:cNvPr id="56" name="グループ化 55"/>
          <p:cNvGrpSpPr/>
          <p:nvPr/>
        </p:nvGrpSpPr>
        <p:grpSpPr>
          <a:xfrm>
            <a:off x="4591569" y="1004545"/>
            <a:ext cx="1052765" cy="1397930"/>
            <a:chOff x="4591569" y="975750"/>
            <a:chExt cx="1052765" cy="1397930"/>
          </a:xfrm>
        </p:grpSpPr>
        <p:cxnSp>
          <p:nvCxnSpPr>
            <p:cNvPr id="57" name="直線コネクタ 56"/>
            <p:cNvCxnSpPr/>
            <p:nvPr/>
          </p:nvCxnSpPr>
          <p:spPr>
            <a:xfrm flipV="1">
              <a:off x="4658584" y="975750"/>
              <a:ext cx="921528" cy="139793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5572334" y="980734"/>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4591569" y="2373679"/>
              <a:ext cx="72000" cy="0"/>
            </a:xfrm>
            <a:prstGeom prst="line">
              <a:avLst/>
            </a:prstGeom>
            <a:ln w="25400">
              <a:solidFill>
                <a:srgbClr val="99C8F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9960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4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2148</Words>
  <Application>Microsoft Office PowerPoint</Application>
  <PresentationFormat>画面に合わせる (16:10)</PresentationFormat>
  <Paragraphs>325</Paragraphs>
  <Slides>14</Slides>
  <Notes>14</Notes>
  <HiddenSlides>0</HiddenSlides>
  <MMClips>0</MMClips>
  <ScaleCrop>false</ScaleCrop>
  <HeadingPairs>
    <vt:vector size="4" baseType="variant">
      <vt:variant>
        <vt:lpstr>テーマ</vt:lpstr>
      </vt:variant>
      <vt:variant>
        <vt:i4>4</vt:i4>
      </vt:variant>
      <vt:variant>
        <vt:lpstr>スライド タイトル</vt:lpstr>
      </vt:variant>
      <vt:variant>
        <vt:i4>14</vt:i4>
      </vt:variant>
    </vt:vector>
  </HeadingPairs>
  <TitlesOfParts>
    <vt:vector size="18" baseType="lpstr">
      <vt:lpstr>2_Office テーマ</vt:lpstr>
      <vt:lpstr>1_Office テーマ</vt:lpstr>
      <vt:lpstr>4_Office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2020-02-19T10:38:45Z</dcterms:created>
  <dcterms:modified xsi:type="dcterms:W3CDTF">2020-02-26T04:33:36Z</dcterms:modified>
</cp:coreProperties>
</file>